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1060C-942C-7EBB-1559-CC317D5770F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40665437-55D2-8095-F4D4-FD9581BAA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67F816B-E985-CA93-4FCB-857D454279E9}"/>
              </a:ext>
            </a:extLst>
          </p:cNvPr>
          <p:cNvSpPr>
            <a:spLocks noGrp="1"/>
          </p:cNvSpPr>
          <p:nvPr>
            <p:ph type="dt" sz="half" idx="10"/>
          </p:nvPr>
        </p:nvSpPr>
        <p:spPr/>
        <p:txBody>
          <a:bodyPr/>
          <a:lstStyle/>
          <a:p>
            <a:fld id="{AECE71B5-922D-4B48-9F62-DDA5957C7776}" type="datetimeFigureOut">
              <a:rPr lang="es-CL" smtClean="0"/>
              <a:t>07-11-2024</a:t>
            </a:fld>
            <a:endParaRPr lang="es-CL"/>
          </a:p>
        </p:txBody>
      </p:sp>
      <p:sp>
        <p:nvSpPr>
          <p:cNvPr id="5" name="Marcador de pie de página 4">
            <a:extLst>
              <a:ext uri="{FF2B5EF4-FFF2-40B4-BE49-F238E27FC236}">
                <a16:creationId xmlns:a16="http://schemas.microsoft.com/office/drawing/2014/main" id="{55D1C157-9D9E-FDD3-2F1C-07060287002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45E1B30-37B2-8047-33C0-DD8FC984A16F}"/>
              </a:ext>
            </a:extLst>
          </p:cNvPr>
          <p:cNvSpPr>
            <a:spLocks noGrp="1"/>
          </p:cNvSpPr>
          <p:nvPr>
            <p:ph type="sldNum" sz="quarter" idx="12"/>
          </p:nvPr>
        </p:nvSpPr>
        <p:spPr/>
        <p:txBody>
          <a:bodyPr/>
          <a:lstStyle/>
          <a:p>
            <a:fld id="{71C223AE-ADCC-45AE-BFA0-726A0F176110}" type="slidenum">
              <a:rPr lang="es-CL" smtClean="0"/>
              <a:t>‹Nº›</a:t>
            </a:fld>
            <a:endParaRPr lang="es-CL"/>
          </a:p>
        </p:txBody>
      </p:sp>
    </p:spTree>
    <p:extLst>
      <p:ext uri="{BB962C8B-B14F-4D97-AF65-F5344CB8AC3E}">
        <p14:creationId xmlns:p14="http://schemas.microsoft.com/office/powerpoint/2010/main" val="2825208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7794B3-6465-AD98-0CD8-FE738B8A1D1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C23AFF2B-C671-F104-1ED1-7C1C01AB290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A5F7D3E-DA86-F257-584B-EE1FA55A28B5}"/>
              </a:ext>
            </a:extLst>
          </p:cNvPr>
          <p:cNvSpPr>
            <a:spLocks noGrp="1"/>
          </p:cNvSpPr>
          <p:nvPr>
            <p:ph type="dt" sz="half" idx="10"/>
          </p:nvPr>
        </p:nvSpPr>
        <p:spPr/>
        <p:txBody>
          <a:bodyPr/>
          <a:lstStyle/>
          <a:p>
            <a:fld id="{AECE71B5-922D-4B48-9F62-DDA5957C7776}" type="datetimeFigureOut">
              <a:rPr lang="es-CL" smtClean="0"/>
              <a:t>07-11-2024</a:t>
            </a:fld>
            <a:endParaRPr lang="es-CL"/>
          </a:p>
        </p:txBody>
      </p:sp>
      <p:sp>
        <p:nvSpPr>
          <p:cNvPr id="5" name="Marcador de pie de página 4">
            <a:extLst>
              <a:ext uri="{FF2B5EF4-FFF2-40B4-BE49-F238E27FC236}">
                <a16:creationId xmlns:a16="http://schemas.microsoft.com/office/drawing/2014/main" id="{58D0CAEC-E260-14A8-CDD2-2E7A4C396B9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DBBE4CC-0709-80B8-4EB4-91C51DAD7B55}"/>
              </a:ext>
            </a:extLst>
          </p:cNvPr>
          <p:cNvSpPr>
            <a:spLocks noGrp="1"/>
          </p:cNvSpPr>
          <p:nvPr>
            <p:ph type="sldNum" sz="quarter" idx="12"/>
          </p:nvPr>
        </p:nvSpPr>
        <p:spPr/>
        <p:txBody>
          <a:bodyPr/>
          <a:lstStyle/>
          <a:p>
            <a:fld id="{71C223AE-ADCC-45AE-BFA0-726A0F176110}" type="slidenum">
              <a:rPr lang="es-CL" smtClean="0"/>
              <a:t>‹Nº›</a:t>
            </a:fld>
            <a:endParaRPr lang="es-CL"/>
          </a:p>
        </p:txBody>
      </p:sp>
    </p:spTree>
    <p:extLst>
      <p:ext uri="{BB962C8B-B14F-4D97-AF65-F5344CB8AC3E}">
        <p14:creationId xmlns:p14="http://schemas.microsoft.com/office/powerpoint/2010/main" val="320208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476BAB-7933-8D06-E3DF-2256BEBD0CD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FC120D4-E11E-826E-F75D-6D9365A1DE4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16FB7AE-7592-78B2-FD5D-01681F61A1CB}"/>
              </a:ext>
            </a:extLst>
          </p:cNvPr>
          <p:cNvSpPr>
            <a:spLocks noGrp="1"/>
          </p:cNvSpPr>
          <p:nvPr>
            <p:ph type="dt" sz="half" idx="10"/>
          </p:nvPr>
        </p:nvSpPr>
        <p:spPr/>
        <p:txBody>
          <a:bodyPr/>
          <a:lstStyle/>
          <a:p>
            <a:fld id="{AECE71B5-922D-4B48-9F62-DDA5957C7776}" type="datetimeFigureOut">
              <a:rPr lang="es-CL" smtClean="0"/>
              <a:t>07-11-2024</a:t>
            </a:fld>
            <a:endParaRPr lang="es-CL"/>
          </a:p>
        </p:txBody>
      </p:sp>
      <p:sp>
        <p:nvSpPr>
          <p:cNvPr id="5" name="Marcador de pie de página 4">
            <a:extLst>
              <a:ext uri="{FF2B5EF4-FFF2-40B4-BE49-F238E27FC236}">
                <a16:creationId xmlns:a16="http://schemas.microsoft.com/office/drawing/2014/main" id="{C759C1CE-E9D2-76AF-E020-78756F0B5F8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A10DCE5-8158-CA4C-4C24-F81E98A22377}"/>
              </a:ext>
            </a:extLst>
          </p:cNvPr>
          <p:cNvSpPr>
            <a:spLocks noGrp="1"/>
          </p:cNvSpPr>
          <p:nvPr>
            <p:ph type="sldNum" sz="quarter" idx="12"/>
          </p:nvPr>
        </p:nvSpPr>
        <p:spPr/>
        <p:txBody>
          <a:bodyPr/>
          <a:lstStyle/>
          <a:p>
            <a:fld id="{71C223AE-ADCC-45AE-BFA0-726A0F176110}" type="slidenum">
              <a:rPr lang="es-CL" smtClean="0"/>
              <a:t>‹Nº›</a:t>
            </a:fld>
            <a:endParaRPr lang="es-CL"/>
          </a:p>
        </p:txBody>
      </p:sp>
    </p:spTree>
    <p:extLst>
      <p:ext uri="{BB962C8B-B14F-4D97-AF65-F5344CB8AC3E}">
        <p14:creationId xmlns:p14="http://schemas.microsoft.com/office/powerpoint/2010/main" val="161046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463FF0-BEE1-01E0-F454-A856B316812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6E5975E-DE79-ABE6-B4AB-A38EAA34A1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2EF4B94-3175-2F9C-E9EF-812D9C3E28AF}"/>
              </a:ext>
            </a:extLst>
          </p:cNvPr>
          <p:cNvSpPr>
            <a:spLocks noGrp="1"/>
          </p:cNvSpPr>
          <p:nvPr>
            <p:ph type="dt" sz="half" idx="10"/>
          </p:nvPr>
        </p:nvSpPr>
        <p:spPr/>
        <p:txBody>
          <a:bodyPr/>
          <a:lstStyle/>
          <a:p>
            <a:fld id="{AECE71B5-922D-4B48-9F62-DDA5957C7776}" type="datetimeFigureOut">
              <a:rPr lang="es-CL" smtClean="0"/>
              <a:t>07-11-2024</a:t>
            </a:fld>
            <a:endParaRPr lang="es-CL"/>
          </a:p>
        </p:txBody>
      </p:sp>
      <p:sp>
        <p:nvSpPr>
          <p:cNvPr id="5" name="Marcador de pie de página 4">
            <a:extLst>
              <a:ext uri="{FF2B5EF4-FFF2-40B4-BE49-F238E27FC236}">
                <a16:creationId xmlns:a16="http://schemas.microsoft.com/office/drawing/2014/main" id="{4020099B-3DB9-008D-F7B5-84158E95F75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C69914C-153E-C6C9-4521-24D1AAEE192A}"/>
              </a:ext>
            </a:extLst>
          </p:cNvPr>
          <p:cNvSpPr>
            <a:spLocks noGrp="1"/>
          </p:cNvSpPr>
          <p:nvPr>
            <p:ph type="sldNum" sz="quarter" idx="12"/>
          </p:nvPr>
        </p:nvSpPr>
        <p:spPr/>
        <p:txBody>
          <a:bodyPr/>
          <a:lstStyle/>
          <a:p>
            <a:fld id="{71C223AE-ADCC-45AE-BFA0-726A0F176110}" type="slidenum">
              <a:rPr lang="es-CL" smtClean="0"/>
              <a:t>‹Nº›</a:t>
            </a:fld>
            <a:endParaRPr lang="es-CL"/>
          </a:p>
        </p:txBody>
      </p:sp>
    </p:spTree>
    <p:extLst>
      <p:ext uri="{BB962C8B-B14F-4D97-AF65-F5344CB8AC3E}">
        <p14:creationId xmlns:p14="http://schemas.microsoft.com/office/powerpoint/2010/main" val="251875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7F848-F2D1-6293-3575-1D4CEC8419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E622A3F-FE67-E147-9CFC-3207096087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CD5AB59-0AF2-7FFE-4844-E100245D799A}"/>
              </a:ext>
            </a:extLst>
          </p:cNvPr>
          <p:cNvSpPr>
            <a:spLocks noGrp="1"/>
          </p:cNvSpPr>
          <p:nvPr>
            <p:ph type="dt" sz="half" idx="10"/>
          </p:nvPr>
        </p:nvSpPr>
        <p:spPr/>
        <p:txBody>
          <a:bodyPr/>
          <a:lstStyle/>
          <a:p>
            <a:fld id="{AECE71B5-922D-4B48-9F62-DDA5957C7776}" type="datetimeFigureOut">
              <a:rPr lang="es-CL" smtClean="0"/>
              <a:t>07-11-2024</a:t>
            </a:fld>
            <a:endParaRPr lang="es-CL"/>
          </a:p>
        </p:txBody>
      </p:sp>
      <p:sp>
        <p:nvSpPr>
          <p:cNvPr id="5" name="Marcador de pie de página 4">
            <a:extLst>
              <a:ext uri="{FF2B5EF4-FFF2-40B4-BE49-F238E27FC236}">
                <a16:creationId xmlns:a16="http://schemas.microsoft.com/office/drawing/2014/main" id="{2B09A648-411C-9288-8DB2-B051A63D3B2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0226C48-CA0D-003D-EE20-6CC04665845E}"/>
              </a:ext>
            </a:extLst>
          </p:cNvPr>
          <p:cNvSpPr>
            <a:spLocks noGrp="1"/>
          </p:cNvSpPr>
          <p:nvPr>
            <p:ph type="sldNum" sz="quarter" idx="12"/>
          </p:nvPr>
        </p:nvSpPr>
        <p:spPr/>
        <p:txBody>
          <a:bodyPr/>
          <a:lstStyle/>
          <a:p>
            <a:fld id="{71C223AE-ADCC-45AE-BFA0-726A0F176110}" type="slidenum">
              <a:rPr lang="es-CL" smtClean="0"/>
              <a:t>‹Nº›</a:t>
            </a:fld>
            <a:endParaRPr lang="es-CL"/>
          </a:p>
        </p:txBody>
      </p:sp>
    </p:spTree>
    <p:extLst>
      <p:ext uri="{BB962C8B-B14F-4D97-AF65-F5344CB8AC3E}">
        <p14:creationId xmlns:p14="http://schemas.microsoft.com/office/powerpoint/2010/main" val="25769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EE315-36FA-89A6-127B-234560ABDBB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CD07349-95BA-9CE2-2663-C1E7426619D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4358724C-4448-385F-CE2A-D144C5AA099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CE65E220-4FB0-E2F7-4B02-0BDEA3C298D5}"/>
              </a:ext>
            </a:extLst>
          </p:cNvPr>
          <p:cNvSpPr>
            <a:spLocks noGrp="1"/>
          </p:cNvSpPr>
          <p:nvPr>
            <p:ph type="dt" sz="half" idx="10"/>
          </p:nvPr>
        </p:nvSpPr>
        <p:spPr/>
        <p:txBody>
          <a:bodyPr/>
          <a:lstStyle/>
          <a:p>
            <a:fld id="{AECE71B5-922D-4B48-9F62-DDA5957C7776}" type="datetimeFigureOut">
              <a:rPr lang="es-CL" smtClean="0"/>
              <a:t>07-11-2024</a:t>
            </a:fld>
            <a:endParaRPr lang="es-CL"/>
          </a:p>
        </p:txBody>
      </p:sp>
      <p:sp>
        <p:nvSpPr>
          <p:cNvPr id="6" name="Marcador de pie de página 5">
            <a:extLst>
              <a:ext uri="{FF2B5EF4-FFF2-40B4-BE49-F238E27FC236}">
                <a16:creationId xmlns:a16="http://schemas.microsoft.com/office/drawing/2014/main" id="{EECEAD2F-DA66-37AF-4C89-6B23C3E7590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861C1DA-ECE1-3D2D-8873-9D58F8FD29DB}"/>
              </a:ext>
            </a:extLst>
          </p:cNvPr>
          <p:cNvSpPr>
            <a:spLocks noGrp="1"/>
          </p:cNvSpPr>
          <p:nvPr>
            <p:ph type="sldNum" sz="quarter" idx="12"/>
          </p:nvPr>
        </p:nvSpPr>
        <p:spPr/>
        <p:txBody>
          <a:bodyPr/>
          <a:lstStyle/>
          <a:p>
            <a:fld id="{71C223AE-ADCC-45AE-BFA0-726A0F176110}" type="slidenum">
              <a:rPr lang="es-CL" smtClean="0"/>
              <a:t>‹Nº›</a:t>
            </a:fld>
            <a:endParaRPr lang="es-CL"/>
          </a:p>
        </p:txBody>
      </p:sp>
    </p:spTree>
    <p:extLst>
      <p:ext uri="{BB962C8B-B14F-4D97-AF65-F5344CB8AC3E}">
        <p14:creationId xmlns:p14="http://schemas.microsoft.com/office/powerpoint/2010/main" val="256426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71677-8F5A-8B89-5198-33B9DB3AF9A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4D9A9D0-4647-8869-5104-12C6773D5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704742E-861F-2A00-E231-2AD25DB5221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7CDC28D-FA3E-5AE6-EDC2-566FFE490D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6C444C1-0A5C-9DEA-2FE1-8E9FAFFEF7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56340184-7A21-F58B-D3BA-AEE2D256078B}"/>
              </a:ext>
            </a:extLst>
          </p:cNvPr>
          <p:cNvSpPr>
            <a:spLocks noGrp="1"/>
          </p:cNvSpPr>
          <p:nvPr>
            <p:ph type="dt" sz="half" idx="10"/>
          </p:nvPr>
        </p:nvSpPr>
        <p:spPr/>
        <p:txBody>
          <a:bodyPr/>
          <a:lstStyle/>
          <a:p>
            <a:fld id="{AECE71B5-922D-4B48-9F62-DDA5957C7776}" type="datetimeFigureOut">
              <a:rPr lang="es-CL" smtClean="0"/>
              <a:t>07-11-2024</a:t>
            </a:fld>
            <a:endParaRPr lang="es-CL"/>
          </a:p>
        </p:txBody>
      </p:sp>
      <p:sp>
        <p:nvSpPr>
          <p:cNvPr id="8" name="Marcador de pie de página 7">
            <a:extLst>
              <a:ext uri="{FF2B5EF4-FFF2-40B4-BE49-F238E27FC236}">
                <a16:creationId xmlns:a16="http://schemas.microsoft.com/office/drawing/2014/main" id="{97E759E9-BF75-54B0-7AC9-C0EA3891C56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82D672FE-5D2B-B182-D181-EF971E4580A4}"/>
              </a:ext>
            </a:extLst>
          </p:cNvPr>
          <p:cNvSpPr>
            <a:spLocks noGrp="1"/>
          </p:cNvSpPr>
          <p:nvPr>
            <p:ph type="sldNum" sz="quarter" idx="12"/>
          </p:nvPr>
        </p:nvSpPr>
        <p:spPr/>
        <p:txBody>
          <a:bodyPr/>
          <a:lstStyle/>
          <a:p>
            <a:fld id="{71C223AE-ADCC-45AE-BFA0-726A0F176110}" type="slidenum">
              <a:rPr lang="es-CL" smtClean="0"/>
              <a:t>‹Nº›</a:t>
            </a:fld>
            <a:endParaRPr lang="es-CL"/>
          </a:p>
        </p:txBody>
      </p:sp>
    </p:spTree>
    <p:extLst>
      <p:ext uri="{BB962C8B-B14F-4D97-AF65-F5344CB8AC3E}">
        <p14:creationId xmlns:p14="http://schemas.microsoft.com/office/powerpoint/2010/main" val="248846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52CAE-3EC2-1543-BE59-A341A9D7C09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F498DD5B-6B89-29E1-F3D1-0371F3813E87}"/>
              </a:ext>
            </a:extLst>
          </p:cNvPr>
          <p:cNvSpPr>
            <a:spLocks noGrp="1"/>
          </p:cNvSpPr>
          <p:nvPr>
            <p:ph type="dt" sz="half" idx="10"/>
          </p:nvPr>
        </p:nvSpPr>
        <p:spPr/>
        <p:txBody>
          <a:bodyPr/>
          <a:lstStyle/>
          <a:p>
            <a:fld id="{AECE71B5-922D-4B48-9F62-DDA5957C7776}" type="datetimeFigureOut">
              <a:rPr lang="es-CL" smtClean="0"/>
              <a:t>07-11-2024</a:t>
            </a:fld>
            <a:endParaRPr lang="es-CL"/>
          </a:p>
        </p:txBody>
      </p:sp>
      <p:sp>
        <p:nvSpPr>
          <p:cNvPr id="4" name="Marcador de pie de página 3">
            <a:extLst>
              <a:ext uri="{FF2B5EF4-FFF2-40B4-BE49-F238E27FC236}">
                <a16:creationId xmlns:a16="http://schemas.microsoft.com/office/drawing/2014/main" id="{26A22922-3CF2-FD75-885A-07DEE2A2395A}"/>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C439070D-2E4B-2EB2-714D-FE2DBD7F9FC8}"/>
              </a:ext>
            </a:extLst>
          </p:cNvPr>
          <p:cNvSpPr>
            <a:spLocks noGrp="1"/>
          </p:cNvSpPr>
          <p:nvPr>
            <p:ph type="sldNum" sz="quarter" idx="12"/>
          </p:nvPr>
        </p:nvSpPr>
        <p:spPr/>
        <p:txBody>
          <a:bodyPr/>
          <a:lstStyle/>
          <a:p>
            <a:fld id="{71C223AE-ADCC-45AE-BFA0-726A0F176110}" type="slidenum">
              <a:rPr lang="es-CL" smtClean="0"/>
              <a:t>‹Nº›</a:t>
            </a:fld>
            <a:endParaRPr lang="es-CL"/>
          </a:p>
        </p:txBody>
      </p:sp>
    </p:spTree>
    <p:extLst>
      <p:ext uri="{BB962C8B-B14F-4D97-AF65-F5344CB8AC3E}">
        <p14:creationId xmlns:p14="http://schemas.microsoft.com/office/powerpoint/2010/main" val="75745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5231CB9-05BB-E2AF-4150-5B603607260F}"/>
              </a:ext>
            </a:extLst>
          </p:cNvPr>
          <p:cNvSpPr>
            <a:spLocks noGrp="1"/>
          </p:cNvSpPr>
          <p:nvPr>
            <p:ph type="dt" sz="half" idx="10"/>
          </p:nvPr>
        </p:nvSpPr>
        <p:spPr/>
        <p:txBody>
          <a:bodyPr/>
          <a:lstStyle/>
          <a:p>
            <a:fld id="{AECE71B5-922D-4B48-9F62-DDA5957C7776}" type="datetimeFigureOut">
              <a:rPr lang="es-CL" smtClean="0"/>
              <a:t>07-11-2024</a:t>
            </a:fld>
            <a:endParaRPr lang="es-CL"/>
          </a:p>
        </p:txBody>
      </p:sp>
      <p:sp>
        <p:nvSpPr>
          <p:cNvPr id="3" name="Marcador de pie de página 2">
            <a:extLst>
              <a:ext uri="{FF2B5EF4-FFF2-40B4-BE49-F238E27FC236}">
                <a16:creationId xmlns:a16="http://schemas.microsoft.com/office/drawing/2014/main" id="{A7B0EAD3-B5D9-28D8-E8F4-416BF1F77FEE}"/>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5838CA3D-8CDB-66ED-2D6D-F931FA9EC4CB}"/>
              </a:ext>
            </a:extLst>
          </p:cNvPr>
          <p:cNvSpPr>
            <a:spLocks noGrp="1"/>
          </p:cNvSpPr>
          <p:nvPr>
            <p:ph type="sldNum" sz="quarter" idx="12"/>
          </p:nvPr>
        </p:nvSpPr>
        <p:spPr/>
        <p:txBody>
          <a:bodyPr/>
          <a:lstStyle/>
          <a:p>
            <a:fld id="{71C223AE-ADCC-45AE-BFA0-726A0F176110}" type="slidenum">
              <a:rPr lang="es-CL" smtClean="0"/>
              <a:t>‹Nº›</a:t>
            </a:fld>
            <a:endParaRPr lang="es-CL"/>
          </a:p>
        </p:txBody>
      </p:sp>
    </p:spTree>
    <p:extLst>
      <p:ext uri="{BB962C8B-B14F-4D97-AF65-F5344CB8AC3E}">
        <p14:creationId xmlns:p14="http://schemas.microsoft.com/office/powerpoint/2010/main" val="107895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B52FE3-B1E7-8E8B-22F2-724C834AC3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F2EE90E-2BE7-523E-BBC2-700E43750C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D77FC6D-DD25-FA51-52CA-CD66ED102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9078AF-6DC8-2C9A-3061-A186462E62A2}"/>
              </a:ext>
            </a:extLst>
          </p:cNvPr>
          <p:cNvSpPr>
            <a:spLocks noGrp="1"/>
          </p:cNvSpPr>
          <p:nvPr>
            <p:ph type="dt" sz="half" idx="10"/>
          </p:nvPr>
        </p:nvSpPr>
        <p:spPr/>
        <p:txBody>
          <a:bodyPr/>
          <a:lstStyle/>
          <a:p>
            <a:fld id="{AECE71B5-922D-4B48-9F62-DDA5957C7776}" type="datetimeFigureOut">
              <a:rPr lang="es-CL" smtClean="0"/>
              <a:t>07-11-2024</a:t>
            </a:fld>
            <a:endParaRPr lang="es-CL"/>
          </a:p>
        </p:txBody>
      </p:sp>
      <p:sp>
        <p:nvSpPr>
          <p:cNvPr id="6" name="Marcador de pie de página 5">
            <a:extLst>
              <a:ext uri="{FF2B5EF4-FFF2-40B4-BE49-F238E27FC236}">
                <a16:creationId xmlns:a16="http://schemas.microsoft.com/office/drawing/2014/main" id="{C6ACC069-8D25-9858-CDD7-658B6FE68C9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5F292F9-018A-A7DA-979A-6186853C03D0}"/>
              </a:ext>
            </a:extLst>
          </p:cNvPr>
          <p:cNvSpPr>
            <a:spLocks noGrp="1"/>
          </p:cNvSpPr>
          <p:nvPr>
            <p:ph type="sldNum" sz="quarter" idx="12"/>
          </p:nvPr>
        </p:nvSpPr>
        <p:spPr/>
        <p:txBody>
          <a:bodyPr/>
          <a:lstStyle/>
          <a:p>
            <a:fld id="{71C223AE-ADCC-45AE-BFA0-726A0F176110}" type="slidenum">
              <a:rPr lang="es-CL" smtClean="0"/>
              <a:t>‹Nº›</a:t>
            </a:fld>
            <a:endParaRPr lang="es-CL"/>
          </a:p>
        </p:txBody>
      </p:sp>
    </p:spTree>
    <p:extLst>
      <p:ext uri="{BB962C8B-B14F-4D97-AF65-F5344CB8AC3E}">
        <p14:creationId xmlns:p14="http://schemas.microsoft.com/office/powerpoint/2010/main" val="19553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8F42BD-8635-23BB-F9F6-809BB3DE2D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D65CEAD-3C2B-CDF5-5A8F-E68F975BE0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6E3FED2A-6398-3397-07B1-7DED9D88C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909D6D-CE8F-6DDB-D8D9-C973E0C39E12}"/>
              </a:ext>
            </a:extLst>
          </p:cNvPr>
          <p:cNvSpPr>
            <a:spLocks noGrp="1"/>
          </p:cNvSpPr>
          <p:nvPr>
            <p:ph type="dt" sz="half" idx="10"/>
          </p:nvPr>
        </p:nvSpPr>
        <p:spPr/>
        <p:txBody>
          <a:bodyPr/>
          <a:lstStyle/>
          <a:p>
            <a:fld id="{AECE71B5-922D-4B48-9F62-DDA5957C7776}" type="datetimeFigureOut">
              <a:rPr lang="es-CL" smtClean="0"/>
              <a:t>07-11-2024</a:t>
            </a:fld>
            <a:endParaRPr lang="es-CL"/>
          </a:p>
        </p:txBody>
      </p:sp>
      <p:sp>
        <p:nvSpPr>
          <p:cNvPr id="6" name="Marcador de pie de página 5">
            <a:extLst>
              <a:ext uri="{FF2B5EF4-FFF2-40B4-BE49-F238E27FC236}">
                <a16:creationId xmlns:a16="http://schemas.microsoft.com/office/drawing/2014/main" id="{CF66CCD5-C1CA-5A80-B47A-CD79F5E6579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35E38FB-405C-68FB-2FBF-7A8BABA7CB4F}"/>
              </a:ext>
            </a:extLst>
          </p:cNvPr>
          <p:cNvSpPr>
            <a:spLocks noGrp="1"/>
          </p:cNvSpPr>
          <p:nvPr>
            <p:ph type="sldNum" sz="quarter" idx="12"/>
          </p:nvPr>
        </p:nvSpPr>
        <p:spPr/>
        <p:txBody>
          <a:bodyPr/>
          <a:lstStyle/>
          <a:p>
            <a:fld id="{71C223AE-ADCC-45AE-BFA0-726A0F176110}" type="slidenum">
              <a:rPr lang="es-CL" smtClean="0"/>
              <a:t>‹Nº›</a:t>
            </a:fld>
            <a:endParaRPr lang="es-CL"/>
          </a:p>
        </p:txBody>
      </p:sp>
    </p:spTree>
    <p:extLst>
      <p:ext uri="{BB962C8B-B14F-4D97-AF65-F5344CB8AC3E}">
        <p14:creationId xmlns:p14="http://schemas.microsoft.com/office/powerpoint/2010/main" val="330660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2DB7AE3-9FC9-B0E7-ED3F-E2CBE525FD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79B67DA-ABBA-0B7E-9547-EE4E02F167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4FF1473-C228-7184-2A74-19CA0B7D61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CE71B5-922D-4B48-9F62-DDA5957C7776}" type="datetimeFigureOut">
              <a:rPr lang="es-CL" smtClean="0"/>
              <a:t>07-11-2024</a:t>
            </a:fld>
            <a:endParaRPr lang="es-CL"/>
          </a:p>
        </p:txBody>
      </p:sp>
      <p:sp>
        <p:nvSpPr>
          <p:cNvPr id="5" name="Marcador de pie de página 4">
            <a:extLst>
              <a:ext uri="{FF2B5EF4-FFF2-40B4-BE49-F238E27FC236}">
                <a16:creationId xmlns:a16="http://schemas.microsoft.com/office/drawing/2014/main" id="{71BC142A-70AB-0718-8CC3-DC926DE00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296FB8B9-BD2C-5FEE-5385-76C202E7C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C223AE-ADCC-45AE-BFA0-726A0F176110}" type="slidenum">
              <a:rPr lang="es-CL" smtClean="0"/>
              <a:t>‹Nº›</a:t>
            </a:fld>
            <a:endParaRPr lang="es-CL"/>
          </a:p>
        </p:txBody>
      </p:sp>
    </p:spTree>
    <p:extLst>
      <p:ext uri="{BB962C8B-B14F-4D97-AF65-F5344CB8AC3E}">
        <p14:creationId xmlns:p14="http://schemas.microsoft.com/office/powerpoint/2010/main" val="3794211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E8D03-FB82-BDE8-AE8F-F2BCC7816980}"/>
              </a:ext>
            </a:extLst>
          </p:cNvPr>
          <p:cNvSpPr>
            <a:spLocks noGrp="1"/>
          </p:cNvSpPr>
          <p:nvPr>
            <p:ph type="ctrTitle"/>
          </p:nvPr>
        </p:nvSpPr>
        <p:spPr/>
        <p:txBody>
          <a:bodyPr/>
          <a:lstStyle/>
          <a:p>
            <a:r>
              <a:rPr lang="es-ES" dirty="0"/>
              <a:t>NERVIOS DEL TRONCO</a:t>
            </a:r>
            <a:endParaRPr lang="es-CL" dirty="0"/>
          </a:p>
        </p:txBody>
      </p:sp>
      <p:sp>
        <p:nvSpPr>
          <p:cNvPr id="3" name="Subtítulo 2">
            <a:extLst>
              <a:ext uri="{FF2B5EF4-FFF2-40B4-BE49-F238E27FC236}">
                <a16:creationId xmlns:a16="http://schemas.microsoft.com/office/drawing/2014/main" id="{C0CB7318-2B67-3FCC-D5F7-8C6B3EFE8C99}"/>
              </a:ext>
            </a:extLst>
          </p:cNvPr>
          <p:cNvSpPr>
            <a:spLocks noGrp="1"/>
          </p:cNvSpPr>
          <p:nvPr>
            <p:ph type="subTitle" idx="1"/>
          </p:nvPr>
        </p:nvSpPr>
        <p:spPr/>
        <p:txBody>
          <a:bodyPr/>
          <a:lstStyle/>
          <a:p>
            <a:endParaRPr lang="es-CL" dirty="0"/>
          </a:p>
        </p:txBody>
      </p:sp>
    </p:spTree>
    <p:extLst>
      <p:ext uri="{BB962C8B-B14F-4D97-AF65-F5344CB8AC3E}">
        <p14:creationId xmlns:p14="http://schemas.microsoft.com/office/powerpoint/2010/main" val="1169189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4C65AC2-ABCA-2FCB-1CD4-4DD98A84DBA4}"/>
              </a:ext>
            </a:extLst>
          </p:cNvPr>
          <p:cNvSpPr txBox="1"/>
          <p:nvPr/>
        </p:nvSpPr>
        <p:spPr>
          <a:xfrm>
            <a:off x="74951" y="123512"/>
            <a:ext cx="12042097" cy="3693319"/>
          </a:xfrm>
          <a:prstGeom prst="rect">
            <a:avLst/>
          </a:prstGeom>
          <a:noFill/>
        </p:spPr>
        <p:txBody>
          <a:bodyPr wrap="square">
            <a:spAutoFit/>
          </a:bodyPr>
          <a:lstStyle/>
          <a:p>
            <a:r>
              <a:rPr lang="es-ES" b="1" dirty="0">
                <a:solidFill>
                  <a:srgbClr val="FF0000"/>
                </a:solidFill>
              </a:rPr>
              <a:t>Características particulares de cada nervio intercostal</a:t>
            </a:r>
            <a:r>
              <a:rPr lang="es-ES" dirty="0"/>
              <a:t>.</a:t>
            </a:r>
          </a:p>
          <a:p>
            <a:r>
              <a:rPr lang="es-ES" dirty="0"/>
              <a:t> El primer nervio intercostal participa casi totalmente en la constitución del plexo braquial una rama remanente es la que forma el primer nervio intercostal que transcurre bajo la primera costilla en el primer espacio intercostal sin ramo cutáneo lateral.</a:t>
            </a:r>
          </a:p>
          <a:p>
            <a:endParaRPr lang="es-ES" dirty="0"/>
          </a:p>
          <a:p>
            <a:r>
              <a:rPr lang="es-ES" dirty="0"/>
              <a:t>Los cuatro primeros nervios intercostales proporcionan cada uno un ramo al músculo serrato posterior superior.</a:t>
            </a:r>
          </a:p>
          <a:p>
            <a:endParaRPr lang="es-ES" dirty="0"/>
          </a:p>
          <a:p>
            <a:r>
              <a:rPr lang="es-ES" dirty="0"/>
              <a:t>Los nervios intercostales tercero, cuarto, </a:t>
            </a:r>
            <a:r>
              <a:rPr lang="es-ES" dirty="0" err="1"/>
              <a:t>quinto</a:t>
            </a:r>
            <a:r>
              <a:rPr lang="es-ES" dirty="0"/>
              <a:t> y sexto terminan en el músculo transverso del tórax.</a:t>
            </a:r>
          </a:p>
          <a:p>
            <a:endParaRPr lang="es-ES" dirty="0"/>
          </a:p>
          <a:p>
            <a:r>
              <a:rPr lang="es-ES" dirty="0"/>
              <a:t>Los nervios intercostales séptimo, octavo, </a:t>
            </a:r>
            <a:r>
              <a:rPr lang="es-ES" dirty="0" err="1"/>
              <a:t>noveno</a:t>
            </a:r>
            <a:r>
              <a:rPr lang="es-ES" dirty="0"/>
              <a:t>, décimo, undécimo y duodécimo ramos colaterales que prestan inervación al diafragma piel y músculos de la pared abdominal.</a:t>
            </a:r>
          </a:p>
          <a:p>
            <a:endParaRPr lang="es-ES" dirty="0"/>
          </a:p>
          <a:p>
            <a:r>
              <a:rPr lang="es-ES" dirty="0"/>
              <a:t>Duodécimo nervio intercostal o NERVIO SUBCOSTAL Visto en plexo lumbar. </a:t>
            </a:r>
          </a:p>
        </p:txBody>
      </p:sp>
    </p:spTree>
    <p:extLst>
      <p:ext uri="{BB962C8B-B14F-4D97-AF65-F5344CB8AC3E}">
        <p14:creationId xmlns:p14="http://schemas.microsoft.com/office/powerpoint/2010/main" val="173501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9274E9A-0D9C-1FE0-68AC-A00E71C8AB34}"/>
              </a:ext>
            </a:extLst>
          </p:cNvPr>
          <p:cNvSpPr txBox="1"/>
          <p:nvPr/>
        </p:nvSpPr>
        <p:spPr>
          <a:xfrm>
            <a:off x="419725" y="119921"/>
            <a:ext cx="8720526" cy="738664"/>
          </a:xfrm>
          <a:prstGeom prst="rect">
            <a:avLst/>
          </a:prstGeom>
          <a:noFill/>
        </p:spPr>
        <p:txBody>
          <a:bodyPr wrap="square">
            <a:spAutoFit/>
          </a:bodyPr>
          <a:lstStyle/>
          <a:p>
            <a:r>
              <a:rPr lang="es-ES" sz="2400" dirty="0">
                <a:solidFill>
                  <a:srgbClr val="FF0000"/>
                </a:solidFill>
              </a:rPr>
              <a:t>Ramos anteriores de los nervios lumbares: plexo lumbar</a:t>
            </a:r>
          </a:p>
          <a:p>
            <a:r>
              <a:rPr lang="es-ES" dirty="0"/>
              <a:t>Los ramos anteriores de los cuatro primeros nervios lumbares forman el plexo lumbar.</a:t>
            </a:r>
            <a:endParaRPr lang="es-CL" dirty="0"/>
          </a:p>
        </p:txBody>
      </p:sp>
      <p:pic>
        <p:nvPicPr>
          <p:cNvPr id="7" name="Imagen 6">
            <a:extLst>
              <a:ext uri="{FF2B5EF4-FFF2-40B4-BE49-F238E27FC236}">
                <a16:creationId xmlns:a16="http://schemas.microsoft.com/office/drawing/2014/main" id="{66078B64-4E20-0AEA-278C-40ED85499733}"/>
              </a:ext>
            </a:extLst>
          </p:cNvPr>
          <p:cNvPicPr>
            <a:picLocks noChangeAspect="1"/>
          </p:cNvPicPr>
          <p:nvPr/>
        </p:nvPicPr>
        <p:blipFill>
          <a:blip r:embed="rId2"/>
          <a:stretch>
            <a:fillRect/>
          </a:stretch>
        </p:blipFill>
        <p:spPr>
          <a:xfrm>
            <a:off x="3947247" y="858585"/>
            <a:ext cx="3847638" cy="5999346"/>
          </a:xfrm>
          <a:prstGeom prst="rect">
            <a:avLst/>
          </a:prstGeom>
        </p:spPr>
      </p:pic>
    </p:spTree>
    <p:extLst>
      <p:ext uri="{BB962C8B-B14F-4D97-AF65-F5344CB8AC3E}">
        <p14:creationId xmlns:p14="http://schemas.microsoft.com/office/powerpoint/2010/main" val="296252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9C31DAC-5437-ABEE-FDEE-CA52DD7B0B00}"/>
              </a:ext>
            </a:extLst>
          </p:cNvPr>
          <p:cNvPicPr>
            <a:picLocks noChangeAspect="1"/>
          </p:cNvPicPr>
          <p:nvPr/>
        </p:nvPicPr>
        <p:blipFill>
          <a:blip r:embed="rId2"/>
          <a:stretch>
            <a:fillRect/>
          </a:stretch>
        </p:blipFill>
        <p:spPr>
          <a:xfrm>
            <a:off x="3087974" y="-20849"/>
            <a:ext cx="6835515" cy="6878849"/>
          </a:xfrm>
          <a:prstGeom prst="rect">
            <a:avLst/>
          </a:prstGeom>
        </p:spPr>
      </p:pic>
    </p:spTree>
    <p:extLst>
      <p:ext uri="{BB962C8B-B14F-4D97-AF65-F5344CB8AC3E}">
        <p14:creationId xmlns:p14="http://schemas.microsoft.com/office/powerpoint/2010/main" val="27819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5E13099-14EB-58C4-AD2F-9EDEADDDC23C}"/>
              </a:ext>
            </a:extLst>
          </p:cNvPr>
          <p:cNvSpPr txBox="1"/>
          <p:nvPr/>
        </p:nvSpPr>
        <p:spPr>
          <a:xfrm>
            <a:off x="599607" y="749508"/>
            <a:ext cx="11482374" cy="5632311"/>
          </a:xfrm>
          <a:prstGeom prst="rect">
            <a:avLst/>
          </a:prstGeom>
          <a:noFill/>
        </p:spPr>
        <p:txBody>
          <a:bodyPr wrap="none" rtlCol="0">
            <a:spAutoFit/>
          </a:bodyPr>
          <a:lstStyle/>
          <a:p>
            <a:r>
              <a:rPr lang="es-ES" dirty="0"/>
              <a:t>INERVACION CONTENIDO DEL TORAX </a:t>
            </a:r>
          </a:p>
          <a:p>
            <a:r>
              <a:rPr lang="es-ES" dirty="0"/>
              <a:t>SISTEMA AUTONOMICO </a:t>
            </a:r>
          </a:p>
          <a:p>
            <a:endParaRPr lang="es-ES" dirty="0"/>
          </a:p>
          <a:p>
            <a:r>
              <a:rPr lang="es-CL" dirty="0"/>
              <a:t>INTRODUCCION: </a:t>
            </a:r>
          </a:p>
          <a:p>
            <a:r>
              <a:rPr lang="es-CL" dirty="0"/>
              <a:t>Sistema aportado a través de la cadena </a:t>
            </a:r>
            <a:r>
              <a:rPr lang="es-CL" dirty="0" err="1"/>
              <a:t>laterovertebral</a:t>
            </a:r>
            <a:r>
              <a:rPr lang="es-CL" dirty="0"/>
              <a:t> simpática  SNAS</a:t>
            </a:r>
          </a:p>
          <a:p>
            <a:r>
              <a:rPr lang="es-CL" dirty="0"/>
              <a:t>Sistema aportado por el Nervio Vago (x par craneal) y neuronas preganglionares ubicadas en el segmento medular </a:t>
            </a:r>
          </a:p>
          <a:p>
            <a:r>
              <a:rPr lang="es-CL" dirty="0"/>
              <a:t>sacro distal. SNAP</a:t>
            </a:r>
          </a:p>
          <a:p>
            <a:endParaRPr lang="es-CL" dirty="0"/>
          </a:p>
          <a:p>
            <a:r>
              <a:rPr lang="es-CL" dirty="0"/>
              <a:t>SISTEMA AUTONOMO SIMPATICO TORACICO ANATOMICO</a:t>
            </a:r>
          </a:p>
          <a:p>
            <a:pPr marL="285750" indent="-285750">
              <a:buFontTx/>
              <a:buChar char="-"/>
            </a:pPr>
            <a:r>
              <a:rPr lang="es-CL" dirty="0"/>
              <a:t>Conformado por +- 11 a 12 ganglios, considerar las variaciones que puede sufrir el ganglio cérvico-torácico</a:t>
            </a:r>
          </a:p>
          <a:p>
            <a:r>
              <a:rPr lang="es-CL" dirty="0"/>
              <a:t>      o ganglio estrellado.</a:t>
            </a:r>
          </a:p>
          <a:p>
            <a:pPr marL="285750" indent="-285750">
              <a:buFontTx/>
              <a:buChar char="-"/>
            </a:pPr>
            <a:r>
              <a:rPr lang="es-CL" dirty="0"/>
              <a:t>La ubicación de estos ganglios dependerá del recorrido del mismo </a:t>
            </a:r>
            <a:r>
              <a:rPr lang="es-CL" dirty="0" err="1"/>
              <a:t>cordon</a:t>
            </a:r>
            <a:r>
              <a:rPr lang="es-CL" dirty="0"/>
              <a:t>.</a:t>
            </a:r>
          </a:p>
          <a:p>
            <a:pPr marL="285750" indent="-285750">
              <a:buFontTx/>
              <a:buChar char="-"/>
            </a:pPr>
            <a:r>
              <a:rPr lang="es-CL" dirty="0"/>
              <a:t>Los  superiores se relacionan lateral a  las articulaciones costo vertebrales +- las tres primeras</a:t>
            </a:r>
          </a:p>
          <a:p>
            <a:pPr marL="285750" indent="-285750">
              <a:buFontTx/>
              <a:buChar char="-"/>
            </a:pPr>
            <a:r>
              <a:rPr lang="es-CL" dirty="0"/>
              <a:t>Los ganglios medios se ubican por anterior a las articulaciones costo vertebrales 4ta y 5ta</a:t>
            </a:r>
          </a:p>
          <a:p>
            <a:pPr marL="285750" indent="-285750">
              <a:buFontTx/>
              <a:buChar char="-"/>
            </a:pPr>
            <a:r>
              <a:rPr lang="es-CL" dirty="0"/>
              <a:t>Desde la sexta articulación hasta el nivel T12 se </a:t>
            </a:r>
            <a:r>
              <a:rPr lang="es-CL" dirty="0" err="1"/>
              <a:t>medializan</a:t>
            </a:r>
            <a:r>
              <a:rPr lang="es-CL" dirty="0"/>
              <a:t> a la costo vertebral.</a:t>
            </a:r>
          </a:p>
          <a:p>
            <a:endParaRPr lang="es-CL" dirty="0"/>
          </a:p>
          <a:p>
            <a:r>
              <a:rPr lang="es-CL" dirty="0"/>
              <a:t>ESTE SISTEMA PRESENTA RAMOS COMUNICANTES  GRISES Y BLANCOS, MAS RAMOS PERIFERICOS</a:t>
            </a:r>
          </a:p>
          <a:p>
            <a:r>
              <a:rPr lang="es-CL" dirty="0"/>
              <a:t> INDEPENDIENTES COMO SON LOS DIFERENTES NERVIOS ESPLACNICOS U/O RAMOS AGRUPADOS EN PLEXOS</a:t>
            </a:r>
          </a:p>
          <a:p>
            <a:endParaRPr lang="es-CL" dirty="0"/>
          </a:p>
          <a:p>
            <a:endParaRPr lang="es-CL" dirty="0"/>
          </a:p>
        </p:txBody>
      </p:sp>
    </p:spTree>
    <p:extLst>
      <p:ext uri="{BB962C8B-B14F-4D97-AF65-F5344CB8AC3E}">
        <p14:creationId xmlns:p14="http://schemas.microsoft.com/office/powerpoint/2010/main" val="4056564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007CB340-9506-B532-4E33-C8A4758934F1}"/>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err="1"/>
              <a:t>Plexo</a:t>
            </a:r>
            <a:r>
              <a:rPr lang="en-US" sz="2200" dirty="0"/>
              <a:t>  </a:t>
            </a:r>
            <a:r>
              <a:rPr lang="en-US" sz="2200" dirty="0" err="1"/>
              <a:t>Pulmonar</a:t>
            </a:r>
            <a:r>
              <a:rPr lang="en-US" sz="2200" dirty="0"/>
              <a:t>: </a:t>
            </a:r>
            <a:r>
              <a:rPr lang="en-US" sz="2200" dirty="0" err="1"/>
              <a:t>Formado</a:t>
            </a:r>
            <a:r>
              <a:rPr lang="en-US" sz="2200" dirty="0"/>
              <a:t> </a:t>
            </a:r>
            <a:r>
              <a:rPr lang="en-US" sz="2200" dirty="0" err="1"/>
              <a:t>por</a:t>
            </a:r>
            <a:r>
              <a:rPr lang="en-US" sz="2200" dirty="0"/>
              <a:t> </a:t>
            </a:r>
          </a:p>
          <a:p>
            <a:pPr>
              <a:lnSpc>
                <a:spcPct val="90000"/>
              </a:lnSpc>
              <a:spcAft>
                <a:spcPts val="600"/>
              </a:spcAft>
            </a:pPr>
            <a:r>
              <a:rPr lang="en-US" sz="2200" dirty="0"/>
              <a:t>Ramos </a:t>
            </a:r>
            <a:r>
              <a:rPr lang="en-US" sz="2200" dirty="0" err="1"/>
              <a:t>superiores</a:t>
            </a:r>
            <a:r>
              <a:rPr lang="en-US" sz="2200" dirty="0"/>
              <a:t> del cordon</a:t>
            </a:r>
          </a:p>
          <a:p>
            <a:pPr>
              <a:lnSpc>
                <a:spcPct val="90000"/>
              </a:lnSpc>
              <a:spcAft>
                <a:spcPts val="600"/>
              </a:spcAft>
            </a:pPr>
            <a:r>
              <a:rPr lang="en-US" sz="2200" dirty="0"/>
              <a:t>simpatico y </a:t>
            </a:r>
            <a:r>
              <a:rPr lang="en-US" sz="2200" dirty="0" err="1"/>
              <a:t>ramos</a:t>
            </a:r>
            <a:r>
              <a:rPr lang="en-US" sz="2200" dirty="0"/>
              <a:t>  </a:t>
            </a:r>
            <a:r>
              <a:rPr lang="en-US" sz="2200" dirty="0" err="1"/>
              <a:t>pulmonares</a:t>
            </a:r>
            <a:r>
              <a:rPr lang="en-US" sz="2200" dirty="0"/>
              <a:t> del </a:t>
            </a:r>
            <a:r>
              <a:rPr lang="en-US" sz="2200" dirty="0" err="1"/>
              <a:t>Nervio</a:t>
            </a:r>
            <a:r>
              <a:rPr lang="en-US" sz="2200" dirty="0"/>
              <a:t>  </a:t>
            </a:r>
            <a:r>
              <a:rPr lang="en-US" sz="2200" dirty="0" err="1"/>
              <a:t>vago</a:t>
            </a:r>
            <a:r>
              <a:rPr lang="en-US" sz="2200" dirty="0"/>
              <a:t>.</a:t>
            </a:r>
          </a:p>
          <a:p>
            <a:pPr indent="-228600">
              <a:lnSpc>
                <a:spcPct val="90000"/>
              </a:lnSpc>
              <a:spcAft>
                <a:spcPts val="600"/>
              </a:spcAft>
              <a:buFont typeface="Arial" panose="020B0604020202020204" pitchFamily="34" charset="0"/>
              <a:buChar char="•"/>
            </a:pPr>
            <a:r>
              <a:rPr lang="en-US" sz="2200" dirty="0"/>
              <a:t>Se </a:t>
            </a:r>
            <a:r>
              <a:rPr lang="en-US" sz="2200" dirty="0" err="1"/>
              <a:t>diferencian</a:t>
            </a:r>
            <a:r>
              <a:rPr lang="en-US" sz="2200" dirty="0"/>
              <a:t> dos </a:t>
            </a:r>
            <a:r>
              <a:rPr lang="en-US" sz="2200" dirty="0" err="1"/>
              <a:t>plexos</a:t>
            </a:r>
            <a:r>
              <a:rPr lang="en-US" sz="2200" dirty="0"/>
              <a:t> uno anterior a la </a:t>
            </a:r>
            <a:r>
              <a:rPr lang="en-US" sz="2200" dirty="0" err="1"/>
              <a:t>raíz</a:t>
            </a:r>
            <a:r>
              <a:rPr lang="en-US" sz="2200" dirty="0"/>
              <a:t> </a:t>
            </a:r>
            <a:r>
              <a:rPr lang="en-US" sz="2200" dirty="0" err="1"/>
              <a:t>pulmonar</a:t>
            </a:r>
            <a:r>
              <a:rPr lang="en-US" sz="2200" dirty="0"/>
              <a:t> y </a:t>
            </a:r>
            <a:r>
              <a:rPr lang="en-US" sz="2200" dirty="0" err="1"/>
              <a:t>otro</a:t>
            </a:r>
            <a:r>
              <a:rPr lang="en-US" sz="2200" dirty="0"/>
              <a:t> posterior a la </a:t>
            </a:r>
            <a:r>
              <a:rPr lang="en-US" sz="2200" dirty="0" err="1"/>
              <a:t>misma</a:t>
            </a:r>
            <a:r>
              <a:rPr lang="en-US" sz="2200" dirty="0"/>
              <a:t>.</a:t>
            </a:r>
          </a:p>
        </p:txBody>
      </p:sp>
      <p:pic>
        <p:nvPicPr>
          <p:cNvPr id="4" name="Imagen 3">
            <a:extLst>
              <a:ext uri="{FF2B5EF4-FFF2-40B4-BE49-F238E27FC236}">
                <a16:creationId xmlns:a16="http://schemas.microsoft.com/office/drawing/2014/main" id="{6E801DD6-2D14-35B2-A4D1-CDA6229D1D7D}"/>
              </a:ext>
            </a:extLst>
          </p:cNvPr>
          <p:cNvPicPr>
            <a:picLocks noChangeAspect="1"/>
          </p:cNvPicPr>
          <p:nvPr/>
        </p:nvPicPr>
        <p:blipFill>
          <a:blip r:embed="rId2"/>
          <a:srcRect t="127" r="2" b="79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36653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720DE5D-6E2F-93EE-8D35-026B90055D57}"/>
              </a:ext>
            </a:extLst>
          </p:cNvPr>
          <p:cNvPicPr>
            <a:picLocks noChangeAspect="1"/>
          </p:cNvPicPr>
          <p:nvPr/>
        </p:nvPicPr>
        <p:blipFill>
          <a:blip r:embed="rId2"/>
          <a:stretch>
            <a:fillRect/>
          </a:stretch>
        </p:blipFill>
        <p:spPr>
          <a:xfrm>
            <a:off x="3109495" y="718759"/>
            <a:ext cx="5973009" cy="5420481"/>
          </a:xfrm>
          <a:prstGeom prst="rect">
            <a:avLst/>
          </a:prstGeom>
        </p:spPr>
      </p:pic>
      <p:sp>
        <p:nvSpPr>
          <p:cNvPr id="4" name="CuadroTexto 3">
            <a:extLst>
              <a:ext uri="{FF2B5EF4-FFF2-40B4-BE49-F238E27FC236}">
                <a16:creationId xmlns:a16="http://schemas.microsoft.com/office/drawing/2014/main" id="{6EFA94C7-BB0C-7FC6-8B7B-BF3E1E607CE6}"/>
              </a:ext>
            </a:extLst>
          </p:cNvPr>
          <p:cNvSpPr txBox="1"/>
          <p:nvPr/>
        </p:nvSpPr>
        <p:spPr>
          <a:xfrm>
            <a:off x="329784" y="479685"/>
            <a:ext cx="5629875" cy="1754326"/>
          </a:xfrm>
          <a:prstGeom prst="rect">
            <a:avLst/>
          </a:prstGeom>
          <a:noFill/>
        </p:spPr>
        <p:txBody>
          <a:bodyPr wrap="none" rtlCol="0">
            <a:spAutoFit/>
          </a:bodyPr>
          <a:lstStyle/>
          <a:p>
            <a:r>
              <a:rPr lang="es-ES" dirty="0"/>
              <a:t>Ramos inferiores +- dependen de los últimos 6 o 7 </a:t>
            </a:r>
          </a:p>
          <a:p>
            <a:r>
              <a:rPr lang="es-ES" dirty="0"/>
              <a:t>ganglios torácicos y la principal estructura de estos</a:t>
            </a:r>
          </a:p>
          <a:p>
            <a:r>
              <a:rPr lang="es-ES" dirty="0"/>
              <a:t>ramos es lo que conocemos como nervios esplácnicos</a:t>
            </a:r>
          </a:p>
          <a:p>
            <a:r>
              <a:rPr lang="es-ES" dirty="0"/>
              <a:t>mayor y menor.</a:t>
            </a:r>
          </a:p>
          <a:p>
            <a:r>
              <a:rPr lang="es-ES" dirty="0"/>
              <a:t>Estos nervios esplácnicos pasan por tanto de la región </a:t>
            </a:r>
          </a:p>
          <a:p>
            <a:r>
              <a:rPr lang="es-ES" dirty="0"/>
              <a:t>Torácica que es su origen a la región abdominal</a:t>
            </a:r>
            <a:endParaRPr lang="es-CL" dirty="0"/>
          </a:p>
        </p:txBody>
      </p:sp>
    </p:spTree>
    <p:extLst>
      <p:ext uri="{BB962C8B-B14F-4D97-AF65-F5344CB8AC3E}">
        <p14:creationId xmlns:p14="http://schemas.microsoft.com/office/powerpoint/2010/main" val="1101426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7E88EB3-CFD6-FE1A-B20D-EC93BA032FDC}"/>
              </a:ext>
            </a:extLst>
          </p:cNvPr>
          <p:cNvPicPr>
            <a:picLocks noChangeAspect="1"/>
          </p:cNvPicPr>
          <p:nvPr/>
        </p:nvPicPr>
        <p:blipFill>
          <a:blip r:embed="rId2"/>
          <a:stretch>
            <a:fillRect/>
          </a:stretch>
        </p:blipFill>
        <p:spPr>
          <a:xfrm>
            <a:off x="799361" y="675891"/>
            <a:ext cx="10593278" cy="5506218"/>
          </a:xfrm>
          <a:prstGeom prst="rect">
            <a:avLst/>
          </a:prstGeom>
        </p:spPr>
      </p:pic>
      <p:sp>
        <p:nvSpPr>
          <p:cNvPr id="4" name="CuadroTexto 3">
            <a:extLst>
              <a:ext uri="{FF2B5EF4-FFF2-40B4-BE49-F238E27FC236}">
                <a16:creationId xmlns:a16="http://schemas.microsoft.com/office/drawing/2014/main" id="{B6F64179-E861-EA6A-12E1-372560268E9F}"/>
              </a:ext>
            </a:extLst>
          </p:cNvPr>
          <p:cNvSpPr txBox="1"/>
          <p:nvPr/>
        </p:nvSpPr>
        <p:spPr>
          <a:xfrm>
            <a:off x="224852" y="404734"/>
            <a:ext cx="3691523" cy="369332"/>
          </a:xfrm>
          <a:prstGeom prst="rect">
            <a:avLst/>
          </a:prstGeom>
          <a:noFill/>
        </p:spPr>
        <p:txBody>
          <a:bodyPr wrap="none" rtlCol="0">
            <a:spAutoFit/>
          </a:bodyPr>
          <a:lstStyle/>
          <a:p>
            <a:r>
              <a:rPr lang="es-ES" dirty="0"/>
              <a:t>Tránsito de los nervios esplácnicos </a:t>
            </a:r>
            <a:endParaRPr lang="es-CL" dirty="0"/>
          </a:p>
        </p:txBody>
      </p:sp>
    </p:spTree>
    <p:extLst>
      <p:ext uri="{BB962C8B-B14F-4D97-AF65-F5344CB8AC3E}">
        <p14:creationId xmlns:p14="http://schemas.microsoft.com/office/powerpoint/2010/main" val="167372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ACE08C-595F-915C-1E26-D7D49C0B687B}"/>
              </a:ext>
            </a:extLst>
          </p:cNvPr>
          <p:cNvSpPr txBox="1"/>
          <p:nvPr/>
        </p:nvSpPr>
        <p:spPr>
          <a:xfrm>
            <a:off x="389743" y="0"/>
            <a:ext cx="11062741" cy="7017306"/>
          </a:xfrm>
          <a:prstGeom prst="rect">
            <a:avLst/>
          </a:prstGeom>
          <a:noFill/>
        </p:spPr>
        <p:txBody>
          <a:bodyPr wrap="square">
            <a:spAutoFit/>
          </a:bodyPr>
          <a:lstStyle/>
          <a:p>
            <a:r>
              <a:rPr lang="es-ES" dirty="0"/>
              <a:t>PLEXO CARDIACO:</a:t>
            </a:r>
          </a:p>
          <a:p>
            <a:endParaRPr lang="es-ES" dirty="0"/>
          </a:p>
          <a:p>
            <a:r>
              <a:rPr lang="es-ES" dirty="0"/>
              <a:t>Formado  por las comunicaciones que unen entre sí los ramos cardíacos del nervio vago y del tronco simpático.</a:t>
            </a:r>
          </a:p>
          <a:p>
            <a:r>
              <a:rPr lang="es-ES" dirty="0"/>
              <a:t>Los ramos simpáticos que forman este plexo no se originan de los ganglios torácicos superiores sino que de los cervicales formando los nervios cardíacos cervicales superior, medio e inferior o </a:t>
            </a:r>
            <a:r>
              <a:rPr lang="es-ES" dirty="0" err="1"/>
              <a:t>cervicotorácico</a:t>
            </a:r>
            <a:r>
              <a:rPr lang="es-ES" dirty="0"/>
              <a:t>.</a:t>
            </a:r>
          </a:p>
          <a:p>
            <a:r>
              <a:rPr lang="es-ES" dirty="0"/>
              <a:t>Como estos plexos el aporte es </a:t>
            </a:r>
            <a:r>
              <a:rPr lang="es-ES" dirty="0" err="1"/>
              <a:t>simpatico</a:t>
            </a:r>
            <a:r>
              <a:rPr lang="es-ES" dirty="0"/>
              <a:t> y </a:t>
            </a:r>
            <a:r>
              <a:rPr lang="es-ES" dirty="0" err="1"/>
              <a:t>parasimpatico</a:t>
            </a:r>
            <a:r>
              <a:rPr lang="es-ES" dirty="0"/>
              <a:t> este ultimo esta formado por los ramos cardiacos superior medio e inferior del nervio vago.</a:t>
            </a:r>
          </a:p>
          <a:p>
            <a:r>
              <a:rPr lang="es-ES" dirty="0"/>
              <a:t>Este plexo  se puede dividir en dos  anterior o plexo cardíaco superficial</a:t>
            </a:r>
          </a:p>
          <a:p>
            <a:r>
              <a:rPr lang="es-ES" dirty="0"/>
              <a:t>y  posterior o plexo cardíaco profundo. </a:t>
            </a:r>
          </a:p>
          <a:p>
            <a:endParaRPr lang="es-ES" dirty="0"/>
          </a:p>
          <a:p>
            <a:r>
              <a:rPr lang="es-ES" dirty="0"/>
              <a:t>Plexo cardíaco anterior o plexo cardíaco superficial:</a:t>
            </a:r>
          </a:p>
          <a:p>
            <a:r>
              <a:rPr lang="es-ES" dirty="0"/>
              <a:t>Formado por ramos cardíacos cervicales superiores del nervio vago y por el nervio cardiaco superior del simpático izquierdo lo ubicamos anterior al arco de la aorta.</a:t>
            </a:r>
          </a:p>
          <a:p>
            <a:endParaRPr lang="es-ES" dirty="0"/>
          </a:p>
          <a:p>
            <a:r>
              <a:rPr lang="es-ES" dirty="0"/>
              <a:t>El plexo cardíaco posterior o plexo cardíaco profundo:</a:t>
            </a:r>
          </a:p>
          <a:p>
            <a:r>
              <a:rPr lang="es-ES" dirty="0"/>
              <a:t> Formado por los ramos cardíacos cervicales inferiores y los ramos cardíacos torácicos de los nervios vagos y por todos los nervios cardíacos cervicales del tronco simpático, excepto el nervio cardíaco cervical superior izquierdo.</a:t>
            </a:r>
          </a:p>
          <a:p>
            <a:r>
              <a:rPr lang="es-ES" dirty="0"/>
              <a:t>Lo ubicamos anterior a la tráquea y posterior al arco de la aorta.</a:t>
            </a:r>
          </a:p>
          <a:p>
            <a:r>
              <a:rPr lang="es-ES" dirty="0"/>
              <a:t>Inervación:</a:t>
            </a:r>
          </a:p>
          <a:p>
            <a:r>
              <a:rPr lang="es-ES" dirty="0"/>
              <a:t>Paredes de la aorta y tronco pulmonar(arteriales)</a:t>
            </a:r>
          </a:p>
          <a:p>
            <a:r>
              <a:rPr lang="es-ES" dirty="0"/>
              <a:t>Ambos atrios</a:t>
            </a:r>
          </a:p>
          <a:p>
            <a:r>
              <a:rPr lang="es-ES" dirty="0"/>
              <a:t>Intricada malla </a:t>
            </a:r>
            <a:r>
              <a:rPr lang="es-ES" dirty="0" err="1"/>
              <a:t>plexual</a:t>
            </a:r>
            <a:r>
              <a:rPr lang="es-ES" dirty="0"/>
              <a:t> para las arterias coronarias</a:t>
            </a:r>
          </a:p>
          <a:p>
            <a:endParaRPr lang="es-ES" dirty="0"/>
          </a:p>
        </p:txBody>
      </p:sp>
    </p:spTree>
    <p:extLst>
      <p:ext uri="{BB962C8B-B14F-4D97-AF65-F5344CB8AC3E}">
        <p14:creationId xmlns:p14="http://schemas.microsoft.com/office/powerpoint/2010/main" val="1090504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a:extLst>
              <a:ext uri="{FF2B5EF4-FFF2-40B4-BE49-F238E27FC236}">
                <a16:creationId xmlns:a16="http://schemas.microsoft.com/office/drawing/2014/main" id="{9C2313ED-C7A2-20A0-0DF7-C128AE08612F}"/>
              </a:ext>
            </a:extLst>
          </p:cNvPr>
          <p:cNvPicPr>
            <a:picLocks noChangeAspect="1"/>
          </p:cNvPicPr>
          <p:nvPr/>
        </p:nvPicPr>
        <p:blipFill>
          <a:blip r:embed="rId2"/>
          <a:srcRect l="21055" r="20543" b="2"/>
          <a:stretch/>
        </p:blipFill>
        <p:spPr>
          <a:xfrm>
            <a:off x="187387" y="170014"/>
            <a:ext cx="3805676" cy="6516265"/>
          </a:xfrm>
          <a:prstGeom prst="rect">
            <a:avLst/>
          </a:prstGeom>
        </p:spPr>
      </p:pic>
      <p:pic>
        <p:nvPicPr>
          <p:cNvPr id="5" name="Imagen 4">
            <a:extLst>
              <a:ext uri="{FF2B5EF4-FFF2-40B4-BE49-F238E27FC236}">
                <a16:creationId xmlns:a16="http://schemas.microsoft.com/office/drawing/2014/main" id="{49D33B6A-5788-D565-EA08-567E799C0E2A}"/>
              </a:ext>
            </a:extLst>
          </p:cNvPr>
          <p:cNvPicPr>
            <a:picLocks noChangeAspect="1"/>
          </p:cNvPicPr>
          <p:nvPr/>
        </p:nvPicPr>
        <p:blipFill>
          <a:blip r:embed="rId3"/>
          <a:srcRect t="14391" r="1" b="11290"/>
          <a:stretch/>
        </p:blipFill>
        <p:spPr>
          <a:xfrm>
            <a:off x="4179224" y="170014"/>
            <a:ext cx="7825389" cy="6516263"/>
          </a:xfrm>
          <a:prstGeom prst="rect">
            <a:avLst/>
          </a:prstGeom>
        </p:spPr>
      </p:pic>
    </p:spTree>
    <p:extLst>
      <p:ext uri="{BB962C8B-B14F-4D97-AF65-F5344CB8AC3E}">
        <p14:creationId xmlns:p14="http://schemas.microsoft.com/office/powerpoint/2010/main" val="2378583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ECF3C2-7752-464F-23DF-EA3201448E93}"/>
              </a:ext>
            </a:extLst>
          </p:cNvPr>
          <p:cNvSpPr txBox="1"/>
          <p:nvPr/>
        </p:nvSpPr>
        <p:spPr>
          <a:xfrm>
            <a:off x="0" y="747596"/>
            <a:ext cx="12192000" cy="3508653"/>
          </a:xfrm>
          <a:prstGeom prst="rect">
            <a:avLst/>
          </a:prstGeom>
          <a:noFill/>
        </p:spPr>
        <p:txBody>
          <a:bodyPr wrap="square">
            <a:spAutoFit/>
          </a:bodyPr>
          <a:lstStyle/>
          <a:p>
            <a:r>
              <a:rPr lang="es-ES" sz="2400" b="1" dirty="0"/>
              <a:t>Tronco simpático lumbar</a:t>
            </a:r>
          </a:p>
          <a:p>
            <a:r>
              <a:rPr lang="es-ES" dirty="0"/>
              <a:t>Es continuidad del torácico.</a:t>
            </a:r>
          </a:p>
          <a:p>
            <a:r>
              <a:rPr lang="es-ES" dirty="0"/>
              <a:t>Transita entre  el pilar del diafragma y el ligamento arqueado medial, se prolonga hasta el promontorio, continuándose inferiormente con el plexo simpático pélvico.</a:t>
            </a:r>
          </a:p>
          <a:p>
            <a:r>
              <a:rPr lang="es-ES" dirty="0"/>
              <a:t>Son aproximadamente 4 ganglios conectados por un cordón intermedio.</a:t>
            </a:r>
          </a:p>
          <a:p>
            <a:r>
              <a:rPr lang="es-ES" dirty="0"/>
              <a:t>Anterior a los cuerpos vertebrales</a:t>
            </a:r>
          </a:p>
          <a:p>
            <a:r>
              <a:rPr lang="es-ES" dirty="0"/>
              <a:t>A la derecha cubierto por la vena mesentérica inferior y a la izquierda por la aorta.</a:t>
            </a:r>
          </a:p>
          <a:p>
            <a:endParaRPr lang="es-ES" dirty="0"/>
          </a:p>
          <a:p>
            <a:r>
              <a:rPr lang="es-ES" dirty="0"/>
              <a:t>RAMOS COMUNICANTES: GRIS Y BLANCO</a:t>
            </a:r>
          </a:p>
          <a:p>
            <a:r>
              <a:rPr lang="es-ES" dirty="0"/>
              <a:t>RAMOS PERIFERICOS: Ramos vertebrales, Ramos directos al musculo psoas, Ramos a la aorta abdominal y Ramos Inter mesentéricos </a:t>
            </a:r>
            <a:r>
              <a:rPr lang="es-ES" dirty="0" err="1"/>
              <a:t>plexuales</a:t>
            </a:r>
            <a:r>
              <a:rPr lang="es-ES" dirty="0"/>
              <a:t>.</a:t>
            </a:r>
          </a:p>
          <a:p>
            <a:endParaRPr lang="es-ES" dirty="0"/>
          </a:p>
        </p:txBody>
      </p:sp>
    </p:spTree>
    <p:extLst>
      <p:ext uri="{BB962C8B-B14F-4D97-AF65-F5344CB8AC3E}">
        <p14:creationId xmlns:p14="http://schemas.microsoft.com/office/powerpoint/2010/main" val="186057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4704E22-F443-61C2-F2D7-CEFF3760488C}"/>
              </a:ext>
            </a:extLst>
          </p:cNvPr>
          <p:cNvSpPr txBox="1"/>
          <p:nvPr/>
        </p:nvSpPr>
        <p:spPr>
          <a:xfrm>
            <a:off x="2668249" y="449705"/>
            <a:ext cx="8825458" cy="4124206"/>
          </a:xfrm>
          <a:prstGeom prst="rect">
            <a:avLst/>
          </a:prstGeom>
          <a:noFill/>
        </p:spPr>
        <p:txBody>
          <a:bodyPr wrap="square">
            <a:spAutoFit/>
          </a:bodyPr>
          <a:lstStyle/>
          <a:p>
            <a:r>
              <a:rPr lang="es-ES" sz="2800" b="1" dirty="0">
                <a:solidFill>
                  <a:srgbClr val="FF0000"/>
                </a:solidFill>
              </a:rPr>
              <a:t>El tronco está inervado</a:t>
            </a:r>
          </a:p>
          <a:p>
            <a:r>
              <a:rPr lang="es-ES" dirty="0"/>
              <a:t> Nervios vagos</a:t>
            </a:r>
          </a:p>
          <a:p>
            <a:r>
              <a:rPr lang="es-ES" dirty="0"/>
              <a:t>Nervios frénicos</a:t>
            </a:r>
          </a:p>
          <a:p>
            <a:r>
              <a:rPr lang="es-ES" dirty="0"/>
              <a:t>Nervios espinales torácicos</a:t>
            </a:r>
          </a:p>
          <a:p>
            <a:r>
              <a:rPr lang="es-ES" dirty="0"/>
              <a:t>Nervios lumbares, </a:t>
            </a:r>
          </a:p>
          <a:p>
            <a:r>
              <a:rPr lang="es-ES" dirty="0"/>
              <a:t>Nervios sacros y coccígeo</a:t>
            </a:r>
          </a:p>
          <a:p>
            <a:r>
              <a:rPr lang="es-ES" dirty="0"/>
              <a:t>Nervios  del tronco simpático.</a:t>
            </a:r>
          </a:p>
          <a:p>
            <a:endParaRPr lang="es-ES" dirty="0"/>
          </a:p>
          <a:p>
            <a:pPr algn="ctr"/>
            <a:r>
              <a:rPr lang="es-ES" sz="2400" dirty="0">
                <a:solidFill>
                  <a:srgbClr val="FF0000"/>
                </a:solidFill>
              </a:rPr>
              <a:t>NERVIOS ESPINALES TORÁCICOS, LUMBARES, SACROS Y COCCÍGEO</a:t>
            </a:r>
          </a:p>
          <a:p>
            <a:pPr marL="342900" indent="-342900">
              <a:buAutoNum type="alphaLcParenR"/>
            </a:pPr>
            <a:r>
              <a:rPr lang="es-ES" dirty="0"/>
              <a:t>Ramos dorsales destinados a la parte posterior de tronco</a:t>
            </a:r>
          </a:p>
          <a:p>
            <a:pPr marL="342900" indent="-342900">
              <a:buAutoNum type="alphaLcParenR"/>
            </a:pPr>
            <a:r>
              <a:rPr lang="es-ES" dirty="0"/>
              <a:t>Ramos ventrales destinados a la parte anterior y músculos de la región</a:t>
            </a:r>
            <a:endParaRPr lang="es-CL" dirty="0"/>
          </a:p>
          <a:p>
            <a:pPr algn="ctr"/>
            <a:endParaRPr lang="es-ES" sz="2400" dirty="0">
              <a:solidFill>
                <a:srgbClr val="FF0000"/>
              </a:solidFill>
            </a:endParaRPr>
          </a:p>
        </p:txBody>
      </p:sp>
    </p:spTree>
    <p:extLst>
      <p:ext uri="{BB962C8B-B14F-4D97-AF65-F5344CB8AC3E}">
        <p14:creationId xmlns:p14="http://schemas.microsoft.com/office/powerpoint/2010/main" val="2762022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a:extLst>
              <a:ext uri="{FF2B5EF4-FFF2-40B4-BE49-F238E27FC236}">
                <a16:creationId xmlns:a16="http://schemas.microsoft.com/office/drawing/2014/main" id="{A4C9F570-F5CF-FC53-EF2A-AF2578DEE967}"/>
              </a:ext>
            </a:extLst>
          </p:cNvPr>
          <p:cNvPicPr>
            <a:picLocks noChangeAspect="1"/>
          </p:cNvPicPr>
          <p:nvPr/>
        </p:nvPicPr>
        <p:blipFill>
          <a:blip r:embed="rId2"/>
          <a:stretch>
            <a:fillRect/>
          </a:stretch>
        </p:blipFill>
        <p:spPr>
          <a:xfrm>
            <a:off x="1094282" y="-6802"/>
            <a:ext cx="6160957" cy="6883752"/>
          </a:xfrm>
          <a:prstGeom prst="rect">
            <a:avLst/>
          </a:prstGeom>
        </p:spPr>
      </p:pic>
      <p:grpSp>
        <p:nvGrpSpPr>
          <p:cNvPr id="12" name="Group 11">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3"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95857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Diagrama&#10;&#10;Descripción generada automáticamente">
            <a:extLst>
              <a:ext uri="{FF2B5EF4-FFF2-40B4-BE49-F238E27FC236}">
                <a16:creationId xmlns:a16="http://schemas.microsoft.com/office/drawing/2014/main" id="{7AC33F50-6E05-830C-6ADB-93DCEAD5659D}"/>
              </a:ext>
            </a:extLst>
          </p:cNvPr>
          <p:cNvPicPr>
            <a:picLocks noChangeAspect="1"/>
          </p:cNvPicPr>
          <p:nvPr/>
        </p:nvPicPr>
        <p:blipFill>
          <a:blip r:embed="rId2"/>
          <a:srcRect t="20678" b="2544"/>
          <a:stretch/>
        </p:blipFill>
        <p:spPr>
          <a:xfrm>
            <a:off x="20" y="1282"/>
            <a:ext cx="12191980" cy="6856718"/>
          </a:xfrm>
          <a:prstGeom prst="rect">
            <a:avLst/>
          </a:prstGeom>
        </p:spPr>
      </p:pic>
      <p:sp>
        <p:nvSpPr>
          <p:cNvPr id="5" name="CuadroTexto 4">
            <a:extLst>
              <a:ext uri="{FF2B5EF4-FFF2-40B4-BE49-F238E27FC236}">
                <a16:creationId xmlns:a16="http://schemas.microsoft.com/office/drawing/2014/main" id="{532B613B-1F9B-D2A0-9A09-CB53D28D3F37}"/>
              </a:ext>
            </a:extLst>
          </p:cNvPr>
          <p:cNvSpPr txBox="1"/>
          <p:nvPr/>
        </p:nvSpPr>
        <p:spPr>
          <a:xfrm>
            <a:off x="146154" y="0"/>
            <a:ext cx="6198432" cy="2308324"/>
          </a:xfrm>
          <a:prstGeom prst="rect">
            <a:avLst/>
          </a:prstGeom>
          <a:noFill/>
        </p:spPr>
        <p:txBody>
          <a:bodyPr wrap="square">
            <a:spAutoFit/>
          </a:bodyPr>
          <a:lstStyle/>
          <a:p>
            <a:r>
              <a:rPr lang="es-ES" b="1" dirty="0">
                <a:solidFill>
                  <a:srgbClr val="FF0000"/>
                </a:solidFill>
              </a:rPr>
              <a:t>Plexo celíaco</a:t>
            </a:r>
          </a:p>
          <a:p>
            <a:r>
              <a:rPr lang="es-ES" b="1" dirty="0">
                <a:solidFill>
                  <a:srgbClr val="FF0000"/>
                </a:solidFill>
              </a:rPr>
              <a:t>Se ubica en torno a los orígenes</a:t>
            </a:r>
          </a:p>
          <a:p>
            <a:r>
              <a:rPr lang="es-ES" b="1" dirty="0">
                <a:solidFill>
                  <a:srgbClr val="FF0000"/>
                </a:solidFill>
              </a:rPr>
              <a:t> del tronco celíaco, arteria </a:t>
            </a:r>
          </a:p>
          <a:p>
            <a:r>
              <a:rPr lang="es-ES" b="1" dirty="0">
                <a:solidFill>
                  <a:srgbClr val="FF0000"/>
                </a:solidFill>
              </a:rPr>
              <a:t>mesentérica superior;</a:t>
            </a:r>
          </a:p>
          <a:p>
            <a:r>
              <a:rPr lang="es-ES" b="1" dirty="0">
                <a:solidFill>
                  <a:srgbClr val="FF0000"/>
                </a:solidFill>
              </a:rPr>
              <a:t>Anterior a la </a:t>
            </a:r>
            <a:r>
              <a:rPr lang="es-ES" b="1" dirty="0" err="1">
                <a:solidFill>
                  <a:srgbClr val="FF0000"/>
                </a:solidFill>
              </a:rPr>
              <a:t>aorta,superior</a:t>
            </a:r>
            <a:r>
              <a:rPr lang="es-ES" b="1" dirty="0">
                <a:solidFill>
                  <a:srgbClr val="FF0000"/>
                </a:solidFill>
              </a:rPr>
              <a:t> </a:t>
            </a:r>
          </a:p>
          <a:p>
            <a:r>
              <a:rPr lang="es-ES" b="1" dirty="0">
                <a:solidFill>
                  <a:srgbClr val="FF0000"/>
                </a:solidFill>
              </a:rPr>
              <a:t>A la arteria renal e inferior</a:t>
            </a:r>
          </a:p>
          <a:p>
            <a:r>
              <a:rPr lang="es-ES" b="1" dirty="0">
                <a:solidFill>
                  <a:srgbClr val="FF0000"/>
                </a:solidFill>
              </a:rPr>
              <a:t>A la glándula suprarrenal</a:t>
            </a:r>
          </a:p>
          <a:p>
            <a:r>
              <a:rPr lang="es-ES" dirty="0"/>
              <a:t>.</a:t>
            </a:r>
            <a:endParaRPr lang="es-CL" dirty="0"/>
          </a:p>
        </p:txBody>
      </p:sp>
      <p:sp>
        <p:nvSpPr>
          <p:cNvPr id="6" name="CuadroTexto 5">
            <a:extLst>
              <a:ext uri="{FF2B5EF4-FFF2-40B4-BE49-F238E27FC236}">
                <a16:creationId xmlns:a16="http://schemas.microsoft.com/office/drawing/2014/main" id="{7BE07A71-88DD-2393-1331-248CAFCA5C7A}"/>
              </a:ext>
            </a:extLst>
          </p:cNvPr>
          <p:cNvSpPr txBox="1"/>
          <p:nvPr/>
        </p:nvSpPr>
        <p:spPr>
          <a:xfrm>
            <a:off x="254833" y="3612630"/>
            <a:ext cx="1869935" cy="1200329"/>
          </a:xfrm>
          <a:prstGeom prst="rect">
            <a:avLst/>
          </a:prstGeom>
          <a:noFill/>
        </p:spPr>
        <p:txBody>
          <a:bodyPr wrap="none" rtlCol="0">
            <a:spAutoFit/>
          </a:bodyPr>
          <a:lstStyle/>
          <a:p>
            <a:r>
              <a:rPr lang="es-ES" dirty="0"/>
              <a:t>Ramas aferentes</a:t>
            </a:r>
          </a:p>
          <a:p>
            <a:r>
              <a:rPr lang="es-ES" dirty="0"/>
              <a:t>N X (derecho) </a:t>
            </a:r>
          </a:p>
          <a:p>
            <a:r>
              <a:rPr lang="es-ES" dirty="0"/>
              <a:t>N EM</a:t>
            </a:r>
          </a:p>
          <a:p>
            <a:r>
              <a:rPr lang="es-ES" dirty="0"/>
              <a:t>N Em</a:t>
            </a:r>
            <a:endParaRPr lang="es-CL" dirty="0"/>
          </a:p>
        </p:txBody>
      </p:sp>
    </p:spTree>
    <p:extLst>
      <p:ext uri="{BB962C8B-B14F-4D97-AF65-F5344CB8AC3E}">
        <p14:creationId xmlns:p14="http://schemas.microsoft.com/office/powerpoint/2010/main" val="2538458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06ACB78-6B75-73D2-AF49-53ED83CC9BE5}"/>
              </a:ext>
            </a:extLst>
          </p:cNvPr>
          <p:cNvSpPr txBox="1"/>
          <p:nvPr/>
        </p:nvSpPr>
        <p:spPr>
          <a:xfrm>
            <a:off x="464695" y="0"/>
            <a:ext cx="11602387" cy="5447645"/>
          </a:xfrm>
          <a:prstGeom prst="rect">
            <a:avLst/>
          </a:prstGeom>
          <a:noFill/>
        </p:spPr>
        <p:txBody>
          <a:bodyPr wrap="square">
            <a:spAutoFit/>
          </a:bodyPr>
          <a:lstStyle/>
          <a:p>
            <a:r>
              <a:rPr lang="es-ES" dirty="0"/>
              <a:t>Ramos eferentes o periféricos.</a:t>
            </a:r>
          </a:p>
          <a:p>
            <a:r>
              <a:rPr lang="es-ES" dirty="0"/>
              <a:t> Del plexo celíaco nacen plexos secundarios que</a:t>
            </a:r>
          </a:p>
          <a:p>
            <a:r>
              <a:rPr lang="es-ES" dirty="0"/>
              <a:t>se distribuyen por todos los órganos del abdomen siguiendo el trayecto de las ramas</a:t>
            </a:r>
          </a:p>
          <a:p>
            <a:r>
              <a:rPr lang="es-ES" dirty="0"/>
              <a:t>de la aorta abdominal.</a:t>
            </a:r>
          </a:p>
          <a:p>
            <a:r>
              <a:rPr lang="es-ES" dirty="0"/>
              <a:t>1. Los plexos frénicos </a:t>
            </a:r>
          </a:p>
          <a:p>
            <a:r>
              <a:rPr lang="es-ES" dirty="0"/>
              <a:t>2. Los plexos suprarrenales.</a:t>
            </a:r>
          </a:p>
          <a:p>
            <a:r>
              <a:rPr lang="es-ES" dirty="0"/>
              <a:t>3. El plexo celíaco, se desprenden  (gástrico, esplénico y hepático este último recibe de vago izquierdo)</a:t>
            </a:r>
          </a:p>
          <a:p>
            <a:r>
              <a:rPr lang="es-ES" dirty="0"/>
              <a:t>4. El plexo mesentérico superior acompaña a la arteria mesentérica superior y sus</a:t>
            </a:r>
          </a:p>
          <a:p>
            <a:r>
              <a:rPr lang="es-ES" dirty="0"/>
              <a:t>ramas.</a:t>
            </a:r>
          </a:p>
          <a:p>
            <a:r>
              <a:rPr lang="es-ES" dirty="0"/>
              <a:t>5. Plexos renales</a:t>
            </a:r>
          </a:p>
          <a:p>
            <a:r>
              <a:rPr lang="es-ES" dirty="0"/>
              <a:t>6. Los plexos testiculares u ováricos son satélites de las arterias homónimas y se originan en la parte inferior del plexo celíaco.</a:t>
            </a:r>
          </a:p>
          <a:p>
            <a:r>
              <a:rPr lang="es-ES" dirty="0"/>
              <a:t>7. Plexo </a:t>
            </a:r>
            <a:r>
              <a:rPr lang="es-ES" dirty="0" err="1"/>
              <a:t>intermesentérico</a:t>
            </a:r>
            <a:r>
              <a:rPr lang="es-ES" dirty="0"/>
              <a:t>.</a:t>
            </a:r>
          </a:p>
          <a:p>
            <a:endParaRPr lang="es-ES" dirty="0"/>
          </a:p>
          <a:p>
            <a:r>
              <a:rPr lang="es-ES" dirty="0"/>
              <a:t> </a:t>
            </a:r>
            <a:r>
              <a:rPr lang="es-ES" sz="2400" b="1" dirty="0"/>
              <a:t>Plexo mesentérico inferior:</a:t>
            </a:r>
          </a:p>
          <a:p>
            <a:r>
              <a:rPr lang="es-ES" dirty="0"/>
              <a:t>Está formado por ganglios, ramos aferentes constituidos por los nervios</a:t>
            </a:r>
          </a:p>
          <a:p>
            <a:r>
              <a:rPr lang="es-ES" dirty="0"/>
              <a:t>del plexo </a:t>
            </a:r>
            <a:r>
              <a:rPr lang="es-ES" dirty="0" err="1"/>
              <a:t>intermesentérico</a:t>
            </a:r>
            <a:r>
              <a:rPr lang="es-ES" dirty="0"/>
              <a:t> y ramos eferentes, de los cuales unos acompañan a la</a:t>
            </a:r>
          </a:p>
          <a:p>
            <a:r>
              <a:rPr lang="es-ES" dirty="0"/>
              <a:t>arteria mesentérica inferior y otros descienden para formar el plexo hipogástrico inferior.</a:t>
            </a:r>
          </a:p>
          <a:p>
            <a:endParaRPr lang="es-CL" dirty="0"/>
          </a:p>
        </p:txBody>
      </p:sp>
    </p:spTree>
    <p:extLst>
      <p:ext uri="{BB962C8B-B14F-4D97-AF65-F5344CB8AC3E}">
        <p14:creationId xmlns:p14="http://schemas.microsoft.com/office/powerpoint/2010/main" val="2874107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67A35B4-C6F7-725E-5934-CB90B303EFDA}"/>
              </a:ext>
            </a:extLst>
          </p:cNvPr>
          <p:cNvSpPr txBox="1"/>
          <p:nvPr/>
        </p:nvSpPr>
        <p:spPr>
          <a:xfrm>
            <a:off x="0" y="0"/>
            <a:ext cx="6214979" cy="5355312"/>
          </a:xfrm>
          <a:prstGeom prst="rect">
            <a:avLst/>
          </a:prstGeom>
          <a:noFill/>
        </p:spPr>
        <p:txBody>
          <a:bodyPr wrap="square">
            <a:spAutoFit/>
          </a:bodyPr>
          <a:lstStyle/>
          <a:p>
            <a:pPr algn="ctr"/>
            <a:r>
              <a:rPr lang="es-ES" b="1" dirty="0">
                <a:solidFill>
                  <a:srgbClr val="FF0000"/>
                </a:solidFill>
              </a:rPr>
              <a:t>SISTEMA DE LA VENA CAVA INFERIOR</a:t>
            </a:r>
          </a:p>
          <a:p>
            <a:r>
              <a:rPr lang="es-ES" dirty="0"/>
              <a:t>*Cava inferior tronco colector de toda la sangre venosa  </a:t>
            </a:r>
          </a:p>
          <a:p>
            <a:r>
              <a:rPr lang="es-ES" dirty="0"/>
              <a:t>  </a:t>
            </a:r>
            <a:r>
              <a:rPr lang="es-ES" dirty="0" err="1"/>
              <a:t>infradiafragmática</a:t>
            </a:r>
            <a:r>
              <a:rPr lang="es-ES" dirty="0"/>
              <a:t>.</a:t>
            </a:r>
          </a:p>
          <a:p>
            <a:endParaRPr lang="es-ES" dirty="0"/>
          </a:p>
          <a:p>
            <a:r>
              <a:rPr lang="es-ES" dirty="0"/>
              <a:t>*Formada por la unión de las dos venas ilíacas comunes; que  </a:t>
            </a:r>
          </a:p>
          <a:p>
            <a:r>
              <a:rPr lang="es-ES" dirty="0"/>
              <a:t>  a su vez  resulta de la unión de las venas ilíaca externa e  </a:t>
            </a:r>
          </a:p>
          <a:p>
            <a:r>
              <a:rPr lang="es-ES" dirty="0"/>
              <a:t>  ilíaca interna.</a:t>
            </a:r>
          </a:p>
          <a:p>
            <a:endParaRPr lang="es-ES" dirty="0"/>
          </a:p>
          <a:p>
            <a:r>
              <a:rPr lang="es-ES" dirty="0"/>
              <a:t>*Transita  anteriormente y a la derecha de la columna </a:t>
            </a:r>
          </a:p>
          <a:p>
            <a:r>
              <a:rPr lang="es-ES" dirty="0"/>
              <a:t>  lumbar, un poco inferior a la bifurcación de la aorta y a la </a:t>
            </a:r>
          </a:p>
          <a:p>
            <a:r>
              <a:rPr lang="es-ES" dirty="0"/>
              <a:t>  altura de la porción superior de la quinta vértebra lumbar.</a:t>
            </a:r>
          </a:p>
          <a:p>
            <a:endParaRPr lang="es-ES" dirty="0"/>
          </a:p>
          <a:p>
            <a:r>
              <a:rPr lang="es-ES" dirty="0"/>
              <a:t>*Inclinada a la derecha hasta la primera lumbar ingresa al </a:t>
            </a:r>
          </a:p>
          <a:p>
            <a:r>
              <a:rPr lang="es-ES" dirty="0"/>
              <a:t>  surco de la vena cava entre lóbulo caudado y hepático </a:t>
            </a:r>
          </a:p>
          <a:p>
            <a:r>
              <a:rPr lang="es-ES" dirty="0"/>
              <a:t>  derecho.</a:t>
            </a:r>
          </a:p>
          <a:p>
            <a:endParaRPr lang="es-ES" dirty="0"/>
          </a:p>
          <a:p>
            <a:r>
              <a:rPr lang="es-ES" dirty="0"/>
              <a:t>*Son afluentes dos venas la hepática derecha e izquierda que </a:t>
            </a:r>
          </a:p>
          <a:p>
            <a:r>
              <a:rPr lang="es-ES" dirty="0"/>
              <a:t> a su vez recibe la sangre de los lobos hepático izquierdo </a:t>
            </a:r>
          </a:p>
          <a:p>
            <a:r>
              <a:rPr lang="es-ES" dirty="0"/>
              <a:t> cuadrado y caudado.</a:t>
            </a:r>
          </a:p>
        </p:txBody>
      </p:sp>
      <p:pic>
        <p:nvPicPr>
          <p:cNvPr id="5" name="Imagen 4">
            <a:extLst>
              <a:ext uri="{FF2B5EF4-FFF2-40B4-BE49-F238E27FC236}">
                <a16:creationId xmlns:a16="http://schemas.microsoft.com/office/drawing/2014/main" id="{D11C6445-3514-1B32-2219-02B0CC2720F1}"/>
              </a:ext>
            </a:extLst>
          </p:cNvPr>
          <p:cNvPicPr>
            <a:picLocks noChangeAspect="1"/>
          </p:cNvPicPr>
          <p:nvPr/>
        </p:nvPicPr>
        <p:blipFill>
          <a:blip r:embed="rId2"/>
          <a:stretch>
            <a:fillRect/>
          </a:stretch>
        </p:blipFill>
        <p:spPr>
          <a:xfrm>
            <a:off x="6214979" y="952019"/>
            <a:ext cx="5668166" cy="5763429"/>
          </a:xfrm>
          <a:prstGeom prst="rect">
            <a:avLst/>
          </a:prstGeom>
        </p:spPr>
      </p:pic>
    </p:spTree>
    <p:extLst>
      <p:ext uri="{BB962C8B-B14F-4D97-AF65-F5344CB8AC3E}">
        <p14:creationId xmlns:p14="http://schemas.microsoft.com/office/powerpoint/2010/main" val="2368547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7182F0-C3D3-8556-2264-C2914A19184F}"/>
              </a:ext>
            </a:extLst>
          </p:cNvPr>
          <p:cNvPicPr>
            <a:picLocks noChangeAspect="1"/>
          </p:cNvPicPr>
          <p:nvPr/>
        </p:nvPicPr>
        <p:blipFill>
          <a:blip r:embed="rId2"/>
          <a:stretch>
            <a:fillRect/>
          </a:stretch>
        </p:blipFill>
        <p:spPr>
          <a:xfrm>
            <a:off x="5704703" y="0"/>
            <a:ext cx="6487297" cy="6858000"/>
          </a:xfrm>
          <a:prstGeom prst="rect">
            <a:avLst/>
          </a:prstGeom>
        </p:spPr>
      </p:pic>
      <p:sp>
        <p:nvSpPr>
          <p:cNvPr id="5" name="CuadroTexto 4">
            <a:extLst>
              <a:ext uri="{FF2B5EF4-FFF2-40B4-BE49-F238E27FC236}">
                <a16:creationId xmlns:a16="http://schemas.microsoft.com/office/drawing/2014/main" id="{576F694B-EADA-34C0-D9EB-360C9D9D4B45}"/>
              </a:ext>
            </a:extLst>
          </p:cNvPr>
          <p:cNvSpPr txBox="1"/>
          <p:nvPr/>
        </p:nvSpPr>
        <p:spPr>
          <a:xfrm>
            <a:off x="2500" y="0"/>
            <a:ext cx="6093500" cy="2585323"/>
          </a:xfrm>
          <a:prstGeom prst="rect">
            <a:avLst/>
          </a:prstGeom>
          <a:noFill/>
        </p:spPr>
        <p:txBody>
          <a:bodyPr wrap="square">
            <a:spAutoFit/>
          </a:bodyPr>
          <a:lstStyle/>
          <a:p>
            <a:r>
              <a:rPr lang="es-ES" dirty="0"/>
              <a:t>RAMAS COLATERALES:</a:t>
            </a:r>
          </a:p>
          <a:p>
            <a:r>
              <a:rPr lang="es-ES" dirty="0"/>
              <a:t>*venas lumbares.</a:t>
            </a:r>
          </a:p>
          <a:p>
            <a:r>
              <a:rPr lang="es-ES" dirty="0"/>
              <a:t> *venas renales</a:t>
            </a:r>
          </a:p>
          <a:p>
            <a:pPr marL="285750" indent="-285750">
              <a:buFont typeface="Arial" panose="020B0604020202020204" pitchFamily="34" charset="0"/>
              <a:buChar char="•"/>
            </a:pPr>
            <a:r>
              <a:rPr lang="es-ES" dirty="0"/>
              <a:t>vena suprarrenal derecha</a:t>
            </a:r>
          </a:p>
          <a:p>
            <a:pPr marL="285750" indent="-285750">
              <a:buFont typeface="Arial" panose="020B0604020202020204" pitchFamily="34" charset="0"/>
              <a:buChar char="•"/>
            </a:pPr>
            <a:r>
              <a:rPr lang="es-ES" dirty="0"/>
              <a:t>¿Vena testicular u ovárica derecha?</a:t>
            </a:r>
          </a:p>
          <a:p>
            <a:pPr marL="285750" indent="-285750">
              <a:buFont typeface="Arial" panose="020B0604020202020204" pitchFamily="34" charset="0"/>
              <a:buChar char="•"/>
            </a:pPr>
            <a:r>
              <a:rPr lang="es-ES" dirty="0"/>
              <a:t>Venas hepáticas </a:t>
            </a:r>
          </a:p>
          <a:p>
            <a:pPr marL="285750" indent="-285750">
              <a:buFont typeface="Arial" panose="020B0604020202020204" pitchFamily="34" charset="0"/>
              <a:buChar char="•"/>
            </a:pPr>
            <a:r>
              <a:rPr lang="es-ES" dirty="0"/>
              <a:t>Venas Frénicas inferiores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822041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A7EB7D8-61A5-9D36-0E6D-1845CBA02100}"/>
              </a:ext>
            </a:extLst>
          </p:cNvPr>
          <p:cNvPicPr>
            <a:picLocks noChangeAspect="1"/>
          </p:cNvPicPr>
          <p:nvPr/>
        </p:nvPicPr>
        <p:blipFill>
          <a:blip r:embed="rId2"/>
          <a:stretch>
            <a:fillRect/>
          </a:stretch>
        </p:blipFill>
        <p:spPr>
          <a:xfrm>
            <a:off x="6835515" y="97602"/>
            <a:ext cx="5368837" cy="6588011"/>
          </a:xfrm>
          <a:prstGeom prst="rect">
            <a:avLst/>
          </a:prstGeom>
        </p:spPr>
      </p:pic>
      <p:sp>
        <p:nvSpPr>
          <p:cNvPr id="5" name="CuadroTexto 4">
            <a:extLst>
              <a:ext uri="{FF2B5EF4-FFF2-40B4-BE49-F238E27FC236}">
                <a16:creationId xmlns:a16="http://schemas.microsoft.com/office/drawing/2014/main" id="{5528B599-52B9-D737-90E9-875E16D4BA43}"/>
              </a:ext>
            </a:extLst>
          </p:cNvPr>
          <p:cNvSpPr txBox="1"/>
          <p:nvPr/>
        </p:nvSpPr>
        <p:spPr>
          <a:xfrm>
            <a:off x="472190" y="97602"/>
            <a:ext cx="6100996" cy="5632311"/>
          </a:xfrm>
          <a:prstGeom prst="rect">
            <a:avLst/>
          </a:prstGeom>
          <a:noFill/>
        </p:spPr>
        <p:txBody>
          <a:bodyPr wrap="square">
            <a:spAutoFit/>
          </a:bodyPr>
          <a:lstStyle/>
          <a:p>
            <a:r>
              <a:rPr lang="es-ES" dirty="0"/>
              <a:t>VENAS TESTICULARES. </a:t>
            </a:r>
          </a:p>
          <a:p>
            <a:r>
              <a:rPr lang="es-ES" dirty="0"/>
              <a:t>Proceden del testículo y del epidídimo; las venas del testículo.</a:t>
            </a:r>
          </a:p>
          <a:p>
            <a:r>
              <a:rPr lang="es-ES" dirty="0"/>
              <a:t>Se forma el plexo pampiniforme o plexo venoso anterior en el  cordón espermático al cual drenan venas de la cabeza y cuerpo del epidídimo, terminan drenando por un colector único en la mesentérica inferior la derecha o renal izquierda la izquierda.</a:t>
            </a:r>
          </a:p>
          <a:p>
            <a:endParaRPr lang="es-ES" dirty="0"/>
          </a:p>
          <a:p>
            <a:r>
              <a:rPr lang="es-ES" dirty="0">
                <a:solidFill>
                  <a:srgbClr val="FF0000"/>
                </a:solidFill>
              </a:rPr>
              <a:t>Venas de la cola del </a:t>
            </a:r>
            <a:r>
              <a:rPr lang="es-ES" dirty="0" err="1">
                <a:solidFill>
                  <a:srgbClr val="FF0000"/>
                </a:solidFill>
              </a:rPr>
              <a:t>epidido</a:t>
            </a:r>
            <a:r>
              <a:rPr lang="es-ES" dirty="0">
                <a:solidFill>
                  <a:srgbClr val="FF0000"/>
                </a:solidFill>
              </a:rPr>
              <a:t> forman un plexo venoso posterior al anterior y posterior al conducto deferente y arteria testicular, estas drenan a la vena epigástrica inferior</a:t>
            </a:r>
            <a:r>
              <a:rPr lang="es-ES" dirty="0"/>
              <a:t>.</a:t>
            </a:r>
          </a:p>
          <a:p>
            <a:endParaRPr lang="es-ES" dirty="0"/>
          </a:p>
          <a:p>
            <a:r>
              <a:rPr lang="es-ES" dirty="0"/>
              <a:t>VENAS OVÁRICAS.</a:t>
            </a:r>
          </a:p>
          <a:p>
            <a:r>
              <a:rPr lang="es-ES" dirty="0"/>
              <a:t> Forma un plexo venoso de ramas ováricas, tubáricas,</a:t>
            </a:r>
          </a:p>
          <a:p>
            <a:r>
              <a:rPr lang="es-ES" dirty="0"/>
              <a:t>del ligamento redondo y porción superior del plexo venoso uterino que terminan en un PLEXO VENOSO PAMPINIFORME drenando como un colector único  a la</a:t>
            </a:r>
          </a:p>
          <a:p>
            <a:r>
              <a:rPr lang="es-ES" dirty="0"/>
              <a:t>derecha en la vena cava inferior y a la izquierda en la vena renal.</a:t>
            </a:r>
          </a:p>
        </p:txBody>
      </p:sp>
    </p:spTree>
    <p:extLst>
      <p:ext uri="{BB962C8B-B14F-4D97-AF65-F5344CB8AC3E}">
        <p14:creationId xmlns:p14="http://schemas.microsoft.com/office/powerpoint/2010/main" val="3618703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8920577-2912-D7D4-BA33-34F68DEB24CE}"/>
              </a:ext>
            </a:extLst>
          </p:cNvPr>
          <p:cNvPicPr>
            <a:picLocks noChangeAspect="1"/>
          </p:cNvPicPr>
          <p:nvPr/>
        </p:nvPicPr>
        <p:blipFill>
          <a:blip r:embed="rId2"/>
          <a:stretch>
            <a:fillRect/>
          </a:stretch>
        </p:blipFill>
        <p:spPr>
          <a:xfrm>
            <a:off x="2293496" y="146741"/>
            <a:ext cx="9742560" cy="6696987"/>
          </a:xfrm>
          <a:prstGeom prst="rect">
            <a:avLst/>
          </a:prstGeom>
        </p:spPr>
      </p:pic>
    </p:spTree>
    <p:extLst>
      <p:ext uri="{BB962C8B-B14F-4D97-AF65-F5344CB8AC3E}">
        <p14:creationId xmlns:p14="http://schemas.microsoft.com/office/powerpoint/2010/main" val="3546888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AB7F800-EFDD-D541-FD39-60050FF356C5}"/>
              </a:ext>
            </a:extLst>
          </p:cNvPr>
          <p:cNvPicPr>
            <a:picLocks noChangeAspect="1"/>
          </p:cNvPicPr>
          <p:nvPr/>
        </p:nvPicPr>
        <p:blipFill>
          <a:blip r:embed="rId2"/>
          <a:stretch>
            <a:fillRect/>
          </a:stretch>
        </p:blipFill>
        <p:spPr>
          <a:xfrm>
            <a:off x="0" y="0"/>
            <a:ext cx="12236302" cy="6833259"/>
          </a:xfrm>
          <a:prstGeom prst="rect">
            <a:avLst/>
          </a:prstGeom>
        </p:spPr>
      </p:pic>
    </p:spTree>
    <p:extLst>
      <p:ext uri="{BB962C8B-B14F-4D97-AF65-F5344CB8AC3E}">
        <p14:creationId xmlns:p14="http://schemas.microsoft.com/office/powerpoint/2010/main" val="1757638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C34DB34-E33F-AB6C-35C6-44AEB57DA07D}"/>
              </a:ext>
            </a:extLst>
          </p:cNvPr>
          <p:cNvPicPr>
            <a:picLocks noChangeAspect="1"/>
          </p:cNvPicPr>
          <p:nvPr/>
        </p:nvPicPr>
        <p:blipFill>
          <a:blip r:embed="rId2"/>
          <a:stretch>
            <a:fillRect/>
          </a:stretch>
        </p:blipFill>
        <p:spPr>
          <a:xfrm>
            <a:off x="579240" y="386406"/>
            <a:ext cx="11487842" cy="5205071"/>
          </a:xfrm>
          <a:prstGeom prst="rect">
            <a:avLst/>
          </a:prstGeom>
        </p:spPr>
      </p:pic>
      <p:sp>
        <p:nvSpPr>
          <p:cNvPr id="4" name="CuadroTexto 3">
            <a:extLst>
              <a:ext uri="{FF2B5EF4-FFF2-40B4-BE49-F238E27FC236}">
                <a16:creationId xmlns:a16="http://schemas.microsoft.com/office/drawing/2014/main" id="{C62313D5-4A63-310F-7666-63097BC787E1}"/>
              </a:ext>
            </a:extLst>
          </p:cNvPr>
          <p:cNvSpPr txBox="1"/>
          <p:nvPr/>
        </p:nvSpPr>
        <p:spPr>
          <a:xfrm>
            <a:off x="5606321" y="386406"/>
            <a:ext cx="2748060" cy="461665"/>
          </a:xfrm>
          <a:prstGeom prst="rect">
            <a:avLst/>
          </a:prstGeom>
          <a:noFill/>
        </p:spPr>
        <p:txBody>
          <a:bodyPr wrap="none" rtlCol="0">
            <a:spAutoFit/>
          </a:bodyPr>
          <a:lstStyle/>
          <a:p>
            <a:r>
              <a:rPr lang="es-ES" sz="2400" dirty="0">
                <a:solidFill>
                  <a:srgbClr val="FF0000"/>
                </a:solidFill>
              </a:rPr>
              <a:t>VENAS HEPATICAS </a:t>
            </a:r>
            <a:endParaRPr lang="es-CL" sz="2400" dirty="0">
              <a:solidFill>
                <a:srgbClr val="FF0000"/>
              </a:solidFill>
            </a:endParaRPr>
          </a:p>
        </p:txBody>
      </p:sp>
    </p:spTree>
    <p:extLst>
      <p:ext uri="{BB962C8B-B14F-4D97-AF65-F5344CB8AC3E}">
        <p14:creationId xmlns:p14="http://schemas.microsoft.com/office/powerpoint/2010/main" val="1085370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C152696-EECC-9E85-2356-EF09E4DB80D8}"/>
              </a:ext>
            </a:extLst>
          </p:cNvPr>
          <p:cNvPicPr>
            <a:picLocks noChangeAspect="1"/>
          </p:cNvPicPr>
          <p:nvPr/>
        </p:nvPicPr>
        <p:blipFill>
          <a:blip r:embed="rId2"/>
          <a:stretch>
            <a:fillRect/>
          </a:stretch>
        </p:blipFill>
        <p:spPr>
          <a:xfrm>
            <a:off x="5525006" y="98930"/>
            <a:ext cx="6317223" cy="6759070"/>
          </a:xfrm>
          <a:prstGeom prst="rect">
            <a:avLst/>
          </a:prstGeom>
        </p:spPr>
      </p:pic>
      <p:sp>
        <p:nvSpPr>
          <p:cNvPr id="5" name="CuadroTexto 4">
            <a:extLst>
              <a:ext uri="{FF2B5EF4-FFF2-40B4-BE49-F238E27FC236}">
                <a16:creationId xmlns:a16="http://schemas.microsoft.com/office/drawing/2014/main" id="{032395D1-26F0-0273-80C3-D56D877960E3}"/>
              </a:ext>
            </a:extLst>
          </p:cNvPr>
          <p:cNvSpPr txBox="1"/>
          <p:nvPr/>
        </p:nvSpPr>
        <p:spPr>
          <a:xfrm>
            <a:off x="183630" y="98930"/>
            <a:ext cx="6093500" cy="7294305"/>
          </a:xfrm>
          <a:prstGeom prst="rect">
            <a:avLst/>
          </a:prstGeom>
          <a:noFill/>
        </p:spPr>
        <p:txBody>
          <a:bodyPr wrap="square">
            <a:spAutoFit/>
          </a:bodyPr>
          <a:lstStyle/>
          <a:p>
            <a:r>
              <a:rPr lang="es-ES" dirty="0">
                <a:solidFill>
                  <a:srgbClr val="FF0000"/>
                </a:solidFill>
              </a:rPr>
              <a:t>SISTEMA DE LA VENA PORTA HEPÁTICA</a:t>
            </a:r>
          </a:p>
          <a:p>
            <a:r>
              <a:rPr lang="es-ES" dirty="0"/>
              <a:t>Este sistema está formado por: la vena mesentérica superior, la vena esplénica y la vena mesentérica inferior.</a:t>
            </a:r>
          </a:p>
          <a:p>
            <a:r>
              <a:rPr lang="es-ES" dirty="0"/>
              <a:t>Estas venas del sistema no tienen válvulas</a:t>
            </a:r>
          </a:p>
          <a:p>
            <a:endParaRPr lang="es-ES" dirty="0"/>
          </a:p>
          <a:p>
            <a:r>
              <a:rPr lang="es-ES" dirty="0"/>
              <a:t>ANASTOMOSIS VENOSAS PORTOCAVAS. </a:t>
            </a:r>
          </a:p>
          <a:p>
            <a:r>
              <a:rPr lang="es-ES" dirty="0"/>
              <a:t> El porta hepático drena al hígado.</a:t>
            </a:r>
          </a:p>
          <a:p>
            <a:r>
              <a:rPr lang="es-ES" dirty="0"/>
              <a:t>El sistema cava drena al </a:t>
            </a:r>
            <a:r>
              <a:rPr lang="es-ES" dirty="0" err="1"/>
              <a:t>corazon</a:t>
            </a:r>
            <a:endParaRPr lang="es-ES" dirty="0"/>
          </a:p>
          <a:p>
            <a:endParaRPr lang="es-ES" dirty="0"/>
          </a:p>
          <a:p>
            <a:r>
              <a:rPr lang="es-ES" dirty="0"/>
              <a:t>Nota: hay  vénulas que permiten que ambos sistemas se comuniquen son las anastomosis porto- cavas. Estas anastomosis son importantes cuando el sistema porta</a:t>
            </a:r>
          </a:p>
          <a:p>
            <a:r>
              <a:rPr lang="es-ES" dirty="0"/>
              <a:t>hepático no permite el paso de sangre del intestino al hígado o a través de éste (</a:t>
            </a:r>
            <a:r>
              <a:rPr lang="es-ES" dirty="0" err="1"/>
              <a:t>ej</a:t>
            </a:r>
            <a:r>
              <a:rPr lang="es-ES" dirty="0"/>
              <a:t> cirrosis </a:t>
            </a:r>
            <a:r>
              <a:rPr lang="es-ES" dirty="0" err="1"/>
              <a:t>hepatica</a:t>
            </a:r>
            <a:r>
              <a:rPr lang="es-ES" dirty="0"/>
              <a:t>, trombosis venosa mesentérica)por tanto la sangra deriva hacia el sistema de las venas cavas.</a:t>
            </a:r>
          </a:p>
          <a:p>
            <a:r>
              <a:rPr lang="es-ES" dirty="0"/>
              <a:t>Se distinguen tres variedades de anastomosis </a:t>
            </a:r>
            <a:r>
              <a:rPr lang="es-ES" dirty="0" err="1"/>
              <a:t>portocavas</a:t>
            </a:r>
            <a:r>
              <a:rPr lang="es-ES" dirty="0"/>
              <a:t>: a) anastomosis </a:t>
            </a:r>
            <a:r>
              <a:rPr lang="es-ES" dirty="0" err="1"/>
              <a:t>digestivas</a:t>
            </a:r>
            <a:r>
              <a:rPr lang="es-ES" dirty="0"/>
              <a:t>, esofágicas y rectales; b) anastomosis </a:t>
            </a:r>
            <a:r>
              <a:rPr lang="es-ES" dirty="0" err="1"/>
              <a:t>parietoperitoneales</a:t>
            </a:r>
            <a:r>
              <a:rPr lang="es-ES" dirty="0"/>
              <a:t>, y c) anastomosis </a:t>
            </a:r>
            <a:r>
              <a:rPr lang="es-ES" dirty="0" err="1"/>
              <a:t>parietales</a:t>
            </a:r>
            <a:r>
              <a:rPr lang="es-ES" dirty="0"/>
              <a:t>  o periumbilicales.</a:t>
            </a:r>
          </a:p>
          <a:p>
            <a:r>
              <a:rPr lang="es-ES" dirty="0"/>
              <a:t>EJ: </a:t>
            </a:r>
            <a:r>
              <a:rPr lang="es-ES" dirty="0" err="1"/>
              <a:t>nlas</a:t>
            </a:r>
            <a:r>
              <a:rPr lang="es-ES" dirty="0"/>
              <a:t> venas inferiores del esófago y las</a:t>
            </a:r>
          </a:p>
          <a:p>
            <a:r>
              <a:rPr lang="es-ES" dirty="0"/>
              <a:t>venas frénicas inferiores y superiores, tributan a la vena cava inferior, </a:t>
            </a:r>
            <a:r>
              <a:rPr lang="es-ES" dirty="0" err="1"/>
              <a:t>acigos</a:t>
            </a:r>
            <a:r>
              <a:rPr lang="es-ES" dirty="0"/>
              <a:t> y hemiácigos pero </a:t>
            </a:r>
            <a:r>
              <a:rPr lang="es-ES" dirty="0" err="1"/>
              <a:t>tb</a:t>
            </a:r>
            <a:r>
              <a:rPr lang="es-ES" dirty="0"/>
              <a:t> tributan a la gástrica izquierda del porta.</a:t>
            </a:r>
          </a:p>
          <a:p>
            <a:endParaRPr lang="es-ES" dirty="0"/>
          </a:p>
        </p:txBody>
      </p:sp>
    </p:spTree>
    <p:extLst>
      <p:ext uri="{BB962C8B-B14F-4D97-AF65-F5344CB8AC3E}">
        <p14:creationId xmlns:p14="http://schemas.microsoft.com/office/powerpoint/2010/main" val="81001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45084E4-F9DD-B369-16C1-BE408CE96FDE}"/>
              </a:ext>
            </a:extLst>
          </p:cNvPr>
          <p:cNvSpPr txBox="1"/>
          <p:nvPr/>
        </p:nvSpPr>
        <p:spPr>
          <a:xfrm>
            <a:off x="640080" y="2872899"/>
            <a:ext cx="4243589" cy="3320668"/>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r>
              <a:rPr lang="en-US" sz="2200" dirty="0"/>
              <a:t>Los </a:t>
            </a:r>
            <a:r>
              <a:rPr lang="en-US" sz="2200" dirty="0" err="1"/>
              <a:t>ramos</a:t>
            </a:r>
            <a:r>
              <a:rPr lang="en-US" sz="2200" dirty="0"/>
              <a:t> posteriores de </a:t>
            </a:r>
            <a:r>
              <a:rPr lang="en-US" sz="2200" dirty="0" err="1"/>
              <a:t>los</a:t>
            </a:r>
            <a:r>
              <a:rPr lang="en-US" sz="2200" dirty="0"/>
              <a:t> </a:t>
            </a:r>
            <a:r>
              <a:rPr lang="en-US" sz="2200" dirty="0" err="1"/>
              <a:t>ocho</a:t>
            </a:r>
            <a:r>
              <a:rPr lang="en-US" sz="2200" dirty="0"/>
              <a:t> </a:t>
            </a:r>
            <a:r>
              <a:rPr lang="en-US" sz="2200" dirty="0" err="1"/>
              <a:t>primeros</a:t>
            </a:r>
            <a:r>
              <a:rPr lang="en-US" sz="2200" dirty="0"/>
              <a:t> </a:t>
            </a:r>
            <a:r>
              <a:rPr lang="en-US" sz="2200" dirty="0" err="1"/>
              <a:t>nervios</a:t>
            </a:r>
            <a:r>
              <a:rPr lang="en-US" sz="2200" dirty="0"/>
              <a:t> </a:t>
            </a:r>
            <a:r>
              <a:rPr lang="en-US" sz="2200" dirty="0" err="1"/>
              <a:t>torácicos</a:t>
            </a:r>
            <a:r>
              <a:rPr lang="en-US" sz="2200" dirty="0"/>
              <a:t> se </a:t>
            </a:r>
            <a:r>
              <a:rPr lang="en-US" sz="2200" dirty="0" err="1"/>
              <a:t>dividen</a:t>
            </a:r>
            <a:r>
              <a:rPr lang="en-US" sz="2200" dirty="0"/>
              <a:t> </a:t>
            </a:r>
            <a:r>
              <a:rPr lang="en-US" sz="2200" dirty="0" err="1"/>
              <a:t>en</a:t>
            </a:r>
            <a:r>
              <a:rPr lang="en-US" sz="2200" dirty="0"/>
              <a:t> dos </a:t>
            </a:r>
            <a:r>
              <a:rPr lang="en-US" sz="2200" dirty="0" err="1"/>
              <a:t>ramos</a:t>
            </a:r>
            <a:r>
              <a:rPr lang="en-US" sz="2200" dirty="0"/>
              <a:t>: uno lateral y </a:t>
            </a:r>
            <a:r>
              <a:rPr lang="en-US" sz="2200" dirty="0" err="1"/>
              <a:t>otro</a:t>
            </a:r>
            <a:r>
              <a:rPr lang="en-US" sz="2200" dirty="0"/>
              <a:t> medial.</a:t>
            </a:r>
          </a:p>
          <a:p>
            <a:pPr indent="-228600">
              <a:lnSpc>
                <a:spcPct val="90000"/>
              </a:lnSpc>
              <a:spcAft>
                <a:spcPts val="600"/>
              </a:spcAft>
              <a:buFont typeface="Arial" panose="020B0604020202020204" pitchFamily="34" charset="0"/>
              <a:buChar char="•"/>
            </a:pPr>
            <a:r>
              <a:rPr lang="en-US" sz="2200" dirty="0"/>
              <a:t> El </a:t>
            </a:r>
            <a:r>
              <a:rPr lang="en-US" sz="2200" dirty="0" err="1"/>
              <a:t>ramo</a:t>
            </a:r>
            <a:r>
              <a:rPr lang="en-US" sz="2200" dirty="0"/>
              <a:t> lateral es muscular</a:t>
            </a:r>
          </a:p>
          <a:p>
            <a:pPr indent="-228600">
              <a:lnSpc>
                <a:spcPct val="90000"/>
              </a:lnSpc>
              <a:spcAft>
                <a:spcPts val="600"/>
              </a:spcAft>
              <a:buFont typeface="Arial" panose="020B0604020202020204" pitchFamily="34" charset="0"/>
              <a:buChar char="•"/>
            </a:pPr>
            <a:r>
              <a:rPr lang="en-US" sz="2200" dirty="0"/>
              <a:t>El </a:t>
            </a:r>
            <a:r>
              <a:rPr lang="en-US" sz="2200" dirty="0" err="1"/>
              <a:t>ramo</a:t>
            </a:r>
            <a:r>
              <a:rPr lang="en-US" sz="2200" dirty="0"/>
              <a:t> medial es </a:t>
            </a:r>
            <a:r>
              <a:rPr lang="en-US" sz="2200" dirty="0" err="1"/>
              <a:t>musculocutáneo</a:t>
            </a:r>
            <a:endParaRPr lang="en-US" sz="2200" dirty="0"/>
          </a:p>
          <a:p>
            <a:pPr>
              <a:lnSpc>
                <a:spcPct val="90000"/>
              </a:lnSpc>
              <a:spcAft>
                <a:spcPts val="600"/>
              </a:spcAft>
            </a:pPr>
            <a:r>
              <a:rPr lang="es-ES" sz="2200" dirty="0"/>
              <a:t> Este ramo </a:t>
            </a:r>
            <a:r>
              <a:rPr lang="es-ES" sz="2200" dirty="0" err="1"/>
              <a:t>proporciona</a:t>
            </a:r>
            <a:r>
              <a:rPr lang="es-ES" sz="2200" dirty="0"/>
              <a:t> a su paso algunos filetes para los músculos junto a los que discurre o a los que atraviesa y termina distribuyéndose en la piel del segmento respectivo</a:t>
            </a:r>
          </a:p>
          <a:p>
            <a:pPr>
              <a:lnSpc>
                <a:spcPct val="90000"/>
              </a:lnSpc>
              <a:spcAft>
                <a:spcPts val="600"/>
              </a:spcAft>
            </a:pPr>
            <a:endParaRPr lang="en-US" sz="2200" dirty="0"/>
          </a:p>
        </p:txBody>
      </p:sp>
      <p:pic>
        <p:nvPicPr>
          <p:cNvPr id="9" name="Imagen 8">
            <a:extLst>
              <a:ext uri="{FF2B5EF4-FFF2-40B4-BE49-F238E27FC236}">
                <a16:creationId xmlns:a16="http://schemas.microsoft.com/office/drawing/2014/main" id="{57783E1D-7461-694A-DE4E-D4FFD3D6D024}"/>
              </a:ext>
            </a:extLst>
          </p:cNvPr>
          <p:cNvPicPr>
            <a:picLocks noChangeAspect="1"/>
          </p:cNvPicPr>
          <p:nvPr/>
        </p:nvPicPr>
        <p:blipFill>
          <a:blip r:embed="rId2"/>
          <a:stretch>
            <a:fillRect/>
          </a:stretch>
        </p:blipFill>
        <p:spPr>
          <a:xfrm>
            <a:off x="4946204" y="-107429"/>
            <a:ext cx="7075907" cy="6931768"/>
          </a:xfrm>
          <a:prstGeom prst="rect">
            <a:avLst/>
          </a:prstGeom>
        </p:spPr>
      </p:pic>
    </p:spTree>
    <p:extLst>
      <p:ext uri="{BB962C8B-B14F-4D97-AF65-F5344CB8AC3E}">
        <p14:creationId xmlns:p14="http://schemas.microsoft.com/office/powerpoint/2010/main" val="1445017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3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016702A-569A-64C1-AE60-0E7347CCF149}"/>
              </a:ext>
            </a:extLst>
          </p:cNvPr>
          <p:cNvSpPr txBox="1"/>
          <p:nvPr/>
        </p:nvSpPr>
        <p:spPr>
          <a:xfrm>
            <a:off x="434715" y="239843"/>
            <a:ext cx="10672995" cy="2862322"/>
          </a:xfrm>
          <a:prstGeom prst="rect">
            <a:avLst/>
          </a:prstGeom>
          <a:noFill/>
        </p:spPr>
        <p:txBody>
          <a:bodyPr wrap="square">
            <a:spAutoFit/>
          </a:bodyPr>
          <a:lstStyle/>
          <a:p>
            <a:r>
              <a:rPr lang="es-ES" dirty="0"/>
              <a:t>Los ramos posteriores de los cuatro últimos nervios torácicos y los de los tres primeros</a:t>
            </a:r>
          </a:p>
          <a:p>
            <a:r>
              <a:rPr lang="es-ES" dirty="0"/>
              <a:t>nervios lumbares se dividen también en ramos lateral y medial.</a:t>
            </a:r>
          </a:p>
          <a:p>
            <a:r>
              <a:rPr lang="es-ES" dirty="0"/>
              <a:t>Ramo lateral fundamentalmente muscular</a:t>
            </a:r>
          </a:p>
          <a:p>
            <a:r>
              <a:rPr lang="es-ES" dirty="0"/>
              <a:t>Ramo medial musculo cutáneo su emergencia a nivel cutáneo es inferior a su segmento de origen por lo menos entre dos a tres vertebras </a:t>
            </a:r>
          </a:p>
          <a:p>
            <a:r>
              <a:rPr lang="es-ES" dirty="0"/>
              <a:t>NOTA: ENTRE LOS DOS ULTIMOS TORACICOS POSTERIORES Y LUMBARES POSTERIORES SE ORIGINAN UNOS NERVIOS MUSCULOCUTANEOS QUE INCLUSO LLEGAN A INERVAR LA REGION DE LA CRESTA ILIACA Y GLUTEA IPSILATERAL SUPERIOR. </a:t>
            </a:r>
          </a:p>
          <a:p>
            <a:endParaRPr lang="es-ES" dirty="0"/>
          </a:p>
          <a:p>
            <a:endParaRPr lang="es-CL" dirty="0"/>
          </a:p>
        </p:txBody>
      </p:sp>
    </p:spTree>
    <p:extLst>
      <p:ext uri="{BB962C8B-B14F-4D97-AF65-F5344CB8AC3E}">
        <p14:creationId xmlns:p14="http://schemas.microsoft.com/office/powerpoint/2010/main" val="172693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C039E12-77DF-33D8-E0C8-926526214504}"/>
              </a:ext>
            </a:extLst>
          </p:cNvPr>
          <p:cNvPicPr>
            <a:picLocks noChangeAspect="1"/>
          </p:cNvPicPr>
          <p:nvPr/>
        </p:nvPicPr>
        <p:blipFill>
          <a:blip r:embed="rId2"/>
          <a:stretch>
            <a:fillRect/>
          </a:stretch>
        </p:blipFill>
        <p:spPr>
          <a:xfrm>
            <a:off x="563104" y="0"/>
            <a:ext cx="10787635" cy="6685613"/>
          </a:xfrm>
          <a:prstGeom prst="rect">
            <a:avLst/>
          </a:prstGeom>
        </p:spPr>
      </p:pic>
    </p:spTree>
    <p:extLst>
      <p:ext uri="{BB962C8B-B14F-4D97-AF65-F5344CB8AC3E}">
        <p14:creationId xmlns:p14="http://schemas.microsoft.com/office/powerpoint/2010/main" val="78821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4612BB6-4111-9329-7ABE-F221D6F193AF}"/>
              </a:ext>
            </a:extLst>
          </p:cNvPr>
          <p:cNvSpPr txBox="1"/>
          <p:nvPr/>
        </p:nvSpPr>
        <p:spPr>
          <a:xfrm>
            <a:off x="374754" y="1578593"/>
            <a:ext cx="11692328" cy="2862322"/>
          </a:xfrm>
          <a:prstGeom prst="rect">
            <a:avLst/>
          </a:prstGeom>
          <a:noFill/>
        </p:spPr>
        <p:txBody>
          <a:bodyPr wrap="square">
            <a:spAutoFit/>
          </a:bodyPr>
          <a:lstStyle/>
          <a:p>
            <a:r>
              <a:rPr lang="es-ES" dirty="0"/>
              <a:t>*Los ramos posteriores de los dos últimos nervios lumbares:</a:t>
            </a:r>
          </a:p>
          <a:p>
            <a:r>
              <a:rPr lang="es-ES" dirty="0"/>
              <a:t>Ramo lateral al músculo erector de la columna.</a:t>
            </a:r>
          </a:p>
          <a:p>
            <a:r>
              <a:rPr lang="es-ES" dirty="0"/>
              <a:t>Ramo medial musculocutáneo  piel región  </a:t>
            </a:r>
            <a:r>
              <a:rPr lang="es-ES" dirty="0" err="1"/>
              <a:t>dorsomedial</a:t>
            </a:r>
            <a:r>
              <a:rPr lang="es-ES" dirty="0"/>
              <a:t>.</a:t>
            </a:r>
          </a:p>
          <a:p>
            <a:endParaRPr lang="es-ES" dirty="0"/>
          </a:p>
          <a:p>
            <a:r>
              <a:rPr lang="es-ES" dirty="0"/>
              <a:t>* Los ramos posteriores de los nervios sacros se anastomosan entre sí a su salida de los</a:t>
            </a:r>
          </a:p>
          <a:p>
            <a:r>
              <a:rPr lang="es-ES" dirty="0"/>
              <a:t>agujeros sacros posteriores.</a:t>
            </a:r>
          </a:p>
          <a:p>
            <a:r>
              <a:rPr lang="es-ES" dirty="0"/>
              <a:t> Forman arcos cuyos ramos inervan la región del sacro y la parte posterior de músculos y tegumentos de la región glútea.</a:t>
            </a:r>
          </a:p>
          <a:p>
            <a:r>
              <a:rPr lang="es-ES" dirty="0"/>
              <a:t>5. El ramo posterior del nervio coccígeo se anastomosa al ramo posterior del quinto nervio sacro (posterior) y se distribuye por la región del coxis.</a:t>
            </a:r>
            <a:endParaRPr lang="es-CL" dirty="0"/>
          </a:p>
        </p:txBody>
      </p:sp>
    </p:spTree>
    <p:extLst>
      <p:ext uri="{BB962C8B-B14F-4D97-AF65-F5344CB8AC3E}">
        <p14:creationId xmlns:p14="http://schemas.microsoft.com/office/powerpoint/2010/main" val="402982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CE62355-6DB3-1137-A056-0C6120522426}"/>
              </a:ext>
            </a:extLst>
          </p:cNvPr>
          <p:cNvSpPr txBox="1"/>
          <p:nvPr/>
        </p:nvSpPr>
        <p:spPr>
          <a:xfrm>
            <a:off x="0" y="224852"/>
            <a:ext cx="11482466" cy="4647426"/>
          </a:xfrm>
          <a:prstGeom prst="rect">
            <a:avLst/>
          </a:prstGeom>
          <a:noFill/>
        </p:spPr>
        <p:txBody>
          <a:bodyPr wrap="square">
            <a:spAutoFit/>
          </a:bodyPr>
          <a:lstStyle/>
          <a:p>
            <a:r>
              <a:rPr lang="es-CL" sz="2800" dirty="0">
                <a:solidFill>
                  <a:srgbClr val="FF0000"/>
                </a:solidFill>
              </a:rPr>
              <a:t>Ramos anteriores de los nervios torácicos o nervios intercostales:</a:t>
            </a:r>
          </a:p>
          <a:p>
            <a:r>
              <a:rPr lang="es-CL" sz="2800" dirty="0">
                <a:solidFill>
                  <a:srgbClr val="FF0000"/>
                </a:solidFill>
              </a:rPr>
              <a:t>Generalidades</a:t>
            </a:r>
          </a:p>
          <a:p>
            <a:r>
              <a:rPr lang="es-ES" dirty="0">
                <a:solidFill>
                  <a:srgbClr val="FF0000"/>
                </a:solidFill>
              </a:rPr>
              <a:t>Formado por  un ramo posterior y un ramo anterior o nervio intercostal propiamente tal.</a:t>
            </a:r>
          </a:p>
          <a:p>
            <a:r>
              <a:rPr lang="es-ES" dirty="0">
                <a:solidFill>
                  <a:srgbClr val="FF0000"/>
                </a:solidFill>
              </a:rPr>
              <a:t>Cada nervio intercostal penetra enseguida en el espacio intercostal.</a:t>
            </a:r>
          </a:p>
          <a:p>
            <a:r>
              <a:rPr lang="es-ES" dirty="0">
                <a:solidFill>
                  <a:srgbClr val="FF0000"/>
                </a:solidFill>
              </a:rPr>
              <a:t> Inicialmente cubierto por la fascia </a:t>
            </a:r>
            <a:r>
              <a:rPr lang="es-ES" dirty="0" err="1">
                <a:solidFill>
                  <a:srgbClr val="FF0000"/>
                </a:solidFill>
              </a:rPr>
              <a:t>endotorácica</a:t>
            </a:r>
            <a:r>
              <a:rPr lang="es-ES" dirty="0">
                <a:solidFill>
                  <a:srgbClr val="FF0000"/>
                </a:solidFill>
              </a:rPr>
              <a:t> luego se </a:t>
            </a:r>
            <a:r>
              <a:rPr lang="es-ES" dirty="0" err="1">
                <a:solidFill>
                  <a:srgbClr val="FF0000"/>
                </a:solidFill>
              </a:rPr>
              <a:t>anterioriza</a:t>
            </a:r>
            <a:r>
              <a:rPr lang="es-ES" dirty="0">
                <a:solidFill>
                  <a:srgbClr val="FF0000"/>
                </a:solidFill>
              </a:rPr>
              <a:t> y pasa al borde inferior de la costilla suprayacente ubicándose inferior la arteria intercostal posterior (del espacio intercostal respectivo) luego transita entre músculos intercostal externo e intercostal íntimo para pasar  entre intimo e interno.</a:t>
            </a:r>
          </a:p>
          <a:p>
            <a:r>
              <a:rPr lang="es-ES" dirty="0">
                <a:solidFill>
                  <a:srgbClr val="FF0000"/>
                </a:solidFill>
              </a:rPr>
              <a:t> El nervio intercostal termina en el extremo anterior del espacio intercostal por</a:t>
            </a:r>
          </a:p>
          <a:p>
            <a:r>
              <a:rPr lang="es-ES" dirty="0">
                <a:solidFill>
                  <a:srgbClr val="FF0000"/>
                </a:solidFill>
              </a:rPr>
              <a:t>medio de un ramo cutáneo anterior.</a:t>
            </a:r>
          </a:p>
          <a:p>
            <a:r>
              <a:rPr lang="es-ES" dirty="0">
                <a:solidFill>
                  <a:srgbClr val="FF0000"/>
                </a:solidFill>
              </a:rPr>
              <a:t>Cada nervio intercostal proporciona ramos musculares y ramos cutáneos.</a:t>
            </a:r>
          </a:p>
          <a:p>
            <a:endParaRPr lang="es-ES" dirty="0">
              <a:solidFill>
                <a:srgbClr val="FF0000"/>
              </a:solidFill>
            </a:endParaRPr>
          </a:p>
          <a:p>
            <a:r>
              <a:rPr lang="es-ES" dirty="0">
                <a:solidFill>
                  <a:srgbClr val="FF0000"/>
                </a:solidFill>
              </a:rPr>
              <a:t>RAMOS MUSCULARES. Inervan los músculos subcostal, elevador de la costilla e </a:t>
            </a:r>
            <a:r>
              <a:rPr lang="es-ES" dirty="0" err="1">
                <a:solidFill>
                  <a:srgbClr val="FF0000"/>
                </a:solidFill>
              </a:rPr>
              <a:t>intercostales</a:t>
            </a:r>
            <a:r>
              <a:rPr lang="es-ES" dirty="0">
                <a:solidFill>
                  <a:srgbClr val="FF0000"/>
                </a:solidFill>
              </a:rPr>
              <a:t> de cada nivel.</a:t>
            </a:r>
          </a:p>
          <a:p>
            <a:r>
              <a:rPr lang="es-ES" dirty="0">
                <a:solidFill>
                  <a:srgbClr val="FF0000"/>
                </a:solidFill>
              </a:rPr>
              <a:t>RAMOS CUTÁNEOS.  ramo cutáneo lateral y  ramo cutáneo anterior( N terminal del intercostal)</a:t>
            </a:r>
          </a:p>
          <a:p>
            <a:endParaRPr lang="es-CL" dirty="0">
              <a:solidFill>
                <a:srgbClr val="FF0000"/>
              </a:solidFill>
            </a:endParaRPr>
          </a:p>
          <a:p>
            <a:endParaRPr lang="es-CL" sz="2400" dirty="0">
              <a:solidFill>
                <a:srgbClr val="FF0000"/>
              </a:solidFill>
            </a:endParaRPr>
          </a:p>
        </p:txBody>
      </p:sp>
    </p:spTree>
    <p:extLst>
      <p:ext uri="{BB962C8B-B14F-4D97-AF65-F5344CB8AC3E}">
        <p14:creationId xmlns:p14="http://schemas.microsoft.com/office/powerpoint/2010/main" val="135533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4208B5A-9F5D-A3D0-E74E-7C786E71AFF8}"/>
              </a:ext>
            </a:extLst>
          </p:cNvPr>
          <p:cNvPicPr>
            <a:picLocks noChangeAspect="1"/>
          </p:cNvPicPr>
          <p:nvPr/>
        </p:nvPicPr>
        <p:blipFill>
          <a:blip r:embed="rId2"/>
          <a:stretch>
            <a:fillRect/>
          </a:stretch>
        </p:blipFill>
        <p:spPr>
          <a:xfrm>
            <a:off x="297913" y="343438"/>
            <a:ext cx="4442186" cy="5667617"/>
          </a:xfrm>
          <a:prstGeom prst="rect">
            <a:avLst/>
          </a:prstGeom>
        </p:spPr>
      </p:pic>
      <p:pic>
        <p:nvPicPr>
          <p:cNvPr id="7" name="Imagen 6">
            <a:extLst>
              <a:ext uri="{FF2B5EF4-FFF2-40B4-BE49-F238E27FC236}">
                <a16:creationId xmlns:a16="http://schemas.microsoft.com/office/drawing/2014/main" id="{DB399C0D-72AA-D600-B760-2C5E3E590F68}"/>
              </a:ext>
            </a:extLst>
          </p:cNvPr>
          <p:cNvPicPr>
            <a:picLocks noChangeAspect="1"/>
          </p:cNvPicPr>
          <p:nvPr/>
        </p:nvPicPr>
        <p:blipFill>
          <a:blip r:embed="rId3"/>
          <a:stretch>
            <a:fillRect/>
          </a:stretch>
        </p:blipFill>
        <p:spPr>
          <a:xfrm>
            <a:off x="5336498" y="203205"/>
            <a:ext cx="6738582" cy="6467490"/>
          </a:xfrm>
          <a:prstGeom prst="rect">
            <a:avLst/>
          </a:prstGeom>
        </p:spPr>
      </p:pic>
    </p:spTree>
    <p:extLst>
      <p:ext uri="{BB962C8B-B14F-4D97-AF65-F5344CB8AC3E}">
        <p14:creationId xmlns:p14="http://schemas.microsoft.com/office/powerpoint/2010/main" val="365908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391DE71-BC70-8D03-33F9-1B728019A786}"/>
              </a:ext>
            </a:extLst>
          </p:cNvPr>
          <p:cNvPicPr>
            <a:picLocks noChangeAspect="1"/>
          </p:cNvPicPr>
          <p:nvPr/>
        </p:nvPicPr>
        <p:blipFill>
          <a:blip r:embed="rId2"/>
          <a:stretch>
            <a:fillRect/>
          </a:stretch>
        </p:blipFill>
        <p:spPr>
          <a:xfrm>
            <a:off x="2038662" y="6555"/>
            <a:ext cx="9308891" cy="6762546"/>
          </a:xfrm>
          <a:prstGeom prst="rect">
            <a:avLst/>
          </a:prstGeom>
        </p:spPr>
      </p:pic>
    </p:spTree>
    <p:extLst>
      <p:ext uri="{BB962C8B-B14F-4D97-AF65-F5344CB8AC3E}">
        <p14:creationId xmlns:p14="http://schemas.microsoft.com/office/powerpoint/2010/main" val="8707303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644</TotalTime>
  <Words>1839</Words>
  <Application>Microsoft Office PowerPoint</Application>
  <PresentationFormat>Panorámica</PresentationFormat>
  <Paragraphs>187</Paragraphs>
  <Slides>30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Aptos</vt:lpstr>
      <vt:lpstr>Aptos Display</vt:lpstr>
      <vt:lpstr>Arial</vt:lpstr>
      <vt:lpstr>Tema de Office</vt:lpstr>
      <vt:lpstr>NERVIOS DEL TRONCO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Elias Walter Fernandez Arias (efernandez)</dc:creator>
  <cp:lastModifiedBy>Elias Walter Fernandez Arias (efernandez)</cp:lastModifiedBy>
  <cp:revision>6</cp:revision>
  <dcterms:created xsi:type="dcterms:W3CDTF">2024-11-04T12:03:07Z</dcterms:created>
  <dcterms:modified xsi:type="dcterms:W3CDTF">2024-11-07T14:22:12Z</dcterms:modified>
</cp:coreProperties>
</file>