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7" r:id="rId10"/>
    <p:sldId id="268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2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DDF5B-322E-6B2A-913E-C4F6CBCC0F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3A6167-CD23-04AB-E51C-27E0A0DAF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F16B9-F22E-3A9E-8B18-C75A22D7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0066-9CFA-497B-A94F-E10A1C14CD29}" type="datetimeFigureOut">
              <a:rPr lang="es-CL" smtClean="0"/>
              <a:t>16-10-2023</a:t>
            </a:fld>
            <a:endParaRPr lang="es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342D0-1FF2-FCAD-6CF0-6EF0646DD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8640E-CD6E-3AC4-CD27-3A19FDFB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0CD8C-7FF9-4AFB-8687-BE8229574FA5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04179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10CF-B31B-2774-5636-61D470661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5DC1C9-E7FF-415D-B6EF-D8431FC071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2A411-EC7B-D2B5-4BA2-B17BC6B34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0066-9CFA-497B-A94F-E10A1C14CD29}" type="datetimeFigureOut">
              <a:rPr lang="es-CL" smtClean="0"/>
              <a:t>16-10-2023</a:t>
            </a:fld>
            <a:endParaRPr lang="es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09EF8-1C18-6EF6-6F2C-201CE8F69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BB97E-BBBB-436B-31A2-9BC86A01D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0CD8C-7FF9-4AFB-8687-BE8229574FA5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42766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9D0279-A378-D638-3EBC-3B1054CF06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945E1-2E4E-8F22-512A-D0479FD6A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C5FC2-B036-E68D-CEDF-290644B99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0066-9CFA-497B-A94F-E10A1C14CD29}" type="datetimeFigureOut">
              <a:rPr lang="es-CL" smtClean="0"/>
              <a:t>16-10-2023</a:t>
            </a:fld>
            <a:endParaRPr lang="es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79E85F-0A12-C4C9-1FF8-3F4DD6BB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D0BFF-44B2-3EFF-49AC-D6E468A3C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0CD8C-7FF9-4AFB-8687-BE8229574FA5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33381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45F00-B2A4-6139-0F6F-890C0430A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5891C-2E68-FD20-D862-8D89155B2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7408E-2E3B-890A-877B-2D90EEABE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0066-9CFA-497B-A94F-E10A1C14CD29}" type="datetimeFigureOut">
              <a:rPr lang="es-CL" smtClean="0"/>
              <a:t>16-10-2023</a:t>
            </a:fld>
            <a:endParaRPr lang="es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32707-649D-B1EF-E3C9-7FEB37F71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16E0E-5BA0-45B9-75EB-9C05BD56F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0CD8C-7FF9-4AFB-8687-BE8229574FA5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48026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BCADE-4887-BE10-C0C8-508ACFECB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07E48-8707-1E21-9130-9AB6D2011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C047F-135C-E1B4-5FDE-528910A06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0066-9CFA-497B-A94F-E10A1C14CD29}" type="datetimeFigureOut">
              <a:rPr lang="es-CL" smtClean="0"/>
              <a:t>16-10-2023</a:t>
            </a:fld>
            <a:endParaRPr lang="es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F7A09-4E71-03F5-F6BD-60F4F21C2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9897A-4762-0BB1-3A67-64FA06243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0CD8C-7FF9-4AFB-8687-BE8229574FA5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11433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AEBAA-8CC2-ED19-8420-9296E3602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F51CE-0348-A902-D08D-8D10DB8752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D32AC4-F572-68D9-D40E-CF0101B91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98BAD-44BF-FFFD-0DC0-15E5FD362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0066-9CFA-497B-A94F-E10A1C14CD29}" type="datetimeFigureOut">
              <a:rPr lang="es-CL" smtClean="0"/>
              <a:t>16-10-2023</a:t>
            </a:fld>
            <a:endParaRPr lang="es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A3FB37-D3B8-BD5B-6EB3-0C5417CB7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4AE83C-DE39-6692-8021-9052CA79E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0CD8C-7FF9-4AFB-8687-BE8229574FA5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22336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099ED-A89E-80B6-F698-B48A34D28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4FA4E-653A-AF46-CE37-E7662D0C8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1BED71-DA2B-B1E2-0062-8071423B9E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EB8291-27A4-CE65-CD7B-81A0D451DE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BFF61C-CCDA-3920-0D5D-5D9BA2730F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5930A0-F654-2782-2D2C-8D104DA4E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0066-9CFA-497B-A94F-E10A1C14CD29}" type="datetimeFigureOut">
              <a:rPr lang="es-CL" smtClean="0"/>
              <a:t>16-10-2023</a:t>
            </a:fld>
            <a:endParaRPr lang="es-C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ABB27C-421A-B3E6-CF03-81C328F29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9A1C85-FAC5-6244-EF70-49A68B691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0CD8C-7FF9-4AFB-8687-BE8229574FA5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25315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1DADE-91E4-026C-4DD2-1C6D0DC40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1A2E10-9902-2F30-E358-3D191B063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0066-9CFA-497B-A94F-E10A1C14CD29}" type="datetimeFigureOut">
              <a:rPr lang="es-CL" smtClean="0"/>
              <a:t>16-10-2023</a:t>
            </a:fld>
            <a:endParaRPr lang="es-C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233888-EBCD-A663-C023-A430FD0CF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34D6B7-0465-F9C7-EDFA-EF95D90C7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0CD8C-7FF9-4AFB-8687-BE8229574FA5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32227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FA9AF9-D7FA-28B1-C148-942F0CDB7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0066-9CFA-497B-A94F-E10A1C14CD29}" type="datetimeFigureOut">
              <a:rPr lang="es-CL" smtClean="0"/>
              <a:t>16-10-2023</a:t>
            </a:fld>
            <a:endParaRPr lang="es-C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E4C23B-F10F-9F06-46BD-FC42BB5AA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424E47-6373-F3D5-FC91-A96B99515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0CD8C-7FF9-4AFB-8687-BE8229574FA5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60577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9D519-970C-C8B4-7E18-8880A01BF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78150-F9EA-8104-EEA1-C89E71326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CBC2A5-DC75-B204-CA21-AD286E7740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15809B-E39E-AA09-54C9-D6D7EE5FB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0066-9CFA-497B-A94F-E10A1C14CD29}" type="datetimeFigureOut">
              <a:rPr lang="es-CL" smtClean="0"/>
              <a:t>16-10-2023</a:t>
            </a:fld>
            <a:endParaRPr lang="es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E3A68-DC5A-875B-A5D2-F7A0BD611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58D057-B079-964F-E355-A36EA06D8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0CD8C-7FF9-4AFB-8687-BE8229574FA5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1124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8A720-F48E-6F80-81E2-F689C8347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EB4D3D-FA7D-C371-A47F-2F73A0CD09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8031FC-AC55-C2AF-62C8-F0681642FC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4EA70A-D9F9-D63C-48C1-2AA0F92D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0066-9CFA-497B-A94F-E10A1C14CD29}" type="datetimeFigureOut">
              <a:rPr lang="es-CL" smtClean="0"/>
              <a:t>16-10-2023</a:t>
            </a:fld>
            <a:endParaRPr lang="es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5C66AD-4EB5-3C19-BE75-125877775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BB1064-35D5-C89E-E586-C384BB657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0CD8C-7FF9-4AFB-8687-BE8229574FA5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97588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3C9E8-D49C-0210-5A20-8396045B6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29349F-A985-616D-417C-35CCF76A3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95FBC-21D7-3274-9150-9F42AFBF97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B0066-9CFA-497B-A94F-E10A1C14CD29}" type="datetimeFigureOut">
              <a:rPr lang="es-CL" smtClean="0"/>
              <a:t>16-10-2023</a:t>
            </a:fld>
            <a:endParaRPr lang="es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E6D4B-6534-54BB-4950-887301EE42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731A4-5495-18A3-7251-A4278D0D8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0CD8C-7FF9-4AFB-8687-BE8229574FA5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2847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3A9DE-647B-8620-CC69-6D49BAB196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/>
              <a:t>Farmacología de las patologías respiratorias</a:t>
            </a:r>
            <a:endParaRPr lang="es-C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9A7AF1-78D4-7B13-E3B5-C4507D0C3A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0268" y="5450503"/>
            <a:ext cx="9144000" cy="901136"/>
          </a:xfrm>
        </p:spPr>
        <p:txBody>
          <a:bodyPr/>
          <a:lstStyle/>
          <a:p>
            <a:r>
              <a:rPr lang="es-CL" dirty="0"/>
              <a:t>Juan Diego Maya PhD MD</a:t>
            </a:r>
          </a:p>
          <a:p>
            <a:r>
              <a:rPr lang="es-CL" dirty="0"/>
              <a:t>ICBM</a:t>
            </a:r>
          </a:p>
        </p:txBody>
      </p:sp>
      <p:pic>
        <p:nvPicPr>
          <p:cNvPr id="5" name="Picture 4" descr="A logo for a company&#10;&#10;Description automatically generated">
            <a:extLst>
              <a:ext uri="{FF2B5EF4-FFF2-40B4-BE49-F238E27FC236}">
                <a16:creationId xmlns:a16="http://schemas.microsoft.com/office/drawing/2014/main" id="{BD7E10F4-DA96-27A7-3ACB-E7A744F48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8530" cy="1567732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4486260E-03E8-2C67-8807-5483DDDC5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268" y="0"/>
            <a:ext cx="1567732" cy="156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10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78949-6CA2-C7A9-245E-86FE42537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448" y="639520"/>
            <a:ext cx="3714922" cy="1719072"/>
          </a:xfrm>
        </p:spPr>
        <p:txBody>
          <a:bodyPr anchor="b">
            <a:normAutofit/>
          </a:bodyPr>
          <a:lstStyle/>
          <a:p>
            <a:r>
              <a:rPr lang="es-CL" sz="3600" dirty="0"/>
              <a:t>Broncodilatadores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D701E-A46C-566E-0CCA-16674EAAB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447" y="2807208"/>
            <a:ext cx="5074582" cy="1975399"/>
          </a:xfrm>
        </p:spPr>
        <p:txBody>
          <a:bodyPr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CL" sz="2200" b="1" dirty="0"/>
              <a:t>Antagonistas muscarínicos</a:t>
            </a:r>
          </a:p>
          <a:p>
            <a:pPr marL="447675" lvl="1" indent="-177800"/>
            <a:r>
              <a:rPr lang="es-CL" sz="1800" dirty="0"/>
              <a:t>antagonistas competitivos de la acetilcolina (</a:t>
            </a:r>
            <a:r>
              <a:rPr lang="es-CL" sz="1800" dirty="0" err="1"/>
              <a:t>ACh</a:t>
            </a:r>
            <a:r>
              <a:rPr lang="es-CL" sz="1800" dirty="0"/>
              <a:t>) </a:t>
            </a:r>
          </a:p>
          <a:p>
            <a:pPr marL="447675" lvl="1" indent="-177800"/>
            <a:r>
              <a:rPr lang="es-CL" sz="1800" dirty="0"/>
              <a:t>Broncodilatación</a:t>
            </a:r>
          </a:p>
          <a:p>
            <a:pPr marL="447675" lvl="1" indent="-177800"/>
            <a:r>
              <a:rPr lang="es-CL" sz="1800" dirty="0"/>
              <a:t>Reducción de la producción de moco bronquial</a:t>
            </a:r>
          </a:p>
          <a:p>
            <a:pPr marL="447675" lvl="1" indent="-177800"/>
            <a:r>
              <a:rPr lang="es-CL" sz="1800" dirty="0"/>
              <a:t>Neuronal y no neuronal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8B4E2C-4195-1478-4BBF-6F7436C6BA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81" r="12742"/>
          <a:stretch/>
        </p:blipFill>
        <p:spPr>
          <a:xfrm>
            <a:off x="5769780" y="0"/>
            <a:ext cx="6422220" cy="48374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C1B588-C74C-2C98-3521-C80E2F2D80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60" r="12581"/>
          <a:stretch/>
        </p:blipFill>
        <p:spPr>
          <a:xfrm>
            <a:off x="5769780" y="0"/>
            <a:ext cx="6429156" cy="48374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F139C8-75AE-4460-55EA-122785B627E1}"/>
              </a:ext>
            </a:extLst>
          </p:cNvPr>
          <p:cNvSpPr txBox="1"/>
          <p:nvPr/>
        </p:nvSpPr>
        <p:spPr>
          <a:xfrm>
            <a:off x="542447" y="4624422"/>
            <a:ext cx="6097554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7675" lvl="1" indent="-177800">
              <a:buFont typeface="Arial" panose="020B0604020202020204" pitchFamily="34" charset="0"/>
              <a:buChar char="•"/>
            </a:pPr>
            <a:r>
              <a:rPr lang="es-CL" sz="1800" dirty="0"/>
              <a:t>Menos eficaces en asma</a:t>
            </a:r>
          </a:p>
          <a:p>
            <a:pPr marL="447675" lvl="1" indent="-177800">
              <a:buFont typeface="Arial" panose="020B0604020202020204" pitchFamily="34" charset="0"/>
              <a:buChar char="•"/>
            </a:pPr>
            <a:r>
              <a:rPr lang="es-CL" sz="1800" dirty="0"/>
              <a:t>En EPOC son tan eficaces o incluso superiores a los agonistas β</a:t>
            </a:r>
            <a:r>
              <a:rPr lang="es-CL" sz="1800" baseline="-25000" dirty="0"/>
              <a:t>2</a:t>
            </a:r>
          </a:p>
          <a:p>
            <a:pPr marL="625475" lvl="2" indent="-177800">
              <a:buFont typeface="Arial" panose="020B0604020202020204" pitchFamily="34" charset="0"/>
              <a:buChar char="•"/>
            </a:pPr>
            <a:r>
              <a:rPr lang="es-CL" sz="1400" dirty="0"/>
              <a:t>Reducen el atrapamiento de aire y mejoran la tolerancia al ejercicio</a:t>
            </a:r>
          </a:p>
          <a:p>
            <a:pPr marL="447675" lvl="1" indent="-177800">
              <a:buFont typeface="Arial" panose="020B0604020202020204" pitchFamily="34" charset="0"/>
              <a:buChar char="•"/>
            </a:pPr>
            <a:r>
              <a:rPr lang="es-CL" dirty="0"/>
              <a:t>Bromuro de ipratropio</a:t>
            </a:r>
          </a:p>
          <a:p>
            <a:pPr marL="447675" lvl="1" indent="-177800">
              <a:buFont typeface="Arial" panose="020B0604020202020204" pitchFamily="34" charset="0"/>
              <a:buChar char="•"/>
            </a:pPr>
            <a:r>
              <a:rPr lang="es-CL" b="1" dirty="0"/>
              <a:t>Bromuro de </a:t>
            </a:r>
            <a:r>
              <a:rPr lang="es-CL" b="1" dirty="0" err="1"/>
              <a:t>tiotropio</a:t>
            </a:r>
            <a:r>
              <a:rPr lang="es-CL" b="1" dirty="0"/>
              <a:t>; bromuro de </a:t>
            </a:r>
            <a:r>
              <a:rPr lang="es-CL" b="1" dirty="0" err="1"/>
              <a:t>umeclidinio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267413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78949-6CA2-C7A9-245E-86FE42537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639520"/>
            <a:ext cx="3528109" cy="1719072"/>
          </a:xfrm>
        </p:spPr>
        <p:txBody>
          <a:bodyPr anchor="b">
            <a:normAutofit/>
          </a:bodyPr>
          <a:lstStyle/>
          <a:p>
            <a:r>
              <a:rPr lang="es-CL" sz="3600" dirty="0"/>
              <a:t>Broncodilatadores</a:t>
            </a:r>
            <a:endParaRPr lang="es-CL" sz="3400" dirty="0"/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D701E-A46C-566E-0CCA-16674EAAB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950896" cy="3410712"/>
          </a:xfrm>
        </p:spPr>
        <p:txBody>
          <a:bodyPr anchor="t">
            <a:normAutofit/>
          </a:bodyPr>
          <a:lstStyle/>
          <a:p>
            <a:r>
              <a:rPr lang="es-CL" sz="2200" b="1" dirty="0"/>
              <a:t>Inhibidores de Fosfodiesterasa</a:t>
            </a:r>
          </a:p>
          <a:p>
            <a:pPr marL="447675" lvl="1" indent="-177800"/>
            <a:r>
              <a:rPr lang="es-CL" sz="2200" dirty="0"/>
              <a:t>Teofilina</a:t>
            </a:r>
          </a:p>
          <a:p>
            <a:pPr marL="447675" lvl="1" indent="-177800"/>
            <a:r>
              <a:rPr lang="es-CL" sz="2000" dirty="0"/>
              <a:t>se usa raras veces para el asma debido a su estrecha ventana terapéutica</a:t>
            </a:r>
          </a:p>
          <a:p>
            <a:pPr marL="447675" lvl="1" indent="-177800"/>
            <a:r>
              <a:rPr lang="es-CL" sz="2000" i="1" dirty="0" err="1"/>
              <a:t>Roflumilast</a:t>
            </a:r>
            <a:r>
              <a:rPr lang="es-CL" sz="2000" dirty="0"/>
              <a:t> es un inhibidor oral no selectivo de la PDE4</a:t>
            </a:r>
          </a:p>
          <a:p>
            <a:pPr marL="904875" lvl="2" indent="-177800"/>
            <a:r>
              <a:rPr lang="es-CL" sz="1800" dirty="0"/>
              <a:t>Acción antiinflamatoria</a:t>
            </a:r>
          </a:p>
          <a:p>
            <a:pPr marL="904875" lvl="2" indent="-177800"/>
            <a:r>
              <a:rPr lang="es-CL" sz="1800" dirty="0"/>
              <a:t>EPOC grave </a:t>
            </a:r>
            <a:r>
              <a:rPr lang="es-CL" sz="1600" dirty="0"/>
              <a:t>[FEV</a:t>
            </a:r>
            <a:r>
              <a:rPr lang="es-CL" sz="1600" baseline="-25000" dirty="0"/>
              <a:t>1</a:t>
            </a:r>
            <a:r>
              <a:rPr lang="es-CL" sz="1600" dirty="0"/>
              <a:t>] &lt;50%</a:t>
            </a:r>
          </a:p>
          <a:p>
            <a:pPr marL="904875" lvl="2" indent="-177800"/>
            <a:r>
              <a:rPr lang="es-CL" sz="1600" dirty="0"/>
              <a:t>diarrea, cefalea y náusea</a:t>
            </a:r>
          </a:p>
          <a:p>
            <a:endParaRPr lang="es-CL" sz="2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BED19E-A219-515F-C092-CF5BB3034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883254"/>
            <a:ext cx="6903720" cy="509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26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5778A1-40AB-CE7E-52DB-417A29D50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s-CL" sz="5400"/>
              <a:t>Corticoides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393C6-2214-A842-B07B-84CDBF6BB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endParaRPr lang="es-CL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EE2C7-B49D-685F-2098-E58BD8231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190" y="8786"/>
            <a:ext cx="7934810" cy="660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85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5778A1-40AB-CE7E-52DB-417A29D50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s-CL" sz="5400"/>
              <a:t>Corticoides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393C6-2214-A842-B07B-84CDBF6BB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endParaRPr lang="es-CL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0069F2-A7DB-3105-0EB4-D7CF3AF42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842" y="0"/>
            <a:ext cx="8113158" cy="644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08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5778A1-40AB-CE7E-52DB-417A29D50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s-CL" sz="5400"/>
              <a:t>Corticoides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393C6-2214-A842-B07B-84CDBF6BB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10864378" cy="3410712"/>
          </a:xfrm>
        </p:spPr>
        <p:txBody>
          <a:bodyPr anchor="t">
            <a:normAutofit/>
          </a:bodyPr>
          <a:lstStyle/>
          <a:p>
            <a:r>
              <a:rPr lang="es-CL" sz="2200" dirty="0"/>
              <a:t>No producen broncodilatación</a:t>
            </a:r>
          </a:p>
          <a:p>
            <a:r>
              <a:rPr lang="es-CL" sz="2200" dirty="0"/>
              <a:t>inhalados tienen efectos antiinflamatorios rápidos</a:t>
            </a:r>
          </a:p>
          <a:p>
            <a:r>
              <a:rPr lang="es-CL" sz="2200" dirty="0"/>
              <a:t>potencian los efectos de los agonistas β2</a:t>
            </a:r>
          </a:p>
          <a:p>
            <a:pPr lvl="1"/>
            <a:r>
              <a:rPr lang="es-CL" sz="1800" dirty="0"/>
              <a:t>previenen y revierten la desensibilización del receptor β</a:t>
            </a:r>
          </a:p>
          <a:p>
            <a:r>
              <a:rPr lang="es-CL" sz="2200" dirty="0"/>
              <a:t>La fracción de esteroide que se inhala en los pulmones actúa localmente, pero una parte de la dosis inhalada llega a la circulación sistémica</a:t>
            </a:r>
          </a:p>
          <a:p>
            <a:r>
              <a:rPr lang="es-CL" sz="2200" dirty="0"/>
              <a:t>La </a:t>
            </a:r>
            <a:r>
              <a:rPr lang="es-CL" sz="2200" b="1" dirty="0" err="1">
                <a:solidFill>
                  <a:srgbClr val="FF0000"/>
                </a:solidFill>
              </a:rPr>
              <a:t>budesonida</a:t>
            </a:r>
            <a:r>
              <a:rPr lang="es-CL" sz="2200" dirty="0"/>
              <a:t>, el propionato de </a:t>
            </a:r>
            <a:r>
              <a:rPr lang="es-CL" sz="2200" b="1" dirty="0">
                <a:solidFill>
                  <a:srgbClr val="FF0000"/>
                </a:solidFill>
              </a:rPr>
              <a:t>fluticasona</a:t>
            </a:r>
            <a:r>
              <a:rPr lang="es-CL" sz="2200" dirty="0"/>
              <a:t> y el </a:t>
            </a:r>
            <a:r>
              <a:rPr lang="es-CL" sz="2200" dirty="0" err="1"/>
              <a:t>furoato</a:t>
            </a:r>
            <a:r>
              <a:rPr lang="es-CL" sz="2200" dirty="0"/>
              <a:t> de </a:t>
            </a:r>
            <a:r>
              <a:rPr lang="es-CL" sz="2200" b="1" dirty="0">
                <a:solidFill>
                  <a:srgbClr val="FF0000"/>
                </a:solidFill>
              </a:rPr>
              <a:t>mometasona</a:t>
            </a:r>
            <a:r>
              <a:rPr lang="es-CL" sz="2200" dirty="0"/>
              <a:t> tienen un mayor metabolismo de primer paso que la </a:t>
            </a:r>
            <a:r>
              <a:rPr lang="es-CL" sz="2200" b="1" dirty="0">
                <a:solidFill>
                  <a:srgbClr val="FF0000"/>
                </a:solidFill>
              </a:rPr>
              <a:t>beclometasona</a:t>
            </a:r>
            <a:r>
              <a:rPr lang="es-CL" sz="2200" dirty="0"/>
              <a:t> y por tanto es menos probable que produzcan efectos sistémicos con dosis inhaladas elevadas</a:t>
            </a:r>
          </a:p>
          <a:p>
            <a:endParaRPr lang="es-CL" sz="2200" dirty="0"/>
          </a:p>
        </p:txBody>
      </p:sp>
    </p:spTree>
    <p:extLst>
      <p:ext uri="{BB962C8B-B14F-4D97-AF65-F5344CB8AC3E}">
        <p14:creationId xmlns:p14="http://schemas.microsoft.com/office/powerpoint/2010/main" val="3547143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5778A1-40AB-CE7E-52DB-417A29D50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s-CL" sz="5400"/>
              <a:t>Corticoides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393C6-2214-A842-B07B-84CDBF6BB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10864378" cy="3410712"/>
          </a:xfrm>
        </p:spPr>
        <p:txBody>
          <a:bodyPr anchor="t">
            <a:normAutofit lnSpcReduction="10000"/>
          </a:bodyPr>
          <a:lstStyle/>
          <a:p>
            <a:r>
              <a:rPr lang="es-CL" sz="2200" dirty="0"/>
              <a:t>Son mucho menos eficaces en el tratamiento de la COPD que del asma </a:t>
            </a:r>
          </a:p>
          <a:p>
            <a:r>
              <a:rPr lang="es-CL" sz="2200" dirty="0"/>
              <a:t> Intravenosos están indicados en el asma aguda</a:t>
            </a:r>
          </a:p>
          <a:p>
            <a:pPr lvl="1"/>
            <a:r>
              <a:rPr lang="es-CL" sz="1800" dirty="0"/>
              <a:t>Hidrocortisona inicio de acción rápido</a:t>
            </a:r>
          </a:p>
          <a:p>
            <a:r>
              <a:rPr lang="es-CL" sz="2200" dirty="0"/>
              <a:t>Prednisona </a:t>
            </a:r>
            <a:r>
              <a:rPr lang="es-CL" sz="2200" dirty="0" err="1"/>
              <a:t>via</a:t>
            </a:r>
            <a:r>
              <a:rPr lang="es-CL" sz="2200" dirty="0"/>
              <a:t> oral</a:t>
            </a:r>
          </a:p>
          <a:p>
            <a:pPr lvl="1"/>
            <a:r>
              <a:rPr lang="es-CL" sz="1800" dirty="0"/>
              <a:t>Ciclos cortos en agudizaciones</a:t>
            </a:r>
          </a:p>
          <a:p>
            <a:r>
              <a:rPr lang="es-CL" sz="2200" dirty="0"/>
              <a:t>RAM</a:t>
            </a:r>
          </a:p>
          <a:p>
            <a:pPr lvl="1"/>
            <a:r>
              <a:rPr lang="es-CL" sz="1800" dirty="0"/>
              <a:t>La supresión del HPA con esteroides inhalados suele observarse solo cuando la dosis diaria inhalada supera los 2 000 </a:t>
            </a:r>
            <a:r>
              <a:rPr lang="el-GR" sz="1800" dirty="0"/>
              <a:t>μ</a:t>
            </a:r>
            <a:r>
              <a:rPr lang="es-CL" sz="1800" dirty="0"/>
              <a:t>g de BDP</a:t>
            </a:r>
          </a:p>
          <a:p>
            <a:pPr lvl="1"/>
            <a:r>
              <a:rPr lang="es-CL" sz="1800" dirty="0"/>
              <a:t>disfonía y la debilidad de la voz debido a la atrofia de las cuerdas vocales tras al depósito laríngeo de esteroides</a:t>
            </a:r>
          </a:p>
          <a:p>
            <a:pPr lvl="1"/>
            <a:r>
              <a:rPr lang="es-CL" sz="1800" dirty="0"/>
              <a:t>candidiasis orofaríngea</a:t>
            </a:r>
          </a:p>
        </p:txBody>
      </p:sp>
    </p:spTree>
    <p:extLst>
      <p:ext uri="{BB962C8B-B14F-4D97-AF65-F5344CB8AC3E}">
        <p14:creationId xmlns:p14="http://schemas.microsoft.com/office/powerpoint/2010/main" val="1849408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5778A1-40AB-CE7E-52DB-417A29D50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639520"/>
            <a:ext cx="8531725" cy="1719072"/>
          </a:xfrm>
        </p:spPr>
        <p:txBody>
          <a:bodyPr anchor="b">
            <a:normAutofit/>
          </a:bodyPr>
          <a:lstStyle/>
          <a:p>
            <a:r>
              <a:rPr lang="es-CL" sz="3800" dirty="0"/>
              <a:t>Antagonistas de los mediadores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393C6-2214-A842-B07B-84CDBF6BB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10864378" cy="3410712"/>
          </a:xfrm>
        </p:spPr>
        <p:txBody>
          <a:bodyPr anchor="t">
            <a:normAutofit/>
          </a:bodyPr>
          <a:lstStyle/>
          <a:p>
            <a:r>
              <a:rPr lang="es-CL" sz="2200" dirty="0"/>
              <a:t>Antagonistas de los receptores cys-LT1 de los leucotrienos</a:t>
            </a:r>
          </a:p>
          <a:p>
            <a:pPr lvl="1"/>
            <a:r>
              <a:rPr lang="es-CL" sz="1400" dirty="0"/>
              <a:t>Los leucotrienos producen broncoconstricción, hiperreactividad de las vías respiratorias, exudación plasmática, secreción de moco e inflamación eosinofílica</a:t>
            </a:r>
          </a:p>
          <a:p>
            <a:pPr lvl="1"/>
            <a:r>
              <a:rPr lang="es-CL" sz="1400" dirty="0"/>
              <a:t>Montelukast</a:t>
            </a:r>
          </a:p>
          <a:p>
            <a:pPr lvl="1"/>
            <a:r>
              <a:rPr lang="es-CL" sz="1400" dirty="0"/>
              <a:t>son menos eficaces que los corticoesteroides inhalados </a:t>
            </a:r>
          </a:p>
          <a:p>
            <a:r>
              <a:rPr lang="es-CL" sz="1800" dirty="0"/>
              <a:t>Antihistamínicos</a:t>
            </a:r>
          </a:p>
          <a:p>
            <a:endParaRPr lang="es-CL" sz="1800" dirty="0"/>
          </a:p>
        </p:txBody>
      </p:sp>
    </p:spTree>
    <p:extLst>
      <p:ext uri="{BB962C8B-B14F-4D97-AF65-F5344CB8AC3E}">
        <p14:creationId xmlns:p14="http://schemas.microsoft.com/office/powerpoint/2010/main" val="1812469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5778A1-40AB-CE7E-52DB-417A29D50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639520"/>
            <a:ext cx="8531725" cy="1719072"/>
          </a:xfrm>
        </p:spPr>
        <p:txBody>
          <a:bodyPr anchor="b">
            <a:normAutofit/>
          </a:bodyPr>
          <a:lstStyle/>
          <a:p>
            <a:r>
              <a:rPr lang="es-CL" sz="3800" dirty="0"/>
              <a:t>Inmunomoduladores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393C6-2214-A842-B07B-84CDBF6BB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10864378" cy="3410712"/>
          </a:xfrm>
        </p:spPr>
        <p:txBody>
          <a:bodyPr anchor="t">
            <a:normAutofit/>
          </a:bodyPr>
          <a:lstStyle/>
          <a:p>
            <a:r>
              <a:rPr lang="es-CL" sz="3200" dirty="0"/>
              <a:t>Tratamientos biológicos</a:t>
            </a:r>
          </a:p>
          <a:p>
            <a:pPr lvl="1"/>
            <a:r>
              <a:rPr lang="es-CL" b="1" dirty="0" err="1"/>
              <a:t>Omalizumab</a:t>
            </a:r>
            <a:r>
              <a:rPr lang="es-CL" dirty="0"/>
              <a:t> → Anti-IgE: asma alérgica muy grave mal controlada, por vía subcutánea</a:t>
            </a:r>
          </a:p>
          <a:p>
            <a:pPr lvl="1"/>
            <a:r>
              <a:rPr lang="es-CL" b="1" dirty="0" err="1"/>
              <a:t>Mepolizumab</a:t>
            </a:r>
            <a:r>
              <a:rPr lang="es-CL" b="1" dirty="0"/>
              <a:t>, </a:t>
            </a:r>
            <a:r>
              <a:rPr lang="es-CL" b="1" dirty="0" err="1"/>
              <a:t>reslizumab</a:t>
            </a:r>
            <a:r>
              <a:rPr lang="es-CL" b="1" dirty="0"/>
              <a:t> </a:t>
            </a:r>
            <a:r>
              <a:rPr lang="es-CL" dirty="0"/>
              <a:t>→ anti-IL-5 y </a:t>
            </a:r>
            <a:r>
              <a:rPr lang="es-CL" b="1" dirty="0" err="1"/>
              <a:t>benralizumab</a:t>
            </a:r>
            <a:r>
              <a:rPr lang="es-CL" dirty="0"/>
              <a:t> → IL-5R</a:t>
            </a:r>
            <a:r>
              <a:rPr lang="el-GR" dirty="0"/>
              <a:t>α</a:t>
            </a:r>
            <a:r>
              <a:rPr lang="es-CL" dirty="0"/>
              <a:t>: provoca apoptosis eosinófilos y una resolución más rápida de la inflamación eosinofílica y reducen la dosis de mantenimiento de los corticoesteroides orales</a:t>
            </a:r>
          </a:p>
          <a:p>
            <a:pPr lvl="1"/>
            <a:r>
              <a:rPr lang="es-CL" b="1" dirty="0" err="1"/>
              <a:t>Dupilumab</a:t>
            </a:r>
            <a:r>
              <a:rPr lang="es-CL" dirty="0"/>
              <a:t> → IL-4R</a:t>
            </a:r>
            <a:r>
              <a:rPr lang="el-GR" dirty="0"/>
              <a:t>α</a:t>
            </a:r>
            <a:r>
              <a:rPr lang="es-CL" dirty="0"/>
              <a:t>: </a:t>
            </a:r>
            <a:r>
              <a:rPr lang="pt-BR" dirty="0"/>
              <a:t>asma de moderada a grave y </a:t>
            </a:r>
            <a:r>
              <a:rPr lang="es-CL" dirty="0"/>
              <a:t>reduce la necesidad de corticoides orales en pacientes dependientes de esteroides</a:t>
            </a:r>
          </a:p>
        </p:txBody>
      </p:sp>
    </p:spTree>
    <p:extLst>
      <p:ext uri="{BB962C8B-B14F-4D97-AF65-F5344CB8AC3E}">
        <p14:creationId xmlns:p14="http://schemas.microsoft.com/office/powerpoint/2010/main" val="3676296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5778A1-40AB-CE7E-52DB-417A29D50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639520"/>
            <a:ext cx="8531725" cy="1719072"/>
          </a:xfrm>
        </p:spPr>
        <p:txBody>
          <a:bodyPr anchor="b">
            <a:normAutofit/>
          </a:bodyPr>
          <a:lstStyle/>
          <a:p>
            <a:r>
              <a:rPr lang="es-CL" sz="3800" dirty="0"/>
              <a:t>Fármacos empleados en el manejo de la Hipertensión Arterial Pulmonar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393C6-2214-A842-B07B-84CDBF6BB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10864378" cy="3410712"/>
          </a:xfrm>
        </p:spPr>
        <p:txBody>
          <a:bodyPr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CL" dirty="0"/>
              <a:t>NO y estimulantes de la señalización </a:t>
            </a:r>
            <a:r>
              <a:rPr lang="es-CL" dirty="0" err="1"/>
              <a:t>cGMP</a:t>
            </a:r>
            <a:r>
              <a:rPr lang="es-CL" dirty="0"/>
              <a:t> y PKG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dirty="0"/>
              <a:t>Agonistas de receptores de membrana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dirty="0"/>
              <a:t>Antagonista de receptores de membrana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dirty="0"/>
              <a:t>Antagonistas y abridores de conductos iónicos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83743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5778A1-40AB-CE7E-52DB-417A29D50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639520"/>
            <a:ext cx="5465065" cy="1719072"/>
          </a:xfrm>
        </p:spPr>
        <p:txBody>
          <a:bodyPr anchor="b">
            <a:normAutofit/>
          </a:bodyPr>
          <a:lstStyle/>
          <a:p>
            <a:r>
              <a:rPr lang="es-CL" sz="3800" dirty="0"/>
              <a:t>Fármacos empleados en el manejo de la Hipertensión Arterial Pulmonar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393C6-2214-A842-B07B-84CDBF6BB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5122610" cy="3410712"/>
          </a:xfrm>
        </p:spPr>
        <p:txBody>
          <a:bodyPr anchor="t"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CL" dirty="0"/>
              <a:t>NO y estimulantes de la señalización </a:t>
            </a:r>
            <a:r>
              <a:rPr lang="es-CL" dirty="0" err="1"/>
              <a:t>cGMP</a:t>
            </a:r>
            <a:r>
              <a:rPr lang="es-CL" dirty="0"/>
              <a:t> y PKG</a:t>
            </a:r>
          </a:p>
          <a:p>
            <a:pPr lvl="1"/>
            <a:r>
              <a:rPr lang="es-CL" dirty="0"/>
              <a:t>Óxido nítrico inhalado</a:t>
            </a:r>
          </a:p>
          <a:p>
            <a:pPr lvl="1"/>
            <a:r>
              <a:rPr lang="es-CL" dirty="0"/>
              <a:t>Estimulantes de </a:t>
            </a:r>
            <a:r>
              <a:rPr lang="es-CL" dirty="0" err="1"/>
              <a:t>cGC</a:t>
            </a:r>
            <a:endParaRPr lang="es-CL" dirty="0"/>
          </a:p>
          <a:p>
            <a:pPr lvl="2"/>
            <a:r>
              <a:rPr lang="es-CL" b="1" dirty="0" err="1"/>
              <a:t>Riociguat</a:t>
            </a:r>
            <a:r>
              <a:rPr lang="es-CL" b="1" dirty="0"/>
              <a:t> </a:t>
            </a:r>
            <a:r>
              <a:rPr lang="es-CL" dirty="0"/>
              <a:t>V.O.</a:t>
            </a:r>
          </a:p>
          <a:p>
            <a:pPr lvl="3"/>
            <a:r>
              <a:rPr lang="es-CL" dirty="0"/>
              <a:t>Hipotensión, síncope, edema pulmonar en enfermedad oclusiva venosa pulmonar.</a:t>
            </a:r>
          </a:p>
          <a:p>
            <a:pPr lvl="1"/>
            <a:r>
              <a:rPr lang="es-CL" dirty="0"/>
              <a:t>Inhibidores de PDE5</a:t>
            </a:r>
          </a:p>
          <a:p>
            <a:pPr lvl="2"/>
            <a:r>
              <a:rPr lang="es-CL" b="1" dirty="0" err="1"/>
              <a:t>Sildenafil</a:t>
            </a:r>
            <a:endParaRPr lang="es-CL" b="1" dirty="0"/>
          </a:p>
          <a:p>
            <a:pPr lvl="3"/>
            <a:r>
              <a:rPr lang="es-CL" dirty="0"/>
              <a:t>Cefalea (16%) Rubor facial(10%)</a:t>
            </a:r>
          </a:p>
          <a:p>
            <a:pPr lvl="2"/>
            <a:endParaRPr lang="es-CL" dirty="0"/>
          </a:p>
          <a:p>
            <a:pPr lvl="1"/>
            <a:endParaRPr lang="es-CL" dirty="0"/>
          </a:p>
          <a:p>
            <a:pPr lvl="2"/>
            <a:endParaRPr lang="es-CL" dirty="0"/>
          </a:p>
          <a:p>
            <a:endParaRPr lang="es-C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E6EEB0-84FE-66FA-74D8-A21B211EE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546" y="0"/>
            <a:ext cx="637270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606C34-F1A6-FE25-CC31-9B770EB4D2E9}"/>
              </a:ext>
            </a:extLst>
          </p:cNvPr>
          <p:cNvSpPr txBox="1"/>
          <p:nvPr/>
        </p:nvSpPr>
        <p:spPr>
          <a:xfrm>
            <a:off x="6617109" y="1818968"/>
            <a:ext cx="17219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100" b="1" dirty="0"/>
              <a:t>soluble  </a:t>
            </a:r>
            <a:r>
              <a:rPr lang="es-CL" sz="1100" b="1" dirty="0" err="1"/>
              <a:t>Guanylate</a:t>
            </a:r>
            <a:r>
              <a:rPr lang="es-CL" sz="1100" b="1" dirty="0"/>
              <a:t> </a:t>
            </a:r>
            <a:r>
              <a:rPr lang="es-CL" sz="1100" b="1" dirty="0" err="1"/>
              <a:t>cyclase</a:t>
            </a:r>
            <a:endParaRPr lang="es-CL" sz="11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664AC8-2454-CF27-C4FC-5F1D06C9BDE3}"/>
              </a:ext>
            </a:extLst>
          </p:cNvPr>
          <p:cNvSpPr txBox="1"/>
          <p:nvPr/>
        </p:nvSpPr>
        <p:spPr>
          <a:xfrm>
            <a:off x="9665173" y="1805275"/>
            <a:ext cx="12923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100" b="1" dirty="0" err="1"/>
              <a:t>Phosfodiesterase</a:t>
            </a:r>
            <a:r>
              <a:rPr lang="es-CL" sz="1100" b="1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1374106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BA54A-68F1-438B-9DC3-DD6F056E7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Objetivo y Plan de Clase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E85CF-B8D4-F376-A74C-541D50B02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CL" dirty="0"/>
              <a:t>Entender cómo actúan los fármacos en los pulmones y el tratamiento farmacológico de las enfermedades pulmonares como</a:t>
            </a:r>
          </a:p>
          <a:p>
            <a:pPr lvl="1"/>
            <a:r>
              <a:rPr lang="es-CL" dirty="0"/>
              <a:t>Asma</a:t>
            </a:r>
          </a:p>
          <a:p>
            <a:pPr lvl="1"/>
            <a:r>
              <a:rPr lang="es-CL" dirty="0"/>
              <a:t>Enfermedad Pulmonar Obstructiva Crónica (EPOC)</a:t>
            </a:r>
          </a:p>
          <a:p>
            <a:pPr lvl="1"/>
            <a:r>
              <a:rPr lang="es-CL" dirty="0"/>
              <a:t>Hipertensión Pulmonar</a:t>
            </a:r>
          </a:p>
          <a:p>
            <a:pPr lvl="1"/>
            <a:endParaRPr lang="es-CL" dirty="0"/>
          </a:p>
          <a:p>
            <a:pPr lvl="1"/>
            <a:r>
              <a:rPr lang="es-CL" dirty="0"/>
              <a:t>Broncodilatadores</a:t>
            </a:r>
          </a:p>
          <a:p>
            <a:pPr lvl="2"/>
            <a:r>
              <a:rPr lang="es-CL" dirty="0"/>
              <a:t>Agonistas adrenérgicos </a:t>
            </a:r>
            <a:r>
              <a:rPr lang="el-GR" dirty="0"/>
              <a:t>β</a:t>
            </a:r>
            <a:r>
              <a:rPr lang="es-CL" baseline="-25000" dirty="0"/>
              <a:t>2</a:t>
            </a:r>
          </a:p>
          <a:p>
            <a:pPr lvl="2"/>
            <a:r>
              <a:rPr lang="es-CL" dirty="0"/>
              <a:t>Inhibidores de fosfodiesterasa</a:t>
            </a:r>
          </a:p>
          <a:p>
            <a:pPr lvl="1"/>
            <a:r>
              <a:rPr lang="es-CL" dirty="0"/>
              <a:t>Antiinflamatorios</a:t>
            </a:r>
          </a:p>
          <a:p>
            <a:pPr lvl="2"/>
            <a:r>
              <a:rPr lang="es-CL" dirty="0"/>
              <a:t>Corticoides</a:t>
            </a:r>
          </a:p>
          <a:p>
            <a:pPr lvl="2"/>
            <a:r>
              <a:rPr lang="es-CL" dirty="0"/>
              <a:t>Inhibidores de </a:t>
            </a:r>
            <a:r>
              <a:rPr lang="es-CL" dirty="0" err="1"/>
              <a:t>leukotrienos</a:t>
            </a:r>
            <a:endParaRPr lang="es-CL" dirty="0"/>
          </a:p>
          <a:p>
            <a:pPr lvl="2"/>
            <a:r>
              <a:rPr lang="es-CL" dirty="0"/>
              <a:t>Inhibidores de la </a:t>
            </a:r>
            <a:r>
              <a:rPr lang="es-CL" dirty="0" err="1"/>
              <a:t>degranulación</a:t>
            </a:r>
            <a:r>
              <a:rPr lang="es-CL" dirty="0"/>
              <a:t> de mastocitos</a:t>
            </a:r>
          </a:p>
          <a:p>
            <a:pPr lvl="2"/>
            <a:r>
              <a:rPr lang="es-CL" dirty="0"/>
              <a:t>Anti-IgE</a:t>
            </a:r>
          </a:p>
          <a:p>
            <a:pPr lvl="1"/>
            <a:r>
              <a:rPr lang="es-CL"/>
              <a:t>Vasodilatadores </a:t>
            </a:r>
            <a:r>
              <a:rPr lang="es-CL" dirty="0"/>
              <a:t>arteriales pulmonares</a:t>
            </a:r>
          </a:p>
        </p:txBody>
      </p:sp>
    </p:spTree>
    <p:extLst>
      <p:ext uri="{BB962C8B-B14F-4D97-AF65-F5344CB8AC3E}">
        <p14:creationId xmlns:p14="http://schemas.microsoft.com/office/powerpoint/2010/main" val="2190119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5778A1-40AB-CE7E-52DB-417A29D50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639520"/>
            <a:ext cx="5465065" cy="1719072"/>
          </a:xfrm>
        </p:spPr>
        <p:txBody>
          <a:bodyPr anchor="b">
            <a:normAutofit/>
          </a:bodyPr>
          <a:lstStyle/>
          <a:p>
            <a:r>
              <a:rPr lang="es-CL" sz="3800" dirty="0"/>
              <a:t>Fármacos empleados en el manejo de la Hipertensión Arterial Pulmonar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393C6-2214-A842-B07B-84CDBF6BB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5122610" cy="3410712"/>
          </a:xfrm>
        </p:spPr>
        <p:txBody>
          <a:bodyPr anchor="t">
            <a:normAutofit fontScale="77500" lnSpcReduction="20000"/>
          </a:bodyPr>
          <a:lstStyle/>
          <a:p>
            <a:r>
              <a:rPr lang="es-CL" dirty="0"/>
              <a:t>Agonistas de prostaciclina</a:t>
            </a:r>
          </a:p>
          <a:p>
            <a:pPr lvl="1"/>
            <a:r>
              <a:rPr lang="es-CL" b="1" dirty="0" err="1"/>
              <a:t>Epoprostenol</a:t>
            </a:r>
            <a:endParaRPr lang="es-CL" b="1" dirty="0"/>
          </a:p>
          <a:p>
            <a:pPr lvl="2"/>
            <a:r>
              <a:rPr lang="es-CL" dirty="0"/>
              <a:t>Vida media muy corta</a:t>
            </a:r>
          </a:p>
          <a:p>
            <a:pPr lvl="2"/>
            <a:r>
              <a:rPr lang="es-CL" dirty="0"/>
              <a:t>Vasodilatación sistémica y pulmonar</a:t>
            </a:r>
          </a:p>
          <a:p>
            <a:pPr lvl="2"/>
            <a:r>
              <a:rPr lang="es-CL" dirty="0"/>
              <a:t>Aumenta el gasto cardiaco en PAH</a:t>
            </a:r>
          </a:p>
          <a:p>
            <a:pPr lvl="1"/>
            <a:r>
              <a:rPr lang="es-CL" b="1" dirty="0" err="1"/>
              <a:t>Iloprost</a:t>
            </a:r>
            <a:r>
              <a:rPr lang="es-CL" dirty="0"/>
              <a:t> inhalado</a:t>
            </a:r>
          </a:p>
          <a:p>
            <a:r>
              <a:rPr lang="es-CL" dirty="0"/>
              <a:t>Antagonistas de endotelina</a:t>
            </a:r>
          </a:p>
          <a:p>
            <a:pPr lvl="1"/>
            <a:r>
              <a:rPr lang="es-CL" dirty="0" err="1"/>
              <a:t>Bos</a:t>
            </a:r>
            <a:r>
              <a:rPr lang="es-CL" dirty="0" err="1">
                <a:solidFill>
                  <a:srgbClr val="FF0000"/>
                </a:solidFill>
              </a:rPr>
              <a:t>entán</a:t>
            </a:r>
            <a:r>
              <a:rPr lang="es-CL" dirty="0"/>
              <a:t>, </a:t>
            </a:r>
            <a:r>
              <a:rPr lang="es-CL" dirty="0" err="1"/>
              <a:t>macitentán</a:t>
            </a:r>
            <a:r>
              <a:rPr lang="es-CL" dirty="0"/>
              <a:t> y </a:t>
            </a:r>
            <a:r>
              <a:rPr lang="es-CL" dirty="0" err="1"/>
              <a:t>ambrisentán</a:t>
            </a:r>
            <a:endParaRPr lang="es-CL" dirty="0"/>
          </a:p>
          <a:p>
            <a:pPr lvl="2"/>
            <a:r>
              <a:rPr lang="es-CL" dirty="0"/>
              <a:t>Cefalea, edema pulmonar, edema periférico, anemia y congestión nasal/faringitis</a:t>
            </a:r>
          </a:p>
          <a:p>
            <a:r>
              <a:rPr lang="es-CL" b="1" dirty="0"/>
              <a:t>Inhibidores del receptor tirosina cinasa</a:t>
            </a:r>
          </a:p>
          <a:p>
            <a:pPr lvl="1"/>
            <a:r>
              <a:rPr lang="es-CL" dirty="0"/>
              <a:t>Imatinib</a:t>
            </a:r>
          </a:p>
          <a:p>
            <a:pPr lvl="1"/>
            <a:endParaRPr lang="es-CL" dirty="0"/>
          </a:p>
          <a:p>
            <a:pPr lvl="2"/>
            <a:endParaRPr lang="es-CL" dirty="0"/>
          </a:p>
          <a:p>
            <a:pPr lvl="1"/>
            <a:endParaRPr lang="es-CL" dirty="0"/>
          </a:p>
          <a:p>
            <a:pPr lvl="2"/>
            <a:endParaRPr lang="es-CL" dirty="0"/>
          </a:p>
          <a:p>
            <a:endParaRPr lang="es-C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13C0DA-7C36-347A-4A42-CABF5F3A3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245" y="0"/>
            <a:ext cx="6173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98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2BB25F-B102-24EE-DC06-23B6FFCC4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0" y="1971675"/>
            <a:ext cx="58293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09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FF9CCF-B649-8B89-10B2-CE011C652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s-CL" sz="3800" dirty="0"/>
              <a:t>Vías de Administración de Fármacos al Pulmón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F419E-6EE0-0853-60BF-31CB7B5EA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s-CL" sz="2200" dirty="0"/>
              <a:t>Vía Inhalada</a:t>
            </a:r>
          </a:p>
          <a:p>
            <a:r>
              <a:rPr lang="es-CL" sz="2200" dirty="0"/>
              <a:t>Vía Oral</a:t>
            </a:r>
          </a:p>
          <a:p>
            <a:r>
              <a:rPr lang="es-CL" sz="2200" dirty="0"/>
              <a:t>Vía Parenteral</a:t>
            </a:r>
          </a:p>
        </p:txBody>
      </p:sp>
      <p:pic>
        <p:nvPicPr>
          <p:cNvPr id="4" name="Picture 3" descr="A person using an inhaler&#10;&#10;Description automatically generated">
            <a:extLst>
              <a:ext uri="{FF2B5EF4-FFF2-40B4-BE49-F238E27FC236}">
                <a16:creationId xmlns:a16="http://schemas.microsoft.com/office/drawing/2014/main" id="{D1B9C934-05F7-668E-2FEA-A156C208A8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22" r="18325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92540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60FD5A-315D-BBA3-DC84-CE1DE9237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s-CL" sz="3800"/>
              <a:t>Vías de Administración de Fármacos al Pulmón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6BF62-41FE-3C3C-8443-9024C9A4E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590681" cy="3320668"/>
          </a:xfrm>
        </p:spPr>
        <p:txBody>
          <a:bodyPr>
            <a:normAutofit/>
          </a:bodyPr>
          <a:lstStyle/>
          <a:p>
            <a:r>
              <a:rPr lang="es-CL" sz="2200" dirty="0"/>
              <a:t>Vía Inhalada</a:t>
            </a:r>
          </a:p>
          <a:p>
            <a:pPr lvl="1"/>
            <a:r>
              <a:rPr lang="es-CL" sz="2200" dirty="0"/>
              <a:t>Es la única forma de administrar el cromoglicato sódico y los anticolinérgicos</a:t>
            </a:r>
          </a:p>
          <a:p>
            <a:pPr lvl="1"/>
            <a:r>
              <a:rPr lang="es-CL" sz="2200" dirty="0"/>
              <a:t>Vía preferida para los agonistas β2 y los corticoesteroides </a:t>
            </a:r>
          </a:p>
          <a:p>
            <a:pPr lvl="2"/>
            <a:r>
              <a:rPr lang="es-CL" sz="2200" dirty="0"/>
              <a:t>Reducción de los efectos secundarios sistémicos</a:t>
            </a:r>
          </a:p>
          <a:p>
            <a:pPr lvl="1"/>
            <a:r>
              <a:rPr lang="es-CL" sz="2200" dirty="0"/>
              <a:t>Antibióticos (Fibrosis Quística)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AA6C11-D262-D94D-1E35-23649B1443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17" r="-2" b="121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39799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694467-0251-BAD1-BD70-D5AF8D454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4239644" cy="1719072"/>
          </a:xfrm>
        </p:spPr>
        <p:txBody>
          <a:bodyPr anchor="b">
            <a:noAutofit/>
          </a:bodyPr>
          <a:lstStyle/>
          <a:p>
            <a:r>
              <a:rPr lang="es-CL" sz="3800" dirty="0"/>
              <a:t>Vías de Administración de Fármacos al Pulmón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E8A58-86FD-804C-954B-0DB37A2A7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s-CL" sz="2200" dirty="0"/>
              <a:t>Tamaño de la partícula</a:t>
            </a:r>
          </a:p>
          <a:p>
            <a:pPr lvl="1"/>
            <a:r>
              <a:rPr lang="es-CL" sz="1800" dirty="0"/>
              <a:t>2 a 5 </a:t>
            </a:r>
            <a:r>
              <a:rPr lang="el-GR" sz="1800" dirty="0"/>
              <a:t>μ</a:t>
            </a:r>
            <a:r>
              <a:rPr lang="es-CL" sz="1800" dirty="0"/>
              <a:t>m de diámetro aerodinámico medio de masa</a:t>
            </a:r>
          </a:p>
          <a:p>
            <a:pPr lvl="1"/>
            <a:r>
              <a:rPr lang="es-CL" sz="1800" dirty="0"/>
              <a:t>1 </a:t>
            </a:r>
            <a:r>
              <a:rPr lang="el-GR" sz="1800" dirty="0"/>
              <a:t>μ</a:t>
            </a:r>
            <a:r>
              <a:rPr lang="es-CL" sz="1800" dirty="0"/>
              <a:t>m Asma o EPOC severa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719121-5EE6-4A06-FCDC-935B87298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966" y="770709"/>
            <a:ext cx="6865034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07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74003C-B281-FFFE-C3C1-F6CA219FF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684" y="1356852"/>
            <a:ext cx="7749849" cy="40607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E248C3-5DE1-E12E-14BD-EE770FF5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639520"/>
            <a:ext cx="4137709" cy="1719072"/>
          </a:xfrm>
        </p:spPr>
        <p:txBody>
          <a:bodyPr anchor="b">
            <a:noAutofit/>
          </a:bodyPr>
          <a:lstStyle/>
          <a:p>
            <a:r>
              <a:rPr lang="es-CL" sz="3800" dirty="0"/>
              <a:t>Vías de Administración de Fármacos al Pulmón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645E2-A119-C407-606F-F5CAF69E4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s-CL" sz="1600" dirty="0"/>
              <a:t>Inhalador convencional presurizado de dosis medida</a:t>
            </a:r>
          </a:p>
          <a:p>
            <a:pPr lvl="1"/>
            <a:r>
              <a:rPr lang="es-CL" sz="1400" dirty="0"/>
              <a:t>10% y 20% entra en las vías respiratorias bajas</a:t>
            </a:r>
          </a:p>
          <a:p>
            <a:pPr lvl="1"/>
            <a:r>
              <a:rPr lang="es-CL" sz="1400" dirty="0"/>
              <a:t>Los fármacos con mayor peso molecular tienden a ser retenidos en mayor medida en las vías respiratorias</a:t>
            </a:r>
          </a:p>
          <a:p>
            <a:pPr lvl="1"/>
            <a:r>
              <a:rPr lang="es-CL" sz="1400" dirty="0"/>
              <a:t>Fármacos con una pequeña MMAD tienen distribución pulmonar más extensa </a:t>
            </a:r>
          </a:p>
          <a:p>
            <a:pPr marL="801688" lvl="2" indent="-82550"/>
            <a:r>
              <a:rPr lang="es-CL" sz="1000" dirty="0"/>
              <a:t>↑ el depósito alveolar </a:t>
            </a:r>
          </a:p>
          <a:p>
            <a:pPr marL="801688" lvl="2" indent="-82550"/>
            <a:r>
              <a:rPr lang="es-CL" sz="1000" dirty="0"/>
              <a:t>↑ la absorción desde los pulmones a la circulación general</a:t>
            </a:r>
            <a:endParaRPr lang="es-CL" sz="1600" dirty="0"/>
          </a:p>
        </p:txBody>
      </p:sp>
    </p:spTree>
    <p:extLst>
      <p:ext uri="{BB962C8B-B14F-4D97-AF65-F5344CB8AC3E}">
        <p14:creationId xmlns:p14="http://schemas.microsoft.com/office/powerpoint/2010/main" val="1057468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E248C3-5DE1-E12E-14BD-EE770FF5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s-CL" sz="3000"/>
              <a:t>Vías de Administración de Fármacos al Pulmón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645E2-A119-C407-606F-F5CAF69E4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s-CL" sz="2000" dirty="0"/>
              <a:t>Dispositivos</a:t>
            </a:r>
          </a:p>
          <a:p>
            <a:pPr lvl="1"/>
            <a:r>
              <a:rPr lang="pt-BR" sz="2000" dirty="0"/>
              <a:t>Inhaladores presurizados de dosis medida</a:t>
            </a:r>
          </a:p>
          <a:p>
            <a:pPr lvl="1"/>
            <a:r>
              <a:rPr lang="es-CL" sz="2000" dirty="0"/>
              <a:t>Cámaras espaciadoras</a:t>
            </a:r>
          </a:p>
          <a:p>
            <a:pPr lvl="1"/>
            <a:r>
              <a:rPr lang="es-CL" sz="2000" dirty="0"/>
              <a:t>Inhaladores de polvo seco</a:t>
            </a:r>
          </a:p>
          <a:p>
            <a:pPr lvl="1"/>
            <a:r>
              <a:rPr lang="es-CL" sz="2000" dirty="0"/>
              <a:t>Nebulizadores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C4B022-279E-4FA5-042B-C336FB96C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99" b="11842"/>
          <a:stretch/>
        </p:blipFill>
        <p:spPr>
          <a:xfrm>
            <a:off x="5065566" y="10"/>
            <a:ext cx="7032825" cy="4378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3C1AF4-7345-9613-D04F-645598C21C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29" r="-1" b="12474"/>
          <a:stretch/>
        </p:blipFill>
        <p:spPr>
          <a:xfrm>
            <a:off x="5065566" y="4378817"/>
            <a:ext cx="3524828" cy="24791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9D20EB-97B8-679C-7CA5-B18CEC3E02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" b="-4"/>
          <a:stretch/>
        </p:blipFill>
        <p:spPr>
          <a:xfrm>
            <a:off x="8573563" y="4378818"/>
            <a:ext cx="3524828" cy="247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08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78949-6CA2-C7A9-245E-86FE42537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448" y="639520"/>
            <a:ext cx="3714922" cy="1719072"/>
          </a:xfrm>
        </p:spPr>
        <p:txBody>
          <a:bodyPr anchor="b">
            <a:normAutofit/>
          </a:bodyPr>
          <a:lstStyle/>
          <a:p>
            <a:r>
              <a:rPr lang="es-CL" sz="3600" dirty="0"/>
              <a:t>Broncodilatadores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D701E-A46C-566E-0CCA-16674EAAB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447" y="2807208"/>
            <a:ext cx="3823077" cy="3410712"/>
          </a:xfrm>
        </p:spPr>
        <p:txBody>
          <a:bodyPr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CL" sz="2200" b="1" dirty="0"/>
              <a:t>Agonistas adrenérgicos </a:t>
            </a:r>
            <a:r>
              <a:rPr lang="el-GR" sz="2200" b="1" dirty="0"/>
              <a:t>β</a:t>
            </a:r>
            <a:r>
              <a:rPr lang="el-GR" sz="2200" b="1" baseline="-25000" dirty="0"/>
              <a:t>2</a:t>
            </a:r>
            <a:r>
              <a:rPr lang="el-GR" sz="2200" b="1" dirty="0"/>
              <a:t> (</a:t>
            </a:r>
            <a:r>
              <a:rPr lang="es-CL" sz="2200" b="1" dirty="0"/>
              <a:t>simpaticomiméticos)</a:t>
            </a:r>
          </a:p>
          <a:p>
            <a:pPr marL="447675" lvl="1" indent="-177800"/>
            <a:r>
              <a:rPr lang="es-CL" sz="1800" dirty="0"/>
              <a:t>Los más eficaces</a:t>
            </a:r>
          </a:p>
          <a:p>
            <a:pPr marL="447675" lvl="1" indent="-177800"/>
            <a:r>
              <a:rPr lang="es-CL" sz="1800" dirty="0"/>
              <a:t>Acción corta (3-6 h): </a:t>
            </a:r>
            <a:r>
              <a:rPr lang="es-CL" sz="1800" b="1" dirty="0"/>
              <a:t>Salbutamol</a:t>
            </a:r>
          </a:p>
          <a:p>
            <a:pPr marL="447675" lvl="1" indent="-177800"/>
            <a:r>
              <a:rPr lang="es-CL" sz="1800" dirty="0"/>
              <a:t>Acción prolongada (12 h): </a:t>
            </a:r>
            <a:r>
              <a:rPr lang="es-CL" sz="1800" b="1" dirty="0" err="1"/>
              <a:t>Salmeterol</a:t>
            </a:r>
            <a:endParaRPr lang="es-CL" sz="1800" b="1" dirty="0"/>
          </a:p>
          <a:p>
            <a:pPr marL="447675" lvl="1" indent="-177800"/>
            <a:r>
              <a:rPr lang="es-CL" sz="1800" dirty="0"/>
              <a:t>Acción ultra prolongada (24 h): </a:t>
            </a:r>
            <a:r>
              <a:rPr lang="es-CL" sz="1800" b="1" dirty="0" err="1"/>
              <a:t>Vilanterol</a:t>
            </a:r>
            <a:endParaRPr lang="es-CL" sz="1800" b="1" dirty="0"/>
          </a:p>
          <a:p>
            <a:pPr lvl="1"/>
            <a:endParaRPr lang="es-CL" sz="1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A2156B-E7BE-009D-4A4A-31DC5A90D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843" y="0"/>
            <a:ext cx="8096250" cy="4152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4AE951-C3B2-199A-FB46-782606F59A0F}"/>
              </a:ext>
            </a:extLst>
          </p:cNvPr>
          <p:cNvSpPr txBox="1"/>
          <p:nvPr/>
        </p:nvSpPr>
        <p:spPr>
          <a:xfrm>
            <a:off x="4907971" y="4262080"/>
            <a:ext cx="639033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Acciones indirectas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CL" dirty="0"/>
              <a:t>Inhiben liberación de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CL" dirty="0"/>
              <a:t>Mediadores </a:t>
            </a:r>
            <a:r>
              <a:rPr lang="es-CL" dirty="0" err="1"/>
              <a:t>broncoconstrictores</a:t>
            </a:r>
            <a:r>
              <a:rPr lang="es-CL" dirty="0"/>
              <a:t> desde mastocitos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s-CL" dirty="0"/>
              <a:t>Pobre efecto antiinflamatorio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CL" dirty="0"/>
              <a:t>Neurotransmisores </a:t>
            </a:r>
            <a:r>
              <a:rPr lang="es-CL" dirty="0" err="1"/>
              <a:t>broncoconstrictores</a:t>
            </a:r>
            <a:r>
              <a:rPr lang="es-CL" dirty="0"/>
              <a:t> (Acetilcolina)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716C5C-E7F4-28FC-6EA8-A114C47D1762}"/>
              </a:ext>
            </a:extLst>
          </p:cNvPr>
          <p:cNvSpPr txBox="1"/>
          <p:nvPr/>
        </p:nvSpPr>
        <p:spPr>
          <a:xfrm>
            <a:off x="643278" y="5924939"/>
            <a:ext cx="11455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Salbutamol: rescate crisis aguda</a:t>
            </a:r>
          </a:p>
          <a:p>
            <a:r>
              <a:rPr lang="es-CL" dirty="0" err="1"/>
              <a:t>Salmeterol</a:t>
            </a:r>
            <a:r>
              <a:rPr lang="es-CL" dirty="0"/>
              <a:t>: profilaxis del broncoespasmo; combinado con corticoide (existe la formulación combinada de dosis medida</a:t>
            </a:r>
          </a:p>
        </p:txBody>
      </p:sp>
    </p:spTree>
    <p:extLst>
      <p:ext uri="{BB962C8B-B14F-4D97-AF65-F5344CB8AC3E}">
        <p14:creationId xmlns:p14="http://schemas.microsoft.com/office/powerpoint/2010/main" val="221778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68000-78A3-FEC6-C657-15180A349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4400" dirty="0"/>
              <a:t>Broncodilatadores</a:t>
            </a:r>
            <a:endParaRPr lang="es-C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507A7-B5F2-6603-4D14-70126CC26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s-CL" b="1" dirty="0"/>
              <a:t>Agonistas adrenérgicos </a:t>
            </a:r>
            <a:r>
              <a:rPr lang="el-GR" b="1" dirty="0"/>
              <a:t>β</a:t>
            </a:r>
            <a:r>
              <a:rPr lang="el-GR" b="1" baseline="-25000" dirty="0"/>
              <a:t>2</a:t>
            </a:r>
            <a:r>
              <a:rPr lang="el-GR" b="1" dirty="0"/>
              <a:t> (</a:t>
            </a:r>
            <a:r>
              <a:rPr lang="es-CL" b="1" dirty="0"/>
              <a:t>simpaticomiméticos)</a:t>
            </a:r>
          </a:p>
          <a:p>
            <a:pPr marL="447675" lvl="1" indent="-177800"/>
            <a:r>
              <a:rPr lang="es-CL" dirty="0"/>
              <a:t>RAM	</a:t>
            </a:r>
          </a:p>
          <a:p>
            <a:pPr marL="904875" lvl="2" indent="-177800"/>
            <a:r>
              <a:rPr lang="es-CL" sz="1800" dirty="0"/>
              <a:t>Temblor muscular </a:t>
            </a:r>
          </a:p>
          <a:p>
            <a:pPr marL="904875" lvl="2" indent="-177800"/>
            <a:r>
              <a:rPr lang="es-CL" sz="1800" dirty="0"/>
              <a:t>Taquicardia y palpitaciones</a:t>
            </a:r>
          </a:p>
          <a:p>
            <a:pPr marL="904875" lvl="2" indent="-177800"/>
            <a:r>
              <a:rPr lang="es-CL" sz="1800" i="1" dirty="0"/>
              <a:t>hipopotasemia</a:t>
            </a:r>
            <a:r>
              <a:rPr lang="es-CL" sz="1800" dirty="0"/>
              <a:t> </a:t>
            </a:r>
          </a:p>
          <a:p>
            <a:pPr marL="904875" lvl="2" indent="-177800"/>
            <a:r>
              <a:rPr lang="es-CL" sz="1800" i="1" dirty="0"/>
              <a:t>pérdida de la relación ventilación-perfusión (V/Q)</a:t>
            </a:r>
            <a:r>
              <a:rPr lang="es-CL" sz="1800" dirty="0"/>
              <a:t> </a:t>
            </a:r>
          </a:p>
          <a:p>
            <a:pPr marL="1362075" lvl="3" indent="-177800"/>
            <a:r>
              <a:rPr lang="es-CL" sz="1600" dirty="0"/>
              <a:t>Desviación de sangre a zonas mal ventiladas por vasodilatación pulmonar en vasos sanguíneos previamente constreñidos por la hipoxia</a:t>
            </a:r>
          </a:p>
          <a:p>
            <a:pPr marL="1362075" lvl="3" indent="-177800"/>
            <a:r>
              <a:rPr lang="es-CL" sz="1600" dirty="0"/>
              <a:t>oxígeno inspirado adicional</a:t>
            </a:r>
          </a:p>
          <a:p>
            <a:pPr marL="904875" lvl="2" indent="-177800"/>
            <a:r>
              <a:rPr lang="es-CL" sz="1800" dirty="0"/>
              <a:t>Tolerancia</a:t>
            </a:r>
          </a:p>
          <a:p>
            <a:pPr marL="1362075" lvl="3" indent="-177800"/>
            <a:r>
              <a:rPr lang="es-CL" sz="1600" dirty="0"/>
              <a:t>En asmáticos no al efecto broncodilatador pero si al </a:t>
            </a:r>
            <a:r>
              <a:rPr lang="es-CL" sz="1600" dirty="0" err="1"/>
              <a:t>broncoprotector</a:t>
            </a:r>
            <a:endParaRPr lang="es-CL" sz="1600" dirty="0"/>
          </a:p>
          <a:p>
            <a:pPr marL="1819275" lvl="4" indent="-177800"/>
            <a:r>
              <a:rPr lang="es-CL" sz="1600" dirty="0"/>
              <a:t>Mayor expresión de receptores en sujetos asmáticos (mayor número de receptores de reserva)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221903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</TotalTime>
  <Words>914</Words>
  <Application>Microsoft Office PowerPoint</Application>
  <PresentationFormat>Widescreen</PresentationFormat>
  <Paragraphs>152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Farmacología de las patologías respiratorias</vt:lpstr>
      <vt:lpstr>Objetivo y Plan de Clase</vt:lpstr>
      <vt:lpstr>Vías de Administración de Fármacos al Pulmón</vt:lpstr>
      <vt:lpstr>Vías de Administración de Fármacos al Pulmón</vt:lpstr>
      <vt:lpstr>Vías de Administración de Fármacos al Pulmón</vt:lpstr>
      <vt:lpstr>Vías de Administración de Fármacos al Pulmón</vt:lpstr>
      <vt:lpstr>Vías de Administración de Fármacos al Pulmón</vt:lpstr>
      <vt:lpstr>Broncodilatadores</vt:lpstr>
      <vt:lpstr>Broncodilatadores</vt:lpstr>
      <vt:lpstr>Broncodilatadores</vt:lpstr>
      <vt:lpstr>Broncodilatadores</vt:lpstr>
      <vt:lpstr>Corticoides</vt:lpstr>
      <vt:lpstr>Corticoides</vt:lpstr>
      <vt:lpstr>Corticoides</vt:lpstr>
      <vt:lpstr>Corticoides</vt:lpstr>
      <vt:lpstr>Antagonistas de los mediadores</vt:lpstr>
      <vt:lpstr>Inmunomoduladores</vt:lpstr>
      <vt:lpstr>Fármacos empleados en el manejo de la Hipertensión Arterial Pulmonar</vt:lpstr>
      <vt:lpstr>Fármacos empleados en el manejo de la Hipertensión Arterial Pulmonar</vt:lpstr>
      <vt:lpstr>Fármacos empleados en el manejo de la Hipertensión Arterial Pulmonar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Farmacología de las patologías respiratorias</dc:title>
  <dc:creator>Anon</dc:creator>
  <cp:lastModifiedBy>Anon</cp:lastModifiedBy>
  <cp:revision>4</cp:revision>
  <dcterms:created xsi:type="dcterms:W3CDTF">2023-10-13T11:17:14Z</dcterms:created>
  <dcterms:modified xsi:type="dcterms:W3CDTF">2023-10-16T14:11:43Z</dcterms:modified>
</cp:coreProperties>
</file>