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1" r:id="rId27"/>
    <p:sldId id="283" r:id="rId28"/>
    <p:sldId id="289" r:id="rId29"/>
    <p:sldId id="284" r:id="rId30"/>
    <p:sldId id="285" r:id="rId31"/>
    <p:sldId id="286" r:id="rId32"/>
    <p:sldId id="280"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98" autoAdjust="0"/>
  </p:normalViewPr>
  <p:slideViewPr>
    <p:cSldViewPr snapToGrid="0">
      <p:cViewPr varScale="1">
        <p:scale>
          <a:sx n="77" d="100"/>
          <a:sy n="77" d="100"/>
        </p:scale>
        <p:origin x="11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34A73-F3F9-4F42-9433-F29E57A5BDA0}" type="datetimeFigureOut">
              <a:rPr lang="es-CL" smtClean="0"/>
              <a:t>29-11-2020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28C44-F9E5-43C8-BA5F-21DDC85385DD}" type="slidenum">
              <a:rPr lang="es-CL" smtClean="0"/>
              <a:t>‹Nº›</a:t>
            </a:fld>
            <a:endParaRPr lang="es-CL"/>
          </a:p>
        </p:txBody>
      </p:sp>
    </p:spTree>
    <p:extLst>
      <p:ext uri="{BB962C8B-B14F-4D97-AF65-F5344CB8AC3E}">
        <p14:creationId xmlns:p14="http://schemas.microsoft.com/office/powerpoint/2010/main" val="328437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0" i="0" u="none" strike="noStrike" baseline="0" dirty="0">
                <a:solidFill>
                  <a:srgbClr val="000000"/>
                </a:solidFill>
                <a:latin typeface="Times New Roman" panose="02020603050405020304" pitchFamily="18" charset="0"/>
              </a:rPr>
              <a:t>El abdomen se divide en nueve regiones, delimitados por dos líneas horizontales que pasan por el reborde de las décimas costillas (plano subcostal) y a través de las crestas iliacas - tubérculos ilíacos (plano intertubercular), respectivamente. Estas </a:t>
            </a:r>
            <a:r>
              <a:rPr lang="es-ES" sz="1800" b="0" i="0" u="none" strike="noStrike" baseline="0" dirty="0" err="1">
                <a:solidFill>
                  <a:srgbClr val="000000"/>
                </a:solidFill>
                <a:latin typeface="Times New Roman" panose="02020603050405020304" pitchFamily="18" charset="0"/>
              </a:rPr>
              <a:t>intersectan</a:t>
            </a:r>
            <a:r>
              <a:rPr lang="es-ES" sz="1800" b="0" i="0" u="none" strike="noStrike" baseline="0" dirty="0">
                <a:solidFill>
                  <a:srgbClr val="000000"/>
                </a:solidFill>
                <a:latin typeface="Times New Roman" panose="02020603050405020304" pitchFamily="18" charset="0"/>
              </a:rPr>
              <a:t> con dos líneas verticales, las líneas </a:t>
            </a:r>
            <a:r>
              <a:rPr lang="es-ES" sz="1800" b="0" i="0" u="none" strike="noStrike" baseline="0" dirty="0" err="1">
                <a:solidFill>
                  <a:srgbClr val="000000"/>
                </a:solidFill>
                <a:latin typeface="Times New Roman" panose="02020603050405020304" pitchFamily="18" charset="0"/>
              </a:rPr>
              <a:t>medioclaviculares</a:t>
            </a:r>
            <a:r>
              <a:rPr lang="es-ES" sz="1800" b="0" i="0" u="none" strike="noStrike" baseline="0" dirty="0">
                <a:solidFill>
                  <a:srgbClr val="000000"/>
                </a:solidFill>
                <a:latin typeface="Times New Roman" panose="02020603050405020304" pitchFamily="18" charset="0"/>
              </a:rPr>
              <a:t> que llegan hasta la parte media de los ligamentos inguinales. Se debe tener presente qué estructuras se pueden encontrar normalmente en cada sector al momento de examinar. </a:t>
            </a:r>
          </a:p>
          <a:p>
            <a:pPr algn="l"/>
            <a:endParaRPr lang="es-ES" sz="1800" b="0" i="0" u="none" strike="noStrike" baseline="0" dirty="0">
              <a:solidFill>
                <a:srgbClr val="000000"/>
              </a:solidFill>
              <a:latin typeface="Times New Roman" panose="02020603050405020304" pitchFamily="18" charset="0"/>
            </a:endParaRPr>
          </a:p>
          <a:p>
            <a:pPr algn="l"/>
            <a:r>
              <a:rPr lang="es-ES" sz="1800" b="0" i="0" u="none" strike="noStrike" baseline="0" dirty="0">
                <a:solidFill>
                  <a:srgbClr val="000000"/>
                </a:solidFill>
                <a:latin typeface="Times New Roman" panose="02020603050405020304" pitchFamily="18" charset="0"/>
              </a:rPr>
              <a:t>Link video: https://www.youtube.com/watch?v=_It2ZME1tUM</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a:t>
            </a:fld>
            <a:endParaRPr lang="es-CL"/>
          </a:p>
        </p:txBody>
      </p:sp>
    </p:spTree>
    <p:extLst>
      <p:ext uri="{BB962C8B-B14F-4D97-AF65-F5344CB8AC3E}">
        <p14:creationId xmlns:p14="http://schemas.microsoft.com/office/powerpoint/2010/main" val="243124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La ausencia de RHA sugiere íleo y obstrucción intestinal. Puede haber secuencias de ruidos graves retumbantes, denominados borborigmos, los cuales </a:t>
            </a:r>
            <a:r>
              <a:rPr lang="es-ES" sz="1800" b="0" i="0" u="none" strike="noStrike" baseline="0" dirty="0" err="1">
                <a:solidFill>
                  <a:srgbClr val="000000"/>
                </a:solidFill>
                <a:latin typeface="Times New Roman" panose="02020603050405020304" pitchFamily="18" charset="0"/>
              </a:rPr>
              <a:t>acompañan</a:t>
            </a:r>
            <a:r>
              <a:rPr lang="es-ES" sz="1800" b="0" i="0" u="none" strike="noStrike" baseline="0" dirty="0">
                <a:solidFill>
                  <a:srgbClr val="000000"/>
                </a:solidFill>
                <a:latin typeface="Times New Roman" panose="02020603050405020304" pitchFamily="18" charset="0"/>
              </a:rPr>
              <a:t> al </a:t>
            </a:r>
            <a:r>
              <a:rPr lang="es-ES" sz="1800" b="0" i="0" u="none" strike="noStrike" baseline="0" dirty="0" err="1">
                <a:solidFill>
                  <a:srgbClr val="000000"/>
                </a:solidFill>
                <a:latin typeface="Times New Roman" panose="02020603050405020304" pitchFamily="18" charset="0"/>
              </a:rPr>
              <a:t>hiperperistaltismo</a:t>
            </a:r>
            <a:r>
              <a:rPr lang="es-ES" sz="1800" b="0" i="0" u="none" strike="noStrike" baseline="0" dirty="0">
                <a:solidFill>
                  <a:srgbClr val="000000"/>
                </a:solidFill>
                <a:latin typeface="Times New Roman" panose="02020603050405020304" pitchFamily="18" charset="0"/>
              </a:rPr>
              <a:t>. Los RHA pueden estar aumentados en frecuencia e intensidad en la gastroenteritis aguda, aumentados en intensidad y tono al inicio de una obstrucción intestinal, mientras el intestino aún lucha por vencer la obstrucción. Si la obstrucción continua nos encontraremos con </a:t>
            </a:r>
            <a:r>
              <a:rPr lang="es-ES" sz="1800" b="0" i="1" u="none" strike="noStrike" baseline="0" dirty="0">
                <a:solidFill>
                  <a:srgbClr val="000000"/>
                </a:solidFill>
                <a:latin typeface="Times New Roman" panose="02020603050405020304" pitchFamily="18" charset="0"/>
              </a:rPr>
              <a:t>silencio auscultatorio</a:t>
            </a:r>
            <a:r>
              <a:rPr lang="es-ES" sz="1800" b="0" i="0" u="none" strike="noStrike" baseline="0" dirty="0">
                <a:solidFill>
                  <a:srgbClr val="000000"/>
                </a:solidFill>
                <a:latin typeface="Times New Roman" panose="02020603050405020304" pitchFamily="18" charset="0"/>
              </a:rPr>
              <a:t>, propio del íleo paralítico. </a:t>
            </a:r>
          </a:p>
          <a:p>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12</a:t>
            </a:fld>
            <a:endParaRPr lang="es-CL"/>
          </a:p>
        </p:txBody>
      </p:sp>
    </p:spTree>
    <p:extLst>
      <p:ext uri="{BB962C8B-B14F-4D97-AF65-F5344CB8AC3E}">
        <p14:creationId xmlns:p14="http://schemas.microsoft.com/office/powerpoint/2010/main" val="294508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Si se sacude al paciente mientras se ausculta, se podría sentir líquido desplazándose y rebotando (ruido de chapoteo), lo que llamamos bazuqueo. Suele significar distensión. Se puede dar en ingesta reciente de líquido abundante, temporalmente en cuadros de gastroenteritis aguda, en síndrome pilórico (bazuqueo gástrico) o en obstrucción intestinal.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13</a:t>
            </a:fld>
            <a:endParaRPr lang="es-CL"/>
          </a:p>
        </p:txBody>
      </p:sp>
    </p:spTree>
    <p:extLst>
      <p:ext uri="{BB962C8B-B14F-4D97-AF65-F5344CB8AC3E}">
        <p14:creationId xmlns:p14="http://schemas.microsoft.com/office/powerpoint/2010/main" val="353075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Una vez constatada la presencia de RHA se debe continuar con la auscultación en búsqueda de </a:t>
            </a:r>
            <a:r>
              <a:rPr lang="es-ES" sz="1800" b="1" i="1" u="none" strike="noStrike" baseline="0" dirty="0">
                <a:solidFill>
                  <a:srgbClr val="000000"/>
                </a:solidFill>
                <a:latin typeface="Times New Roman" panose="02020603050405020304" pitchFamily="18" charset="0"/>
              </a:rPr>
              <a:t>soplos abdominales </a:t>
            </a:r>
            <a:r>
              <a:rPr lang="es-ES" sz="1800" b="0" i="0" u="none" strike="noStrike" baseline="0" dirty="0">
                <a:solidFill>
                  <a:srgbClr val="000000"/>
                </a:solidFill>
                <a:latin typeface="Times New Roman" panose="02020603050405020304" pitchFamily="18" charset="0"/>
              </a:rPr>
              <a:t>en aorta (línea media del epigastrio) arterias renales (en epigastrio, lateral a línea media) arterias ilíacas (en región umbilical, lateral a línea media) y femorales.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14</a:t>
            </a:fld>
            <a:endParaRPr lang="es-CL"/>
          </a:p>
        </p:txBody>
      </p:sp>
    </p:spTree>
    <p:extLst>
      <p:ext uri="{BB962C8B-B14F-4D97-AF65-F5344CB8AC3E}">
        <p14:creationId xmlns:p14="http://schemas.microsoft.com/office/powerpoint/2010/main" val="14428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abdomen normal será predominantemente timpánico por el gas del tubo digestivo, con zonas de matidez que reflejan contenido líquido o sólido (hipogastrio en casos vejiga distendida o útero grávido. También en hipocondrios derecho e izquierdo donde se ubican hígado y bazo respectivamente).</a:t>
            </a:r>
          </a:p>
          <a:p>
            <a:endParaRPr lang="es-ES" dirty="0"/>
          </a:p>
          <a:p>
            <a:r>
              <a:rPr lang="es-ES" dirty="0"/>
              <a:t>Link video: https://www.youtube.com/watch?v=cclwz8tv65w</a:t>
            </a:r>
            <a:endParaRPr lang="es-CL" dirty="0"/>
          </a:p>
          <a:p>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15</a:t>
            </a:fld>
            <a:endParaRPr lang="es-CL"/>
          </a:p>
        </p:txBody>
      </p:sp>
    </p:spTree>
    <p:extLst>
      <p:ext uri="{BB962C8B-B14F-4D97-AF65-F5344CB8AC3E}">
        <p14:creationId xmlns:p14="http://schemas.microsoft.com/office/powerpoint/2010/main" val="312722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IMAGEN ARRIBA IZQUIERDA </a:t>
            </a:r>
            <a:r>
              <a:rPr lang="es-ES" dirty="0">
                <a:sym typeface="Wingdings" panose="05000000000000000000" pitchFamily="2" charset="2"/>
              </a:rPr>
              <a:t> hígado cirrótico o hepatocarcinoma: disminución tamaño hepático</a:t>
            </a:r>
          </a:p>
          <a:p>
            <a:r>
              <a:rPr lang="es-ES" dirty="0">
                <a:sym typeface="Wingdings" panose="05000000000000000000" pitchFamily="2" charset="2"/>
              </a:rPr>
              <a:t>IMAGEN ARRIBA DERECHA  </a:t>
            </a:r>
            <a:r>
              <a:rPr lang="es-ES" dirty="0" err="1">
                <a:sym typeface="Wingdings" panose="05000000000000000000" pitchFamily="2" charset="2"/>
              </a:rPr>
              <a:t>visibilización</a:t>
            </a:r>
            <a:r>
              <a:rPr lang="es-ES" dirty="0">
                <a:sym typeface="Wingdings" panose="05000000000000000000" pitchFamily="2" charset="2"/>
              </a:rPr>
              <a:t> “aire” </a:t>
            </a:r>
            <a:r>
              <a:rPr lang="es-ES" dirty="0" err="1">
                <a:sym typeface="Wingdings" panose="05000000000000000000" pitchFamily="2" charset="2"/>
              </a:rPr>
              <a:t>subdiafragmático</a:t>
            </a:r>
            <a:r>
              <a:rPr lang="es-ES" dirty="0">
                <a:sym typeface="Wingdings" panose="05000000000000000000" pitchFamily="2" charset="2"/>
              </a:rPr>
              <a:t> sobre cúpula hepática: </a:t>
            </a:r>
            <a:r>
              <a:rPr lang="es-ES" b="1" dirty="0">
                <a:sym typeface="Wingdings" panose="05000000000000000000" pitchFamily="2" charset="2"/>
              </a:rPr>
              <a:t>PATOLÓGICO</a:t>
            </a:r>
            <a:r>
              <a:rPr lang="es-ES" dirty="0">
                <a:sym typeface="Wingdings" panose="05000000000000000000" pitchFamily="2" charset="2"/>
              </a:rPr>
              <a:t>, implica </a:t>
            </a:r>
            <a:r>
              <a:rPr lang="es-ES" b="1" dirty="0">
                <a:sym typeface="Wingdings" panose="05000000000000000000" pitchFamily="2" charset="2"/>
              </a:rPr>
              <a:t>rotura víscera hueca</a:t>
            </a:r>
            <a:r>
              <a:rPr lang="es-ES" dirty="0">
                <a:sym typeface="Wingdings" panose="05000000000000000000" pitchFamily="2" charset="2"/>
              </a:rPr>
              <a:t> (perforación gástrica o intestinal)</a:t>
            </a:r>
          </a:p>
          <a:p>
            <a:r>
              <a:rPr lang="es-ES" dirty="0">
                <a:sym typeface="Wingdings" panose="05000000000000000000" pitchFamily="2" charset="2"/>
              </a:rPr>
              <a:t>IMAGEN ABAJO IZQUIERDA  hepatomegalia</a:t>
            </a:r>
          </a:p>
          <a:p>
            <a:r>
              <a:rPr lang="es-ES" dirty="0">
                <a:sym typeface="Wingdings" panose="05000000000000000000" pitchFamily="2" charset="2"/>
              </a:rPr>
              <a:t>IMAGEN ABAJO DERECHA  visión anterior y lateral de la proyección hepática en relación a caja torácica costal</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16</a:t>
            </a:fld>
            <a:endParaRPr lang="es-CL"/>
          </a:p>
        </p:txBody>
      </p:sp>
    </p:spTree>
    <p:extLst>
      <p:ext uri="{BB962C8B-B14F-4D97-AF65-F5344CB8AC3E}">
        <p14:creationId xmlns:p14="http://schemas.microsoft.com/office/powerpoint/2010/main" val="90655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El bazo se sitúa debajo de la parrilla costal entre la 9na y 11va costillas; es un órgano de poco espesor y vecino a una zona de gran timpanismo (espacio de </a:t>
            </a:r>
            <a:r>
              <a:rPr lang="es-ES" sz="1800" b="0" i="0" u="none" strike="noStrike" baseline="0" dirty="0" err="1">
                <a:solidFill>
                  <a:srgbClr val="000000"/>
                </a:solidFill>
                <a:latin typeface="Times New Roman" panose="02020603050405020304" pitchFamily="18" charset="0"/>
              </a:rPr>
              <a:t>Traube</a:t>
            </a:r>
            <a:r>
              <a:rPr lang="es-ES" sz="1800" b="0" i="0" u="none" strike="noStrike" baseline="0" dirty="0">
                <a:solidFill>
                  <a:srgbClr val="000000"/>
                </a:solidFill>
                <a:latin typeface="Times New Roman" panose="02020603050405020304" pitchFamily="18" charset="0"/>
              </a:rPr>
              <a:t>). Todos estos factores hacen que su percusión deba ser refinada para poder precisar sus límites. Además el límite posterosuperior del bazo no es discernible por la percusión, ya que la matidez esplénica se confunde con la matidez de la región lumbar. Por ello, la percusión del bazo está limitada a determinar su límite anteroinferior.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17</a:t>
            </a:fld>
            <a:endParaRPr lang="es-CL"/>
          </a:p>
        </p:txBody>
      </p:sp>
    </p:spTree>
    <p:extLst>
      <p:ext uri="{BB962C8B-B14F-4D97-AF65-F5344CB8AC3E}">
        <p14:creationId xmlns:p14="http://schemas.microsoft.com/office/powerpoint/2010/main" val="426671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baseline="0" dirty="0">
                <a:solidFill>
                  <a:srgbClr val="000000"/>
                </a:solidFill>
                <a:latin typeface="Times New Roman" panose="02020603050405020304" pitchFamily="18" charset="0"/>
              </a:rPr>
              <a:t>Una posición recomendable por su comodidad es la </a:t>
            </a:r>
            <a:r>
              <a:rPr lang="es-ES" sz="1200" b="1" i="0" u="none" strike="noStrike" baseline="0" dirty="0">
                <a:solidFill>
                  <a:srgbClr val="000000"/>
                </a:solidFill>
                <a:latin typeface="Times New Roman" panose="02020603050405020304" pitchFamily="18" charset="0"/>
              </a:rPr>
              <a:t>posición de Schuster</a:t>
            </a:r>
            <a:r>
              <a:rPr lang="es-ES" sz="1200" b="0" i="0" u="none" strike="noStrike" baseline="0" dirty="0">
                <a:solidFill>
                  <a:srgbClr val="000000"/>
                </a:solidFill>
                <a:latin typeface="Times New Roman" panose="02020603050405020304" pitchFamily="18" charset="0"/>
              </a:rPr>
              <a:t>. El paciente se coloca en decúbito lateral derecho, con el tórax en posición oblicua, intermedia entre el decúbito lateral derecho y la posición acostada; la pierna derecha extendida y la izquierda semi flectada. La pelvis y piernas se mantienen en decúbito lateral completo. La mano izquierda se coloca tras la cabeza con el codo hacia adelante. El médico, a la izquierda del paciente, queda en cómoda posición para percutir el bazo en la forma que se ha descrito. Se percute en forma perpendicular a su eje mayor a lo largo de las líneas axilar media, axilar anterior y por delante de la </a:t>
            </a:r>
            <a:r>
              <a:rPr lang="es-ES" sz="1200" b="0" i="0" u="none" strike="noStrike" baseline="0" dirty="0" err="1">
                <a:solidFill>
                  <a:srgbClr val="000000"/>
                </a:solidFill>
                <a:latin typeface="Times New Roman" panose="02020603050405020304" pitchFamily="18" charset="0"/>
              </a:rPr>
              <a:t>la</a:t>
            </a:r>
            <a:r>
              <a:rPr lang="es-ES" sz="1200" b="0" i="0" u="none" strike="noStrike" baseline="0" dirty="0">
                <a:solidFill>
                  <a:srgbClr val="000000"/>
                </a:solidFill>
                <a:latin typeface="Times New Roman" panose="02020603050405020304" pitchFamily="18" charset="0"/>
              </a:rPr>
              <a:t> línea axilar anterior, sucesivamente, partiendo desde la sonoridad pulmonar en la región </a:t>
            </a:r>
            <a:r>
              <a:rPr lang="es-ES" sz="1200" b="0" i="0" u="none" strike="noStrike" baseline="0" dirty="0" err="1">
                <a:solidFill>
                  <a:srgbClr val="000000"/>
                </a:solidFill>
                <a:latin typeface="Times New Roman" panose="02020603050405020304" pitchFamily="18" charset="0"/>
              </a:rPr>
              <a:t>subaxilar</a:t>
            </a:r>
            <a:r>
              <a:rPr lang="es-ES" sz="1200" b="0" i="0" u="none" strike="noStrike" baseline="0" dirty="0">
                <a:solidFill>
                  <a:srgbClr val="000000"/>
                </a:solidFill>
                <a:latin typeface="Times New Roman" panose="02020603050405020304" pitchFamily="18" charset="0"/>
              </a:rPr>
              <a:t> hacia la 9na costilla. El polo anteroinferior del bazo no sobrepasa normalmente la línea axilar media; por lo tanto, </a:t>
            </a:r>
            <a:r>
              <a:rPr lang="es-ES" sz="1200" b="1" i="0" u="none" strike="noStrike" baseline="0" dirty="0">
                <a:solidFill>
                  <a:srgbClr val="000000"/>
                </a:solidFill>
                <a:latin typeface="Times New Roman" panose="02020603050405020304" pitchFamily="18" charset="0"/>
              </a:rPr>
              <a:t>si se constata matidez por delante de esta línea entre la 9na y 11va costillas, constituye un criterio de esplenomegalia </a:t>
            </a:r>
          </a:p>
          <a:p>
            <a:endParaRPr lang="es-ES" sz="1200" b="1" i="0" u="none" strike="noStrike" baseline="0" dirty="0">
              <a:solidFill>
                <a:srgbClr val="000000"/>
              </a:solidFill>
              <a:latin typeface="Times New Roman" panose="02020603050405020304" pitchFamily="18" charset="0"/>
            </a:endParaRPr>
          </a:p>
          <a:p>
            <a:r>
              <a:rPr lang="es-ES" b="1" i="0" dirty="0">
                <a:solidFill>
                  <a:srgbClr val="000000"/>
                </a:solidFill>
                <a:effectLst/>
                <a:latin typeface="Arial" panose="020B0604020202020204" pitchFamily="34" charset="0"/>
              </a:rPr>
              <a:t>Método de Castell</a:t>
            </a:r>
            <a:r>
              <a:rPr lang="es-ES" b="0" i="0" dirty="0">
                <a:solidFill>
                  <a:srgbClr val="000000"/>
                </a:solidFill>
                <a:effectLst/>
                <a:latin typeface="Arial" panose="020B0604020202020204" pitchFamily="34" charset="0"/>
              </a:rPr>
              <a:t>: el paciente se coloca en decúbito dorsal. La percusión se lleva a cabo en el último espacio intercostal a la altura de la línea axilar anterior, tanto en espiración como en inspiración profunda. Normalmente debe escucharse timpanismo en ambas fases; </a:t>
            </a:r>
            <a:r>
              <a:rPr lang="es-ES" b="1" i="0" dirty="0">
                <a:solidFill>
                  <a:srgbClr val="000000"/>
                </a:solidFill>
                <a:effectLst/>
                <a:latin typeface="Arial" panose="020B0604020202020204" pitchFamily="34" charset="0"/>
              </a:rPr>
              <a:t>en caso de que en la inspiración profunda se perciba matidez, debe sospecharse la existencia de esplenomegalia</a:t>
            </a:r>
            <a:r>
              <a:rPr lang="es-ES" b="0" i="0" dirty="0">
                <a:solidFill>
                  <a:srgbClr val="000000"/>
                </a:solidFill>
                <a:effectLst/>
                <a:latin typeface="Arial" panose="020B0604020202020204" pitchFamily="34" charset="0"/>
              </a:rPr>
              <a:t>.</a:t>
            </a:r>
            <a:endParaRPr lang="es-CL" b="1" dirty="0"/>
          </a:p>
          <a:p>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18</a:t>
            </a:fld>
            <a:endParaRPr lang="es-CL"/>
          </a:p>
        </p:txBody>
      </p:sp>
    </p:spTree>
    <p:extLst>
      <p:ext uri="{BB962C8B-B14F-4D97-AF65-F5344CB8AC3E}">
        <p14:creationId xmlns:p14="http://schemas.microsoft.com/office/powerpoint/2010/main" val="416108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El paciente debe estar sentado. Se cierran los </a:t>
            </a:r>
            <a:r>
              <a:rPr lang="es-ES" sz="1800" b="0" i="0" u="none" strike="noStrike" baseline="0" dirty="0" err="1">
                <a:solidFill>
                  <a:srgbClr val="000000"/>
                </a:solidFill>
                <a:latin typeface="Times New Roman" panose="02020603050405020304" pitchFamily="18" charset="0"/>
              </a:rPr>
              <a:t>puños</a:t>
            </a:r>
            <a:r>
              <a:rPr lang="es-ES" sz="1800" b="0" i="0" u="none" strike="noStrike" baseline="0" dirty="0">
                <a:solidFill>
                  <a:srgbClr val="000000"/>
                </a:solidFill>
                <a:latin typeface="Times New Roman" panose="02020603050405020304" pitchFamily="18" charset="0"/>
              </a:rPr>
              <a:t> y se percute el </a:t>
            </a:r>
            <a:r>
              <a:rPr lang="es-ES" sz="1800" b="0" i="0" u="none" strike="noStrike" baseline="0" dirty="0" err="1">
                <a:solidFill>
                  <a:srgbClr val="000000"/>
                </a:solidFill>
                <a:latin typeface="Times New Roman" panose="02020603050405020304" pitchFamily="18" charset="0"/>
              </a:rPr>
              <a:t>ángulo</a:t>
            </a:r>
            <a:r>
              <a:rPr lang="es-ES" sz="1800" b="0" i="0" u="none" strike="noStrike" baseline="0" dirty="0">
                <a:solidFill>
                  <a:srgbClr val="000000"/>
                </a:solidFill>
                <a:latin typeface="Times New Roman" panose="02020603050405020304" pitchFamily="18" charset="0"/>
              </a:rPr>
              <a:t> costovertebral con el borde cubital de la mano. La intensidad del golpe debe ser lo suficientemente perceptible pero indolora para una persona normal. El dolor ante esta maniobra es llamada “</a:t>
            </a:r>
            <a:r>
              <a:rPr lang="es-ES" sz="1800" b="0" i="0" u="none" strike="noStrike" baseline="0" dirty="0" err="1">
                <a:solidFill>
                  <a:srgbClr val="000000"/>
                </a:solidFill>
                <a:latin typeface="Times New Roman" panose="02020603050405020304" pitchFamily="18" charset="0"/>
              </a:rPr>
              <a:t>puño</a:t>
            </a:r>
            <a:r>
              <a:rPr lang="es-ES" sz="1800" b="0" i="0" u="none" strike="noStrike" baseline="0" dirty="0">
                <a:solidFill>
                  <a:srgbClr val="000000"/>
                </a:solidFill>
                <a:latin typeface="Times New Roman" panose="02020603050405020304" pitchFamily="18" charset="0"/>
              </a:rPr>
              <a:t> </a:t>
            </a:r>
            <a:r>
              <a:rPr lang="es-ES" sz="1800" b="0" i="0" u="none" strike="noStrike" baseline="0" dirty="0" err="1">
                <a:solidFill>
                  <a:srgbClr val="000000"/>
                </a:solidFill>
                <a:latin typeface="Times New Roman" panose="02020603050405020304" pitchFamily="18" charset="0"/>
              </a:rPr>
              <a:t>percusión</a:t>
            </a:r>
            <a:r>
              <a:rPr lang="es-ES" sz="1800" b="0" i="0" u="none" strike="noStrike" baseline="0" dirty="0">
                <a:solidFill>
                  <a:srgbClr val="000000"/>
                </a:solidFill>
                <a:latin typeface="Times New Roman" panose="02020603050405020304" pitchFamily="18" charset="0"/>
              </a:rPr>
              <a:t> positivo” y se da en pacientes con pielonefritis aguda </a:t>
            </a:r>
          </a:p>
          <a:p>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Link video: https://www.youtube.com/watch?v=4HNCLLozdVU</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19</a:t>
            </a:fld>
            <a:endParaRPr lang="es-CL"/>
          </a:p>
        </p:txBody>
      </p:sp>
    </p:spTree>
    <p:extLst>
      <p:ext uri="{BB962C8B-B14F-4D97-AF65-F5344CB8AC3E}">
        <p14:creationId xmlns:p14="http://schemas.microsoft.com/office/powerpoint/2010/main" val="184718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Con el paciente en decúbito supino, la percusión debiese ser timpánica por los gases intestinales que están por sobre la ascitis y dependiendo de la cuantía de esta, se podría percibir matidez hacia caudal con concavidad hacia cefálico. Luego se le pide al paciente que se coloque en decúbito lateral y se percute nuevamente. Si hay ascitis, la matidez es desplazable a la posición más en declive. La zona periumbilical, que era timpánica, puede tornarse mate. Este signo es muy sensible para ascitis.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20</a:t>
            </a:fld>
            <a:endParaRPr lang="es-CL"/>
          </a:p>
        </p:txBody>
      </p:sp>
    </p:spTree>
    <p:extLst>
      <p:ext uri="{BB962C8B-B14F-4D97-AF65-F5344CB8AC3E}">
        <p14:creationId xmlns:p14="http://schemas.microsoft.com/office/powerpoint/2010/main" val="365484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Se coloca una mano del paciente deprimiendo la porción media de su propio abdomen. Esto debiese detener la transmisión de impulso por el tejido adiposo subcutáneo. Luego el examinador percute un flanco con la punta de sus dedos mientras con la otra mano palpa el flanco contralateral. Si percibe una vibración en forma de ola en la mano que no dio el impulso es sugerente de ascitis. Ese signo tiene una alta especificidad, pero puede estar presente también en pacientes obesos y ausente en individuos con ascitis de baja cuantía.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21</a:t>
            </a:fld>
            <a:endParaRPr lang="es-CL"/>
          </a:p>
        </p:txBody>
      </p:sp>
    </p:spTree>
    <p:extLst>
      <p:ext uri="{BB962C8B-B14F-4D97-AF65-F5344CB8AC3E}">
        <p14:creationId xmlns:p14="http://schemas.microsoft.com/office/powerpoint/2010/main" val="106535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Tx/>
              <a:buChar char="-"/>
            </a:pPr>
            <a:r>
              <a:rPr lang="es-ES" sz="1800" b="0" i="0" u="none" strike="noStrike" baseline="0" dirty="0">
                <a:solidFill>
                  <a:srgbClr val="000000"/>
                </a:solidFill>
                <a:latin typeface="Times New Roman" panose="02020603050405020304" pitchFamily="18" charset="0"/>
              </a:rPr>
              <a:t>Un abdomen plano, doloroso al tacto, sin </a:t>
            </a:r>
            <a:r>
              <a:rPr lang="es-ES" sz="1800" b="1" i="0" u="none" strike="noStrike" baseline="0" dirty="0">
                <a:solidFill>
                  <a:srgbClr val="000000"/>
                </a:solidFill>
                <a:latin typeface="Times New Roman" panose="02020603050405020304" pitchFamily="18" charset="0"/>
              </a:rPr>
              <a:t>movilidad respiratoria </a:t>
            </a:r>
            <a:r>
              <a:rPr lang="es-ES" sz="1800" b="0" i="0" u="none" strike="noStrike" baseline="0" dirty="0">
                <a:solidFill>
                  <a:srgbClr val="000000"/>
                </a:solidFill>
                <a:latin typeface="Times New Roman" panose="02020603050405020304" pitchFamily="18" charset="0"/>
              </a:rPr>
              <a:t>es sugerente de peritonitis o perforación visceral, mientras que una movilidad respiratoria aumentada orienta procesos que comprometen el tórax. </a:t>
            </a:r>
          </a:p>
          <a:p>
            <a:pPr marL="171450" indent="-171450">
              <a:buFontTx/>
              <a:buChar char="-"/>
            </a:pPr>
            <a:endParaRPr lang="es-ES"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baseline="0" dirty="0">
                <a:solidFill>
                  <a:srgbClr val="000000"/>
                </a:solidFill>
                <a:latin typeface="Times New Roman" panose="02020603050405020304" pitchFamily="18" charset="0"/>
              </a:rPr>
              <a:t>Link video: </a:t>
            </a:r>
            <a:r>
              <a:rPr lang="es-ES" dirty="0"/>
              <a:t>Link video: https://www.youtube.com/watch?v=_It2ZME1tUM</a:t>
            </a:r>
            <a:endParaRPr lang="es-CL" dirty="0"/>
          </a:p>
          <a:p>
            <a:pPr marL="0" indent="0">
              <a:buFontTx/>
              <a:buNone/>
            </a:pP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4</a:t>
            </a:fld>
            <a:endParaRPr lang="es-CL"/>
          </a:p>
        </p:txBody>
      </p:sp>
    </p:spTree>
    <p:extLst>
      <p:ext uri="{BB962C8B-B14F-4D97-AF65-F5344CB8AC3E}">
        <p14:creationId xmlns:p14="http://schemas.microsoft.com/office/powerpoint/2010/main" val="1247475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Link video 1: https://www.youtube.com/watch?v=yK9qqspFz1U</a:t>
            </a:r>
          </a:p>
          <a:p>
            <a:endParaRPr lang="es-ES" dirty="0"/>
          </a:p>
          <a:p>
            <a:r>
              <a:rPr lang="es-ES" dirty="0"/>
              <a:t>Link video 2: https://www.youtube.com/watch?v=d65M_KgKN7Y</a:t>
            </a:r>
            <a:endParaRPr lang="es-CL" dirty="0"/>
          </a:p>
          <a:p>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22</a:t>
            </a:fld>
            <a:endParaRPr lang="es-CL"/>
          </a:p>
        </p:txBody>
      </p:sp>
    </p:spTree>
    <p:extLst>
      <p:ext uri="{BB962C8B-B14F-4D97-AF65-F5344CB8AC3E}">
        <p14:creationId xmlns:p14="http://schemas.microsoft.com/office/powerpoint/2010/main" val="178068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La rigidez es el espasmo involuntario de los </a:t>
            </a:r>
            <a:r>
              <a:rPr lang="es-ES" sz="1800" b="0" i="0" u="none" strike="noStrike" baseline="0" dirty="0" err="1">
                <a:solidFill>
                  <a:srgbClr val="000000"/>
                </a:solidFill>
                <a:latin typeface="Times New Roman" panose="02020603050405020304" pitchFamily="18" charset="0"/>
              </a:rPr>
              <a:t>músculos</a:t>
            </a:r>
            <a:r>
              <a:rPr lang="es-ES" sz="1800" b="0" i="0" u="none" strike="noStrike" baseline="0" dirty="0">
                <a:solidFill>
                  <a:srgbClr val="000000"/>
                </a:solidFill>
                <a:latin typeface="Times New Roman" panose="02020603050405020304" pitchFamily="18" charset="0"/>
              </a:rPr>
              <a:t> abdominales y sugiere </a:t>
            </a:r>
            <a:r>
              <a:rPr lang="es-ES" sz="1800" b="0" i="0" u="none" strike="noStrike" baseline="0" dirty="0" err="1">
                <a:solidFill>
                  <a:srgbClr val="000000"/>
                </a:solidFill>
                <a:latin typeface="Times New Roman" panose="02020603050405020304" pitchFamily="18" charset="0"/>
              </a:rPr>
              <a:t>irritación</a:t>
            </a:r>
            <a:r>
              <a:rPr lang="es-ES" sz="1800" b="0" i="0" u="none" strike="noStrike" baseline="0" dirty="0">
                <a:solidFill>
                  <a:srgbClr val="000000"/>
                </a:solidFill>
                <a:latin typeface="Times New Roman" panose="02020603050405020304" pitchFamily="18" charset="0"/>
              </a:rPr>
              <a:t> peritoneal. Puede ser difusa (peritonitis difusa) o localizada (</a:t>
            </a:r>
            <a:r>
              <a:rPr lang="es-ES" sz="1800" b="0" i="0" u="none" strike="noStrike" baseline="0" dirty="0" err="1">
                <a:solidFill>
                  <a:srgbClr val="000000"/>
                </a:solidFill>
                <a:latin typeface="Times New Roman" panose="02020603050405020304" pitchFamily="18" charset="0"/>
              </a:rPr>
              <a:t>Ej</a:t>
            </a:r>
            <a:r>
              <a:rPr lang="es-ES" sz="1800" b="0" i="0" u="none" strike="noStrike" baseline="0" dirty="0">
                <a:solidFill>
                  <a:srgbClr val="000000"/>
                </a:solidFill>
                <a:latin typeface="Times New Roman" panose="02020603050405020304" pitchFamily="18" charset="0"/>
              </a:rPr>
              <a:t>: </a:t>
            </a:r>
            <a:r>
              <a:rPr lang="es-ES" sz="1800" b="0" i="0" u="none" strike="noStrike" baseline="0" dirty="0" err="1">
                <a:solidFill>
                  <a:srgbClr val="000000"/>
                </a:solidFill>
                <a:latin typeface="Times New Roman" panose="02020603050405020304" pitchFamily="18" charset="0"/>
              </a:rPr>
              <a:t>apéndice</a:t>
            </a:r>
            <a:r>
              <a:rPr lang="es-ES" sz="1800" b="0" i="0" u="none" strike="noStrike" baseline="0" dirty="0">
                <a:solidFill>
                  <a:srgbClr val="000000"/>
                </a:solidFill>
                <a:latin typeface="Times New Roman" panose="02020603050405020304" pitchFamily="18" charset="0"/>
              </a:rPr>
              <a:t> o </a:t>
            </a:r>
            <a:r>
              <a:rPr lang="es-ES" sz="1800" b="0" i="0" u="none" strike="noStrike" baseline="0" dirty="0" err="1">
                <a:solidFill>
                  <a:srgbClr val="000000"/>
                </a:solidFill>
                <a:latin typeface="Times New Roman" panose="02020603050405020304" pitchFamily="18" charset="0"/>
              </a:rPr>
              <a:t>vesícula</a:t>
            </a:r>
            <a:r>
              <a:rPr lang="es-ES" sz="1800" b="0" i="0" u="none" strike="noStrike" baseline="0" dirty="0">
                <a:solidFill>
                  <a:srgbClr val="000000"/>
                </a:solidFill>
                <a:latin typeface="Times New Roman" panose="02020603050405020304" pitchFamily="18" charset="0"/>
              </a:rPr>
              <a:t> biliar inflamados). Los pacientes con peritonitis generalizada presentan rigidez en todos los cuadrantes, lo que se denomina “abdomen en tabla”. </a:t>
            </a:r>
          </a:p>
          <a:p>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Link video 1: https://youtu.be/u9WagHApfPI</a:t>
            </a:r>
          </a:p>
          <a:p>
            <a:r>
              <a:rPr lang="es-ES" sz="1800" b="0" i="0" u="none" strike="noStrike" baseline="0" dirty="0">
                <a:solidFill>
                  <a:srgbClr val="000000"/>
                </a:solidFill>
                <a:latin typeface="Times New Roman" panose="02020603050405020304" pitchFamily="18" charset="0"/>
              </a:rPr>
              <a:t>Link video 2: https://youtu.be/EMQmE2Ueg4A</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23</a:t>
            </a:fld>
            <a:endParaRPr lang="es-CL"/>
          </a:p>
        </p:txBody>
      </p:sp>
    </p:spTree>
    <p:extLst>
      <p:ext uri="{BB962C8B-B14F-4D97-AF65-F5344CB8AC3E}">
        <p14:creationId xmlns:p14="http://schemas.microsoft.com/office/powerpoint/2010/main" val="1888729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Si no se palpa el borde hepático con palpación bimanual, se repite la maniobra después de colocar de nuevo la mano derecha más cerca del borde costal. </a:t>
            </a:r>
          </a:p>
          <a:p>
            <a:pPr marL="285750" indent="-285750">
              <a:buFontTx/>
              <a:buChar char="-"/>
            </a:pPr>
            <a:r>
              <a:rPr lang="es-ES" sz="1800" b="0" i="0" u="none" strike="noStrike" baseline="0" dirty="0">
                <a:solidFill>
                  <a:srgbClr val="000000"/>
                </a:solidFill>
                <a:latin typeface="Times New Roman" panose="02020603050405020304" pitchFamily="18" charset="0"/>
              </a:rPr>
              <a:t>El hígado podría encontrarse aumentado de tamaño en casos de </a:t>
            </a:r>
            <a:r>
              <a:rPr lang="es-ES" sz="1800" b="1" i="0" u="none" strike="noStrike" baseline="0" dirty="0">
                <a:solidFill>
                  <a:srgbClr val="000000"/>
                </a:solidFill>
                <a:latin typeface="Times New Roman" panose="02020603050405020304" pitchFamily="18" charset="0"/>
              </a:rPr>
              <a:t>hepatitis, hipertensión portal y neoplasia o disminuido como en la cirrosis. </a:t>
            </a:r>
          </a:p>
          <a:p>
            <a:pPr marL="285750" indent="-285750">
              <a:buFontTx/>
              <a:buChar char="-"/>
            </a:pPr>
            <a:endParaRPr lang="es-ES" sz="1800" b="1" i="0" u="none" strike="noStrike" baseline="0" dirty="0">
              <a:solidFill>
                <a:srgbClr val="000000"/>
              </a:solidFill>
              <a:latin typeface="Times New Roman" panose="02020603050405020304" pitchFamily="18" charset="0"/>
            </a:endParaRPr>
          </a:p>
          <a:p>
            <a:pPr marL="0" indent="0">
              <a:buFontTx/>
              <a:buNone/>
            </a:pPr>
            <a:r>
              <a:rPr lang="es-ES" sz="1800" b="1" i="0" u="none" strike="noStrike" baseline="0" dirty="0">
                <a:solidFill>
                  <a:srgbClr val="000000"/>
                </a:solidFill>
                <a:latin typeface="Times New Roman" panose="02020603050405020304" pitchFamily="18" charset="0"/>
              </a:rPr>
              <a:t>Link video: https://youtu.be/qQHfbQgzgMQ</a:t>
            </a:r>
          </a:p>
          <a:p>
            <a:pPr marL="0" indent="0">
              <a:buFontTx/>
              <a:buNone/>
            </a:pP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24</a:t>
            </a:fld>
            <a:endParaRPr lang="es-CL"/>
          </a:p>
        </p:txBody>
      </p:sp>
    </p:spTree>
    <p:extLst>
      <p:ext uri="{BB962C8B-B14F-4D97-AF65-F5344CB8AC3E}">
        <p14:creationId xmlns:p14="http://schemas.microsoft.com/office/powerpoint/2010/main" val="3187052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El examinador sostiene el diafragma del fonendoscopio con la mano izquierda y lo coloca sobre el hígado. Mientras se ausculta, con el dedo índice derecho se rasca la pared abdominal en puntos situados en un semicírculo equidistante del fonendoscopio. Si se rasca en el borde hepático la intensidad del sonido aumenta notoriamente. </a:t>
            </a:r>
          </a:p>
          <a:p>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Link video: https://www.youtube.com/watch?v=6obc-B8R608</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25</a:t>
            </a:fld>
            <a:endParaRPr lang="es-CL"/>
          </a:p>
        </p:txBody>
      </p:sp>
    </p:spTree>
    <p:extLst>
      <p:ext uri="{BB962C8B-B14F-4D97-AF65-F5344CB8AC3E}">
        <p14:creationId xmlns:p14="http://schemas.microsoft.com/office/powerpoint/2010/main" val="519765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El bazo no es palpable en condiciones normales, salvo excepciones. Sin embargo sí se puede palpar un bazo aumentado de tamaño en condiciones patológicas (esplenomegalia). </a:t>
            </a:r>
          </a:p>
          <a:p>
            <a:endParaRPr lang="es-ES" sz="1800" b="0" i="0" u="none" strike="noStrike" baseline="0" dirty="0">
              <a:solidFill>
                <a:srgbClr val="000000"/>
              </a:solidFill>
              <a:latin typeface="Times New Roman" panose="02020603050405020304" pitchFamily="18" charset="0"/>
            </a:endParaRPr>
          </a:p>
          <a:p>
            <a:pPr marL="285750" indent="-285750">
              <a:buFontTx/>
              <a:buChar char="-"/>
            </a:pPr>
            <a:r>
              <a:rPr lang="es-ES" sz="1800" b="1" i="0" u="none" strike="noStrike" baseline="0" dirty="0">
                <a:solidFill>
                  <a:srgbClr val="000000"/>
                </a:solidFill>
                <a:latin typeface="Times New Roman" panose="02020603050405020304" pitchFamily="18" charset="0"/>
              </a:rPr>
              <a:t>DECÚBITO LATERAL DERECHO: </a:t>
            </a:r>
            <a:r>
              <a:rPr lang="es-ES" sz="1800" b="0" i="0" u="none" strike="noStrike" baseline="0" dirty="0">
                <a:solidFill>
                  <a:srgbClr val="000000"/>
                </a:solidFill>
                <a:latin typeface="Times New Roman" panose="02020603050405020304" pitchFamily="18" charset="0"/>
              </a:rPr>
              <a:t>Esta posición permite que el bazo se desplace hacia anterior e inferior. Se coloca la mano izquierda sobre el reborde costal izquierdo del sujeto, mientras con la mano derecha se palpa en el hipocondrio izquierdo. Como el bazo crece desde el hacia medial y caudal, se debe palpar con la mano derecha cerca del ombligo y desplazarse gradualmente hacia el hipocondrio izquierdo. </a:t>
            </a:r>
          </a:p>
          <a:p>
            <a:pPr marL="171450" indent="-171450">
              <a:buFontTx/>
              <a:buChar char="-"/>
            </a:pPr>
            <a:r>
              <a:rPr lang="es-ES" sz="1800" b="1" i="0" u="none" strike="noStrike" baseline="0" dirty="0">
                <a:solidFill>
                  <a:srgbClr val="000000"/>
                </a:solidFill>
                <a:latin typeface="Times New Roman" panose="02020603050405020304" pitchFamily="18" charset="0"/>
              </a:rPr>
              <a:t>DECÚBITO SUPINO</a:t>
            </a:r>
            <a:r>
              <a:rPr lang="es-CL" sz="1800" b="1" i="0"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el examinador se debe situar a la derecha. La mano izquierda debe rodear el tórax llegando posterior a la parrilla costal izquierda, donde se trata de llevar el bazo hacia anterior. Se coloca la mano derecha plana por debajo del borde costal izquierdo y se ejerce presión hacia la línea axilar anterior. Se solicita al paciente que respire profundamente. Se espera sentir la punta del bazo mientras desciende con la inspiración. </a:t>
            </a:r>
          </a:p>
          <a:p>
            <a:pPr marL="171450" indent="-171450">
              <a:buFontTx/>
              <a:buChar char="-"/>
            </a:pPr>
            <a:endParaRPr lang="es-ES" sz="1800" b="1" i="0" u="none" strike="noStrike" baseline="0" dirty="0">
              <a:solidFill>
                <a:srgbClr val="000000"/>
              </a:solidFill>
              <a:latin typeface="Times New Roman" panose="02020603050405020304" pitchFamily="18" charset="0"/>
            </a:endParaRPr>
          </a:p>
          <a:p>
            <a:pPr marL="0" indent="0">
              <a:buFontTx/>
              <a:buNone/>
            </a:pPr>
            <a:r>
              <a:rPr lang="es-ES" sz="1800" b="1" i="0" u="none" strike="noStrike" baseline="0" dirty="0">
                <a:solidFill>
                  <a:srgbClr val="000000"/>
                </a:solidFill>
                <a:latin typeface="Times New Roman" panose="02020603050405020304" pitchFamily="18" charset="0"/>
              </a:rPr>
              <a:t>Link video: https://www.youtube.com/watch?v=IkdVES3gsrU</a:t>
            </a:r>
            <a:endParaRPr lang="es-ES" sz="1800" b="0" i="0" u="none" strike="noStrike" baseline="0" dirty="0">
              <a:solidFill>
                <a:srgbClr val="000000"/>
              </a:solidFill>
              <a:latin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2028C44-F9E5-43C8-BA5F-21DDC85385DD}" type="slidenum">
              <a:rPr lang="es-CL" smtClean="0"/>
              <a:t>26</a:t>
            </a:fld>
            <a:endParaRPr lang="es-CL"/>
          </a:p>
        </p:txBody>
      </p:sp>
    </p:spTree>
    <p:extLst>
      <p:ext uri="{BB962C8B-B14F-4D97-AF65-F5344CB8AC3E}">
        <p14:creationId xmlns:p14="http://schemas.microsoft.com/office/powerpoint/2010/main" val="2556192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En este caso el examinador coloca su mano izquierda por </a:t>
            </a:r>
            <a:r>
              <a:rPr lang="es-ES" sz="1800" b="0" i="0" u="none" strike="noStrike" baseline="0" dirty="0" err="1">
                <a:solidFill>
                  <a:srgbClr val="000000"/>
                </a:solidFill>
                <a:latin typeface="Times New Roman" panose="02020603050405020304" pitchFamily="18" charset="0"/>
              </a:rPr>
              <a:t>detrás</a:t>
            </a:r>
            <a:r>
              <a:rPr lang="es-ES" sz="1800" b="0" i="0" u="none" strike="noStrike" baseline="0" dirty="0">
                <a:solidFill>
                  <a:srgbClr val="000000"/>
                </a:solidFill>
                <a:latin typeface="Times New Roman" panose="02020603050405020304" pitchFamily="18" charset="0"/>
              </a:rPr>
              <a:t> de la fosa renal derecha del paciente, a la altura de la doceava costilla, entre el reborde costal y la cresta </a:t>
            </a:r>
            <a:r>
              <a:rPr lang="es-ES" sz="1800" b="0" i="0" u="none" strike="noStrike" baseline="0" dirty="0" err="1">
                <a:solidFill>
                  <a:srgbClr val="000000"/>
                </a:solidFill>
                <a:latin typeface="Times New Roman" panose="02020603050405020304" pitchFamily="18" charset="0"/>
              </a:rPr>
              <a:t>ilíaca</a:t>
            </a:r>
            <a:r>
              <a:rPr lang="es-ES" sz="1800" b="0" i="0" u="none" strike="noStrike" baseline="0" dirty="0">
                <a:solidFill>
                  <a:srgbClr val="000000"/>
                </a:solidFill>
                <a:latin typeface="Times New Roman" panose="02020603050405020304" pitchFamily="18" charset="0"/>
              </a:rPr>
              <a:t>. Se intenta llevar el riñón hacia delante. La mano derecha se coloca debajo del reborde costal, palpando profundamente con las puntas de los dedos hacia el flanco derecho al momento que se pide al paciente una inspiración profunda. En este momento se intenta tomar el riñón y sentir su superficie lisa. Esta maniobra se llama </a:t>
            </a:r>
            <a:r>
              <a:rPr lang="es-ES" sz="1800" b="1" i="0" u="none" strike="noStrike" baseline="0" dirty="0">
                <a:solidFill>
                  <a:srgbClr val="000000"/>
                </a:solidFill>
                <a:latin typeface="Times New Roman" panose="02020603050405020304" pitchFamily="18" charset="0"/>
              </a:rPr>
              <a:t>“Peloteo renal”. </a:t>
            </a:r>
            <a:r>
              <a:rPr lang="es-ES" sz="1800" b="0" i="0" u="none" strike="noStrike" baseline="0" dirty="0">
                <a:solidFill>
                  <a:srgbClr val="000000"/>
                </a:solidFill>
                <a:latin typeface="Times New Roman" panose="02020603050405020304" pitchFamily="18" charset="0"/>
              </a:rPr>
              <a:t>La maniobra es idéntica para el riñón izquierdo, salvo que el examinador debe situarse a la izquierda del paciente.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27</a:t>
            </a:fld>
            <a:endParaRPr lang="es-CL"/>
          </a:p>
        </p:txBody>
      </p:sp>
    </p:spTree>
    <p:extLst>
      <p:ext uri="{BB962C8B-B14F-4D97-AF65-F5344CB8AC3E}">
        <p14:creationId xmlns:p14="http://schemas.microsoft.com/office/powerpoint/2010/main" val="419714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Link video: https://www.youtube.com/watch?v=3ja5is6E9oY</a:t>
            </a:r>
            <a:endParaRPr lang="es-CL"/>
          </a:p>
        </p:txBody>
      </p:sp>
      <p:sp>
        <p:nvSpPr>
          <p:cNvPr id="4" name="Marcador de número de diapositiva 3"/>
          <p:cNvSpPr>
            <a:spLocks noGrp="1"/>
          </p:cNvSpPr>
          <p:nvPr>
            <p:ph type="sldNum" sz="quarter" idx="5"/>
          </p:nvPr>
        </p:nvSpPr>
        <p:spPr/>
        <p:txBody>
          <a:bodyPr/>
          <a:lstStyle/>
          <a:p>
            <a:fld id="{32028C44-F9E5-43C8-BA5F-21DDC85385DD}" type="slidenum">
              <a:rPr lang="es-CL" smtClean="0"/>
              <a:t>31</a:t>
            </a:fld>
            <a:endParaRPr lang="es-CL"/>
          </a:p>
        </p:txBody>
      </p:sp>
    </p:spTree>
    <p:extLst>
      <p:ext uri="{BB962C8B-B14F-4D97-AF65-F5344CB8AC3E}">
        <p14:creationId xmlns:p14="http://schemas.microsoft.com/office/powerpoint/2010/main" val="167985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sym typeface="Wingdings" panose="05000000000000000000" pitchFamily="2" charset="2"/>
              </a:rPr>
              <a:t> </a:t>
            </a:r>
            <a:r>
              <a:rPr lang="es-ES" b="1" dirty="0"/>
              <a:t>Competencias esperadas en examen físico abdominal en SEMIOLOGÍA DIGESTIVA</a:t>
            </a:r>
            <a:endParaRPr lang="es-CL" b="1"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32</a:t>
            </a:fld>
            <a:endParaRPr lang="es-CL"/>
          </a:p>
        </p:txBody>
      </p:sp>
    </p:spTree>
    <p:extLst>
      <p:ext uri="{BB962C8B-B14F-4D97-AF65-F5344CB8AC3E}">
        <p14:creationId xmlns:p14="http://schemas.microsoft.com/office/powerpoint/2010/main" val="41062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CAUSAS DISTENSIÓN ABDOMINAL: </a:t>
            </a:r>
          </a:p>
          <a:p>
            <a:r>
              <a:rPr lang="es-ES" dirty="0" err="1"/>
              <a:t>Imágen</a:t>
            </a:r>
            <a:r>
              <a:rPr lang="es-ES" dirty="0"/>
              <a:t> izquierda: </a:t>
            </a:r>
            <a:r>
              <a:rPr lang="es-ES" b="1" dirty="0"/>
              <a:t>ASCITIS</a:t>
            </a:r>
          </a:p>
          <a:p>
            <a:r>
              <a:rPr lang="es-ES" b="0" dirty="0"/>
              <a:t>Imagen derecha: </a:t>
            </a:r>
            <a:r>
              <a:rPr lang="es-ES" b="1" dirty="0"/>
              <a:t>METEORISMO</a:t>
            </a:r>
            <a:endParaRPr lang="es-ES" b="0"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5</a:t>
            </a:fld>
            <a:endParaRPr lang="es-CL"/>
          </a:p>
        </p:txBody>
      </p:sp>
    </p:spTree>
    <p:extLst>
      <p:ext uri="{BB962C8B-B14F-4D97-AF65-F5344CB8AC3E}">
        <p14:creationId xmlns:p14="http://schemas.microsoft.com/office/powerpoint/2010/main" val="401735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b="0" i="0" u="none" strike="noStrike" baseline="0" dirty="0">
                <a:solidFill>
                  <a:srgbClr val="000000"/>
                </a:solidFill>
                <a:latin typeface="Times New Roman" panose="02020603050405020304" pitchFamily="18" charset="0"/>
              </a:rPr>
              <a:t>Las estrías plateadas se deben a distensión y son compatibles con la pérdida brusca de peso. Las estrías de color púrpura rosáceo son signos característicos de </a:t>
            </a:r>
            <a:r>
              <a:rPr lang="es-ES" sz="1200" b="0" i="0" u="none" strike="noStrike" baseline="0" dirty="0" err="1">
                <a:solidFill>
                  <a:srgbClr val="000000"/>
                </a:solidFill>
                <a:latin typeface="Times New Roman" panose="02020603050405020304" pitchFamily="18" charset="0"/>
              </a:rPr>
              <a:t>hipercortisolismo</a:t>
            </a:r>
            <a:r>
              <a:rPr lang="es-ES" sz="1200" b="0" i="0" u="none" strike="noStrike" baseline="0" dirty="0">
                <a:solidFill>
                  <a:srgbClr val="000000"/>
                </a:solidFill>
                <a:latin typeface="Times New Roman" panose="02020603050405020304" pitchFamily="18" charset="0"/>
              </a:rPr>
              <a:t>. </a:t>
            </a:r>
          </a:p>
          <a:p>
            <a:pPr marL="0" indent="0">
              <a:buFontTx/>
              <a:buNone/>
            </a:pP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6</a:t>
            </a:fld>
            <a:endParaRPr lang="es-CL"/>
          </a:p>
        </p:txBody>
      </p:sp>
    </p:spTree>
    <p:extLst>
      <p:ext uri="{BB962C8B-B14F-4D97-AF65-F5344CB8AC3E}">
        <p14:creationId xmlns:p14="http://schemas.microsoft.com/office/powerpoint/2010/main" val="401121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b="0" i="0" u="none" strike="noStrike" baseline="0" dirty="0">
                <a:solidFill>
                  <a:srgbClr val="000000"/>
                </a:solidFill>
                <a:latin typeface="Times New Roman" panose="02020603050405020304" pitchFamily="18" charset="0"/>
              </a:rPr>
              <a:t>Los hombres tienen vello en zona pectoral, abdominal y de forma romboidal en el pubis, en cambio en mujeres se evidencia vello pubiano de distribución triangular. Una distribución androide del vello en mujeres se considera </a:t>
            </a:r>
            <a:r>
              <a:rPr lang="es-ES" sz="1200" b="0" i="1" u="none" strike="noStrike" baseline="0" dirty="0">
                <a:solidFill>
                  <a:srgbClr val="000000"/>
                </a:solidFill>
                <a:latin typeface="Times New Roman" panose="02020603050405020304" pitchFamily="18" charset="0"/>
              </a:rPr>
              <a:t>hirsutismo (ovárico poliquístico y tumores suprarrenales u ováricos) </a:t>
            </a:r>
            <a:r>
              <a:rPr lang="es-ES" sz="1200" b="0" i="0" u="none" strike="noStrike" baseline="0" dirty="0">
                <a:solidFill>
                  <a:srgbClr val="000000"/>
                </a:solidFill>
                <a:latin typeface="Times New Roman" panose="02020603050405020304" pitchFamily="18" charset="0"/>
              </a:rPr>
              <a:t>, mientras que la feminización del vello pubiano en hombres (</a:t>
            </a:r>
            <a:r>
              <a:rPr lang="es-ES" sz="1200" b="0" i="1" u="none" strike="noStrike" baseline="0" dirty="0">
                <a:solidFill>
                  <a:srgbClr val="000000"/>
                </a:solidFill>
                <a:latin typeface="Times New Roman" panose="02020603050405020304" pitchFamily="18" charset="0"/>
              </a:rPr>
              <a:t>distribución ginecoide</a:t>
            </a:r>
            <a:r>
              <a:rPr lang="es-ES" sz="1200" b="0" i="0" u="none" strike="noStrike" baseline="0" dirty="0">
                <a:solidFill>
                  <a:srgbClr val="000000"/>
                </a:solidFill>
                <a:latin typeface="Times New Roman" panose="02020603050405020304" pitchFamily="18" charset="0"/>
              </a:rPr>
              <a:t>) o disminución de este en mujeres orienta a daño hepático crónico (cirrosis hepática). </a:t>
            </a:r>
          </a:p>
          <a:p>
            <a:pPr marL="171450" indent="-171450">
              <a:buFontTx/>
              <a:buChar char="-"/>
            </a:pP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7</a:t>
            </a:fld>
            <a:endParaRPr lang="es-CL"/>
          </a:p>
        </p:txBody>
      </p:sp>
    </p:spTree>
    <p:extLst>
      <p:ext uri="{BB962C8B-B14F-4D97-AF65-F5344CB8AC3E}">
        <p14:creationId xmlns:p14="http://schemas.microsoft.com/office/powerpoint/2010/main" val="15839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¿Hay </a:t>
            </a:r>
            <a:r>
              <a:rPr lang="es-ES" sz="1800" b="1" i="0" u="none" strike="noStrike" baseline="0" dirty="0">
                <a:solidFill>
                  <a:srgbClr val="000000"/>
                </a:solidFill>
                <a:latin typeface="Times New Roman" panose="02020603050405020304" pitchFamily="18" charset="0"/>
              </a:rPr>
              <a:t>equimosis </a:t>
            </a:r>
            <a:r>
              <a:rPr lang="es-ES" sz="1800" b="0" i="0" u="none" strike="noStrike" baseline="0" dirty="0">
                <a:solidFill>
                  <a:srgbClr val="000000"/>
                </a:solidFill>
                <a:latin typeface="Times New Roman" panose="02020603050405020304" pitchFamily="18" charset="0"/>
              </a:rPr>
              <a:t>en el abdomen o en los flancos? Las equimosis masivas pueden aparecer en los flancos (signo de Grey Turner) o ser periumbilical (signo de Cullen), ambos signos secundarios a hemorragia retroperitoneal por cualquier causa (</a:t>
            </a:r>
            <a:r>
              <a:rPr lang="es-ES" sz="1800" b="0" i="0" u="none" strike="noStrike" baseline="0" dirty="0" err="1">
                <a:solidFill>
                  <a:srgbClr val="000000"/>
                </a:solidFill>
                <a:latin typeface="Times New Roman" panose="02020603050405020304" pitchFamily="18" charset="0"/>
              </a:rPr>
              <a:t>Ej</a:t>
            </a:r>
            <a:r>
              <a:rPr lang="es-ES" sz="1800" b="0" i="0" u="none" strike="noStrike" baseline="0" dirty="0">
                <a:solidFill>
                  <a:srgbClr val="000000"/>
                </a:solidFill>
                <a:latin typeface="Times New Roman" panose="02020603050405020304" pitchFamily="18" charset="0"/>
              </a:rPr>
              <a:t>: Pancreatitis hemorrágica).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8</a:t>
            </a:fld>
            <a:endParaRPr lang="es-CL"/>
          </a:p>
        </p:txBody>
      </p:sp>
    </p:spTree>
    <p:extLst>
      <p:ext uri="{BB962C8B-B14F-4D97-AF65-F5344CB8AC3E}">
        <p14:creationId xmlns:p14="http://schemas.microsoft.com/office/powerpoint/2010/main" val="77677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Posteriormente se debe pedir al </a:t>
            </a:r>
            <a:r>
              <a:rPr lang="es-ES" sz="1800" b="1" i="0" u="none" strike="noStrike" baseline="0" dirty="0">
                <a:solidFill>
                  <a:srgbClr val="000000"/>
                </a:solidFill>
                <a:latin typeface="Times New Roman" panose="02020603050405020304" pitchFamily="18" charset="0"/>
              </a:rPr>
              <a:t>paciente que tosa </a:t>
            </a:r>
            <a:r>
              <a:rPr lang="es-ES" sz="1800" b="0" i="0" u="none" strike="noStrike" baseline="0" dirty="0">
                <a:solidFill>
                  <a:srgbClr val="000000"/>
                </a:solidFill>
                <a:latin typeface="Times New Roman" panose="02020603050405020304" pitchFamily="18" charset="0"/>
              </a:rPr>
              <a:t>(que incline la cabeza hacia delante) mientras se inspeccionan las zonas inguinales, umbilical, y femoral. Esta maniobra aumenta la presión intraabdominal y puede producir un aumento de volumen repentino en estas zonas, la cual suele deberse a una hernia. Además, la tos puede ocasionar dolor localizado en una zona concreta. Esta técnica permite identificar la zona de máxima hipersensibilidad dolorosa y llevar a cabo la mayor parte de la exploración abdominal sin demasiadas molestias para el paciente. </a:t>
            </a:r>
          </a:p>
          <a:p>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Link video: https://www.youtube.com/watch?v=Cyuw3W_nJfI&amp;t=46s</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9</a:t>
            </a:fld>
            <a:endParaRPr lang="es-CL"/>
          </a:p>
        </p:txBody>
      </p:sp>
    </p:spTree>
    <p:extLst>
      <p:ext uri="{BB962C8B-B14F-4D97-AF65-F5344CB8AC3E}">
        <p14:creationId xmlns:p14="http://schemas.microsoft.com/office/powerpoint/2010/main" val="306909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La distribución de las venas del abdomen apenas suele ser perceptible. Si es visible en el individuo normal, el drenaje de los dos tercios inferiores del abdomen es hacia caudal. Cuando hay </a:t>
            </a:r>
            <a:r>
              <a:rPr lang="es-ES" sz="1800" b="1" i="0" u="none" strike="noStrike" baseline="0" dirty="0">
                <a:solidFill>
                  <a:srgbClr val="000000"/>
                </a:solidFill>
                <a:latin typeface="Times New Roman" panose="02020603050405020304" pitchFamily="18" charset="0"/>
              </a:rPr>
              <a:t>obstrucción de la vena cava</a:t>
            </a:r>
            <a:r>
              <a:rPr lang="es-ES" sz="1800" b="0" i="0" u="none" strike="noStrike" baseline="0" dirty="0">
                <a:solidFill>
                  <a:srgbClr val="000000"/>
                </a:solidFill>
                <a:latin typeface="Times New Roman" panose="02020603050405020304" pitchFamily="18" charset="0"/>
              </a:rPr>
              <a:t>, las venas superficiales se dilatan y </a:t>
            </a:r>
            <a:r>
              <a:rPr lang="es-ES" sz="1800" b="1" i="0" u="none" strike="noStrike" baseline="0" dirty="0">
                <a:solidFill>
                  <a:srgbClr val="000000"/>
                </a:solidFill>
                <a:latin typeface="Times New Roman" panose="02020603050405020304" pitchFamily="18" charset="0"/>
              </a:rPr>
              <a:t>las venas drenan en dirección cefálica</a:t>
            </a:r>
            <a:r>
              <a:rPr lang="es-ES" sz="1800" b="0" i="0" u="none" strike="noStrike" baseline="0" dirty="0">
                <a:solidFill>
                  <a:srgbClr val="000000"/>
                </a:solidFill>
                <a:latin typeface="Times New Roman" panose="02020603050405020304" pitchFamily="18" charset="0"/>
              </a:rPr>
              <a:t>. En las personas con hipertensión portal, las venas dilatadas parecen irradiar desde el ombligo. </a:t>
            </a:r>
            <a:r>
              <a:rPr lang="es-ES" sz="1800" b="1" i="0" u="none" strike="noStrike" baseline="0" dirty="0">
                <a:solidFill>
                  <a:srgbClr val="000000"/>
                </a:solidFill>
                <a:latin typeface="Times New Roman" panose="02020603050405020304" pitchFamily="18" charset="0"/>
              </a:rPr>
              <a:t>Esto se debe al reflujo retrógrado y recanalización del ligamento falciforme (vena umbilical obliterada)</a:t>
            </a:r>
            <a:r>
              <a:rPr lang="es-ES" sz="1800" b="0" i="0" u="none" strike="noStrike" baseline="0" dirty="0">
                <a:solidFill>
                  <a:srgbClr val="000000"/>
                </a:solidFill>
                <a:latin typeface="Times New Roman" panose="02020603050405020304" pitchFamily="18" charset="0"/>
              </a:rPr>
              <a:t>, y este signo recibe el nombre de </a:t>
            </a:r>
            <a:r>
              <a:rPr lang="es-ES" sz="1800" b="1" i="0" u="none" strike="noStrike" baseline="0" dirty="0">
                <a:solidFill>
                  <a:srgbClr val="000000"/>
                </a:solidFill>
                <a:latin typeface="Times New Roman" panose="02020603050405020304" pitchFamily="18" charset="0"/>
              </a:rPr>
              <a:t>cabeza de medusa. </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10</a:t>
            </a:fld>
            <a:endParaRPr lang="es-CL"/>
          </a:p>
        </p:txBody>
      </p:sp>
    </p:spTree>
    <p:extLst>
      <p:ext uri="{BB962C8B-B14F-4D97-AF65-F5344CB8AC3E}">
        <p14:creationId xmlns:p14="http://schemas.microsoft.com/office/powerpoint/2010/main" val="339899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Link video: https://www.youtube.com/watch?v=1rpJ05HSVMk</a:t>
            </a:r>
            <a:endParaRPr lang="es-CL" dirty="0"/>
          </a:p>
        </p:txBody>
      </p:sp>
      <p:sp>
        <p:nvSpPr>
          <p:cNvPr id="4" name="Marcador de número de diapositiva 3"/>
          <p:cNvSpPr>
            <a:spLocks noGrp="1"/>
          </p:cNvSpPr>
          <p:nvPr>
            <p:ph type="sldNum" sz="quarter" idx="5"/>
          </p:nvPr>
        </p:nvSpPr>
        <p:spPr/>
        <p:txBody>
          <a:bodyPr/>
          <a:lstStyle/>
          <a:p>
            <a:fld id="{32028C44-F9E5-43C8-BA5F-21DDC85385DD}" type="slidenum">
              <a:rPr lang="es-CL" smtClean="0"/>
              <a:t>11</a:t>
            </a:fld>
            <a:endParaRPr lang="es-CL"/>
          </a:p>
        </p:txBody>
      </p:sp>
    </p:spTree>
    <p:extLst>
      <p:ext uri="{BB962C8B-B14F-4D97-AF65-F5344CB8AC3E}">
        <p14:creationId xmlns:p14="http://schemas.microsoft.com/office/powerpoint/2010/main" val="2421450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ideo" Target="https://www.youtube.com/embed/1rpJ05HSVMk?feature=oembed" TargetMode="Externa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video" Target="https://www.youtube.com/embed/cclwz8tv65w?feature=oembed"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3.jpeg"/><Relationship Id="rId2" Type="http://schemas.openxmlformats.org/officeDocument/2006/relationships/slideLayout" Target="../slideLayouts/slideLayout9.xml"/><Relationship Id="rId1" Type="http://schemas.openxmlformats.org/officeDocument/2006/relationships/video" Target="https://www.youtube.com/embed/4HNCLLozdVU?feature=oembed" TargetMode="External"/><Relationship Id="rId6" Type="http://schemas.openxmlformats.org/officeDocument/2006/relationships/image" Target="../media/image42.jpe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ideo" Target="https://www.youtube.com/embed/_It2ZME1tUM?feature=oembed"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https://www.youtube.com/embed/d65M_KgKN7Y?feature=oembed" TargetMode="External"/><Relationship Id="rId1" Type="http://schemas.openxmlformats.org/officeDocument/2006/relationships/video" Target="https://www.youtube.com/embed/yK9qqspFz1U?feature=oembed" TargetMode="Externa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EMQmE2Ueg4A?feature=oembed" TargetMode="External"/><Relationship Id="rId1" Type="http://schemas.openxmlformats.org/officeDocument/2006/relationships/video" Target="https://www.youtube.com/embed/u9WagHApfPI?feature=oembed" TargetMode="Externa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qQHfbQgzgMQ?feature=oembed" TargetMode="External"/><Relationship Id="rId5" Type="http://schemas.openxmlformats.org/officeDocument/2006/relationships/image" Target="../media/image53.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ideo" Target="https://www.youtube.com/embed/6obc-B8R608?feature=oembed" TargetMode="External"/><Relationship Id="rId5" Type="http://schemas.openxmlformats.org/officeDocument/2006/relationships/image" Target="../media/image55.jpe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ideo" Target="https://www.youtube.com/embed/IkdVES3gsrU?feature=oembed" TargetMode="Externa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ideo" Target="https://www.youtube.com/embed/PwfpaUDAT7M?feature=oembed" TargetMode="External"/><Relationship Id="rId5" Type="http://schemas.openxmlformats.org/officeDocument/2006/relationships/image" Target="../media/image60.jpe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ideo" Target="https://www.youtube.com/embed/3ja5is6E9oY?feature=oembed" TargetMode="Externa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_It2ZME1tUM?feature=oembed" TargetMode="Externa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ideo" Target="https://www.youtube.com/embed/Cyuw3W_nJfI?start=46&amp;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467770-D01D-4CF6-86F5-E1BFD85CC96F}"/>
              </a:ext>
            </a:extLst>
          </p:cNvPr>
          <p:cNvSpPr>
            <a:spLocks noGrp="1"/>
          </p:cNvSpPr>
          <p:nvPr>
            <p:ph type="ctrTitle"/>
          </p:nvPr>
        </p:nvSpPr>
        <p:spPr/>
        <p:txBody>
          <a:bodyPr/>
          <a:lstStyle/>
          <a:p>
            <a:r>
              <a:rPr lang="es-ES" dirty="0"/>
              <a:t>Examen físico abdominal</a:t>
            </a:r>
            <a:endParaRPr lang="es-CL" dirty="0"/>
          </a:p>
        </p:txBody>
      </p:sp>
      <p:sp>
        <p:nvSpPr>
          <p:cNvPr id="3" name="Subtítulo 2">
            <a:extLst>
              <a:ext uri="{FF2B5EF4-FFF2-40B4-BE49-F238E27FC236}">
                <a16:creationId xmlns:a16="http://schemas.microsoft.com/office/drawing/2014/main" id="{1B9A0541-42A8-4F4A-B0EF-A341A98FC60E}"/>
              </a:ext>
            </a:extLst>
          </p:cNvPr>
          <p:cNvSpPr>
            <a:spLocks noGrp="1"/>
          </p:cNvSpPr>
          <p:nvPr>
            <p:ph type="subTitle" idx="1"/>
          </p:nvPr>
        </p:nvSpPr>
        <p:spPr/>
        <p:txBody>
          <a:bodyPr>
            <a:normAutofit fontScale="92500" lnSpcReduction="10000"/>
          </a:bodyPr>
          <a:lstStyle/>
          <a:p>
            <a:r>
              <a:rPr lang="es-ES" dirty="0"/>
              <a:t>Semiología </a:t>
            </a:r>
            <a:r>
              <a:rPr lang="es-ES" dirty="0" err="1"/>
              <a:t>ii</a:t>
            </a:r>
            <a:endParaRPr lang="es-ES" dirty="0"/>
          </a:p>
          <a:p>
            <a:r>
              <a:rPr lang="es-ES" dirty="0"/>
              <a:t>Noviembre 2020</a:t>
            </a:r>
          </a:p>
          <a:p>
            <a:r>
              <a:rPr lang="es-ES" dirty="0"/>
              <a:t>Universidad de chile</a:t>
            </a:r>
            <a:endParaRPr lang="es-CL" dirty="0"/>
          </a:p>
        </p:txBody>
      </p:sp>
    </p:spTree>
    <p:extLst>
      <p:ext uri="{BB962C8B-B14F-4D97-AF65-F5344CB8AC3E}">
        <p14:creationId xmlns:p14="http://schemas.microsoft.com/office/powerpoint/2010/main" val="269071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0B0B2-90DC-432E-93FC-9EEBCD374CC9}"/>
              </a:ext>
            </a:extLst>
          </p:cNvPr>
          <p:cNvSpPr>
            <a:spLocks noGrp="1"/>
          </p:cNvSpPr>
          <p:nvPr>
            <p:ph type="title"/>
          </p:nvPr>
        </p:nvSpPr>
        <p:spPr>
          <a:xfrm>
            <a:off x="913774" y="232786"/>
            <a:ext cx="10364451" cy="484726"/>
          </a:xfrm>
        </p:spPr>
        <p:txBody>
          <a:bodyPr>
            <a:normAutofit fontScale="90000"/>
          </a:bodyPr>
          <a:lstStyle/>
          <a:p>
            <a:r>
              <a:rPr lang="es-ES" dirty="0"/>
              <a:t>Circulación colateral </a:t>
            </a:r>
            <a:endParaRPr lang="es-CL" dirty="0"/>
          </a:p>
        </p:txBody>
      </p:sp>
      <p:pic>
        <p:nvPicPr>
          <p:cNvPr id="4" name="Imagen 3">
            <a:extLst>
              <a:ext uri="{FF2B5EF4-FFF2-40B4-BE49-F238E27FC236}">
                <a16:creationId xmlns:a16="http://schemas.microsoft.com/office/drawing/2014/main" id="{90157F2F-05A9-4A00-BFA4-8858776F9530}"/>
              </a:ext>
            </a:extLst>
          </p:cNvPr>
          <p:cNvPicPr>
            <a:picLocks noChangeAspect="1"/>
          </p:cNvPicPr>
          <p:nvPr/>
        </p:nvPicPr>
        <p:blipFill>
          <a:blip r:embed="rId3"/>
          <a:stretch>
            <a:fillRect/>
          </a:stretch>
        </p:blipFill>
        <p:spPr>
          <a:xfrm>
            <a:off x="100236" y="1924257"/>
            <a:ext cx="7058025" cy="4105275"/>
          </a:xfrm>
          <a:prstGeom prst="rect">
            <a:avLst/>
          </a:prstGeom>
        </p:spPr>
      </p:pic>
      <p:pic>
        <p:nvPicPr>
          <p:cNvPr id="6" name="Imagen 5">
            <a:extLst>
              <a:ext uri="{FF2B5EF4-FFF2-40B4-BE49-F238E27FC236}">
                <a16:creationId xmlns:a16="http://schemas.microsoft.com/office/drawing/2014/main" id="{31963A71-14EA-4713-B36B-8D11241C0BFD}"/>
              </a:ext>
            </a:extLst>
          </p:cNvPr>
          <p:cNvPicPr>
            <a:picLocks noChangeAspect="1"/>
          </p:cNvPicPr>
          <p:nvPr/>
        </p:nvPicPr>
        <p:blipFill>
          <a:blip r:embed="rId4"/>
          <a:stretch>
            <a:fillRect/>
          </a:stretch>
        </p:blipFill>
        <p:spPr>
          <a:xfrm>
            <a:off x="7239621" y="874643"/>
            <a:ext cx="4852143" cy="5541849"/>
          </a:xfrm>
          <a:prstGeom prst="rect">
            <a:avLst/>
          </a:prstGeom>
        </p:spPr>
      </p:pic>
      <p:pic>
        <p:nvPicPr>
          <p:cNvPr id="6146" name="Picture 2" descr="Maquetación 1">
            <a:extLst>
              <a:ext uri="{FF2B5EF4-FFF2-40B4-BE49-F238E27FC236}">
                <a16:creationId xmlns:a16="http://schemas.microsoft.com/office/drawing/2014/main" id="{0C5DCF07-9B54-47D3-9B49-53CCCFED6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025" y="2529641"/>
            <a:ext cx="2620618" cy="33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6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a:extLst>
              <a:ext uri="{FF2B5EF4-FFF2-40B4-BE49-F238E27FC236}">
                <a16:creationId xmlns:a16="http://schemas.microsoft.com/office/drawing/2014/main" id="{4307D36E-6608-46E6-857A-E172960BB6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15">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arcador de texto 4">
            <a:extLst>
              <a:ext uri="{FF2B5EF4-FFF2-40B4-BE49-F238E27FC236}">
                <a16:creationId xmlns:a16="http://schemas.microsoft.com/office/drawing/2014/main" id="{5AD3A253-3200-4C98-B759-BC1BFEAA417F}"/>
              </a:ext>
            </a:extLst>
          </p:cNvPr>
          <p:cNvSpPr>
            <a:spLocks noGrp="1"/>
          </p:cNvSpPr>
          <p:nvPr>
            <p:ph type="body" sz="half" idx="2"/>
          </p:nvPr>
        </p:nvSpPr>
        <p:spPr>
          <a:xfrm>
            <a:off x="8196408" y="2367092"/>
            <a:ext cx="3352128" cy="3881309"/>
          </a:xfrm>
        </p:spPr>
        <p:txBody>
          <a:bodyPr vert="horz" lIns="91440" tIns="45720" rIns="91440" bIns="45720" rtlCol="0">
            <a:normAutofit/>
          </a:bodyPr>
          <a:lstStyle/>
          <a:p>
            <a:pPr marL="57150" algn="l"/>
            <a:r>
              <a:rPr lang="en-US" sz="1800" b="1" dirty="0"/>
              <a:t>QUÉ SE EVALÚA:</a:t>
            </a:r>
          </a:p>
          <a:p>
            <a:pPr marL="285750" indent="-228600" algn="l">
              <a:buFont typeface="Arial" panose="020B0604020202020204" pitchFamily="34" charset="0"/>
              <a:buChar char="•"/>
            </a:pPr>
            <a:endParaRPr lang="en-US" sz="1800" dirty="0"/>
          </a:p>
          <a:p>
            <a:pPr marL="285750" indent="-228600" algn="l">
              <a:buFont typeface="Arial" panose="020B0604020202020204" pitchFamily="34" charset="0"/>
              <a:buChar char="•"/>
            </a:pPr>
            <a:r>
              <a:rPr lang="en-US" sz="1800" dirty="0" err="1"/>
              <a:t>Ruidos</a:t>
            </a:r>
            <a:r>
              <a:rPr lang="en-US" sz="1800" dirty="0"/>
              <a:t> </a:t>
            </a:r>
            <a:r>
              <a:rPr lang="en-US" sz="1800" dirty="0" err="1"/>
              <a:t>hidroaéreos</a:t>
            </a:r>
            <a:endParaRPr lang="en-US" sz="1800" dirty="0"/>
          </a:p>
          <a:p>
            <a:pPr marL="285750" indent="-228600" algn="l">
              <a:buFont typeface="Arial" panose="020B0604020202020204" pitchFamily="34" charset="0"/>
              <a:buChar char="•"/>
            </a:pPr>
            <a:r>
              <a:rPr lang="en-US" sz="1800" dirty="0" err="1"/>
              <a:t>Bazuqueo</a:t>
            </a:r>
            <a:endParaRPr lang="en-US" sz="1800" dirty="0"/>
          </a:p>
          <a:p>
            <a:pPr marL="285750" indent="-228600" algn="l">
              <a:buFont typeface="Arial" panose="020B0604020202020204" pitchFamily="34" charset="0"/>
              <a:buChar char="•"/>
            </a:pPr>
            <a:r>
              <a:rPr lang="en-US" sz="1800" dirty="0" err="1"/>
              <a:t>Soplos</a:t>
            </a:r>
            <a:r>
              <a:rPr lang="en-US" sz="1800" dirty="0"/>
              <a:t> </a:t>
            </a:r>
            <a:r>
              <a:rPr lang="en-US" sz="1800" dirty="0" err="1"/>
              <a:t>vasculares</a:t>
            </a:r>
            <a:endParaRPr lang="en-US" sz="1800" dirty="0"/>
          </a:p>
          <a:p>
            <a:pPr marL="285750" indent="-228600" algn="l">
              <a:buFont typeface="Arial" panose="020B0604020202020204" pitchFamily="34" charset="0"/>
              <a:buChar char="•"/>
            </a:pPr>
            <a:endParaRPr lang="en-US" sz="1800" dirty="0"/>
          </a:p>
        </p:txBody>
      </p:sp>
      <p:sp>
        <p:nvSpPr>
          <p:cNvPr id="3" name="Título 2">
            <a:extLst>
              <a:ext uri="{FF2B5EF4-FFF2-40B4-BE49-F238E27FC236}">
                <a16:creationId xmlns:a16="http://schemas.microsoft.com/office/drawing/2014/main" id="{63569108-5EC7-4D28-8C73-8F098659ADDC}"/>
              </a:ext>
            </a:extLst>
          </p:cNvPr>
          <p:cNvSpPr>
            <a:spLocks noGrp="1"/>
          </p:cNvSpPr>
          <p:nvPr>
            <p:ph type="title"/>
          </p:nvPr>
        </p:nvSpPr>
        <p:spPr>
          <a:xfrm>
            <a:off x="8196408" y="640831"/>
            <a:ext cx="3352128" cy="1573863"/>
          </a:xfrm>
        </p:spPr>
        <p:txBody>
          <a:bodyPr vert="horz" lIns="91440" tIns="45720" rIns="91440" bIns="45720" rtlCol="0" anchor="ctr">
            <a:normAutofit/>
          </a:bodyPr>
          <a:lstStyle/>
          <a:p>
            <a:r>
              <a:rPr lang="en-US" sz="3600" b="1"/>
              <a:t>auscultación</a:t>
            </a:r>
          </a:p>
        </p:txBody>
      </p:sp>
      <p:pic>
        <p:nvPicPr>
          <p:cNvPr id="4" name="Elementos multimedia en línea 3" title="Video 22 Auscultación del abdomen">
            <a:hlinkClick r:id="" action="ppaction://media"/>
            <a:extLst>
              <a:ext uri="{FF2B5EF4-FFF2-40B4-BE49-F238E27FC236}">
                <a16:creationId xmlns:a16="http://schemas.microsoft.com/office/drawing/2014/main" id="{17A6F4F5-A489-47CF-9D47-78BD83CB875B}"/>
              </a:ext>
            </a:extLst>
          </p:cNvPr>
          <p:cNvPicPr>
            <a:picLocks noRot="1" noChangeAspect="1"/>
          </p:cNvPicPr>
          <p:nvPr>
            <a:videoFile r:link="rId1"/>
          </p:nvPr>
        </p:nvPicPr>
        <p:blipFill>
          <a:blip r:embed="rId6"/>
          <a:stretch>
            <a:fillRect/>
          </a:stretch>
        </p:blipFill>
        <p:spPr>
          <a:xfrm>
            <a:off x="304800" y="1668945"/>
            <a:ext cx="7566991" cy="4256432"/>
          </a:xfrm>
          <a:prstGeom prst="rect">
            <a:avLst/>
          </a:prstGeom>
        </p:spPr>
      </p:pic>
    </p:spTree>
    <p:extLst>
      <p:ext uri="{BB962C8B-B14F-4D97-AF65-F5344CB8AC3E}">
        <p14:creationId xmlns:p14="http://schemas.microsoft.com/office/powerpoint/2010/main" val="42405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19DDF0B-9C9B-432A-A22C-68C2B7CF1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6630FEBD-79B2-4430-B4F1-E020CDDA14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1" name="Rounded Rectangle 13">
            <a:extLst>
              <a:ext uri="{FF2B5EF4-FFF2-40B4-BE49-F238E27FC236}">
                <a16:creationId xmlns:a16="http://schemas.microsoft.com/office/drawing/2014/main" id="{C65CCC12-4A52-45FE-9EE0-E81DE0046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3" y="635245"/>
            <a:ext cx="6909478" cy="5613156"/>
          </a:xfrm>
          <a:prstGeom prst="roundRect">
            <a:avLst>
              <a:gd name="adj" fmla="val 2274"/>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or qué nos rugen las tripas: ¿Seguro que es por hambre?">
            <a:extLst>
              <a:ext uri="{FF2B5EF4-FFF2-40B4-BE49-F238E27FC236}">
                <a16:creationId xmlns:a16="http://schemas.microsoft.com/office/drawing/2014/main" id="{E086F6A0-DE8E-41D2-8185-B7F43D8966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63278" y="780518"/>
            <a:ext cx="4297157" cy="2868351"/>
          </a:xfrm>
          <a:prstGeom prst="roundRect">
            <a:avLst>
              <a:gd name="adj" fmla="val 5301"/>
            </a:avLst>
          </a:prstGeom>
          <a:noFill/>
          <a:ln w="82550" cap="sq">
            <a:no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8196" name="Picture 4" descr="Borborigmo. #palabra #word #RAE #ilustracion #definicion #grrrrroooooar  #tripas #gases | Words, Book cover, Books">
            <a:extLst>
              <a:ext uri="{FF2B5EF4-FFF2-40B4-BE49-F238E27FC236}">
                <a16:creationId xmlns:a16="http://schemas.microsoft.com/office/drawing/2014/main" id="{8749D1A3-BD3C-48BB-8455-58AB2EF420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15761" y="3777500"/>
            <a:ext cx="5103090" cy="2436724"/>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5B50C45E-CE58-4ED1-B6F5-DD1B057EAB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3ADA1B4-D0AB-4449-8C3B-9430958D21B0}"/>
              </a:ext>
            </a:extLst>
          </p:cNvPr>
          <p:cNvSpPr>
            <a:spLocks noGrp="1"/>
          </p:cNvSpPr>
          <p:nvPr>
            <p:ph type="title"/>
          </p:nvPr>
        </p:nvSpPr>
        <p:spPr>
          <a:xfrm>
            <a:off x="8196408" y="640831"/>
            <a:ext cx="3352128" cy="1573863"/>
          </a:xfrm>
        </p:spPr>
        <p:txBody>
          <a:bodyPr>
            <a:normAutofit/>
          </a:bodyPr>
          <a:lstStyle/>
          <a:p>
            <a:r>
              <a:rPr lang="es-ES" sz="2400" b="1" dirty="0"/>
              <a:t>AUSCULTACIÓN: </a:t>
            </a:r>
            <a:r>
              <a:rPr lang="es-ES" sz="2400" dirty="0"/>
              <a:t>Ruidos hidroaéreos</a:t>
            </a:r>
            <a:endParaRPr lang="es-CL" sz="2400" dirty="0"/>
          </a:p>
        </p:txBody>
      </p:sp>
      <p:sp>
        <p:nvSpPr>
          <p:cNvPr id="3" name="Marcador de contenido 2">
            <a:extLst>
              <a:ext uri="{FF2B5EF4-FFF2-40B4-BE49-F238E27FC236}">
                <a16:creationId xmlns:a16="http://schemas.microsoft.com/office/drawing/2014/main" id="{02E7802C-6F21-40FA-B5B7-238D71607CD1}"/>
              </a:ext>
            </a:extLst>
          </p:cNvPr>
          <p:cNvSpPr>
            <a:spLocks noGrp="1"/>
          </p:cNvSpPr>
          <p:nvPr>
            <p:ph sz="quarter" idx="13"/>
          </p:nvPr>
        </p:nvSpPr>
        <p:spPr>
          <a:xfrm>
            <a:off x="8196407" y="2367092"/>
            <a:ext cx="3611279" cy="3881309"/>
          </a:xfrm>
        </p:spPr>
        <p:txBody>
          <a:bodyPr>
            <a:normAutofit/>
          </a:bodyPr>
          <a:lstStyle/>
          <a:p>
            <a:r>
              <a:rPr lang="es-ES" sz="1800" dirty="0"/>
              <a:t>Presencia o ausencia</a:t>
            </a:r>
          </a:p>
          <a:p>
            <a:r>
              <a:rPr lang="es-ES" sz="1800" dirty="0"/>
              <a:t>Carácter (ej. ruidos metálicos, borborigmos)</a:t>
            </a:r>
          </a:p>
          <a:p>
            <a:r>
              <a:rPr lang="es-ES" sz="1800" dirty="0"/>
              <a:t>Frecuencia</a:t>
            </a:r>
          </a:p>
          <a:p>
            <a:pPr marL="0" indent="0">
              <a:buNone/>
            </a:pPr>
            <a:r>
              <a:rPr lang="es-ES" sz="1800" dirty="0">
                <a:sym typeface="Wingdings" panose="05000000000000000000" pitchFamily="2" charset="2"/>
              </a:rPr>
              <a:t>	- 5 a 30 por minuto</a:t>
            </a:r>
          </a:p>
          <a:p>
            <a:pPr marL="0" indent="0">
              <a:buNone/>
            </a:pPr>
            <a:r>
              <a:rPr lang="es-ES" sz="1800" dirty="0">
                <a:sym typeface="Wingdings" panose="05000000000000000000" pitchFamily="2" charset="2"/>
              </a:rPr>
              <a:t>	- </a:t>
            </a:r>
            <a:r>
              <a:rPr lang="es-ES" sz="1800" u="sng" dirty="0">
                <a:sym typeface="Wingdings" panose="05000000000000000000" pitchFamily="2" charset="2"/>
              </a:rPr>
              <a:t>normal</a:t>
            </a:r>
            <a:r>
              <a:rPr lang="es-ES" sz="1800" dirty="0">
                <a:sym typeface="Wingdings" panose="05000000000000000000" pitchFamily="2" charset="2"/>
              </a:rPr>
              <a:t>: cada 5-10 	segundos) </a:t>
            </a:r>
          </a:p>
          <a:p>
            <a:pPr marL="0" indent="0">
              <a:buNone/>
            </a:pPr>
            <a:r>
              <a:rPr lang="es-ES" sz="1800" dirty="0">
                <a:sym typeface="Wingdings" panose="05000000000000000000" pitchFamily="2" charset="2"/>
              </a:rPr>
              <a:t>	- </a:t>
            </a:r>
            <a:r>
              <a:rPr lang="es-ES" sz="1800" b="1" dirty="0">
                <a:sym typeface="Wingdings" panose="05000000000000000000" pitchFamily="2" charset="2"/>
              </a:rPr>
              <a:t>ausencia: sin 	ruidos en 2 minutos</a:t>
            </a:r>
            <a:endParaRPr lang="es-CL" sz="1800" dirty="0"/>
          </a:p>
        </p:txBody>
      </p:sp>
    </p:spTree>
    <p:extLst>
      <p:ext uri="{BB962C8B-B14F-4D97-AF65-F5344CB8AC3E}">
        <p14:creationId xmlns:p14="http://schemas.microsoft.com/office/powerpoint/2010/main" val="273829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8C757-1A28-4CC0-923D-EC6F90ED5A41}"/>
              </a:ext>
            </a:extLst>
          </p:cNvPr>
          <p:cNvSpPr>
            <a:spLocks noGrp="1"/>
          </p:cNvSpPr>
          <p:nvPr>
            <p:ph type="title"/>
          </p:nvPr>
        </p:nvSpPr>
        <p:spPr>
          <a:xfrm>
            <a:off x="487017" y="618517"/>
            <a:ext cx="11062253" cy="1596177"/>
          </a:xfrm>
        </p:spPr>
        <p:txBody>
          <a:bodyPr/>
          <a:lstStyle/>
          <a:p>
            <a:r>
              <a:rPr lang="es-ES" b="1" dirty="0"/>
              <a:t>AUSCULTACIÓN: </a:t>
            </a:r>
            <a:br>
              <a:rPr lang="es-ES" b="1" dirty="0"/>
            </a:br>
            <a:r>
              <a:rPr lang="es-ES" dirty="0"/>
              <a:t>Bazuqueo </a:t>
            </a:r>
            <a:r>
              <a:rPr lang="es-ES" dirty="0">
                <a:sym typeface="Wingdings" panose="05000000000000000000" pitchFamily="2" charset="2"/>
              </a:rPr>
              <a:t> distensión + retención DE líquidos</a:t>
            </a:r>
            <a:endParaRPr lang="es-CL" dirty="0"/>
          </a:p>
        </p:txBody>
      </p:sp>
      <p:sp>
        <p:nvSpPr>
          <p:cNvPr id="3" name="Marcador de contenido 2">
            <a:extLst>
              <a:ext uri="{FF2B5EF4-FFF2-40B4-BE49-F238E27FC236}">
                <a16:creationId xmlns:a16="http://schemas.microsoft.com/office/drawing/2014/main" id="{A10AD4F6-8C1D-4650-8747-D2C192CFBBE9}"/>
              </a:ext>
            </a:extLst>
          </p:cNvPr>
          <p:cNvSpPr>
            <a:spLocks noGrp="1"/>
          </p:cNvSpPr>
          <p:nvPr>
            <p:ph sz="quarter" idx="13"/>
          </p:nvPr>
        </p:nvSpPr>
        <p:spPr/>
        <p:txBody>
          <a:bodyPr/>
          <a:lstStyle/>
          <a:p>
            <a:endParaRPr lang="es-CL" dirty="0"/>
          </a:p>
        </p:txBody>
      </p:sp>
      <p:pic>
        <p:nvPicPr>
          <p:cNvPr id="5" name="Imagen 4">
            <a:extLst>
              <a:ext uri="{FF2B5EF4-FFF2-40B4-BE49-F238E27FC236}">
                <a16:creationId xmlns:a16="http://schemas.microsoft.com/office/drawing/2014/main" id="{3BB84295-9337-4AB5-9C49-1C5D61846880}"/>
              </a:ext>
            </a:extLst>
          </p:cNvPr>
          <p:cNvPicPr>
            <a:picLocks noChangeAspect="1"/>
          </p:cNvPicPr>
          <p:nvPr/>
        </p:nvPicPr>
        <p:blipFill>
          <a:blip r:embed="rId3"/>
          <a:stretch>
            <a:fillRect/>
          </a:stretch>
        </p:blipFill>
        <p:spPr>
          <a:xfrm>
            <a:off x="2245206" y="2214694"/>
            <a:ext cx="8165183" cy="4413994"/>
          </a:xfrm>
          <a:prstGeom prst="rect">
            <a:avLst/>
          </a:prstGeom>
        </p:spPr>
      </p:pic>
    </p:spTree>
    <p:extLst>
      <p:ext uri="{BB962C8B-B14F-4D97-AF65-F5344CB8AC3E}">
        <p14:creationId xmlns:p14="http://schemas.microsoft.com/office/powerpoint/2010/main" val="115573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20218-7E5A-44EB-9EA5-E3977138A8F6}"/>
              </a:ext>
            </a:extLst>
          </p:cNvPr>
          <p:cNvSpPr>
            <a:spLocks noGrp="1"/>
          </p:cNvSpPr>
          <p:nvPr>
            <p:ph type="title"/>
          </p:nvPr>
        </p:nvSpPr>
        <p:spPr>
          <a:xfrm>
            <a:off x="913775" y="618517"/>
            <a:ext cx="6719477" cy="1596177"/>
          </a:xfrm>
        </p:spPr>
        <p:txBody>
          <a:bodyPr/>
          <a:lstStyle/>
          <a:p>
            <a:r>
              <a:rPr lang="es-ES" b="1" dirty="0"/>
              <a:t>AUSCULTACIÓN: </a:t>
            </a:r>
            <a:r>
              <a:rPr lang="es-ES" dirty="0"/>
              <a:t>Soplos vasculares</a:t>
            </a:r>
            <a:endParaRPr lang="es-CL" dirty="0"/>
          </a:p>
        </p:txBody>
      </p:sp>
      <p:pic>
        <p:nvPicPr>
          <p:cNvPr id="9218" name="Picture 2" descr="Apuntes De Semiología Quirúrgica: EXAMEN DE ABDOMEN">
            <a:extLst>
              <a:ext uri="{FF2B5EF4-FFF2-40B4-BE49-F238E27FC236}">
                <a16:creationId xmlns:a16="http://schemas.microsoft.com/office/drawing/2014/main" id="{CA4EC15A-A419-40E2-A1BE-BC6741660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07" y="2214693"/>
            <a:ext cx="7275545" cy="44242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stenosis de la arteria renal - Síntomas y causas - Mayo Clinic">
            <a:extLst>
              <a:ext uri="{FF2B5EF4-FFF2-40B4-BE49-F238E27FC236}">
                <a16:creationId xmlns:a16="http://schemas.microsoft.com/office/drawing/2014/main" id="{E678A0B4-FE42-402C-AD4B-8BB891B80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105" y="3428999"/>
            <a:ext cx="4098331" cy="320992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bdominal Aortic Aneurysm">
            <a:extLst>
              <a:ext uri="{FF2B5EF4-FFF2-40B4-BE49-F238E27FC236}">
                <a16:creationId xmlns:a16="http://schemas.microsoft.com/office/drawing/2014/main" id="{55BFCCEA-040C-44FC-AD14-19ECD47648FF}"/>
              </a:ext>
            </a:extLst>
          </p:cNvPr>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7901105" y="460512"/>
            <a:ext cx="4098331" cy="276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6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EE9D1-0DE9-4EC7-8C43-68ED15846681}"/>
              </a:ext>
            </a:extLst>
          </p:cNvPr>
          <p:cNvSpPr>
            <a:spLocks noGrp="1"/>
          </p:cNvSpPr>
          <p:nvPr>
            <p:ph type="title"/>
          </p:nvPr>
        </p:nvSpPr>
        <p:spPr>
          <a:xfrm>
            <a:off x="913774" y="609601"/>
            <a:ext cx="5934969" cy="692426"/>
          </a:xfrm>
        </p:spPr>
        <p:txBody>
          <a:bodyPr/>
          <a:lstStyle/>
          <a:p>
            <a:r>
              <a:rPr lang="es-ES" b="1" dirty="0"/>
              <a:t>percusión</a:t>
            </a:r>
            <a:endParaRPr lang="es-CL" b="1" dirty="0"/>
          </a:p>
        </p:txBody>
      </p:sp>
      <p:sp>
        <p:nvSpPr>
          <p:cNvPr id="4" name="Marcador de texto 3">
            <a:extLst>
              <a:ext uri="{FF2B5EF4-FFF2-40B4-BE49-F238E27FC236}">
                <a16:creationId xmlns:a16="http://schemas.microsoft.com/office/drawing/2014/main" id="{EF3608BD-4F31-41B8-9857-39FDFDFBE4BE}"/>
              </a:ext>
            </a:extLst>
          </p:cNvPr>
          <p:cNvSpPr>
            <a:spLocks noGrp="1"/>
          </p:cNvSpPr>
          <p:nvPr>
            <p:ph type="body" sz="half" idx="2"/>
          </p:nvPr>
        </p:nvSpPr>
        <p:spPr>
          <a:xfrm>
            <a:off x="913774" y="1638939"/>
            <a:ext cx="4443417" cy="1382558"/>
          </a:xfrm>
        </p:spPr>
        <p:txBody>
          <a:bodyPr>
            <a:normAutofit fontScale="77500" lnSpcReduction="20000"/>
          </a:bodyPr>
          <a:lstStyle/>
          <a:p>
            <a:pPr marL="285750" indent="-285750" algn="l">
              <a:buFontTx/>
              <a:buChar char="-"/>
            </a:pPr>
            <a:r>
              <a:rPr lang="es-ES" sz="1800" b="0" i="0" u="none" strike="noStrike" baseline="0" dirty="0">
                <a:solidFill>
                  <a:srgbClr val="000000"/>
                </a:solidFill>
                <a:latin typeface="Times New Roman" panose="02020603050405020304" pitchFamily="18" charset="0"/>
              </a:rPr>
              <a:t>valorar la composición de </a:t>
            </a:r>
            <a:r>
              <a:rPr lang="es-ES" sz="1800" b="1" i="0" u="none" strike="noStrike" baseline="0" dirty="0">
                <a:solidFill>
                  <a:srgbClr val="000000"/>
                </a:solidFill>
                <a:latin typeface="Times New Roman" panose="02020603050405020304" pitchFamily="18" charset="0"/>
              </a:rPr>
              <a:t>gas (timpánico), líquido o masas sólidas (mate)</a:t>
            </a:r>
          </a:p>
          <a:p>
            <a:pPr marL="285750" indent="-285750" algn="l">
              <a:buFontTx/>
              <a:buChar char="-"/>
            </a:pPr>
            <a:r>
              <a:rPr lang="es-ES" sz="1800" b="0" i="0" u="none" strike="noStrike" baseline="0" dirty="0">
                <a:solidFill>
                  <a:srgbClr val="000000"/>
                </a:solidFill>
                <a:latin typeface="Times New Roman" panose="02020603050405020304" pitchFamily="18" charset="0"/>
              </a:rPr>
              <a:t>distribución de contenido del abdomen según se percuta </a:t>
            </a:r>
            <a:r>
              <a:rPr lang="es-ES" sz="1800" b="1" i="0" u="none" strike="noStrike" baseline="0" dirty="0">
                <a:solidFill>
                  <a:srgbClr val="000000"/>
                </a:solidFill>
                <a:latin typeface="Times New Roman" panose="02020603050405020304" pitchFamily="18" charset="0"/>
              </a:rPr>
              <a:t>timpánico o mate </a:t>
            </a:r>
            <a:endParaRPr lang="es-CL" b="1" dirty="0"/>
          </a:p>
        </p:txBody>
      </p:sp>
      <p:pic>
        <p:nvPicPr>
          <p:cNvPr id="10242" name="Picture 2" descr="Técnica Abdominal De La Percusión Ilustración del Vector - Ilustración de  técnica, percusión: 58972788">
            <a:extLst>
              <a:ext uri="{FF2B5EF4-FFF2-40B4-BE49-F238E27FC236}">
                <a16:creationId xmlns:a16="http://schemas.microsoft.com/office/drawing/2014/main" id="{A2B8E04A-E438-45A1-8AE3-16348BCC3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303" y="500270"/>
            <a:ext cx="5311397" cy="6042991"/>
          </a:xfrm>
          <a:prstGeom prst="rect">
            <a:avLst/>
          </a:prstGeom>
          <a:noFill/>
          <a:extLst>
            <a:ext uri="{909E8E84-426E-40DD-AFC4-6F175D3DCCD1}">
              <a14:hiddenFill xmlns:a14="http://schemas.microsoft.com/office/drawing/2010/main">
                <a:solidFill>
                  <a:srgbClr val="FFFFFF"/>
                </a:solidFill>
              </a14:hiddenFill>
            </a:ext>
          </a:extLst>
        </p:spPr>
      </p:pic>
      <p:pic>
        <p:nvPicPr>
          <p:cNvPr id="3" name="Elementos multimedia en línea 2" title="Video 23 Percusión del abdomen">
            <a:hlinkClick r:id="" action="ppaction://media"/>
            <a:extLst>
              <a:ext uri="{FF2B5EF4-FFF2-40B4-BE49-F238E27FC236}">
                <a16:creationId xmlns:a16="http://schemas.microsoft.com/office/drawing/2014/main" id="{8695117D-3C75-46C8-80B2-F96C572B9F35}"/>
              </a:ext>
            </a:extLst>
          </p:cNvPr>
          <p:cNvPicPr>
            <a:picLocks noRot="1" noChangeAspect="1"/>
          </p:cNvPicPr>
          <p:nvPr>
            <a:videoFile r:link="rId1"/>
          </p:nvPr>
        </p:nvPicPr>
        <p:blipFill>
          <a:blip r:embed="rId5"/>
          <a:stretch>
            <a:fillRect/>
          </a:stretch>
        </p:blipFill>
        <p:spPr>
          <a:xfrm>
            <a:off x="363302" y="3218111"/>
            <a:ext cx="6096000" cy="3429000"/>
          </a:xfrm>
          <a:prstGeom prst="rect">
            <a:avLst/>
          </a:prstGeom>
        </p:spPr>
      </p:pic>
    </p:spTree>
    <p:extLst>
      <p:ext uri="{BB962C8B-B14F-4D97-AF65-F5344CB8AC3E}">
        <p14:creationId xmlns:p14="http://schemas.microsoft.com/office/powerpoint/2010/main" val="19992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274" name="Picture 2">
            <a:extLst>
              <a:ext uri="{FF2B5EF4-FFF2-40B4-BE49-F238E27FC236}">
                <a16:creationId xmlns:a16="http://schemas.microsoft.com/office/drawing/2014/main" id="{E1475A21-6C60-48DE-AAF5-BC67FF7BB1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84">
            <a:extLst>
              <a:ext uri="{FF2B5EF4-FFF2-40B4-BE49-F238E27FC236}">
                <a16:creationId xmlns:a16="http://schemas.microsoft.com/office/drawing/2014/main" id="{C23A5061-C797-4A81-8F8F-EDF48D5938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276" name="Rectangle 86">
            <a:extLst>
              <a:ext uri="{FF2B5EF4-FFF2-40B4-BE49-F238E27FC236}">
                <a16:creationId xmlns:a16="http://schemas.microsoft.com/office/drawing/2014/main" id="{55E28F2A-652F-4736-88B4-FA019353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7" name="Picture 2">
            <a:extLst>
              <a:ext uri="{FF2B5EF4-FFF2-40B4-BE49-F238E27FC236}">
                <a16:creationId xmlns:a16="http://schemas.microsoft.com/office/drawing/2014/main" id="{C4DBD437-7B67-46CA-9173-7B161AF86B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1278" name="Rectangle 90">
            <a:extLst>
              <a:ext uri="{FF2B5EF4-FFF2-40B4-BE49-F238E27FC236}">
                <a16:creationId xmlns:a16="http://schemas.microsoft.com/office/drawing/2014/main" id="{02B32ED5-C41C-4C22-9F84-168B84020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963051" cy="6858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No hay ninguna descripción de la foto disponible.">
            <a:extLst>
              <a:ext uri="{FF2B5EF4-FFF2-40B4-BE49-F238E27FC236}">
                <a16:creationId xmlns:a16="http://schemas.microsoft.com/office/drawing/2014/main" id="{683D1704-BDCD-443B-95B6-8F18DB2922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45489" y="3546183"/>
            <a:ext cx="3226902" cy="3194633"/>
          </a:xfrm>
          <a:prstGeom prst="rect">
            <a:avLst/>
          </a:prstGeom>
          <a:noFill/>
          <a:extLst>
            <a:ext uri="{909E8E84-426E-40DD-AFC4-6F175D3DCCD1}">
              <a14:hiddenFill xmlns:a14="http://schemas.microsoft.com/office/drawing/2010/main">
                <a:solidFill>
                  <a:srgbClr val="FFFFFF"/>
                </a:solidFill>
              </a14:hiddenFill>
            </a:ext>
          </a:extLst>
        </p:spPr>
      </p:pic>
      <p:cxnSp>
        <p:nvCxnSpPr>
          <p:cNvPr id="11279" name="Straight Connector 92">
            <a:extLst>
              <a:ext uri="{FF2B5EF4-FFF2-40B4-BE49-F238E27FC236}">
                <a16:creationId xmlns:a16="http://schemas.microsoft.com/office/drawing/2014/main" id="{C7BFEE29-A920-4E98-AC63-74D4E835B3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3428999"/>
            <a:ext cx="6931152"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E7F232F4-8667-4425-9E4E-4787AE605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089" y="0"/>
            <a:ext cx="81313" cy="6858000"/>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CASO 109: NEUMOPERITONEO | URGENCIAS BIDASOA">
            <a:extLst>
              <a:ext uri="{FF2B5EF4-FFF2-40B4-BE49-F238E27FC236}">
                <a16:creationId xmlns:a16="http://schemas.microsoft.com/office/drawing/2014/main" id="{356E8AE4-50B8-425A-86B3-5FB2118725D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78946" y="127924"/>
            <a:ext cx="3133184" cy="308618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epatomegalia: MedlinePlus enciclopedia médica illustración">
            <a:extLst>
              <a:ext uri="{FF2B5EF4-FFF2-40B4-BE49-F238E27FC236}">
                <a16:creationId xmlns:a16="http://schemas.microsoft.com/office/drawing/2014/main" id="{5DFB3DA5-BB24-49C1-A1AF-45CA8E3EE33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1950" y="4027052"/>
            <a:ext cx="3101610" cy="248128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ígado graso, lo que debe saber - Dr Onofre Alarcón. Médico Especialista  Aparato Digestivo. Santa Cruz de Tenerife. Información para pacientes.">
            <a:extLst>
              <a:ext uri="{FF2B5EF4-FFF2-40B4-BE49-F238E27FC236}">
                <a16:creationId xmlns:a16="http://schemas.microsoft.com/office/drawing/2014/main" id="{60AE9D6E-4FD2-44CB-9F5C-4A6D00FB150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2610" y="671399"/>
            <a:ext cx="3245644" cy="2458574"/>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2B283A21-7A6B-4A1B-87F5-18467D1E3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a:extLst>
              <a:ext uri="{FF2B5EF4-FFF2-40B4-BE49-F238E27FC236}">
                <a16:creationId xmlns:a16="http://schemas.microsoft.com/office/drawing/2014/main" id="{87B541EF-B4E0-49CD-93B5-63EA5A3852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texto 3">
            <a:extLst>
              <a:ext uri="{FF2B5EF4-FFF2-40B4-BE49-F238E27FC236}">
                <a16:creationId xmlns:a16="http://schemas.microsoft.com/office/drawing/2014/main" id="{74F706A4-A9CC-4B68-A947-707CF6122B33}"/>
              </a:ext>
            </a:extLst>
          </p:cNvPr>
          <p:cNvSpPr>
            <a:spLocks noGrp="1"/>
          </p:cNvSpPr>
          <p:nvPr>
            <p:ph type="body" sz="half" idx="2"/>
          </p:nvPr>
        </p:nvSpPr>
        <p:spPr>
          <a:xfrm>
            <a:off x="7275443" y="1741400"/>
            <a:ext cx="4916557" cy="4473136"/>
          </a:xfrm>
        </p:spPr>
        <p:txBody>
          <a:bodyPr vert="horz" lIns="91440" tIns="45720" rIns="91440" bIns="45720" rtlCol="0">
            <a:normAutofit/>
          </a:bodyPr>
          <a:lstStyle/>
          <a:p>
            <a:pPr marL="285750" indent="-228600" algn="l">
              <a:buFont typeface="Arial" panose="020B0604020202020204" pitchFamily="34" charset="0"/>
              <a:buChar char="•"/>
            </a:pPr>
            <a:r>
              <a:rPr lang="en-US" sz="1500" dirty="0" err="1"/>
              <a:t>Línea</a:t>
            </a:r>
            <a:r>
              <a:rPr lang="en-US" sz="1500" dirty="0"/>
              <a:t> </a:t>
            </a:r>
            <a:r>
              <a:rPr lang="en-US" sz="1500" dirty="0" err="1"/>
              <a:t>medioclavicular</a:t>
            </a:r>
            <a:r>
              <a:rPr lang="en-US" sz="1500" dirty="0"/>
              <a:t> </a:t>
            </a:r>
            <a:r>
              <a:rPr lang="en-US" sz="1500" dirty="0" err="1"/>
              <a:t>derecha</a:t>
            </a:r>
            <a:r>
              <a:rPr lang="en-US" sz="1500" dirty="0"/>
              <a:t>, 2° EID</a:t>
            </a:r>
          </a:p>
          <a:p>
            <a:pPr marL="285750" indent="-228600" algn="l">
              <a:buFont typeface="Arial" panose="020B0604020202020204" pitchFamily="34" charset="0"/>
              <a:buChar char="•"/>
            </a:pPr>
            <a:r>
              <a:rPr lang="en-US" sz="1500" dirty="0" err="1"/>
              <a:t>Sonoridad</a:t>
            </a:r>
            <a:r>
              <a:rPr lang="en-US" sz="1500" dirty="0"/>
              <a:t> </a:t>
            </a:r>
            <a:r>
              <a:rPr lang="en-US" sz="1500" dirty="0">
                <a:sym typeface="Wingdings" panose="05000000000000000000" pitchFamily="2" charset="2"/>
              </a:rPr>
              <a:t> mate: </a:t>
            </a:r>
            <a:r>
              <a:rPr lang="en-US" sz="1500" dirty="0" err="1">
                <a:sym typeface="Wingdings" panose="05000000000000000000" pitchFamily="2" charset="2"/>
              </a:rPr>
              <a:t>límite</a:t>
            </a:r>
            <a:r>
              <a:rPr lang="en-US" sz="1500" dirty="0">
                <a:sym typeface="Wingdings" panose="05000000000000000000" pitchFamily="2" charset="2"/>
              </a:rPr>
              <a:t> superior</a:t>
            </a:r>
          </a:p>
          <a:p>
            <a:pPr marL="285750" indent="-228600" algn="l">
              <a:buFont typeface="Arial" panose="020B0604020202020204" pitchFamily="34" charset="0"/>
              <a:buChar char="•"/>
            </a:pPr>
            <a:r>
              <a:rPr lang="en-US" sz="1500" dirty="0">
                <a:sym typeface="Wingdings" panose="05000000000000000000" pitchFamily="2" charset="2"/>
              </a:rPr>
              <a:t>Mate  </a:t>
            </a:r>
            <a:r>
              <a:rPr lang="en-US" sz="1500" dirty="0" err="1">
                <a:sym typeface="Wingdings" panose="05000000000000000000" pitchFamily="2" charset="2"/>
              </a:rPr>
              <a:t>timpanismo</a:t>
            </a:r>
            <a:r>
              <a:rPr lang="en-US" sz="1500" dirty="0">
                <a:sym typeface="Wingdings" panose="05000000000000000000" pitchFamily="2" charset="2"/>
              </a:rPr>
              <a:t>: </a:t>
            </a:r>
            <a:r>
              <a:rPr lang="en-US" sz="1500" dirty="0" err="1">
                <a:sym typeface="Wingdings" panose="05000000000000000000" pitchFamily="2" charset="2"/>
              </a:rPr>
              <a:t>límite</a:t>
            </a:r>
            <a:r>
              <a:rPr lang="en-US" sz="1500" dirty="0">
                <a:sym typeface="Wingdings" panose="05000000000000000000" pitchFamily="2" charset="2"/>
              </a:rPr>
              <a:t> inferior</a:t>
            </a:r>
          </a:p>
          <a:p>
            <a:pPr marL="285750" indent="-228600" algn="l">
              <a:buFont typeface="Arial" panose="020B0604020202020204" pitchFamily="34" charset="0"/>
              <a:buChar char="•"/>
            </a:pPr>
            <a:endParaRPr lang="en-US" sz="1500" dirty="0">
              <a:sym typeface="Wingdings" panose="05000000000000000000" pitchFamily="2" charset="2"/>
            </a:endParaRPr>
          </a:p>
          <a:p>
            <a:pPr indent="-228600" algn="l">
              <a:buFont typeface="Arial" panose="020B0604020202020204" pitchFamily="34" charset="0"/>
              <a:buChar char="•"/>
            </a:pPr>
            <a:r>
              <a:rPr lang="en-US" sz="1500" b="1" dirty="0">
                <a:sym typeface="Wingdings" panose="05000000000000000000" pitchFamily="2" charset="2"/>
              </a:rPr>
              <a:t>Normal: 5° </a:t>
            </a:r>
            <a:r>
              <a:rPr lang="en-US" sz="1500" b="1" dirty="0" err="1">
                <a:sym typeface="Wingdings" panose="05000000000000000000" pitchFamily="2" charset="2"/>
              </a:rPr>
              <a:t>eid</a:t>
            </a:r>
            <a:r>
              <a:rPr lang="en-US" sz="1500" b="1" dirty="0">
                <a:sym typeface="Wingdings" panose="05000000000000000000" pitchFamily="2" charset="2"/>
              </a:rPr>
              <a:t> hasta </a:t>
            </a:r>
            <a:r>
              <a:rPr lang="en-US" sz="1500" b="1" dirty="0" err="1">
                <a:sym typeface="Wingdings" panose="05000000000000000000" pitchFamily="2" charset="2"/>
              </a:rPr>
              <a:t>reborde</a:t>
            </a:r>
            <a:r>
              <a:rPr lang="en-US" sz="1500" b="1" dirty="0">
                <a:sym typeface="Wingdings" panose="05000000000000000000" pitchFamily="2" charset="2"/>
              </a:rPr>
              <a:t> costal (9 a 12 cm)</a:t>
            </a:r>
          </a:p>
          <a:p>
            <a:pPr indent="-228600" algn="l">
              <a:buFont typeface="Arial" panose="020B0604020202020204" pitchFamily="34" charset="0"/>
              <a:buChar char="•"/>
            </a:pPr>
            <a:endParaRPr lang="en-US" sz="1500" b="1" dirty="0">
              <a:sym typeface="Wingdings" panose="05000000000000000000" pitchFamily="2" charset="2"/>
            </a:endParaRPr>
          </a:p>
          <a:p>
            <a:pPr marL="285750" indent="-228600" algn="l">
              <a:buFont typeface="Arial" panose="020B0604020202020204" pitchFamily="34" charset="0"/>
              <a:buChar char="•"/>
            </a:pPr>
            <a:r>
              <a:rPr lang="en-US" sz="1500" dirty="0">
                <a:sym typeface="Wingdings" panose="05000000000000000000" pitchFamily="2" charset="2"/>
              </a:rPr>
              <a:t>&gt;12 cm: </a:t>
            </a:r>
            <a:r>
              <a:rPr lang="en-US" sz="1500" dirty="0" err="1">
                <a:sym typeface="Wingdings" panose="05000000000000000000" pitchFamily="2" charset="2"/>
              </a:rPr>
              <a:t>hepatomegalia</a:t>
            </a:r>
            <a:endParaRPr lang="en-US" sz="1500" dirty="0">
              <a:sym typeface="Wingdings" panose="05000000000000000000" pitchFamily="2" charset="2"/>
            </a:endParaRPr>
          </a:p>
          <a:p>
            <a:pPr marL="285750" indent="-228600" algn="l">
              <a:buFont typeface="Arial" panose="020B0604020202020204" pitchFamily="34" charset="0"/>
              <a:buChar char="•"/>
            </a:pPr>
            <a:r>
              <a:rPr lang="en-US" sz="1500" dirty="0">
                <a:sym typeface="Wingdings" panose="05000000000000000000" pitchFamily="2" charset="2"/>
              </a:rPr>
              <a:t>&lt;9 cm: </a:t>
            </a:r>
            <a:r>
              <a:rPr lang="en-US" sz="1500" dirty="0" err="1">
                <a:sym typeface="Wingdings" panose="05000000000000000000" pitchFamily="2" charset="2"/>
              </a:rPr>
              <a:t>insuf</a:t>
            </a:r>
            <a:r>
              <a:rPr lang="en-US" sz="1500" dirty="0">
                <a:sym typeface="Wingdings" panose="05000000000000000000" pitchFamily="2" charset="2"/>
              </a:rPr>
              <a:t>. </a:t>
            </a:r>
            <a:r>
              <a:rPr lang="en-US" sz="1500" dirty="0" err="1">
                <a:sym typeface="Wingdings" panose="05000000000000000000" pitchFamily="2" charset="2"/>
              </a:rPr>
              <a:t>Hepática</a:t>
            </a:r>
            <a:r>
              <a:rPr lang="en-US" sz="1500" dirty="0">
                <a:sym typeface="Wingdings" panose="05000000000000000000" pitchFamily="2" charset="2"/>
              </a:rPr>
              <a:t> </a:t>
            </a:r>
            <a:r>
              <a:rPr lang="en-US" sz="1500" dirty="0" err="1">
                <a:sym typeface="Wingdings" panose="05000000000000000000" pitchFamily="2" charset="2"/>
              </a:rPr>
              <a:t>aguda</a:t>
            </a:r>
            <a:r>
              <a:rPr lang="en-US" sz="1500" dirty="0">
                <a:sym typeface="Wingdings" panose="05000000000000000000" pitchFamily="2" charset="2"/>
              </a:rPr>
              <a:t>, </a:t>
            </a:r>
            <a:r>
              <a:rPr lang="en-US" sz="1500" dirty="0" err="1">
                <a:sym typeface="Wingdings" panose="05000000000000000000" pitchFamily="2" charset="2"/>
              </a:rPr>
              <a:t>cirrosis</a:t>
            </a:r>
            <a:r>
              <a:rPr lang="en-US" sz="1500" dirty="0">
                <a:sym typeface="Wingdings" panose="05000000000000000000" pitchFamily="2" charset="2"/>
              </a:rPr>
              <a:t>, hepatocarcinoma </a:t>
            </a:r>
          </a:p>
          <a:p>
            <a:pPr marL="285750" indent="-228600" algn="l">
              <a:buFont typeface="Arial" panose="020B0604020202020204" pitchFamily="34" charset="0"/>
              <a:buChar char="•"/>
            </a:pPr>
            <a:r>
              <a:rPr lang="en-US" sz="1500" b="1" dirty="0">
                <a:sym typeface="Wingdings" panose="05000000000000000000" pitchFamily="2" charset="2"/>
              </a:rPr>
              <a:t>Sin </a:t>
            </a:r>
            <a:r>
              <a:rPr lang="en-US" sz="1500" b="1" dirty="0" err="1">
                <a:sym typeface="Wingdings" panose="05000000000000000000" pitchFamily="2" charset="2"/>
              </a:rPr>
              <a:t>matidez</a:t>
            </a:r>
            <a:r>
              <a:rPr lang="en-US" sz="1500" b="1" dirty="0">
                <a:sym typeface="Wingdings" panose="05000000000000000000" pitchFamily="2" charset="2"/>
              </a:rPr>
              <a:t> </a:t>
            </a:r>
            <a:r>
              <a:rPr lang="en-US" sz="1500" b="1" dirty="0" err="1">
                <a:sym typeface="Wingdings" panose="05000000000000000000" pitchFamily="2" charset="2"/>
              </a:rPr>
              <a:t>hepática</a:t>
            </a:r>
            <a:r>
              <a:rPr lang="en-US" sz="1500" b="1" dirty="0">
                <a:sym typeface="Wingdings" panose="05000000000000000000" pitchFamily="2" charset="2"/>
              </a:rPr>
              <a:t>: </a:t>
            </a:r>
            <a:r>
              <a:rPr lang="en-US" sz="1500" b="1" dirty="0" err="1">
                <a:sym typeface="Wingdings" panose="05000000000000000000" pitchFamily="2" charset="2"/>
              </a:rPr>
              <a:t>neumoperitoneo</a:t>
            </a:r>
            <a:r>
              <a:rPr lang="en-US" sz="1500" b="1" dirty="0">
                <a:sym typeface="Wingdings" panose="05000000000000000000" pitchFamily="2" charset="2"/>
              </a:rPr>
              <a:t> (</a:t>
            </a:r>
            <a:r>
              <a:rPr lang="en-US" sz="1500" b="1" dirty="0" err="1">
                <a:sym typeface="Wingdings" panose="05000000000000000000" pitchFamily="2" charset="2"/>
              </a:rPr>
              <a:t>percusión</a:t>
            </a:r>
            <a:r>
              <a:rPr lang="en-US" sz="1500" b="1" dirty="0">
                <a:sym typeface="Wingdings" panose="05000000000000000000" pitchFamily="2" charset="2"/>
              </a:rPr>
              <a:t> </a:t>
            </a:r>
            <a:r>
              <a:rPr lang="en-US" sz="1500" b="1" dirty="0" err="1">
                <a:sym typeface="Wingdings" panose="05000000000000000000" pitchFamily="2" charset="2"/>
              </a:rPr>
              <a:t>timpánica</a:t>
            </a:r>
            <a:r>
              <a:rPr lang="en-US" sz="1500" b="1" dirty="0">
                <a:sym typeface="Wingdings" panose="05000000000000000000" pitchFamily="2" charset="2"/>
              </a:rPr>
              <a:t>)</a:t>
            </a:r>
            <a:endParaRPr lang="en-US" sz="1500" b="1" dirty="0"/>
          </a:p>
        </p:txBody>
      </p:sp>
      <p:sp>
        <p:nvSpPr>
          <p:cNvPr id="2" name="Título 1">
            <a:extLst>
              <a:ext uri="{FF2B5EF4-FFF2-40B4-BE49-F238E27FC236}">
                <a16:creationId xmlns:a16="http://schemas.microsoft.com/office/drawing/2014/main" id="{853E1D0F-F8A8-4880-B50C-7AE6A34052C1}"/>
              </a:ext>
            </a:extLst>
          </p:cNvPr>
          <p:cNvSpPr>
            <a:spLocks noGrp="1"/>
          </p:cNvSpPr>
          <p:nvPr>
            <p:ph type="title"/>
          </p:nvPr>
        </p:nvSpPr>
        <p:spPr>
          <a:xfrm>
            <a:off x="7586660" y="145223"/>
            <a:ext cx="3691566" cy="1596177"/>
          </a:xfrm>
        </p:spPr>
        <p:txBody>
          <a:bodyPr vert="horz" lIns="91440" tIns="45720" rIns="91440" bIns="45720" rtlCol="0" anchor="ctr">
            <a:normAutofit/>
          </a:bodyPr>
          <a:lstStyle/>
          <a:p>
            <a:r>
              <a:rPr lang="en-US" sz="3600" b="1" dirty="0" err="1"/>
              <a:t>Percusión</a:t>
            </a:r>
            <a:r>
              <a:rPr lang="en-US" sz="3600" b="1" dirty="0"/>
              <a:t>: </a:t>
            </a:r>
            <a:r>
              <a:rPr lang="en-US" sz="3600" b="1" dirty="0" err="1"/>
              <a:t>hígado</a:t>
            </a:r>
            <a:endParaRPr lang="en-US" sz="3600" b="1" dirty="0"/>
          </a:p>
        </p:txBody>
      </p:sp>
      <p:sp>
        <p:nvSpPr>
          <p:cNvPr id="7" name="Rectángulo 6">
            <a:extLst>
              <a:ext uri="{FF2B5EF4-FFF2-40B4-BE49-F238E27FC236}">
                <a16:creationId xmlns:a16="http://schemas.microsoft.com/office/drawing/2014/main" id="{6DE4AE7A-E110-4A76-BC07-81D447EDD5E1}"/>
              </a:ext>
            </a:extLst>
          </p:cNvPr>
          <p:cNvSpPr/>
          <p:nvPr/>
        </p:nvSpPr>
        <p:spPr>
          <a:xfrm>
            <a:off x="1570383" y="2474843"/>
            <a:ext cx="1536277" cy="73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8384688F-58B8-452B-9DA2-2A68DD60F6A9}"/>
              </a:ext>
            </a:extLst>
          </p:cNvPr>
          <p:cNvSpPr/>
          <p:nvPr/>
        </p:nvSpPr>
        <p:spPr>
          <a:xfrm>
            <a:off x="4084983" y="2981739"/>
            <a:ext cx="2445335" cy="349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NEUMOPERITONEO</a:t>
            </a:r>
            <a:endParaRPr lang="es-CL" dirty="0">
              <a:solidFill>
                <a:schemeClr val="tx1"/>
              </a:solidFill>
            </a:endParaRPr>
          </a:p>
        </p:txBody>
      </p:sp>
      <p:cxnSp>
        <p:nvCxnSpPr>
          <p:cNvPr id="12" name="Conector recto de flecha 11">
            <a:extLst>
              <a:ext uri="{FF2B5EF4-FFF2-40B4-BE49-F238E27FC236}">
                <a16:creationId xmlns:a16="http://schemas.microsoft.com/office/drawing/2014/main" id="{37094BF4-E31D-4E96-BCC5-4BB734D78DD9}"/>
              </a:ext>
            </a:extLst>
          </p:cNvPr>
          <p:cNvCxnSpPr/>
          <p:nvPr/>
        </p:nvCxnSpPr>
        <p:spPr>
          <a:xfrm flipH="1" flipV="1">
            <a:off x="4512365" y="2385391"/>
            <a:ext cx="347870" cy="477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echa: curvada hacia la derecha 12">
            <a:extLst>
              <a:ext uri="{FF2B5EF4-FFF2-40B4-BE49-F238E27FC236}">
                <a16:creationId xmlns:a16="http://schemas.microsoft.com/office/drawing/2014/main" id="{A81907F5-257A-427A-874F-63001788CAD6}"/>
              </a:ext>
            </a:extLst>
          </p:cNvPr>
          <p:cNvSpPr/>
          <p:nvPr/>
        </p:nvSpPr>
        <p:spPr>
          <a:xfrm>
            <a:off x="792843" y="1333930"/>
            <a:ext cx="418069" cy="13798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420604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1C56E-558F-493B-9F25-D616E657BDB1}"/>
              </a:ext>
            </a:extLst>
          </p:cNvPr>
          <p:cNvSpPr>
            <a:spLocks noGrp="1"/>
          </p:cNvSpPr>
          <p:nvPr>
            <p:ph type="title"/>
          </p:nvPr>
        </p:nvSpPr>
        <p:spPr>
          <a:xfrm>
            <a:off x="1667877" y="545619"/>
            <a:ext cx="5934969" cy="752061"/>
          </a:xfrm>
        </p:spPr>
        <p:txBody>
          <a:bodyPr/>
          <a:lstStyle/>
          <a:p>
            <a:r>
              <a:rPr lang="es-ES" b="1" dirty="0"/>
              <a:t>Percusión: bazo</a:t>
            </a:r>
            <a:endParaRPr lang="es-CL" b="1" dirty="0"/>
          </a:p>
        </p:txBody>
      </p:sp>
      <p:sp>
        <p:nvSpPr>
          <p:cNvPr id="4" name="Marcador de texto 3">
            <a:extLst>
              <a:ext uri="{FF2B5EF4-FFF2-40B4-BE49-F238E27FC236}">
                <a16:creationId xmlns:a16="http://schemas.microsoft.com/office/drawing/2014/main" id="{D5443750-A8B3-40FD-ACC7-4BC2E09F56BF}"/>
              </a:ext>
            </a:extLst>
          </p:cNvPr>
          <p:cNvSpPr>
            <a:spLocks noGrp="1"/>
          </p:cNvSpPr>
          <p:nvPr>
            <p:ph type="body" sz="half" idx="2"/>
          </p:nvPr>
        </p:nvSpPr>
        <p:spPr>
          <a:xfrm>
            <a:off x="496957" y="2305879"/>
            <a:ext cx="5934970" cy="3624148"/>
          </a:xfrm>
        </p:spPr>
        <p:txBody>
          <a:bodyPr>
            <a:normAutofit fontScale="92500" lnSpcReduction="10000"/>
          </a:bodyPr>
          <a:lstStyle/>
          <a:p>
            <a:pPr marL="285750" indent="-285750" algn="l">
              <a:buFontTx/>
              <a:buChar char="-"/>
            </a:pPr>
            <a:r>
              <a:rPr lang="es-ES" sz="1800" b="0" i="0" u="none" strike="noStrike" baseline="0" dirty="0">
                <a:solidFill>
                  <a:srgbClr val="000000"/>
                </a:solidFill>
                <a:latin typeface="Times New Roman" panose="02020603050405020304" pitchFamily="18" charset="0"/>
              </a:rPr>
              <a:t>debajo de la parrilla costal </a:t>
            </a:r>
            <a:r>
              <a:rPr lang="es-ES" sz="1800" b="0" i="0" u="none" strike="noStrike" baseline="0" dirty="0">
                <a:solidFill>
                  <a:srgbClr val="000000"/>
                </a:solidFill>
                <a:latin typeface="Times New Roman" panose="02020603050405020304" pitchFamily="18" charset="0"/>
                <a:sym typeface="Wingdings" panose="05000000000000000000" pitchFamily="2" charset="2"/>
              </a:rPr>
              <a:t> </a:t>
            </a:r>
            <a:r>
              <a:rPr lang="es-ES" sz="1800" b="1" i="0" u="none" strike="noStrike" baseline="0" dirty="0">
                <a:solidFill>
                  <a:srgbClr val="000000"/>
                </a:solidFill>
                <a:latin typeface="Times New Roman" panose="02020603050405020304" pitchFamily="18" charset="0"/>
              </a:rPr>
              <a:t>entre la 9° y 11° costillas izquierda</a:t>
            </a:r>
          </a:p>
          <a:p>
            <a:pPr marL="285750" indent="-285750" algn="l">
              <a:buFontTx/>
              <a:buChar char="-"/>
            </a:pPr>
            <a:endParaRPr lang="es-ES" sz="1800" b="1" i="0" u="none" strike="noStrike" baseline="0" dirty="0">
              <a:solidFill>
                <a:srgbClr val="000000"/>
              </a:solidFill>
              <a:latin typeface="Times New Roman" panose="02020603050405020304" pitchFamily="18" charset="0"/>
            </a:endParaRPr>
          </a:p>
          <a:p>
            <a:pPr marL="285750" indent="-285750" algn="l">
              <a:buFontTx/>
              <a:buChar char="-"/>
            </a:pPr>
            <a:r>
              <a:rPr lang="es-ES" sz="1800" b="0" i="0" u="none" strike="noStrike" baseline="0" dirty="0">
                <a:solidFill>
                  <a:srgbClr val="000000"/>
                </a:solidFill>
                <a:latin typeface="Times New Roman" panose="02020603050405020304" pitchFamily="18" charset="0"/>
              </a:rPr>
              <a:t>órgano de </a:t>
            </a:r>
            <a:r>
              <a:rPr lang="es-ES" sz="1800" b="1" i="0" u="none" strike="noStrike" baseline="0" dirty="0">
                <a:solidFill>
                  <a:srgbClr val="000000"/>
                </a:solidFill>
                <a:latin typeface="Times New Roman" panose="02020603050405020304" pitchFamily="18" charset="0"/>
              </a:rPr>
              <a:t>poco espesor </a:t>
            </a:r>
            <a:r>
              <a:rPr lang="es-ES" sz="1800" b="0" i="0" u="none" strike="noStrike" baseline="0" dirty="0">
                <a:solidFill>
                  <a:srgbClr val="000000"/>
                </a:solidFill>
                <a:latin typeface="Times New Roman" panose="02020603050405020304" pitchFamily="18" charset="0"/>
              </a:rPr>
              <a:t>y </a:t>
            </a:r>
            <a:r>
              <a:rPr lang="es-ES" sz="1800" b="1" i="0" u="none" strike="noStrike" baseline="0" dirty="0">
                <a:solidFill>
                  <a:srgbClr val="000000"/>
                </a:solidFill>
                <a:latin typeface="Times New Roman" panose="02020603050405020304" pitchFamily="18" charset="0"/>
              </a:rPr>
              <a:t>vecino a una zona de gran timpanismo</a:t>
            </a:r>
            <a:r>
              <a:rPr lang="es-ES" sz="1800" b="0" i="0" u="none" strike="noStrike" baseline="0" dirty="0">
                <a:solidFill>
                  <a:srgbClr val="000000"/>
                </a:solidFill>
                <a:latin typeface="Times New Roman" panose="02020603050405020304" pitchFamily="18" charset="0"/>
              </a:rPr>
              <a:t> (</a:t>
            </a:r>
            <a:r>
              <a:rPr lang="es-ES" sz="1800" b="0" i="1" u="none" strike="noStrike" baseline="0" dirty="0">
                <a:solidFill>
                  <a:srgbClr val="000000"/>
                </a:solidFill>
                <a:latin typeface="Times New Roman" panose="02020603050405020304" pitchFamily="18" charset="0"/>
              </a:rPr>
              <a:t>espacio de </a:t>
            </a:r>
            <a:r>
              <a:rPr lang="es-ES" sz="1800" b="0" i="1" u="none" strike="noStrike" baseline="0" dirty="0" err="1">
                <a:solidFill>
                  <a:srgbClr val="000000"/>
                </a:solidFill>
                <a:latin typeface="Times New Roman" panose="02020603050405020304" pitchFamily="18" charset="0"/>
              </a:rPr>
              <a:t>Traube</a:t>
            </a:r>
            <a:r>
              <a:rPr lang="es-ES" sz="1800" b="0" i="0" u="none" strike="noStrike" baseline="0" dirty="0">
                <a:solidFill>
                  <a:srgbClr val="000000"/>
                </a:solidFill>
                <a:latin typeface="Times New Roman" panose="02020603050405020304" pitchFamily="18" charset="0"/>
              </a:rPr>
              <a:t>). </a:t>
            </a:r>
          </a:p>
          <a:p>
            <a:pPr marL="285750" indent="-285750" algn="l">
              <a:buFontTx/>
              <a:buChar char="-"/>
            </a:pPr>
            <a:endParaRPr lang="es-ES" sz="1800" b="0" i="0" u="none" strike="noStrike" baseline="0" dirty="0">
              <a:solidFill>
                <a:srgbClr val="000000"/>
              </a:solidFill>
              <a:latin typeface="Times New Roman" panose="02020603050405020304" pitchFamily="18" charset="0"/>
            </a:endParaRPr>
          </a:p>
          <a:p>
            <a:pPr marL="285750" indent="-285750" algn="l">
              <a:buFontTx/>
              <a:buChar char="-"/>
            </a:pPr>
            <a:r>
              <a:rPr lang="es-ES" sz="1800" b="0" i="0" u="none" strike="noStrike" baseline="0" dirty="0">
                <a:solidFill>
                  <a:srgbClr val="000000"/>
                </a:solidFill>
                <a:latin typeface="Times New Roman" panose="02020603050405020304" pitchFamily="18" charset="0"/>
              </a:rPr>
              <a:t>límite posterosuperior del bazo </a:t>
            </a:r>
            <a:r>
              <a:rPr lang="es-ES" sz="1800" b="0" i="0" u="sng" strike="noStrike" baseline="0" dirty="0">
                <a:solidFill>
                  <a:srgbClr val="000000"/>
                </a:solidFill>
                <a:latin typeface="Times New Roman" panose="02020603050405020304" pitchFamily="18" charset="0"/>
              </a:rPr>
              <a:t>no es discernible</a:t>
            </a:r>
            <a:r>
              <a:rPr lang="es-ES" sz="180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matidez esplénica se confunde con la matidez de región lumbar </a:t>
            </a:r>
            <a:r>
              <a:rPr lang="es-ES" sz="1800" b="0" i="0" u="none" strike="noStrike" baseline="0" dirty="0">
                <a:solidFill>
                  <a:srgbClr val="000000"/>
                </a:solidFill>
                <a:latin typeface="Times New Roman" panose="02020603050405020304" pitchFamily="18" charset="0"/>
                <a:sym typeface="Wingdings" panose="05000000000000000000" pitchFamily="2" charset="2"/>
              </a:rPr>
              <a:t></a:t>
            </a:r>
            <a:r>
              <a:rPr lang="es-ES" sz="1800" b="0" i="0" u="none" strike="noStrike" baseline="0" dirty="0">
                <a:solidFill>
                  <a:srgbClr val="000000"/>
                </a:solidFill>
                <a:latin typeface="Times New Roman" panose="02020603050405020304" pitchFamily="18" charset="0"/>
              </a:rPr>
              <a:t> </a:t>
            </a:r>
            <a:r>
              <a:rPr lang="es-ES" sz="1800" b="1" i="0" u="none" strike="noStrike" baseline="0" dirty="0">
                <a:solidFill>
                  <a:srgbClr val="000000"/>
                </a:solidFill>
                <a:latin typeface="Times New Roman" panose="02020603050405020304" pitchFamily="18" charset="0"/>
              </a:rPr>
              <a:t>determinar su límite anteroinferior </a:t>
            </a:r>
            <a:endParaRPr lang="es-CL" b="1" dirty="0"/>
          </a:p>
        </p:txBody>
      </p:sp>
      <p:pic>
        <p:nvPicPr>
          <p:cNvPr id="12290" name="Picture 2" descr="Esplenomegalia - EcuRed">
            <a:extLst>
              <a:ext uri="{FF2B5EF4-FFF2-40B4-BE49-F238E27FC236}">
                <a16:creationId xmlns:a16="http://schemas.microsoft.com/office/drawing/2014/main" id="{FEEE7D24-0803-4333-8E84-FEAE110E0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482" y="82345"/>
            <a:ext cx="4150131" cy="332010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A69BA0C5-B8F0-404B-A7EA-A6CA97F3300E}"/>
              </a:ext>
            </a:extLst>
          </p:cNvPr>
          <p:cNvPicPr>
            <a:picLocks noChangeAspect="1"/>
          </p:cNvPicPr>
          <p:nvPr/>
        </p:nvPicPr>
        <p:blipFill>
          <a:blip r:embed="rId4"/>
          <a:stretch>
            <a:fillRect/>
          </a:stretch>
        </p:blipFill>
        <p:spPr>
          <a:xfrm>
            <a:off x="7602846" y="3455552"/>
            <a:ext cx="3831030" cy="3147874"/>
          </a:xfrm>
          <a:prstGeom prst="rect">
            <a:avLst/>
          </a:prstGeom>
        </p:spPr>
      </p:pic>
    </p:spTree>
    <p:extLst>
      <p:ext uri="{BB962C8B-B14F-4D97-AF65-F5344CB8AC3E}">
        <p14:creationId xmlns:p14="http://schemas.microsoft.com/office/powerpoint/2010/main" val="231897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789A9B-FC15-43B7-A164-6AE5374B06A8}"/>
              </a:ext>
            </a:extLst>
          </p:cNvPr>
          <p:cNvSpPr>
            <a:spLocks noGrp="1"/>
          </p:cNvSpPr>
          <p:nvPr>
            <p:ph type="title"/>
          </p:nvPr>
        </p:nvSpPr>
        <p:spPr>
          <a:xfrm>
            <a:off x="913774" y="936569"/>
            <a:ext cx="10364451" cy="1596177"/>
          </a:xfrm>
        </p:spPr>
        <p:txBody>
          <a:bodyPr>
            <a:normAutofit/>
          </a:bodyPr>
          <a:lstStyle/>
          <a:p>
            <a:pPr algn="l"/>
            <a:r>
              <a:rPr lang="es-ES" sz="2000" dirty="0"/>
              <a:t>Percusión bazo: </a:t>
            </a:r>
            <a:br>
              <a:rPr lang="es-ES" sz="2000" dirty="0"/>
            </a:br>
            <a:r>
              <a:rPr lang="es-ES" sz="2000" dirty="0"/>
              <a:t>1) </a:t>
            </a:r>
            <a:r>
              <a:rPr lang="es-ES" sz="2000" b="1" dirty="0"/>
              <a:t>posición de </a:t>
            </a:r>
            <a:r>
              <a:rPr lang="es-ES" sz="2000" b="1" dirty="0" err="1"/>
              <a:t>schuster</a:t>
            </a:r>
            <a:br>
              <a:rPr lang="es-ES" sz="2000" b="1" dirty="0"/>
            </a:br>
            <a:r>
              <a:rPr lang="es-ES" sz="2000" dirty="0"/>
              <a:t>2) </a:t>
            </a:r>
            <a:r>
              <a:rPr lang="es-ES" sz="2000" b="1" dirty="0"/>
              <a:t>signo de </a:t>
            </a:r>
            <a:r>
              <a:rPr lang="es-ES" sz="2000" b="1" dirty="0" err="1"/>
              <a:t>castell</a:t>
            </a:r>
            <a:endParaRPr lang="es-CL" sz="2000" b="1" dirty="0"/>
          </a:p>
        </p:txBody>
      </p:sp>
      <p:pic>
        <p:nvPicPr>
          <p:cNvPr id="4" name="Imagen 3">
            <a:extLst>
              <a:ext uri="{FF2B5EF4-FFF2-40B4-BE49-F238E27FC236}">
                <a16:creationId xmlns:a16="http://schemas.microsoft.com/office/drawing/2014/main" id="{B17AAA91-4267-4809-8602-F350D1D9648A}"/>
              </a:ext>
            </a:extLst>
          </p:cNvPr>
          <p:cNvPicPr>
            <a:picLocks noChangeAspect="1"/>
          </p:cNvPicPr>
          <p:nvPr/>
        </p:nvPicPr>
        <p:blipFill>
          <a:blip r:embed="rId3"/>
          <a:stretch>
            <a:fillRect/>
          </a:stretch>
        </p:blipFill>
        <p:spPr>
          <a:xfrm>
            <a:off x="4936336" y="3831594"/>
            <a:ext cx="6930473" cy="2966784"/>
          </a:xfrm>
          <a:prstGeom prst="rect">
            <a:avLst/>
          </a:prstGeom>
        </p:spPr>
      </p:pic>
      <p:pic>
        <p:nvPicPr>
          <p:cNvPr id="7" name="Imagen 6">
            <a:extLst>
              <a:ext uri="{FF2B5EF4-FFF2-40B4-BE49-F238E27FC236}">
                <a16:creationId xmlns:a16="http://schemas.microsoft.com/office/drawing/2014/main" id="{F6D34C30-3408-422F-93FE-04FEA1211F51}"/>
              </a:ext>
            </a:extLst>
          </p:cNvPr>
          <p:cNvPicPr>
            <a:picLocks noChangeAspect="1"/>
          </p:cNvPicPr>
          <p:nvPr/>
        </p:nvPicPr>
        <p:blipFill>
          <a:blip r:embed="rId4"/>
          <a:stretch>
            <a:fillRect/>
          </a:stretch>
        </p:blipFill>
        <p:spPr>
          <a:xfrm>
            <a:off x="1030868" y="2532746"/>
            <a:ext cx="2895087" cy="4102225"/>
          </a:xfrm>
          <a:prstGeom prst="rect">
            <a:avLst/>
          </a:prstGeom>
        </p:spPr>
      </p:pic>
      <p:pic>
        <p:nvPicPr>
          <p:cNvPr id="9" name="Imagen 8">
            <a:extLst>
              <a:ext uri="{FF2B5EF4-FFF2-40B4-BE49-F238E27FC236}">
                <a16:creationId xmlns:a16="http://schemas.microsoft.com/office/drawing/2014/main" id="{264789FD-3CCF-4DA9-AB23-C0A60BA04CD4}"/>
              </a:ext>
            </a:extLst>
          </p:cNvPr>
          <p:cNvPicPr>
            <a:picLocks noChangeAspect="1"/>
          </p:cNvPicPr>
          <p:nvPr/>
        </p:nvPicPr>
        <p:blipFill>
          <a:blip r:embed="rId5"/>
          <a:stretch>
            <a:fillRect/>
          </a:stretch>
        </p:blipFill>
        <p:spPr>
          <a:xfrm>
            <a:off x="4936336" y="315878"/>
            <a:ext cx="6930473" cy="3343455"/>
          </a:xfrm>
          <a:prstGeom prst="rect">
            <a:avLst/>
          </a:prstGeom>
        </p:spPr>
      </p:pic>
    </p:spTree>
    <p:extLst>
      <p:ext uri="{BB962C8B-B14F-4D97-AF65-F5344CB8AC3E}">
        <p14:creationId xmlns:p14="http://schemas.microsoft.com/office/powerpoint/2010/main" val="269215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8"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4307D36E-6608-46E6-857A-E172960BB6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2" name="Rectangle 81">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rolitiasis">
            <a:extLst>
              <a:ext uri="{FF2B5EF4-FFF2-40B4-BE49-F238E27FC236}">
                <a16:creationId xmlns:a16="http://schemas.microsoft.com/office/drawing/2014/main" id="{9E35AECB-ED3C-482F-85FB-E8EA56CE5E5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59923" y="91031"/>
            <a:ext cx="4876562" cy="3657421"/>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texto 3">
            <a:extLst>
              <a:ext uri="{FF2B5EF4-FFF2-40B4-BE49-F238E27FC236}">
                <a16:creationId xmlns:a16="http://schemas.microsoft.com/office/drawing/2014/main" id="{93E689E5-5FE6-41AA-A365-A1D2170F87A1}"/>
              </a:ext>
            </a:extLst>
          </p:cNvPr>
          <p:cNvSpPr>
            <a:spLocks noGrp="1"/>
          </p:cNvSpPr>
          <p:nvPr>
            <p:ph type="body" sz="half" idx="2"/>
          </p:nvPr>
        </p:nvSpPr>
        <p:spPr>
          <a:xfrm>
            <a:off x="7593495" y="2367092"/>
            <a:ext cx="4393095" cy="3881309"/>
          </a:xfrm>
        </p:spPr>
        <p:txBody>
          <a:bodyPr vert="horz" lIns="91440" tIns="45720" rIns="91440" bIns="45720" rtlCol="0">
            <a:normAutofit/>
          </a:bodyPr>
          <a:lstStyle/>
          <a:p>
            <a:pPr indent="-228600" algn="l">
              <a:buFont typeface="Arial" panose="020B0604020202020204" pitchFamily="34" charset="0"/>
              <a:buChar char="•"/>
            </a:pPr>
            <a:endParaRPr lang="en-US" sz="1800" dirty="0"/>
          </a:p>
          <a:p>
            <a:pPr marL="285750" indent="-228600" algn="l">
              <a:buFont typeface="Arial" panose="020B0604020202020204" pitchFamily="34" charset="0"/>
              <a:buChar char="•"/>
            </a:pPr>
            <a:r>
              <a:rPr lang="en-US" sz="1800" dirty="0"/>
              <a:t>Para </a:t>
            </a:r>
            <a:r>
              <a:rPr lang="en-US" sz="1800" dirty="0" err="1"/>
              <a:t>valorar</a:t>
            </a:r>
            <a:r>
              <a:rPr lang="en-US" sz="1800" dirty="0"/>
              <a:t> </a:t>
            </a:r>
            <a:r>
              <a:rPr lang="en-US" sz="1800" b="1" dirty="0" err="1"/>
              <a:t>sensibilidad</a:t>
            </a:r>
            <a:r>
              <a:rPr lang="en-US" sz="1800" b="1" dirty="0"/>
              <a:t> renal</a:t>
            </a:r>
          </a:p>
          <a:p>
            <a:pPr marL="285750" indent="-228600" algn="l">
              <a:buFont typeface="Arial" panose="020B0604020202020204" pitchFamily="34" charset="0"/>
              <a:buChar char="•"/>
            </a:pPr>
            <a:r>
              <a:rPr lang="en-US" sz="1800" b="1" dirty="0" err="1"/>
              <a:t>Ángulo</a:t>
            </a:r>
            <a:r>
              <a:rPr lang="en-US" sz="1800" b="1" dirty="0"/>
              <a:t> costovertebral, </a:t>
            </a:r>
            <a:r>
              <a:rPr lang="en-US" sz="1800" b="1" dirty="0" err="1"/>
              <a:t>borde</a:t>
            </a:r>
            <a:r>
              <a:rPr lang="en-US" sz="1800" b="1" dirty="0"/>
              <a:t> cubital mano</a:t>
            </a:r>
          </a:p>
          <a:p>
            <a:pPr marL="285750" indent="-228600" algn="l">
              <a:buFont typeface="Arial" panose="020B0604020202020204" pitchFamily="34" charset="0"/>
              <a:buChar char="•"/>
            </a:pPr>
            <a:r>
              <a:rPr lang="en-US" sz="1800" dirty="0"/>
              <a:t>(+) </a:t>
            </a:r>
            <a:r>
              <a:rPr lang="en-US" sz="1800" dirty="0">
                <a:sym typeface="Wingdings" panose="05000000000000000000" pitchFamily="2" charset="2"/>
              </a:rPr>
              <a:t> dolor a </a:t>
            </a:r>
            <a:r>
              <a:rPr lang="en-US" sz="1800" dirty="0" err="1">
                <a:sym typeface="Wingdings" panose="05000000000000000000" pitchFamily="2" charset="2"/>
              </a:rPr>
              <a:t>maniobra</a:t>
            </a:r>
            <a:r>
              <a:rPr lang="en-US" sz="1800" dirty="0">
                <a:sym typeface="Wingdings" panose="05000000000000000000" pitchFamily="2" charset="2"/>
              </a:rPr>
              <a:t>: </a:t>
            </a:r>
            <a:r>
              <a:rPr lang="en-US" sz="1800" b="1" dirty="0" err="1">
                <a:sym typeface="Wingdings" panose="05000000000000000000" pitchFamily="2" charset="2"/>
              </a:rPr>
              <a:t>distensión</a:t>
            </a:r>
            <a:r>
              <a:rPr lang="en-US" sz="1800" b="1" dirty="0">
                <a:sym typeface="Wingdings" panose="05000000000000000000" pitchFamily="2" charset="2"/>
              </a:rPr>
              <a:t> </a:t>
            </a:r>
            <a:r>
              <a:rPr lang="en-US" sz="1800" b="1" dirty="0" err="1">
                <a:sym typeface="Wingdings" panose="05000000000000000000" pitchFamily="2" charset="2"/>
              </a:rPr>
              <a:t>cápsula</a:t>
            </a:r>
            <a:r>
              <a:rPr lang="en-US" sz="1800" b="1" dirty="0">
                <a:sym typeface="Wingdings" panose="05000000000000000000" pitchFamily="2" charset="2"/>
              </a:rPr>
              <a:t> renal</a:t>
            </a:r>
          </a:p>
          <a:p>
            <a:pPr algn="l"/>
            <a:r>
              <a:rPr lang="en-US" sz="1800" b="1" dirty="0">
                <a:sym typeface="Wingdings" panose="05000000000000000000" pitchFamily="2" charset="2"/>
              </a:rPr>
              <a:t>	</a:t>
            </a:r>
            <a:r>
              <a:rPr lang="en-US" sz="1800" b="1" dirty="0" err="1">
                <a:sym typeface="Wingdings" panose="05000000000000000000" pitchFamily="2" charset="2"/>
              </a:rPr>
              <a:t>Pielonefritis</a:t>
            </a:r>
            <a:r>
              <a:rPr lang="en-US" sz="1800" b="1" dirty="0">
                <a:sym typeface="Wingdings" panose="05000000000000000000" pitchFamily="2" charset="2"/>
              </a:rPr>
              <a:t> </a:t>
            </a:r>
            <a:r>
              <a:rPr lang="en-US" sz="1800" b="1" dirty="0" err="1">
                <a:sym typeface="Wingdings" panose="05000000000000000000" pitchFamily="2" charset="2"/>
              </a:rPr>
              <a:t>aguda</a:t>
            </a:r>
            <a:r>
              <a:rPr lang="en-US" sz="1800" b="1" dirty="0">
                <a:sym typeface="Wingdings" panose="05000000000000000000" pitchFamily="2" charset="2"/>
              </a:rPr>
              <a:t>, 	</a:t>
            </a:r>
            <a:r>
              <a:rPr lang="en-US" sz="1800" b="1" dirty="0" err="1">
                <a:sym typeface="Wingdings" panose="05000000000000000000" pitchFamily="2" charset="2"/>
              </a:rPr>
              <a:t>cálculos</a:t>
            </a:r>
            <a:r>
              <a:rPr lang="en-US" sz="1800" b="1" dirty="0">
                <a:sym typeface="Wingdings" panose="05000000000000000000" pitchFamily="2" charset="2"/>
              </a:rPr>
              <a:t> </a:t>
            </a:r>
            <a:r>
              <a:rPr lang="en-US" sz="1800" b="1" dirty="0" err="1">
                <a:sym typeface="Wingdings" panose="05000000000000000000" pitchFamily="2" charset="2"/>
              </a:rPr>
              <a:t>pieloureterales</a:t>
            </a:r>
            <a:endParaRPr lang="en-US" sz="1800" dirty="0"/>
          </a:p>
        </p:txBody>
      </p:sp>
      <p:sp>
        <p:nvSpPr>
          <p:cNvPr id="2" name="Título 1">
            <a:extLst>
              <a:ext uri="{FF2B5EF4-FFF2-40B4-BE49-F238E27FC236}">
                <a16:creationId xmlns:a16="http://schemas.microsoft.com/office/drawing/2014/main" id="{9DBF1427-4BEB-462A-805A-5B66C57BAF22}"/>
              </a:ext>
            </a:extLst>
          </p:cNvPr>
          <p:cNvSpPr>
            <a:spLocks noGrp="1"/>
          </p:cNvSpPr>
          <p:nvPr>
            <p:ph type="title"/>
          </p:nvPr>
        </p:nvSpPr>
        <p:spPr>
          <a:xfrm>
            <a:off x="8196408" y="640831"/>
            <a:ext cx="3352128" cy="1573863"/>
          </a:xfrm>
        </p:spPr>
        <p:txBody>
          <a:bodyPr vert="horz" lIns="91440" tIns="45720" rIns="91440" bIns="45720" rtlCol="0" anchor="ctr">
            <a:normAutofit/>
          </a:bodyPr>
          <a:lstStyle/>
          <a:p>
            <a:r>
              <a:rPr lang="en-US" sz="3600" b="1" dirty="0"/>
              <a:t>(</a:t>
            </a:r>
            <a:r>
              <a:rPr lang="en-US" sz="3600" b="1" dirty="0" err="1"/>
              <a:t>puño</a:t>
            </a:r>
            <a:r>
              <a:rPr lang="en-US" sz="3600" b="1" dirty="0"/>
              <a:t>) </a:t>
            </a:r>
            <a:r>
              <a:rPr lang="en-US" sz="3600" b="1" dirty="0" err="1"/>
              <a:t>Percusión</a:t>
            </a:r>
            <a:r>
              <a:rPr lang="en-US" sz="3600" b="1" dirty="0"/>
              <a:t>: </a:t>
            </a:r>
            <a:r>
              <a:rPr lang="en-US" sz="3600" b="1" dirty="0" err="1"/>
              <a:t>riñon</a:t>
            </a:r>
            <a:endParaRPr lang="en-US" sz="3600" b="1" dirty="0"/>
          </a:p>
        </p:txBody>
      </p:sp>
      <p:pic>
        <p:nvPicPr>
          <p:cNvPr id="3" name="Elementos multimedia en línea 2" title="Kidney Percussion Test Video: Michael Fink | MedBridge">
            <a:hlinkClick r:id="" action="ppaction://media"/>
            <a:extLst>
              <a:ext uri="{FF2B5EF4-FFF2-40B4-BE49-F238E27FC236}">
                <a16:creationId xmlns:a16="http://schemas.microsoft.com/office/drawing/2014/main" id="{AEB23DA8-EEBA-4214-8AD3-8CECA0477DBF}"/>
              </a:ext>
            </a:extLst>
          </p:cNvPr>
          <p:cNvPicPr>
            <a:picLocks noRot="1" noChangeAspect="1"/>
          </p:cNvPicPr>
          <p:nvPr>
            <a:videoFile r:link="rId1"/>
          </p:nvPr>
        </p:nvPicPr>
        <p:blipFill>
          <a:blip r:embed="rId7"/>
          <a:stretch>
            <a:fillRect/>
          </a:stretch>
        </p:blipFill>
        <p:spPr>
          <a:xfrm>
            <a:off x="1506640" y="3839483"/>
            <a:ext cx="5162517" cy="2903916"/>
          </a:xfrm>
          <a:prstGeom prst="rect">
            <a:avLst/>
          </a:prstGeom>
        </p:spPr>
      </p:pic>
    </p:spTree>
    <p:extLst>
      <p:ext uri="{BB962C8B-B14F-4D97-AF65-F5344CB8AC3E}">
        <p14:creationId xmlns:p14="http://schemas.microsoft.com/office/powerpoint/2010/main" val="24823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E429B-18FE-4A81-A617-914A9F47276C}"/>
              </a:ext>
            </a:extLst>
          </p:cNvPr>
          <p:cNvSpPr>
            <a:spLocks noGrp="1"/>
          </p:cNvSpPr>
          <p:nvPr>
            <p:ph type="title"/>
          </p:nvPr>
        </p:nvSpPr>
        <p:spPr>
          <a:xfrm>
            <a:off x="5138531" y="675861"/>
            <a:ext cx="6139696" cy="248372"/>
          </a:xfrm>
        </p:spPr>
        <p:txBody>
          <a:bodyPr vert="horz" lIns="91440" tIns="45720" rIns="91440" bIns="45720" rtlCol="0" anchor="b">
            <a:normAutofit fontScale="90000"/>
          </a:bodyPr>
          <a:lstStyle/>
          <a:p>
            <a:r>
              <a:rPr lang="en-US" sz="4800" dirty="0" err="1"/>
              <a:t>Recuerdo</a:t>
            </a:r>
            <a:r>
              <a:rPr lang="en-US" sz="4800" dirty="0"/>
              <a:t> </a:t>
            </a:r>
            <a:r>
              <a:rPr lang="en-US" sz="4800" dirty="0" err="1"/>
              <a:t>anatómico</a:t>
            </a:r>
            <a:endParaRPr lang="en-US" sz="4800" dirty="0"/>
          </a:p>
        </p:txBody>
      </p:sp>
      <p:pic>
        <p:nvPicPr>
          <p:cNvPr id="6" name="Imagen 5">
            <a:extLst>
              <a:ext uri="{FF2B5EF4-FFF2-40B4-BE49-F238E27FC236}">
                <a16:creationId xmlns:a16="http://schemas.microsoft.com/office/drawing/2014/main" id="{75E76F76-F0D1-4839-8DE1-D1B06EE370BF}"/>
              </a:ext>
            </a:extLst>
          </p:cNvPr>
          <p:cNvPicPr>
            <a:picLocks noChangeAspect="1"/>
          </p:cNvPicPr>
          <p:nvPr/>
        </p:nvPicPr>
        <p:blipFill>
          <a:blip r:embed="rId4"/>
          <a:stretch>
            <a:fillRect/>
          </a:stretch>
        </p:blipFill>
        <p:spPr>
          <a:xfrm>
            <a:off x="1674381" y="109346"/>
            <a:ext cx="3195794" cy="4015066"/>
          </a:xfrm>
          <a:prstGeom prst="rect">
            <a:avLst/>
          </a:prstGeom>
        </p:spPr>
      </p:pic>
      <p:pic>
        <p:nvPicPr>
          <p:cNvPr id="8" name="Imagen 7">
            <a:extLst>
              <a:ext uri="{FF2B5EF4-FFF2-40B4-BE49-F238E27FC236}">
                <a16:creationId xmlns:a16="http://schemas.microsoft.com/office/drawing/2014/main" id="{8B7BF175-2600-4FEE-A285-D11C5D0CACED}"/>
              </a:ext>
            </a:extLst>
          </p:cNvPr>
          <p:cNvPicPr>
            <a:picLocks noChangeAspect="1"/>
          </p:cNvPicPr>
          <p:nvPr/>
        </p:nvPicPr>
        <p:blipFill>
          <a:blip r:embed="rId5"/>
          <a:stretch>
            <a:fillRect/>
          </a:stretch>
        </p:blipFill>
        <p:spPr>
          <a:xfrm>
            <a:off x="6816798" y="1078327"/>
            <a:ext cx="4593323" cy="5517423"/>
          </a:xfrm>
          <a:prstGeom prst="rect">
            <a:avLst/>
          </a:prstGeom>
        </p:spPr>
      </p:pic>
      <p:pic>
        <p:nvPicPr>
          <p:cNvPr id="3" name="Elementos multimedia en línea 2" title="Video 21 Inspección del abdomen">
            <a:hlinkClick r:id="" action="ppaction://media"/>
            <a:extLst>
              <a:ext uri="{FF2B5EF4-FFF2-40B4-BE49-F238E27FC236}">
                <a16:creationId xmlns:a16="http://schemas.microsoft.com/office/drawing/2014/main" id="{B1CB05C7-8C4B-4569-8F29-2AD0AEFA6C5B}"/>
              </a:ext>
            </a:extLst>
          </p:cNvPr>
          <p:cNvPicPr>
            <a:picLocks noRot="1" noChangeAspect="1"/>
          </p:cNvPicPr>
          <p:nvPr>
            <a:videoFile r:link="rId1"/>
          </p:nvPr>
        </p:nvPicPr>
        <p:blipFill>
          <a:blip r:embed="rId6"/>
          <a:stretch>
            <a:fillRect/>
          </a:stretch>
        </p:blipFill>
        <p:spPr>
          <a:xfrm>
            <a:off x="1003225" y="4164910"/>
            <a:ext cx="4593323" cy="2583744"/>
          </a:xfrm>
          <a:prstGeom prst="rect">
            <a:avLst/>
          </a:prstGeom>
        </p:spPr>
      </p:pic>
    </p:spTree>
    <p:extLst>
      <p:ext uri="{BB962C8B-B14F-4D97-AF65-F5344CB8AC3E}">
        <p14:creationId xmlns:p14="http://schemas.microsoft.com/office/powerpoint/2010/main" val="30883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92" name="Picture 2">
            <a:extLst>
              <a:ext uri="{FF2B5EF4-FFF2-40B4-BE49-F238E27FC236}">
                <a16:creationId xmlns:a16="http://schemas.microsoft.com/office/drawing/2014/main" id="{6F7F75A8-F68A-4A99-AC79-B940B81A72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a:extLst>
              <a:ext uri="{FF2B5EF4-FFF2-40B4-BE49-F238E27FC236}">
                <a16:creationId xmlns:a16="http://schemas.microsoft.com/office/drawing/2014/main" id="{BD56AA71-3722-47B6-8962-814154E97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D17292B-B9B6-4DFF-BC02-91A36B3B6767}"/>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b="1"/>
              <a:t>Percusión</a:t>
            </a:r>
            <a:r>
              <a:rPr lang="en-US" sz="4800" b="1" dirty="0"/>
              <a:t>: </a:t>
            </a:r>
            <a:r>
              <a:rPr lang="en-US" sz="4800" b="1"/>
              <a:t>ascitis</a:t>
            </a:r>
            <a:endParaRPr lang="en-US" sz="4800" b="1" dirty="0"/>
          </a:p>
        </p:txBody>
      </p:sp>
      <p:sp>
        <p:nvSpPr>
          <p:cNvPr id="4" name="Marcador de texto 3">
            <a:extLst>
              <a:ext uri="{FF2B5EF4-FFF2-40B4-BE49-F238E27FC236}">
                <a16:creationId xmlns:a16="http://schemas.microsoft.com/office/drawing/2014/main" id="{4669C44D-188A-45AF-AF48-9A55D7DC1564}"/>
              </a:ext>
            </a:extLst>
          </p:cNvPr>
          <p:cNvSpPr>
            <a:spLocks noGrp="1"/>
          </p:cNvSpPr>
          <p:nvPr>
            <p:ph type="body" sz="half" idx="2"/>
          </p:nvPr>
        </p:nvSpPr>
        <p:spPr>
          <a:xfrm>
            <a:off x="1751012" y="5237164"/>
            <a:ext cx="8689976" cy="646112"/>
          </a:xfrm>
        </p:spPr>
        <p:txBody>
          <a:bodyPr vert="horz" lIns="91440" tIns="45720" rIns="91440" bIns="45720" rtlCol="0">
            <a:normAutofit/>
          </a:bodyPr>
          <a:lstStyle/>
          <a:p>
            <a:r>
              <a:rPr lang="en-US" sz="2200" b="1">
                <a:solidFill>
                  <a:schemeClr val="bg1">
                    <a:lumMod val="50000"/>
                  </a:schemeClr>
                </a:solidFill>
              </a:rPr>
              <a:t>Matidez</a:t>
            </a:r>
            <a:r>
              <a:rPr lang="en-US" sz="2200" b="1" dirty="0">
                <a:solidFill>
                  <a:schemeClr val="bg1">
                    <a:lumMod val="50000"/>
                  </a:schemeClr>
                </a:solidFill>
              </a:rPr>
              <a:t> </a:t>
            </a:r>
            <a:r>
              <a:rPr lang="en-US" sz="2200" b="1">
                <a:solidFill>
                  <a:schemeClr val="bg1">
                    <a:lumMod val="50000"/>
                  </a:schemeClr>
                </a:solidFill>
              </a:rPr>
              <a:t>desplazable</a:t>
            </a:r>
            <a:endParaRPr lang="en-US" sz="2200" b="1" dirty="0">
              <a:solidFill>
                <a:schemeClr val="bg1">
                  <a:lumMod val="50000"/>
                </a:schemeClr>
              </a:solidFill>
            </a:endParaRPr>
          </a:p>
        </p:txBody>
      </p:sp>
      <p:pic>
        <p:nvPicPr>
          <p:cNvPr id="15366" name="Picture 6" descr="Uživatel Dr. Pool na Twitteru: „#FACMED #Medicina #ENARM 〽️Ascitis 🔰¿Cual  es el signo con mayor razón de verosimilitud para detectarla? 🩺De acuerdo  a una revisión de @JAMA_current el signo de la ola">
            <a:extLst>
              <a:ext uri="{FF2B5EF4-FFF2-40B4-BE49-F238E27FC236}">
                <a16:creationId xmlns:a16="http://schemas.microsoft.com/office/drawing/2014/main" id="{3223CA2D-E3B2-44D2-BE5B-50155020AA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3" r="12345" b="-2"/>
          <a:stretch/>
        </p:blipFill>
        <p:spPr bwMode="auto">
          <a:xfrm>
            <a:off x="913775" y="550656"/>
            <a:ext cx="5022206" cy="329247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5364" name="Picture 4" descr="Enfoque práctico del paciente con ascitis - ppt video online descargar">
            <a:extLst>
              <a:ext uri="{FF2B5EF4-FFF2-40B4-BE49-F238E27FC236}">
                <a16:creationId xmlns:a16="http://schemas.microsoft.com/office/drawing/2014/main" id="{99D42092-56F7-4177-A4FC-B91194FE86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 b="12592"/>
          <a:stretch/>
        </p:blipFill>
        <p:spPr bwMode="auto">
          <a:xfrm>
            <a:off x="6256020" y="550656"/>
            <a:ext cx="5022206" cy="329247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8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6F7F75A8-F68A-4A99-AC79-B940B81A72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D56AA71-3722-47B6-8962-814154E97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996A746-D798-488C-BBDF-B644F5D0FC0F}"/>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b="1"/>
              <a:t>Percusión: ascitis</a:t>
            </a:r>
          </a:p>
        </p:txBody>
      </p:sp>
      <p:sp>
        <p:nvSpPr>
          <p:cNvPr id="4" name="Marcador de texto 3">
            <a:extLst>
              <a:ext uri="{FF2B5EF4-FFF2-40B4-BE49-F238E27FC236}">
                <a16:creationId xmlns:a16="http://schemas.microsoft.com/office/drawing/2014/main" id="{445EE06B-EEE4-4DF2-AF1C-25FC831DB099}"/>
              </a:ext>
            </a:extLst>
          </p:cNvPr>
          <p:cNvSpPr>
            <a:spLocks noGrp="1"/>
          </p:cNvSpPr>
          <p:nvPr>
            <p:ph type="body" sz="half" idx="2"/>
          </p:nvPr>
        </p:nvSpPr>
        <p:spPr>
          <a:xfrm>
            <a:off x="627891" y="5255694"/>
            <a:ext cx="8689976" cy="646112"/>
          </a:xfrm>
        </p:spPr>
        <p:txBody>
          <a:bodyPr vert="horz" lIns="91440" tIns="45720" rIns="91440" bIns="45720" rtlCol="0">
            <a:normAutofit/>
          </a:bodyPr>
          <a:lstStyle/>
          <a:p>
            <a:r>
              <a:rPr lang="en-US" sz="2200" b="1" dirty="0" err="1">
                <a:solidFill>
                  <a:schemeClr val="bg1">
                    <a:lumMod val="50000"/>
                  </a:schemeClr>
                </a:solidFill>
              </a:rPr>
              <a:t>Signo</a:t>
            </a:r>
            <a:r>
              <a:rPr lang="en-US" sz="2200" b="1" dirty="0">
                <a:solidFill>
                  <a:schemeClr val="bg1">
                    <a:lumMod val="50000"/>
                  </a:schemeClr>
                </a:solidFill>
              </a:rPr>
              <a:t> de la ola</a:t>
            </a:r>
          </a:p>
        </p:txBody>
      </p:sp>
      <p:pic>
        <p:nvPicPr>
          <p:cNvPr id="6" name="Imagen 5">
            <a:extLst>
              <a:ext uri="{FF2B5EF4-FFF2-40B4-BE49-F238E27FC236}">
                <a16:creationId xmlns:a16="http://schemas.microsoft.com/office/drawing/2014/main" id="{A5119623-B715-4B43-B4BE-27EAC3E2E949}"/>
              </a:ext>
            </a:extLst>
          </p:cNvPr>
          <p:cNvPicPr>
            <a:picLocks noChangeAspect="1"/>
          </p:cNvPicPr>
          <p:nvPr/>
        </p:nvPicPr>
        <p:blipFill rotWithShape="1">
          <a:blip r:embed="rId5"/>
          <a:srcRect t="38295" r="1" b="13049"/>
          <a:stretch/>
        </p:blipFill>
        <p:spPr>
          <a:xfrm>
            <a:off x="913775" y="550656"/>
            <a:ext cx="5022206"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386" name="Picture 2" descr="ASCITIS APROXIMACIÓN DIAGNOSTICA - ppt descargar">
            <a:extLst>
              <a:ext uri="{FF2B5EF4-FFF2-40B4-BE49-F238E27FC236}">
                <a16:creationId xmlns:a16="http://schemas.microsoft.com/office/drawing/2014/main" id="{0AC99E12-870D-41A8-B1C9-8D0FD09788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903" r="4" b="2689"/>
          <a:stretch/>
        </p:blipFill>
        <p:spPr bwMode="auto">
          <a:xfrm>
            <a:off x="6256020" y="550656"/>
            <a:ext cx="5022206" cy="329247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751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DEF04-720A-4FD7-991D-72CCD6CED032}"/>
              </a:ext>
            </a:extLst>
          </p:cNvPr>
          <p:cNvSpPr>
            <a:spLocks noGrp="1"/>
          </p:cNvSpPr>
          <p:nvPr>
            <p:ph type="title"/>
          </p:nvPr>
        </p:nvSpPr>
        <p:spPr>
          <a:xfrm>
            <a:off x="913774" y="609600"/>
            <a:ext cx="5934969" cy="1368287"/>
          </a:xfrm>
        </p:spPr>
        <p:txBody>
          <a:bodyPr/>
          <a:lstStyle/>
          <a:p>
            <a:r>
              <a:rPr lang="es-ES" b="1"/>
              <a:t>palpación</a:t>
            </a:r>
            <a:endParaRPr lang="es-CL" b="1" dirty="0"/>
          </a:p>
        </p:txBody>
      </p:sp>
      <p:sp>
        <p:nvSpPr>
          <p:cNvPr id="4" name="Marcador de texto 3">
            <a:extLst>
              <a:ext uri="{FF2B5EF4-FFF2-40B4-BE49-F238E27FC236}">
                <a16:creationId xmlns:a16="http://schemas.microsoft.com/office/drawing/2014/main" id="{86E08B47-F050-4998-BD70-E8FAF9F7448A}"/>
              </a:ext>
            </a:extLst>
          </p:cNvPr>
          <p:cNvSpPr>
            <a:spLocks noGrp="1"/>
          </p:cNvSpPr>
          <p:nvPr>
            <p:ph type="body" sz="half" idx="2"/>
          </p:nvPr>
        </p:nvSpPr>
        <p:spPr>
          <a:xfrm>
            <a:off x="352157" y="2305878"/>
            <a:ext cx="5024913" cy="3190461"/>
          </a:xfrm>
        </p:spPr>
        <p:txBody>
          <a:bodyPr>
            <a:normAutofit fontScale="85000" lnSpcReduction="20000"/>
          </a:bodyPr>
          <a:lstStyle/>
          <a:p>
            <a:pPr marL="285750" indent="-285750" algn="l">
              <a:buFontTx/>
              <a:buChar char="-"/>
            </a:pPr>
            <a:r>
              <a:rPr lang="es-ES" sz="1800" b="0" i="0" u="none" strike="noStrike" baseline="0" dirty="0">
                <a:solidFill>
                  <a:srgbClr val="000000"/>
                </a:solidFill>
                <a:latin typeface="Times New Roman" panose="02020603050405020304" pitchFamily="18" charset="0"/>
              </a:rPr>
              <a:t>manos tibias, tranquilizando al paciente, pidiéndole que respire con la boca abierta</a:t>
            </a:r>
          </a:p>
          <a:p>
            <a:pPr algn="l"/>
            <a:r>
              <a:rPr lang="es-ES" sz="1800" dirty="0">
                <a:solidFill>
                  <a:srgbClr val="000000"/>
                </a:solidFill>
                <a:latin typeface="Times New Roman" panose="02020603050405020304" pitchFamily="18" charset="0"/>
                <a:sym typeface="Wingdings" panose="05000000000000000000" pitchFamily="2" charset="2"/>
              </a:rPr>
              <a:t>	 </a:t>
            </a:r>
            <a:r>
              <a:rPr lang="es-ES" sz="1800" b="0" i="0" u="sng" strike="noStrike" baseline="0" dirty="0">
                <a:solidFill>
                  <a:srgbClr val="000000"/>
                </a:solidFill>
                <a:latin typeface="Times New Roman" panose="02020603050405020304" pitchFamily="18" charset="0"/>
              </a:rPr>
              <a:t>facilitar la relajación muscular </a:t>
            </a:r>
            <a:r>
              <a:rPr lang="es-ES" sz="1800" b="0" i="0" strike="noStrike" baseline="0" dirty="0">
                <a:solidFill>
                  <a:srgbClr val="000000"/>
                </a:solidFill>
                <a:latin typeface="Times New Roman" panose="02020603050405020304" pitchFamily="18" charset="0"/>
              </a:rPr>
              <a:t>	</a:t>
            </a:r>
            <a:r>
              <a:rPr lang="es-ES" sz="1800" b="0" i="0" u="sng" strike="noStrike" baseline="0" dirty="0">
                <a:solidFill>
                  <a:srgbClr val="000000"/>
                </a:solidFill>
                <a:latin typeface="Times New Roman" panose="02020603050405020304" pitchFamily="18" charset="0"/>
              </a:rPr>
              <a:t>y evita espasmos voluntarios</a:t>
            </a:r>
          </a:p>
          <a:p>
            <a:pPr algn="l"/>
            <a:endParaRPr lang="es-ES" sz="1800" b="0" i="0" u="sng" strike="noStrike" baseline="0" dirty="0">
              <a:solidFill>
                <a:srgbClr val="000000"/>
              </a:solidFill>
              <a:latin typeface="Times New Roman" panose="02020603050405020304" pitchFamily="18" charset="0"/>
            </a:endParaRPr>
          </a:p>
          <a:p>
            <a:pPr marL="285750" indent="-285750" algn="l">
              <a:buFontTx/>
              <a:buChar char="-"/>
            </a:pPr>
            <a:r>
              <a:rPr lang="es-ES" sz="1800" b="0" i="0" u="none" strike="noStrike" baseline="0" dirty="0">
                <a:solidFill>
                  <a:srgbClr val="000000"/>
                </a:solidFill>
                <a:latin typeface="Times New Roman" panose="02020603050405020304" pitchFamily="18" charset="0"/>
              </a:rPr>
              <a:t>iniciar siempre en una zona del abdomen </a:t>
            </a:r>
            <a:r>
              <a:rPr lang="es-ES" sz="1800" b="1" i="0" u="none" strike="noStrike" baseline="0" dirty="0">
                <a:solidFill>
                  <a:srgbClr val="000000"/>
                </a:solidFill>
                <a:latin typeface="Times New Roman" panose="02020603050405020304" pitchFamily="18" charset="0"/>
              </a:rPr>
              <a:t>que esté lo </a:t>
            </a:r>
            <a:r>
              <a:rPr lang="es-ES" sz="1800" b="1" i="0" u="none" strike="noStrike" baseline="0" dirty="0" err="1">
                <a:solidFill>
                  <a:srgbClr val="000000"/>
                </a:solidFill>
                <a:latin typeface="Times New Roman" panose="02020603050405020304" pitchFamily="18" charset="0"/>
              </a:rPr>
              <a:t>más</a:t>
            </a:r>
            <a:r>
              <a:rPr lang="es-ES" sz="1800" b="1" i="0" u="none" strike="noStrike" baseline="0" dirty="0">
                <a:solidFill>
                  <a:srgbClr val="000000"/>
                </a:solidFill>
                <a:latin typeface="Times New Roman" panose="02020603050405020304" pitchFamily="18" charset="0"/>
              </a:rPr>
              <a:t> alejada posible de la zona dolorosa</a:t>
            </a:r>
          </a:p>
          <a:p>
            <a:pPr marL="285750" indent="-285750" algn="l">
              <a:buFontTx/>
              <a:buChar char="-"/>
            </a:pPr>
            <a:r>
              <a:rPr lang="es-ES" sz="1800" b="0" i="0" u="none" strike="noStrike" baseline="0" dirty="0">
                <a:solidFill>
                  <a:srgbClr val="000000"/>
                </a:solidFill>
              </a:rPr>
              <a:t>atención en el rostro del paciente </a:t>
            </a:r>
            <a:r>
              <a:rPr lang="es-ES" sz="1800" b="1" i="0" u="none" strike="noStrike" baseline="0" dirty="0">
                <a:solidFill>
                  <a:srgbClr val="000000"/>
                </a:solidFill>
              </a:rPr>
              <a:t>a expresiones de dolor.</a:t>
            </a:r>
            <a:endParaRPr lang="es-ES" sz="1800" b="1" i="0" u="sng" strike="noStrike" baseline="0" dirty="0">
              <a:solidFill>
                <a:srgbClr val="000000"/>
              </a:solidFill>
              <a:latin typeface="Times New Roman" panose="02020603050405020304" pitchFamily="18" charset="0"/>
            </a:endParaRPr>
          </a:p>
          <a:p>
            <a:pPr algn="l"/>
            <a:endParaRPr lang="es-CL" sz="1800" b="1" i="0" u="none" strike="noStrike" baseline="0" dirty="0">
              <a:solidFill>
                <a:srgbClr val="000000"/>
              </a:solidFill>
              <a:latin typeface="Times New Roman" panose="02020603050405020304" pitchFamily="18" charset="0"/>
            </a:endParaRPr>
          </a:p>
          <a:p>
            <a:endParaRPr lang="es-CL" dirty="0"/>
          </a:p>
        </p:txBody>
      </p:sp>
      <p:pic>
        <p:nvPicPr>
          <p:cNvPr id="3" name="Elementos multimedia en línea 2" title="Video 24 Palpación del abdomen  Generalidades y palpación superficial">
            <a:hlinkClick r:id="" action="ppaction://media"/>
            <a:extLst>
              <a:ext uri="{FF2B5EF4-FFF2-40B4-BE49-F238E27FC236}">
                <a16:creationId xmlns:a16="http://schemas.microsoft.com/office/drawing/2014/main" id="{BF954E8D-B57E-4010-8DEE-CC6E61B948B1}"/>
              </a:ext>
            </a:extLst>
          </p:cNvPr>
          <p:cNvPicPr>
            <a:picLocks noRot="1" noChangeAspect="1"/>
          </p:cNvPicPr>
          <p:nvPr>
            <a:videoFile r:link="rId1"/>
          </p:nvPr>
        </p:nvPicPr>
        <p:blipFill>
          <a:blip r:embed="rId5"/>
          <a:stretch>
            <a:fillRect/>
          </a:stretch>
        </p:blipFill>
        <p:spPr>
          <a:xfrm>
            <a:off x="6540978" y="569149"/>
            <a:ext cx="5298865" cy="2980612"/>
          </a:xfrm>
          <a:prstGeom prst="rect">
            <a:avLst/>
          </a:prstGeom>
        </p:spPr>
      </p:pic>
      <p:pic>
        <p:nvPicPr>
          <p:cNvPr id="5" name="Elementos multimedia en línea 4" title="Video 25 Palpación del abdomen  Palpación profunda de vísceras huecas">
            <a:hlinkClick r:id="" action="ppaction://media"/>
            <a:extLst>
              <a:ext uri="{FF2B5EF4-FFF2-40B4-BE49-F238E27FC236}">
                <a16:creationId xmlns:a16="http://schemas.microsoft.com/office/drawing/2014/main" id="{A65EC246-E925-4B35-BDEC-6D56B631B03D}"/>
              </a:ext>
            </a:extLst>
          </p:cNvPr>
          <p:cNvPicPr>
            <a:picLocks noRot="1" noChangeAspect="1"/>
          </p:cNvPicPr>
          <p:nvPr>
            <a:videoFile r:link="rId2"/>
          </p:nvPr>
        </p:nvPicPr>
        <p:blipFill>
          <a:blip r:embed="rId6"/>
          <a:stretch>
            <a:fillRect/>
          </a:stretch>
        </p:blipFill>
        <p:spPr>
          <a:xfrm>
            <a:off x="6540978" y="3686723"/>
            <a:ext cx="5298865" cy="2980612"/>
          </a:xfrm>
          <a:prstGeom prst="rect">
            <a:avLst/>
          </a:prstGeom>
        </p:spPr>
      </p:pic>
    </p:spTree>
    <p:extLst>
      <p:ext uri="{BB962C8B-B14F-4D97-AF65-F5344CB8AC3E}">
        <p14:creationId xmlns:p14="http://schemas.microsoft.com/office/powerpoint/2010/main" val="247240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4ACA8-9641-43F3-A56E-C6D71BA07420}"/>
              </a:ext>
            </a:extLst>
          </p:cNvPr>
          <p:cNvSpPr>
            <a:spLocks noGrp="1"/>
          </p:cNvSpPr>
          <p:nvPr>
            <p:ph type="title"/>
          </p:nvPr>
        </p:nvSpPr>
        <p:spPr/>
        <p:txBody>
          <a:bodyPr/>
          <a:lstStyle/>
          <a:p>
            <a:r>
              <a:rPr lang="es-ES" b="1" dirty="0"/>
              <a:t>Palpación superficial y profunda</a:t>
            </a:r>
            <a:endParaRPr lang="es-CL" b="1" dirty="0"/>
          </a:p>
        </p:txBody>
      </p:sp>
      <p:sp>
        <p:nvSpPr>
          <p:cNvPr id="3" name="Marcador de contenido 2">
            <a:extLst>
              <a:ext uri="{FF2B5EF4-FFF2-40B4-BE49-F238E27FC236}">
                <a16:creationId xmlns:a16="http://schemas.microsoft.com/office/drawing/2014/main" id="{6DEA2CE3-059D-46B8-811D-7514FCF2C3D8}"/>
              </a:ext>
            </a:extLst>
          </p:cNvPr>
          <p:cNvSpPr>
            <a:spLocks noGrp="1"/>
          </p:cNvSpPr>
          <p:nvPr>
            <p:ph sz="quarter" idx="13"/>
          </p:nvPr>
        </p:nvSpPr>
        <p:spPr>
          <a:xfrm>
            <a:off x="357809" y="1880075"/>
            <a:ext cx="5661991" cy="3424107"/>
          </a:xfrm>
        </p:spPr>
        <p:txBody>
          <a:bodyPr>
            <a:normAutofit/>
          </a:bodyPr>
          <a:lstStyle/>
          <a:p>
            <a:r>
              <a:rPr lang="es-ES" sz="1600" dirty="0"/>
              <a:t>Mano horizontal y dedos juntos</a:t>
            </a:r>
          </a:p>
          <a:p>
            <a:r>
              <a:rPr lang="es-ES" sz="1600" dirty="0"/>
              <a:t>Flexiones suaves y penetrantes</a:t>
            </a:r>
          </a:p>
          <a:p>
            <a:r>
              <a:rPr lang="es-ES" sz="1600" b="1" dirty="0"/>
              <a:t>Evaluar: </a:t>
            </a:r>
            <a:r>
              <a:rPr lang="es-ES" sz="1600" dirty="0"/>
              <a:t>depresible, dolor, resistencia muscular (irritación peritoneal localizada o difusa </a:t>
            </a:r>
            <a:r>
              <a:rPr lang="es-ES" sz="1600" dirty="0">
                <a:sym typeface="Wingdings" panose="05000000000000000000" pitchFamily="2" charset="2"/>
              </a:rPr>
              <a:t> </a:t>
            </a:r>
            <a:r>
              <a:rPr lang="es-ES" sz="1600" dirty="0"/>
              <a:t>“abdomen en tabla”), masas (pared abdominal)</a:t>
            </a:r>
            <a:endParaRPr lang="es-CL" sz="1600" dirty="0"/>
          </a:p>
        </p:txBody>
      </p:sp>
      <p:sp>
        <p:nvSpPr>
          <p:cNvPr id="4" name="Marcador de contenido 3">
            <a:extLst>
              <a:ext uri="{FF2B5EF4-FFF2-40B4-BE49-F238E27FC236}">
                <a16:creationId xmlns:a16="http://schemas.microsoft.com/office/drawing/2014/main" id="{8375025A-B9F7-4A3D-8BF4-8F81B23D9D7C}"/>
              </a:ext>
            </a:extLst>
          </p:cNvPr>
          <p:cNvSpPr>
            <a:spLocks noGrp="1"/>
          </p:cNvSpPr>
          <p:nvPr>
            <p:ph sz="quarter" idx="14"/>
          </p:nvPr>
        </p:nvSpPr>
        <p:spPr>
          <a:xfrm>
            <a:off x="6172201" y="1880074"/>
            <a:ext cx="5727811" cy="3424107"/>
          </a:xfrm>
        </p:spPr>
        <p:txBody>
          <a:bodyPr/>
          <a:lstStyle/>
          <a:p>
            <a:r>
              <a:rPr lang="es-ES" sz="1600" dirty="0"/>
              <a:t>Ambas manos, uno sobre la otra</a:t>
            </a:r>
          </a:p>
          <a:p>
            <a:r>
              <a:rPr lang="es-ES" sz="1600" dirty="0"/>
              <a:t>Izquierda: ejerce presión /Derecha: percibe abdomen</a:t>
            </a:r>
          </a:p>
          <a:p>
            <a:r>
              <a:rPr lang="es-ES" sz="1600" b="1" dirty="0"/>
              <a:t>Evaluar: </a:t>
            </a:r>
            <a:r>
              <a:rPr lang="es-ES" sz="1600" dirty="0"/>
              <a:t>masas (intraabdominales), sensibilidad visceral (DOLOR O MOLESTIA)</a:t>
            </a:r>
            <a:endParaRPr lang="es-ES" sz="1600" b="1" dirty="0"/>
          </a:p>
          <a:p>
            <a:endParaRPr lang="es-CL" dirty="0"/>
          </a:p>
        </p:txBody>
      </p:sp>
      <p:pic>
        <p:nvPicPr>
          <p:cNvPr id="7" name="Elementos multimedia en línea 6" title="Palpación Superficial">
            <a:hlinkClick r:id="" action="ppaction://media"/>
            <a:extLst>
              <a:ext uri="{FF2B5EF4-FFF2-40B4-BE49-F238E27FC236}">
                <a16:creationId xmlns:a16="http://schemas.microsoft.com/office/drawing/2014/main" id="{D93DEADB-DC8C-4D63-958C-A2D05E3937B6}"/>
              </a:ext>
            </a:extLst>
          </p:cNvPr>
          <p:cNvPicPr>
            <a:picLocks noRot="1" noChangeAspect="1"/>
          </p:cNvPicPr>
          <p:nvPr>
            <a:videoFile r:link="rId1"/>
          </p:nvPr>
        </p:nvPicPr>
        <p:blipFill>
          <a:blip r:embed="rId5"/>
          <a:stretch>
            <a:fillRect/>
          </a:stretch>
        </p:blipFill>
        <p:spPr>
          <a:xfrm>
            <a:off x="460841" y="3720318"/>
            <a:ext cx="5323568" cy="2994507"/>
          </a:xfrm>
          <a:prstGeom prst="rect">
            <a:avLst/>
          </a:prstGeom>
        </p:spPr>
      </p:pic>
      <p:pic>
        <p:nvPicPr>
          <p:cNvPr id="9" name="Elementos multimedia en línea 8" title="Palpación Profunda">
            <a:hlinkClick r:id="" action="ppaction://media"/>
            <a:extLst>
              <a:ext uri="{FF2B5EF4-FFF2-40B4-BE49-F238E27FC236}">
                <a16:creationId xmlns:a16="http://schemas.microsoft.com/office/drawing/2014/main" id="{FA4C5D29-260D-42E0-B94A-522F9F8DDBFF}"/>
              </a:ext>
            </a:extLst>
          </p:cNvPr>
          <p:cNvPicPr>
            <a:picLocks noRot="1" noChangeAspect="1"/>
          </p:cNvPicPr>
          <p:nvPr>
            <a:videoFile r:link="rId2"/>
          </p:nvPr>
        </p:nvPicPr>
        <p:blipFill>
          <a:blip r:embed="rId6"/>
          <a:stretch>
            <a:fillRect/>
          </a:stretch>
        </p:blipFill>
        <p:spPr>
          <a:xfrm>
            <a:off x="6407592" y="3625338"/>
            <a:ext cx="5492420" cy="3089487"/>
          </a:xfrm>
          <a:prstGeom prst="rect">
            <a:avLst/>
          </a:prstGeom>
        </p:spPr>
      </p:pic>
    </p:spTree>
    <p:extLst>
      <p:ext uri="{BB962C8B-B14F-4D97-AF65-F5344CB8AC3E}">
        <p14:creationId xmlns:p14="http://schemas.microsoft.com/office/powerpoint/2010/main" val="32748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2CD27-C52B-4D8B-BA53-9BF46C667A90}"/>
              </a:ext>
            </a:extLst>
          </p:cNvPr>
          <p:cNvSpPr>
            <a:spLocks noGrp="1"/>
          </p:cNvSpPr>
          <p:nvPr>
            <p:ph type="title"/>
          </p:nvPr>
        </p:nvSpPr>
        <p:spPr>
          <a:xfrm>
            <a:off x="913775" y="618518"/>
            <a:ext cx="10364451" cy="448284"/>
          </a:xfrm>
        </p:spPr>
        <p:txBody>
          <a:bodyPr>
            <a:normAutofit fontScale="90000"/>
          </a:bodyPr>
          <a:lstStyle/>
          <a:p>
            <a:r>
              <a:rPr lang="es-ES" b="1" dirty="0"/>
              <a:t>Palpación</a:t>
            </a:r>
            <a:r>
              <a:rPr lang="es-ES" dirty="0"/>
              <a:t>: </a:t>
            </a:r>
            <a:r>
              <a:rPr lang="es-ES" dirty="0" err="1"/>
              <a:t>higado</a:t>
            </a:r>
            <a:endParaRPr lang="es-CL" dirty="0"/>
          </a:p>
        </p:txBody>
      </p:sp>
      <p:sp>
        <p:nvSpPr>
          <p:cNvPr id="11" name="Marcador de texto 10">
            <a:extLst>
              <a:ext uri="{FF2B5EF4-FFF2-40B4-BE49-F238E27FC236}">
                <a16:creationId xmlns:a16="http://schemas.microsoft.com/office/drawing/2014/main" id="{1D8ACBF3-FD5A-496A-A2EE-B608CC050742}"/>
              </a:ext>
            </a:extLst>
          </p:cNvPr>
          <p:cNvSpPr>
            <a:spLocks noGrp="1"/>
          </p:cNvSpPr>
          <p:nvPr>
            <p:ph type="body" idx="1"/>
          </p:nvPr>
        </p:nvSpPr>
        <p:spPr>
          <a:xfrm>
            <a:off x="1222526" y="1015165"/>
            <a:ext cx="4873474" cy="679994"/>
          </a:xfrm>
        </p:spPr>
        <p:txBody>
          <a:bodyPr/>
          <a:lstStyle/>
          <a:p>
            <a:r>
              <a:rPr lang="es-ES" sz="2000" b="1" dirty="0"/>
              <a:t>palpación bimanual</a:t>
            </a:r>
            <a:endParaRPr lang="es-CL" sz="2000" b="1" dirty="0"/>
          </a:p>
        </p:txBody>
      </p:sp>
      <p:sp>
        <p:nvSpPr>
          <p:cNvPr id="13" name="Marcador de contenido 12">
            <a:extLst>
              <a:ext uri="{FF2B5EF4-FFF2-40B4-BE49-F238E27FC236}">
                <a16:creationId xmlns:a16="http://schemas.microsoft.com/office/drawing/2014/main" id="{567F64A5-FFE9-4AF1-BB79-218101B818D3}"/>
              </a:ext>
            </a:extLst>
          </p:cNvPr>
          <p:cNvSpPr>
            <a:spLocks noGrp="1"/>
          </p:cNvSpPr>
          <p:nvPr>
            <p:ph sz="quarter" idx="13"/>
          </p:nvPr>
        </p:nvSpPr>
        <p:spPr>
          <a:xfrm>
            <a:off x="913775" y="1768094"/>
            <a:ext cx="5106027" cy="2045159"/>
          </a:xfrm>
        </p:spPr>
        <p:txBody>
          <a:bodyPr>
            <a:normAutofit fontScale="85000" lnSpcReduction="20000"/>
          </a:bodyPr>
          <a:lstStyle/>
          <a:p>
            <a:pPr marL="0" indent="0">
              <a:buNone/>
            </a:pPr>
            <a:r>
              <a:rPr lang="es-ES" sz="1600" dirty="0"/>
              <a:t>A la derecha de la persona</a:t>
            </a:r>
          </a:p>
          <a:p>
            <a:r>
              <a:rPr lang="es-ES" sz="1600" b="1" dirty="0"/>
              <a:t>Mano izquierda</a:t>
            </a:r>
            <a:r>
              <a:rPr lang="es-ES" sz="1600" dirty="0"/>
              <a:t>: por posterior, entre 11° costilla y cresta ilíaca, lateral a músculos paravertebrales</a:t>
            </a:r>
          </a:p>
          <a:p>
            <a:r>
              <a:rPr lang="es-ES" sz="1600" b="1" dirty="0"/>
              <a:t>Mano derecha</a:t>
            </a:r>
            <a:r>
              <a:rPr lang="es-ES" sz="1600" dirty="0"/>
              <a:t>: hipocondrio, debajo de matidez hepática. Presión hacia arriba y adentro</a:t>
            </a:r>
          </a:p>
          <a:p>
            <a:r>
              <a:rPr lang="es-ES" sz="1600" dirty="0"/>
              <a:t>Solicitar </a:t>
            </a:r>
            <a:r>
              <a:rPr lang="es-ES" sz="1600" u="sng" dirty="0"/>
              <a:t>inspiración profunda</a:t>
            </a:r>
            <a:r>
              <a:rPr lang="es-ES" sz="1600" dirty="0"/>
              <a:t> </a:t>
            </a:r>
            <a:r>
              <a:rPr lang="es-ES" sz="1600" dirty="0">
                <a:sym typeface="Wingdings" panose="05000000000000000000" pitchFamily="2" charset="2"/>
              </a:rPr>
              <a:t> palpar deslizamiento borde hepático sobre dedos</a:t>
            </a:r>
            <a:endParaRPr lang="es-CL" sz="1600" u="sng" dirty="0"/>
          </a:p>
        </p:txBody>
      </p:sp>
      <p:sp>
        <p:nvSpPr>
          <p:cNvPr id="12" name="Marcador de texto 11">
            <a:extLst>
              <a:ext uri="{FF2B5EF4-FFF2-40B4-BE49-F238E27FC236}">
                <a16:creationId xmlns:a16="http://schemas.microsoft.com/office/drawing/2014/main" id="{A33F45F8-D164-4754-B800-A33CC9AB2E64}"/>
              </a:ext>
            </a:extLst>
          </p:cNvPr>
          <p:cNvSpPr>
            <a:spLocks noGrp="1"/>
          </p:cNvSpPr>
          <p:nvPr>
            <p:ph type="body" sz="quarter" idx="3"/>
          </p:nvPr>
        </p:nvSpPr>
        <p:spPr>
          <a:xfrm>
            <a:off x="6546633" y="1008541"/>
            <a:ext cx="4881804" cy="679994"/>
          </a:xfrm>
        </p:spPr>
        <p:txBody>
          <a:bodyPr/>
          <a:lstStyle/>
          <a:p>
            <a:r>
              <a:rPr lang="es-ES" sz="2000" b="1" dirty="0"/>
              <a:t>Maniobra de enganche</a:t>
            </a:r>
            <a:endParaRPr lang="es-CL" sz="2000" b="1" dirty="0"/>
          </a:p>
        </p:txBody>
      </p:sp>
      <p:sp>
        <p:nvSpPr>
          <p:cNvPr id="14" name="Marcador de contenido 13">
            <a:extLst>
              <a:ext uri="{FF2B5EF4-FFF2-40B4-BE49-F238E27FC236}">
                <a16:creationId xmlns:a16="http://schemas.microsoft.com/office/drawing/2014/main" id="{23FD0D51-1347-470F-A0CD-595E06748E30}"/>
              </a:ext>
            </a:extLst>
          </p:cNvPr>
          <p:cNvSpPr>
            <a:spLocks noGrp="1"/>
          </p:cNvSpPr>
          <p:nvPr>
            <p:ph sz="quarter" idx="14"/>
          </p:nvPr>
        </p:nvSpPr>
        <p:spPr>
          <a:xfrm>
            <a:off x="6245087" y="1832161"/>
            <a:ext cx="5105401" cy="1321304"/>
          </a:xfrm>
        </p:spPr>
        <p:txBody>
          <a:bodyPr>
            <a:noAutofit/>
          </a:bodyPr>
          <a:lstStyle/>
          <a:p>
            <a:pPr marL="0" indent="0">
              <a:buNone/>
            </a:pPr>
            <a:r>
              <a:rPr lang="es-ES" sz="1400" dirty="0">
                <a:solidFill>
                  <a:srgbClr val="000000"/>
                </a:solidFill>
                <a:latin typeface="Times New Roman" panose="02020603050405020304" pitchFamily="18" charset="0"/>
              </a:rPr>
              <a:t>A la derecha de la persona</a:t>
            </a:r>
            <a:endParaRPr lang="es-ES" sz="1400" b="0" i="0" u="none" strike="noStrike" baseline="0" dirty="0">
              <a:solidFill>
                <a:srgbClr val="000000"/>
              </a:solidFill>
              <a:latin typeface="Times New Roman" panose="02020603050405020304" pitchFamily="18" charset="0"/>
            </a:endParaRPr>
          </a:p>
          <a:p>
            <a:r>
              <a:rPr lang="es-ES" sz="1400" b="0" i="0" u="none" strike="noStrike" baseline="0" dirty="0">
                <a:solidFill>
                  <a:srgbClr val="000000"/>
                </a:solidFill>
                <a:latin typeface="Times New Roman" panose="02020603050405020304" pitchFamily="18" charset="0"/>
              </a:rPr>
              <a:t>las dos manos juntas </a:t>
            </a:r>
            <a:r>
              <a:rPr lang="es-ES" sz="1400" b="0" i="0" u="sng" strike="noStrike" baseline="0" dirty="0">
                <a:solidFill>
                  <a:srgbClr val="000000"/>
                </a:solidFill>
                <a:latin typeface="Times New Roman" panose="02020603050405020304" pitchFamily="18" charset="0"/>
              </a:rPr>
              <a:t>por debajo del reborde costal derecho y la zona de matidez. </a:t>
            </a:r>
          </a:p>
          <a:p>
            <a:r>
              <a:rPr lang="es-ES" sz="1400" b="0" i="0" u="none" strike="noStrike" baseline="0" dirty="0">
                <a:solidFill>
                  <a:srgbClr val="000000"/>
                </a:solidFill>
                <a:latin typeface="Times New Roman" panose="02020603050405020304" pitchFamily="18" charset="0"/>
              </a:rPr>
              <a:t>Se ejerce presión hacia adentro y hacia arriba mientras </a:t>
            </a:r>
            <a:r>
              <a:rPr lang="es-ES" sz="1400" b="0" i="0" u="sng" strike="noStrike" baseline="0" dirty="0">
                <a:solidFill>
                  <a:srgbClr val="000000"/>
                </a:solidFill>
                <a:latin typeface="Times New Roman" panose="02020603050405020304" pitchFamily="18" charset="0"/>
              </a:rPr>
              <a:t>el paciente hace una inspiración profunda</a:t>
            </a:r>
            <a:r>
              <a:rPr lang="es-ES" sz="1600" b="0" i="0" u="none" strike="noStrike" baseline="0" dirty="0">
                <a:solidFill>
                  <a:srgbClr val="000000"/>
                </a:solidFill>
                <a:latin typeface="Times New Roman" panose="02020603050405020304" pitchFamily="18" charset="0"/>
              </a:rPr>
              <a:t>.</a:t>
            </a:r>
            <a:endParaRPr lang="es-CL" sz="1600" dirty="0"/>
          </a:p>
        </p:txBody>
      </p:sp>
      <p:pic>
        <p:nvPicPr>
          <p:cNvPr id="22" name="Imagen 21">
            <a:extLst>
              <a:ext uri="{FF2B5EF4-FFF2-40B4-BE49-F238E27FC236}">
                <a16:creationId xmlns:a16="http://schemas.microsoft.com/office/drawing/2014/main" id="{7AC5B002-3B5D-47B7-977F-F11E87233097}"/>
              </a:ext>
            </a:extLst>
          </p:cNvPr>
          <p:cNvPicPr>
            <a:picLocks noChangeAspect="1"/>
          </p:cNvPicPr>
          <p:nvPr/>
        </p:nvPicPr>
        <p:blipFill>
          <a:blip r:embed="rId4"/>
          <a:stretch>
            <a:fillRect/>
          </a:stretch>
        </p:blipFill>
        <p:spPr>
          <a:xfrm>
            <a:off x="1222526" y="3813253"/>
            <a:ext cx="4600575" cy="2990850"/>
          </a:xfrm>
          <a:prstGeom prst="rect">
            <a:avLst/>
          </a:prstGeom>
        </p:spPr>
      </p:pic>
      <p:pic>
        <p:nvPicPr>
          <p:cNvPr id="3" name="Elementos multimedia en línea 2" title="Palpación de Hígado">
            <a:hlinkClick r:id="" action="ppaction://media"/>
            <a:extLst>
              <a:ext uri="{FF2B5EF4-FFF2-40B4-BE49-F238E27FC236}">
                <a16:creationId xmlns:a16="http://schemas.microsoft.com/office/drawing/2014/main" id="{3E797700-0E56-428F-BB00-C67733461501}"/>
              </a:ext>
            </a:extLst>
          </p:cNvPr>
          <p:cNvPicPr>
            <a:picLocks noRot="1" noChangeAspect="1"/>
          </p:cNvPicPr>
          <p:nvPr>
            <a:videoFile r:link="rId1"/>
          </p:nvPr>
        </p:nvPicPr>
        <p:blipFill>
          <a:blip r:embed="rId5"/>
          <a:stretch>
            <a:fillRect/>
          </a:stretch>
        </p:blipFill>
        <p:spPr>
          <a:xfrm>
            <a:off x="6434521" y="3918824"/>
            <a:ext cx="5106027" cy="2872141"/>
          </a:xfrm>
          <a:prstGeom prst="rect">
            <a:avLst/>
          </a:prstGeom>
        </p:spPr>
      </p:pic>
    </p:spTree>
    <p:extLst>
      <p:ext uri="{BB962C8B-B14F-4D97-AF65-F5344CB8AC3E}">
        <p14:creationId xmlns:p14="http://schemas.microsoft.com/office/powerpoint/2010/main" val="38719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BBBB6-9028-411A-B1D5-15BE0612567B}"/>
              </a:ext>
            </a:extLst>
          </p:cNvPr>
          <p:cNvSpPr>
            <a:spLocks noGrp="1"/>
          </p:cNvSpPr>
          <p:nvPr>
            <p:ph type="title"/>
          </p:nvPr>
        </p:nvSpPr>
        <p:spPr>
          <a:xfrm>
            <a:off x="913774" y="609600"/>
            <a:ext cx="5934969" cy="990600"/>
          </a:xfrm>
        </p:spPr>
        <p:txBody>
          <a:bodyPr>
            <a:normAutofit/>
          </a:bodyPr>
          <a:lstStyle/>
          <a:p>
            <a:r>
              <a:rPr lang="es-ES" sz="2000" b="1" dirty="0"/>
              <a:t>Auscultación-Palpación: </a:t>
            </a:r>
            <a:br>
              <a:rPr lang="es-ES" sz="2000" b="1" dirty="0"/>
            </a:br>
            <a:r>
              <a:rPr lang="es-ES" sz="2000" u="sng" dirty="0"/>
              <a:t>Prueba escarificación </a:t>
            </a:r>
            <a:r>
              <a:rPr lang="es-ES" sz="2000" dirty="0">
                <a:sym typeface="Wingdings" panose="05000000000000000000" pitchFamily="2" charset="2"/>
              </a:rPr>
              <a:t></a:t>
            </a:r>
            <a:r>
              <a:rPr lang="es-ES" sz="2000" dirty="0"/>
              <a:t> borde hepático</a:t>
            </a:r>
            <a:endParaRPr lang="es-CL" sz="2000" dirty="0"/>
          </a:p>
        </p:txBody>
      </p:sp>
      <p:sp>
        <p:nvSpPr>
          <p:cNvPr id="5" name="Marcador de texto 4">
            <a:extLst>
              <a:ext uri="{FF2B5EF4-FFF2-40B4-BE49-F238E27FC236}">
                <a16:creationId xmlns:a16="http://schemas.microsoft.com/office/drawing/2014/main" id="{24C01A2F-763E-4495-8F50-B795D5AF9F43}"/>
              </a:ext>
            </a:extLst>
          </p:cNvPr>
          <p:cNvSpPr>
            <a:spLocks noGrp="1"/>
          </p:cNvSpPr>
          <p:nvPr>
            <p:ph type="body" sz="half" idx="2"/>
          </p:nvPr>
        </p:nvSpPr>
        <p:spPr>
          <a:xfrm>
            <a:off x="913774" y="1849825"/>
            <a:ext cx="5934949" cy="3158347"/>
          </a:xfrm>
        </p:spPr>
        <p:txBody>
          <a:bodyPr/>
          <a:lstStyle/>
          <a:p>
            <a:pPr algn="l"/>
            <a:r>
              <a:rPr lang="es-ES" b="1" dirty="0"/>
              <a:t>mano izquierda: </a:t>
            </a:r>
            <a:r>
              <a:rPr lang="es-ES" dirty="0"/>
              <a:t>auscultación diafragma fonendoscopio</a:t>
            </a:r>
          </a:p>
          <a:p>
            <a:pPr algn="l"/>
            <a:r>
              <a:rPr lang="es-ES" b="1" dirty="0"/>
              <a:t>Mano derecha: </a:t>
            </a:r>
            <a:r>
              <a:rPr lang="es-ES" dirty="0"/>
              <a:t>dedo índice rasca pared abdominal en puntos equidistantes del fonendo.</a:t>
            </a:r>
            <a:endParaRPr lang="es-ES" b="1" dirty="0"/>
          </a:p>
          <a:p>
            <a:pPr algn="l"/>
            <a:r>
              <a:rPr lang="es-ES" b="1" dirty="0">
                <a:sym typeface="Wingdings" panose="05000000000000000000" pitchFamily="2" charset="2"/>
              </a:rPr>
              <a:t> Borde hepático: aumenta intensidad del sonido</a:t>
            </a:r>
            <a:endParaRPr lang="es-CL" b="1" dirty="0"/>
          </a:p>
        </p:txBody>
      </p:sp>
      <p:pic>
        <p:nvPicPr>
          <p:cNvPr id="7" name="Imagen 6">
            <a:extLst>
              <a:ext uri="{FF2B5EF4-FFF2-40B4-BE49-F238E27FC236}">
                <a16:creationId xmlns:a16="http://schemas.microsoft.com/office/drawing/2014/main" id="{3E76EFCA-783E-4060-8D66-ADC8886D855F}"/>
              </a:ext>
            </a:extLst>
          </p:cNvPr>
          <p:cNvPicPr>
            <a:picLocks noChangeAspect="1"/>
          </p:cNvPicPr>
          <p:nvPr/>
        </p:nvPicPr>
        <p:blipFill>
          <a:blip r:embed="rId4"/>
          <a:stretch>
            <a:fillRect/>
          </a:stretch>
        </p:blipFill>
        <p:spPr>
          <a:xfrm>
            <a:off x="7107927" y="1328737"/>
            <a:ext cx="4714875" cy="4200525"/>
          </a:xfrm>
          <a:prstGeom prst="rect">
            <a:avLst/>
          </a:prstGeom>
        </p:spPr>
      </p:pic>
      <p:pic>
        <p:nvPicPr>
          <p:cNvPr id="3" name="Elementos multimedia en línea 2" title="Video 26 Palpación del hígado">
            <a:hlinkClick r:id="" action="ppaction://media"/>
            <a:extLst>
              <a:ext uri="{FF2B5EF4-FFF2-40B4-BE49-F238E27FC236}">
                <a16:creationId xmlns:a16="http://schemas.microsoft.com/office/drawing/2014/main" id="{4304104E-B7BC-491D-91AF-B49799C9A457}"/>
              </a:ext>
            </a:extLst>
          </p:cNvPr>
          <p:cNvPicPr>
            <a:picLocks noRot="1" noChangeAspect="1"/>
          </p:cNvPicPr>
          <p:nvPr>
            <a:videoFile r:link="rId1"/>
          </p:nvPr>
        </p:nvPicPr>
        <p:blipFill>
          <a:blip r:embed="rId5"/>
          <a:stretch>
            <a:fillRect/>
          </a:stretch>
        </p:blipFill>
        <p:spPr>
          <a:xfrm>
            <a:off x="1229139" y="3730898"/>
            <a:ext cx="5161722" cy="2903468"/>
          </a:xfrm>
          <a:prstGeom prst="rect">
            <a:avLst/>
          </a:prstGeom>
        </p:spPr>
      </p:pic>
    </p:spTree>
    <p:extLst>
      <p:ext uri="{BB962C8B-B14F-4D97-AF65-F5344CB8AC3E}">
        <p14:creationId xmlns:p14="http://schemas.microsoft.com/office/powerpoint/2010/main" val="11809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9C26A-358D-4EAD-B6E8-3ABACE33552E}"/>
              </a:ext>
            </a:extLst>
          </p:cNvPr>
          <p:cNvSpPr>
            <a:spLocks noGrp="1"/>
          </p:cNvSpPr>
          <p:nvPr>
            <p:ph type="title"/>
          </p:nvPr>
        </p:nvSpPr>
        <p:spPr>
          <a:xfrm>
            <a:off x="913774" y="113897"/>
            <a:ext cx="10364451" cy="603996"/>
          </a:xfrm>
        </p:spPr>
        <p:txBody>
          <a:bodyPr/>
          <a:lstStyle/>
          <a:p>
            <a:r>
              <a:rPr lang="es-ES" b="1" dirty="0"/>
              <a:t>Palpación: </a:t>
            </a:r>
            <a:r>
              <a:rPr lang="es-ES" dirty="0"/>
              <a:t>bazo</a:t>
            </a:r>
            <a:endParaRPr lang="es-CL" b="1" dirty="0"/>
          </a:p>
        </p:txBody>
      </p:sp>
      <p:sp>
        <p:nvSpPr>
          <p:cNvPr id="3" name="Marcador de texto 2">
            <a:extLst>
              <a:ext uri="{FF2B5EF4-FFF2-40B4-BE49-F238E27FC236}">
                <a16:creationId xmlns:a16="http://schemas.microsoft.com/office/drawing/2014/main" id="{800E2860-9F65-4FD9-8E54-940049CD6B48}"/>
              </a:ext>
            </a:extLst>
          </p:cNvPr>
          <p:cNvSpPr>
            <a:spLocks noGrp="1"/>
          </p:cNvSpPr>
          <p:nvPr>
            <p:ph type="body" idx="1"/>
          </p:nvPr>
        </p:nvSpPr>
        <p:spPr>
          <a:xfrm>
            <a:off x="1385994" y="740472"/>
            <a:ext cx="4873474" cy="679994"/>
          </a:xfrm>
        </p:spPr>
        <p:txBody>
          <a:bodyPr/>
          <a:lstStyle/>
          <a:p>
            <a:r>
              <a:rPr lang="es-ES" sz="2000" b="1" dirty="0"/>
              <a:t>Decúbito lateral derecho</a:t>
            </a:r>
            <a:endParaRPr lang="es-CL" sz="2000" b="1" dirty="0"/>
          </a:p>
        </p:txBody>
      </p:sp>
      <p:sp>
        <p:nvSpPr>
          <p:cNvPr id="4" name="Marcador de contenido 3">
            <a:extLst>
              <a:ext uri="{FF2B5EF4-FFF2-40B4-BE49-F238E27FC236}">
                <a16:creationId xmlns:a16="http://schemas.microsoft.com/office/drawing/2014/main" id="{438D090F-FBAD-4622-86AF-C2FC158B0EFA}"/>
              </a:ext>
            </a:extLst>
          </p:cNvPr>
          <p:cNvSpPr>
            <a:spLocks noGrp="1"/>
          </p:cNvSpPr>
          <p:nvPr>
            <p:ph sz="quarter" idx="13"/>
          </p:nvPr>
        </p:nvSpPr>
        <p:spPr>
          <a:xfrm>
            <a:off x="360061" y="1644992"/>
            <a:ext cx="5771853" cy="2740187"/>
          </a:xfrm>
        </p:spPr>
        <p:txBody>
          <a:bodyPr>
            <a:normAutofit/>
          </a:bodyPr>
          <a:lstStyle/>
          <a:p>
            <a:pPr marL="0" indent="0">
              <a:buNone/>
            </a:pPr>
            <a:r>
              <a:rPr lang="es-ES" sz="1600" dirty="0"/>
              <a:t>Bazo se desplaza hacia anterior e inferior</a:t>
            </a:r>
          </a:p>
          <a:p>
            <a:pPr marL="0" indent="0">
              <a:buNone/>
            </a:pPr>
            <a:r>
              <a:rPr lang="es-ES" sz="1600" b="1" dirty="0"/>
              <a:t>Mano izquierda: </a:t>
            </a:r>
            <a:r>
              <a:rPr lang="es-ES" sz="1600" dirty="0"/>
              <a:t>sobre reborde costal izquierdo</a:t>
            </a:r>
          </a:p>
          <a:p>
            <a:pPr marL="0" indent="0">
              <a:buNone/>
            </a:pPr>
            <a:r>
              <a:rPr lang="es-ES" sz="1600" b="1" dirty="0"/>
              <a:t>mano derecha:</a:t>
            </a:r>
            <a:r>
              <a:rPr lang="es-ES" sz="1600" dirty="0"/>
              <a:t> palpación desde ombligo hacia hipocondrio izquierdo. Si se palpa </a:t>
            </a:r>
            <a:r>
              <a:rPr lang="es-ES" sz="1600" dirty="0">
                <a:sym typeface="Wingdings" panose="05000000000000000000" pitchFamily="2" charset="2"/>
              </a:rPr>
              <a:t> </a:t>
            </a:r>
            <a:r>
              <a:rPr lang="es-ES" sz="1600" b="1" dirty="0">
                <a:sym typeface="Wingdings" panose="05000000000000000000" pitchFamily="2" charset="2"/>
              </a:rPr>
              <a:t>esplenomegalia</a:t>
            </a:r>
            <a:endParaRPr lang="es-ES" sz="1600" dirty="0"/>
          </a:p>
          <a:p>
            <a:pPr marL="0" indent="0">
              <a:buNone/>
            </a:pPr>
            <a:endParaRPr lang="es-CL" sz="1600" dirty="0"/>
          </a:p>
        </p:txBody>
      </p:sp>
      <p:sp>
        <p:nvSpPr>
          <p:cNvPr id="5" name="Marcador de texto 4">
            <a:extLst>
              <a:ext uri="{FF2B5EF4-FFF2-40B4-BE49-F238E27FC236}">
                <a16:creationId xmlns:a16="http://schemas.microsoft.com/office/drawing/2014/main" id="{3C05FB2D-0401-4E54-B620-A4F1F2C051B4}"/>
              </a:ext>
            </a:extLst>
          </p:cNvPr>
          <p:cNvSpPr>
            <a:spLocks noGrp="1"/>
          </p:cNvSpPr>
          <p:nvPr>
            <p:ph type="body" sz="quarter" idx="3"/>
          </p:nvPr>
        </p:nvSpPr>
        <p:spPr>
          <a:xfrm>
            <a:off x="6868641" y="717893"/>
            <a:ext cx="4881804" cy="679994"/>
          </a:xfrm>
        </p:spPr>
        <p:txBody>
          <a:bodyPr/>
          <a:lstStyle/>
          <a:p>
            <a:r>
              <a:rPr lang="es-ES" sz="2000" b="1" dirty="0"/>
              <a:t>decúbito supino</a:t>
            </a:r>
            <a:endParaRPr lang="es-CL" sz="2000" b="1" dirty="0"/>
          </a:p>
        </p:txBody>
      </p:sp>
      <p:sp>
        <p:nvSpPr>
          <p:cNvPr id="6" name="Marcador de contenido 5">
            <a:extLst>
              <a:ext uri="{FF2B5EF4-FFF2-40B4-BE49-F238E27FC236}">
                <a16:creationId xmlns:a16="http://schemas.microsoft.com/office/drawing/2014/main" id="{B563996E-FE32-418D-9907-AD51B044ACF4}"/>
              </a:ext>
            </a:extLst>
          </p:cNvPr>
          <p:cNvSpPr>
            <a:spLocks noGrp="1"/>
          </p:cNvSpPr>
          <p:nvPr>
            <p:ph sz="quarter" idx="14"/>
          </p:nvPr>
        </p:nvSpPr>
        <p:spPr>
          <a:xfrm>
            <a:off x="6131914" y="1545601"/>
            <a:ext cx="5884495" cy="2390295"/>
          </a:xfrm>
        </p:spPr>
        <p:txBody>
          <a:bodyPr>
            <a:normAutofit/>
          </a:bodyPr>
          <a:lstStyle/>
          <a:p>
            <a:pPr marL="0" indent="0">
              <a:buNone/>
            </a:pPr>
            <a:r>
              <a:rPr lang="es-ES" sz="1400" dirty="0"/>
              <a:t>A la derecha de la persona</a:t>
            </a:r>
          </a:p>
          <a:p>
            <a:pPr marL="0" indent="0">
              <a:buNone/>
            </a:pPr>
            <a:r>
              <a:rPr lang="es-ES" sz="1400" b="1" dirty="0"/>
              <a:t>Mano izquierda: </a:t>
            </a:r>
            <a:r>
              <a:rPr lang="es-ES" sz="1400" dirty="0"/>
              <a:t>posterior a parrilla costal izquierda, tracción tórax hacia anterior</a:t>
            </a:r>
          </a:p>
          <a:p>
            <a:pPr marL="0" indent="0">
              <a:buNone/>
            </a:pPr>
            <a:r>
              <a:rPr lang="es-ES" sz="1400" b="1" dirty="0"/>
              <a:t>Mano derecha: </a:t>
            </a:r>
            <a:r>
              <a:rPr lang="es-ES" sz="1400" dirty="0"/>
              <a:t>plana bajo reborde costal izquierdo, ejercer presión hacia línea axilar anterior. Solicitar inspiración profunda. </a:t>
            </a:r>
            <a:r>
              <a:rPr lang="es-CL" sz="1400" dirty="0"/>
              <a:t>si se palpa bazo en inspiración </a:t>
            </a:r>
            <a:r>
              <a:rPr lang="es-CL" sz="1400" dirty="0">
                <a:sym typeface="Wingdings" panose="05000000000000000000" pitchFamily="2" charset="2"/>
              </a:rPr>
              <a:t> </a:t>
            </a:r>
            <a:r>
              <a:rPr lang="es-CL" sz="1400" b="1" dirty="0">
                <a:sym typeface="Wingdings" panose="05000000000000000000" pitchFamily="2" charset="2"/>
              </a:rPr>
              <a:t>esplenomegalia</a:t>
            </a:r>
            <a:endParaRPr lang="es-CL" sz="1400" dirty="0"/>
          </a:p>
        </p:txBody>
      </p:sp>
      <p:pic>
        <p:nvPicPr>
          <p:cNvPr id="8" name="Imagen 7">
            <a:extLst>
              <a:ext uri="{FF2B5EF4-FFF2-40B4-BE49-F238E27FC236}">
                <a16:creationId xmlns:a16="http://schemas.microsoft.com/office/drawing/2014/main" id="{3F641ACC-6996-4066-A4BB-77BE2EF1C122}"/>
              </a:ext>
            </a:extLst>
          </p:cNvPr>
          <p:cNvPicPr>
            <a:picLocks noChangeAspect="1"/>
          </p:cNvPicPr>
          <p:nvPr/>
        </p:nvPicPr>
        <p:blipFill>
          <a:blip r:embed="rId4"/>
          <a:stretch>
            <a:fillRect/>
          </a:stretch>
        </p:blipFill>
        <p:spPr>
          <a:xfrm>
            <a:off x="360061" y="4385179"/>
            <a:ext cx="2684159" cy="1841144"/>
          </a:xfrm>
          <a:prstGeom prst="rect">
            <a:avLst/>
          </a:prstGeom>
        </p:spPr>
      </p:pic>
      <p:pic>
        <p:nvPicPr>
          <p:cNvPr id="10" name="Imagen 9">
            <a:extLst>
              <a:ext uri="{FF2B5EF4-FFF2-40B4-BE49-F238E27FC236}">
                <a16:creationId xmlns:a16="http://schemas.microsoft.com/office/drawing/2014/main" id="{F017DE9A-8F4B-425F-A71D-A05888DB452A}"/>
              </a:ext>
            </a:extLst>
          </p:cNvPr>
          <p:cNvPicPr>
            <a:picLocks noChangeAspect="1"/>
          </p:cNvPicPr>
          <p:nvPr/>
        </p:nvPicPr>
        <p:blipFill>
          <a:blip r:embed="rId5"/>
          <a:stretch>
            <a:fillRect/>
          </a:stretch>
        </p:blipFill>
        <p:spPr>
          <a:xfrm>
            <a:off x="9135732" y="4214192"/>
            <a:ext cx="2696207" cy="1841144"/>
          </a:xfrm>
          <a:prstGeom prst="rect">
            <a:avLst/>
          </a:prstGeom>
        </p:spPr>
      </p:pic>
      <p:pic>
        <p:nvPicPr>
          <p:cNvPr id="7" name="Elementos multimedia en línea 6" title="Video 27 Palpación del bazo">
            <a:hlinkClick r:id="" action="ppaction://media"/>
            <a:extLst>
              <a:ext uri="{FF2B5EF4-FFF2-40B4-BE49-F238E27FC236}">
                <a16:creationId xmlns:a16="http://schemas.microsoft.com/office/drawing/2014/main" id="{3C2235E5-F1AD-45BE-9FFB-23B493DAB979}"/>
              </a:ext>
            </a:extLst>
          </p:cNvPr>
          <p:cNvPicPr>
            <a:picLocks noRot="1" noChangeAspect="1"/>
          </p:cNvPicPr>
          <p:nvPr>
            <a:videoFile r:link="rId1"/>
          </p:nvPr>
        </p:nvPicPr>
        <p:blipFill>
          <a:blip r:embed="rId6"/>
          <a:stretch>
            <a:fillRect/>
          </a:stretch>
        </p:blipFill>
        <p:spPr>
          <a:xfrm>
            <a:off x="3414693" y="3629917"/>
            <a:ext cx="5350565" cy="3009693"/>
          </a:xfrm>
          <a:prstGeom prst="rect">
            <a:avLst/>
          </a:prstGeom>
        </p:spPr>
      </p:pic>
    </p:spTree>
    <p:extLst>
      <p:ext uri="{BB962C8B-B14F-4D97-AF65-F5344CB8AC3E}">
        <p14:creationId xmlns:p14="http://schemas.microsoft.com/office/powerpoint/2010/main" val="78210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D0EBA-1D6B-4613-83FD-6B5B0E5E15A4}"/>
              </a:ext>
            </a:extLst>
          </p:cNvPr>
          <p:cNvSpPr>
            <a:spLocks noGrp="1"/>
          </p:cNvSpPr>
          <p:nvPr>
            <p:ph type="title"/>
          </p:nvPr>
        </p:nvSpPr>
        <p:spPr>
          <a:xfrm>
            <a:off x="913774" y="609600"/>
            <a:ext cx="5934969" cy="1209261"/>
          </a:xfrm>
        </p:spPr>
        <p:txBody>
          <a:bodyPr/>
          <a:lstStyle/>
          <a:p>
            <a:r>
              <a:rPr lang="es-ES" b="1" dirty="0"/>
              <a:t>PALPACIÓN: </a:t>
            </a:r>
            <a:r>
              <a:rPr lang="es-ES" dirty="0"/>
              <a:t>RIÑON </a:t>
            </a:r>
            <a:br>
              <a:rPr lang="es-ES" dirty="0"/>
            </a:br>
            <a:r>
              <a:rPr lang="es-ES" dirty="0"/>
              <a:t>“PELOTEO RENAL”</a:t>
            </a:r>
            <a:endParaRPr lang="es-CL" b="1" dirty="0"/>
          </a:p>
        </p:txBody>
      </p:sp>
      <p:sp>
        <p:nvSpPr>
          <p:cNvPr id="4" name="Marcador de texto 3">
            <a:extLst>
              <a:ext uri="{FF2B5EF4-FFF2-40B4-BE49-F238E27FC236}">
                <a16:creationId xmlns:a16="http://schemas.microsoft.com/office/drawing/2014/main" id="{497726A8-C5C0-4787-91EC-C7A060B4B6D6}"/>
              </a:ext>
            </a:extLst>
          </p:cNvPr>
          <p:cNvSpPr>
            <a:spLocks noGrp="1"/>
          </p:cNvSpPr>
          <p:nvPr>
            <p:ph type="body" sz="half" idx="2"/>
          </p:nvPr>
        </p:nvSpPr>
        <p:spPr>
          <a:xfrm>
            <a:off x="220763" y="1956991"/>
            <a:ext cx="5875237" cy="3158347"/>
          </a:xfrm>
        </p:spPr>
        <p:txBody>
          <a:bodyPr>
            <a:normAutofit/>
          </a:bodyPr>
          <a:lstStyle/>
          <a:p>
            <a:r>
              <a:rPr lang="es-ES" b="0" i="1" u="none" strike="noStrike" baseline="0" dirty="0">
                <a:solidFill>
                  <a:srgbClr val="000000"/>
                </a:solidFill>
                <a:latin typeface="Times New Roman" panose="02020603050405020304" pitchFamily="18" charset="0"/>
              </a:rPr>
              <a:t>En condiciones normales no es posible palpar los </a:t>
            </a:r>
            <a:r>
              <a:rPr lang="es-ES" b="0" i="1" u="none" strike="noStrike" baseline="0" dirty="0" err="1">
                <a:solidFill>
                  <a:srgbClr val="000000"/>
                </a:solidFill>
                <a:latin typeface="Times New Roman" panose="02020603050405020304" pitchFamily="18" charset="0"/>
              </a:rPr>
              <a:t>riñones</a:t>
            </a:r>
            <a:r>
              <a:rPr lang="es-ES" b="0" i="1" u="none" strike="noStrike" baseline="0" dirty="0">
                <a:solidFill>
                  <a:srgbClr val="000000"/>
                </a:solidFill>
                <a:latin typeface="Times New Roman" panose="02020603050405020304" pitchFamily="18" charset="0"/>
              </a:rPr>
              <a:t> en el adulto </a:t>
            </a:r>
          </a:p>
          <a:p>
            <a:pPr marL="285750" indent="-285750" algn="l">
              <a:buFontTx/>
              <a:buChar char="-"/>
            </a:pPr>
            <a:r>
              <a:rPr lang="es-ES" sz="1200" b="1" dirty="0">
                <a:solidFill>
                  <a:srgbClr val="000000"/>
                </a:solidFill>
                <a:latin typeface="Times New Roman" panose="02020603050405020304" pitchFamily="18" charset="0"/>
                <a:sym typeface="Wingdings" panose="05000000000000000000" pitchFamily="2" charset="2"/>
              </a:rPr>
              <a:t>MANO IZQUIERDA: </a:t>
            </a:r>
            <a:r>
              <a:rPr lang="es-ES" sz="1200" dirty="0">
                <a:solidFill>
                  <a:srgbClr val="000000"/>
                </a:solidFill>
                <a:latin typeface="Times New Roman" panose="02020603050405020304" pitchFamily="18" charset="0"/>
                <a:sym typeface="Wingdings" panose="05000000000000000000" pitchFamily="2" charset="2"/>
              </a:rPr>
              <a:t>DETRÁS DE FOSA RENAL</a:t>
            </a:r>
            <a:r>
              <a:rPr lang="es-CL" sz="1200" b="1" dirty="0">
                <a:solidFill>
                  <a:srgbClr val="000000"/>
                </a:solidFill>
                <a:latin typeface="Times New Roman" panose="02020603050405020304" pitchFamily="18" charset="0"/>
                <a:sym typeface="Wingdings" panose="05000000000000000000" pitchFamily="2" charset="2"/>
              </a:rPr>
              <a:t>, NIVEL 12° COSTILLA</a:t>
            </a:r>
            <a:r>
              <a:rPr lang="es-CL" sz="1200" dirty="0">
                <a:solidFill>
                  <a:srgbClr val="000000"/>
                </a:solidFill>
                <a:latin typeface="Times New Roman" panose="02020603050405020304" pitchFamily="18" charset="0"/>
                <a:sym typeface="Wingdings" panose="05000000000000000000" pitchFamily="2" charset="2"/>
              </a:rPr>
              <a:t>, ENTRE REBORDE COSTAL Y CRESTA ILÍACA. PRESIONAR PARA LLEVAR RIÑON “HACIA ANTERIOR”.</a:t>
            </a:r>
          </a:p>
          <a:p>
            <a:pPr marL="285750" indent="-285750" algn="l">
              <a:buFontTx/>
              <a:buChar char="-"/>
            </a:pPr>
            <a:r>
              <a:rPr lang="es-CL" sz="1200" b="1" dirty="0">
                <a:solidFill>
                  <a:srgbClr val="000000"/>
                </a:solidFill>
                <a:latin typeface="Times New Roman" panose="02020603050405020304" pitchFamily="18" charset="0"/>
                <a:sym typeface="Wingdings" panose="05000000000000000000" pitchFamily="2" charset="2"/>
              </a:rPr>
              <a:t>MANO DERECHA: </a:t>
            </a:r>
            <a:r>
              <a:rPr lang="es-CL" sz="1200" dirty="0">
                <a:solidFill>
                  <a:srgbClr val="000000"/>
                </a:solidFill>
                <a:latin typeface="Times New Roman" panose="02020603050405020304" pitchFamily="18" charset="0"/>
                <a:sym typeface="Wingdings" panose="05000000000000000000" pitchFamily="2" charset="2"/>
              </a:rPr>
              <a:t>DEBAJO RECORDE COSTAL POR ANTERIOR, PALPACIÓN PROFUNDA CON DEDOS HACIA FLANCO DERECHO, </a:t>
            </a:r>
            <a:r>
              <a:rPr lang="es-CL" sz="1200" u="sng" dirty="0">
                <a:solidFill>
                  <a:srgbClr val="000000"/>
                </a:solidFill>
                <a:latin typeface="Times New Roman" panose="02020603050405020304" pitchFamily="18" charset="0"/>
                <a:sym typeface="Wingdings" panose="05000000000000000000" pitchFamily="2" charset="2"/>
              </a:rPr>
              <a:t>SOLICITAR INSPIRACIÓN PROFUNDA </a:t>
            </a:r>
            <a:r>
              <a:rPr lang="es-CL" sz="1200" dirty="0">
                <a:solidFill>
                  <a:srgbClr val="000000"/>
                </a:solidFill>
                <a:latin typeface="Times New Roman" panose="02020603050405020304" pitchFamily="18" charset="0"/>
                <a:sym typeface="Wingdings" panose="05000000000000000000" pitchFamily="2" charset="2"/>
              </a:rPr>
              <a:t> </a:t>
            </a:r>
            <a:r>
              <a:rPr lang="es-CL" sz="1200" b="1" dirty="0">
                <a:solidFill>
                  <a:srgbClr val="000000"/>
                </a:solidFill>
                <a:latin typeface="Times New Roman" panose="02020603050405020304" pitchFamily="18" charset="0"/>
                <a:sym typeface="Wingdings" panose="05000000000000000000" pitchFamily="2" charset="2"/>
              </a:rPr>
              <a:t>TRATAR DE PALPAR SUPERFICIE LISA</a:t>
            </a:r>
          </a:p>
          <a:p>
            <a:pPr marL="285750" indent="-285750" algn="l">
              <a:buFontTx/>
              <a:buChar char="-"/>
            </a:pPr>
            <a:endParaRPr lang="es-ES" dirty="0">
              <a:solidFill>
                <a:srgbClr val="000000"/>
              </a:solidFill>
              <a:latin typeface="Times New Roman" panose="02020603050405020304" pitchFamily="18" charset="0"/>
              <a:sym typeface="Wingdings" panose="05000000000000000000" pitchFamily="2" charset="2"/>
            </a:endParaRPr>
          </a:p>
        </p:txBody>
      </p:sp>
      <p:pic>
        <p:nvPicPr>
          <p:cNvPr id="6" name="Imagen 5">
            <a:extLst>
              <a:ext uri="{FF2B5EF4-FFF2-40B4-BE49-F238E27FC236}">
                <a16:creationId xmlns:a16="http://schemas.microsoft.com/office/drawing/2014/main" id="{9B442F76-09D5-43DB-AEA3-815F525ED801}"/>
              </a:ext>
            </a:extLst>
          </p:cNvPr>
          <p:cNvPicPr>
            <a:picLocks noChangeAspect="1"/>
          </p:cNvPicPr>
          <p:nvPr/>
        </p:nvPicPr>
        <p:blipFill>
          <a:blip r:embed="rId4"/>
          <a:stretch>
            <a:fillRect/>
          </a:stretch>
        </p:blipFill>
        <p:spPr>
          <a:xfrm>
            <a:off x="1484451" y="4215262"/>
            <a:ext cx="3395556" cy="2530206"/>
          </a:xfrm>
          <a:prstGeom prst="rect">
            <a:avLst/>
          </a:prstGeom>
        </p:spPr>
      </p:pic>
      <p:pic>
        <p:nvPicPr>
          <p:cNvPr id="7" name="Elementos multimedia en línea 6" title="Video 28 Palpación del riñon">
            <a:hlinkClick r:id="" action="ppaction://media"/>
            <a:extLst>
              <a:ext uri="{FF2B5EF4-FFF2-40B4-BE49-F238E27FC236}">
                <a16:creationId xmlns:a16="http://schemas.microsoft.com/office/drawing/2014/main" id="{6DA8C5E0-C8BF-43C8-9767-261462FE8F21}"/>
              </a:ext>
            </a:extLst>
          </p:cNvPr>
          <p:cNvPicPr>
            <a:picLocks noRot="1" noChangeAspect="1"/>
          </p:cNvPicPr>
          <p:nvPr>
            <a:videoFile r:link="rId1"/>
          </p:nvPr>
        </p:nvPicPr>
        <p:blipFill>
          <a:blip r:embed="rId5"/>
          <a:stretch>
            <a:fillRect/>
          </a:stretch>
        </p:blipFill>
        <p:spPr>
          <a:xfrm>
            <a:off x="6520070" y="2191358"/>
            <a:ext cx="5451167" cy="3066282"/>
          </a:xfrm>
          <a:prstGeom prst="rect">
            <a:avLst/>
          </a:prstGeom>
        </p:spPr>
      </p:pic>
    </p:spTree>
    <p:extLst>
      <p:ext uri="{BB962C8B-B14F-4D97-AF65-F5344CB8AC3E}">
        <p14:creationId xmlns:p14="http://schemas.microsoft.com/office/powerpoint/2010/main" val="25855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CD1B6-7C2E-4DEA-8448-571FB0CC61F1}"/>
              </a:ext>
            </a:extLst>
          </p:cNvPr>
          <p:cNvSpPr>
            <a:spLocks noGrp="1"/>
          </p:cNvSpPr>
          <p:nvPr>
            <p:ph type="title"/>
          </p:nvPr>
        </p:nvSpPr>
        <p:spPr>
          <a:xfrm>
            <a:off x="913775" y="618517"/>
            <a:ext cx="3220903" cy="1596177"/>
          </a:xfrm>
        </p:spPr>
        <p:txBody>
          <a:bodyPr/>
          <a:lstStyle/>
          <a:p>
            <a:r>
              <a:rPr lang="es-ES" b="1" dirty="0"/>
              <a:t>PALPACIÓN: PUNTOS DOLOROSOS</a:t>
            </a:r>
            <a:endParaRPr lang="es-CL" b="1" dirty="0"/>
          </a:p>
        </p:txBody>
      </p:sp>
      <p:pic>
        <p:nvPicPr>
          <p:cNvPr id="4" name="Imagen 3">
            <a:extLst>
              <a:ext uri="{FF2B5EF4-FFF2-40B4-BE49-F238E27FC236}">
                <a16:creationId xmlns:a16="http://schemas.microsoft.com/office/drawing/2014/main" id="{9F21C2CD-3267-4CBF-915E-370D4E7D7648}"/>
              </a:ext>
            </a:extLst>
          </p:cNvPr>
          <p:cNvPicPr>
            <a:picLocks noChangeAspect="1"/>
          </p:cNvPicPr>
          <p:nvPr/>
        </p:nvPicPr>
        <p:blipFill>
          <a:blip r:embed="rId2"/>
          <a:stretch>
            <a:fillRect/>
          </a:stretch>
        </p:blipFill>
        <p:spPr>
          <a:xfrm>
            <a:off x="4247324" y="80962"/>
            <a:ext cx="7620000" cy="6696075"/>
          </a:xfrm>
          <a:prstGeom prst="rect">
            <a:avLst/>
          </a:prstGeom>
        </p:spPr>
      </p:pic>
      <p:pic>
        <p:nvPicPr>
          <p:cNvPr id="6" name="Imagen 5">
            <a:extLst>
              <a:ext uri="{FF2B5EF4-FFF2-40B4-BE49-F238E27FC236}">
                <a16:creationId xmlns:a16="http://schemas.microsoft.com/office/drawing/2014/main" id="{AAA885BC-3A08-429F-91C3-F6B84742A735}"/>
              </a:ext>
            </a:extLst>
          </p:cNvPr>
          <p:cNvPicPr>
            <a:picLocks noChangeAspect="1"/>
          </p:cNvPicPr>
          <p:nvPr/>
        </p:nvPicPr>
        <p:blipFill>
          <a:blip r:embed="rId3"/>
          <a:stretch>
            <a:fillRect/>
          </a:stretch>
        </p:blipFill>
        <p:spPr>
          <a:xfrm>
            <a:off x="128724" y="2758108"/>
            <a:ext cx="4005954" cy="2271092"/>
          </a:xfrm>
          <a:prstGeom prst="rect">
            <a:avLst/>
          </a:prstGeom>
        </p:spPr>
      </p:pic>
    </p:spTree>
    <p:extLst>
      <p:ext uri="{BB962C8B-B14F-4D97-AF65-F5344CB8AC3E}">
        <p14:creationId xmlns:p14="http://schemas.microsoft.com/office/powerpoint/2010/main" val="287895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3DB19-1851-4D77-910F-79716F926F8C}"/>
              </a:ext>
            </a:extLst>
          </p:cNvPr>
          <p:cNvSpPr>
            <a:spLocks noGrp="1"/>
          </p:cNvSpPr>
          <p:nvPr>
            <p:ph type="title"/>
          </p:nvPr>
        </p:nvSpPr>
        <p:spPr>
          <a:xfrm>
            <a:off x="913775" y="618517"/>
            <a:ext cx="10364451" cy="1091013"/>
          </a:xfrm>
        </p:spPr>
        <p:txBody>
          <a:bodyPr/>
          <a:lstStyle/>
          <a:p>
            <a:r>
              <a:rPr lang="es-ES" b="1" dirty="0"/>
              <a:t>PALPACIÓN:</a:t>
            </a:r>
            <a:br>
              <a:rPr lang="es-ES" dirty="0"/>
            </a:br>
            <a:r>
              <a:rPr lang="es-ES" dirty="0"/>
              <a:t>SIGNOS IRRITACIÓN PERITONEAL</a:t>
            </a:r>
            <a:endParaRPr lang="es-CL" dirty="0"/>
          </a:p>
        </p:txBody>
      </p:sp>
      <p:sp>
        <p:nvSpPr>
          <p:cNvPr id="3" name="Marcador de contenido 2">
            <a:extLst>
              <a:ext uri="{FF2B5EF4-FFF2-40B4-BE49-F238E27FC236}">
                <a16:creationId xmlns:a16="http://schemas.microsoft.com/office/drawing/2014/main" id="{404083E3-FF07-42BC-A50F-38309B42B6DF}"/>
              </a:ext>
            </a:extLst>
          </p:cNvPr>
          <p:cNvSpPr>
            <a:spLocks noGrp="1"/>
          </p:cNvSpPr>
          <p:nvPr>
            <p:ph sz="quarter" idx="13"/>
          </p:nvPr>
        </p:nvSpPr>
        <p:spPr>
          <a:xfrm>
            <a:off x="913774" y="1858618"/>
            <a:ext cx="10363826" cy="4760844"/>
          </a:xfrm>
        </p:spPr>
        <p:txBody>
          <a:bodyPr>
            <a:normAutofit fontScale="77500" lnSpcReduction="20000"/>
          </a:bodyPr>
          <a:lstStyle/>
          <a:p>
            <a:pPr>
              <a:buFontTx/>
              <a:buChar char="-"/>
            </a:pPr>
            <a:r>
              <a:rPr lang="es-ES" sz="1800" b="1" i="1" u="none" strike="noStrike" baseline="0" dirty="0">
                <a:solidFill>
                  <a:srgbClr val="000000"/>
                </a:solidFill>
                <a:latin typeface="Times New Roman" panose="02020603050405020304" pitchFamily="18" charset="0"/>
              </a:rPr>
              <a:t>Signo de </a:t>
            </a:r>
            <a:r>
              <a:rPr lang="es-ES" sz="1800" b="1" i="1" u="none" strike="noStrike" baseline="0" dirty="0" err="1">
                <a:solidFill>
                  <a:srgbClr val="000000"/>
                </a:solidFill>
                <a:latin typeface="Times New Roman" panose="02020603050405020304" pitchFamily="18" charset="0"/>
              </a:rPr>
              <a:t>blumberg</a:t>
            </a:r>
            <a:r>
              <a:rPr lang="es-ES" sz="1800" b="0" i="1"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Dolor al presionar el punto de McBurney que empeora al retirar la presión bruscamente. Sugiere apendicitis por irritación peritoneal. </a:t>
            </a:r>
            <a:endParaRPr lang="es-ES" sz="1800" dirty="0">
              <a:solidFill>
                <a:srgbClr val="000000"/>
              </a:solidFill>
              <a:latin typeface="Arial" panose="020B0604020202020204" pitchFamily="34" charset="0"/>
            </a:endParaRPr>
          </a:p>
          <a:p>
            <a:pPr>
              <a:buFontTx/>
              <a:buChar char="-"/>
            </a:pPr>
            <a:r>
              <a:rPr lang="es-ES" sz="1800" b="1" i="1" u="none" strike="noStrike" baseline="0" dirty="0">
                <a:solidFill>
                  <a:srgbClr val="000000"/>
                </a:solidFill>
                <a:latin typeface="Times New Roman" panose="02020603050405020304" pitchFamily="18" charset="0"/>
              </a:rPr>
              <a:t>Signo de </a:t>
            </a:r>
            <a:r>
              <a:rPr lang="es-ES" sz="1800" b="1" i="1" u="none" strike="noStrike" baseline="0" dirty="0" err="1">
                <a:solidFill>
                  <a:srgbClr val="000000"/>
                </a:solidFill>
                <a:latin typeface="Times New Roman" panose="02020603050405020304" pitchFamily="18" charset="0"/>
              </a:rPr>
              <a:t>rovsing</a:t>
            </a:r>
            <a:r>
              <a:rPr lang="es-ES" sz="1800" b="0" i="1"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Dolor en fosa iliaca derecha al presionar fosa iliaca izquierda que se acentúa al retirar la presión bruscamente. </a:t>
            </a:r>
            <a:endParaRPr lang="es-ES" sz="1800" dirty="0">
              <a:solidFill>
                <a:srgbClr val="000000"/>
              </a:solidFill>
              <a:latin typeface="Arial" panose="020B0604020202020204" pitchFamily="34" charset="0"/>
            </a:endParaRPr>
          </a:p>
          <a:p>
            <a:pPr>
              <a:buFontTx/>
              <a:buChar char="-"/>
            </a:pPr>
            <a:r>
              <a:rPr lang="es-ES" sz="1800" b="1" i="1" u="none" strike="noStrike" baseline="0" dirty="0">
                <a:solidFill>
                  <a:srgbClr val="000000"/>
                </a:solidFill>
                <a:latin typeface="Times New Roman" panose="02020603050405020304" pitchFamily="18" charset="0"/>
              </a:rPr>
              <a:t>Signo del obturador</a:t>
            </a:r>
            <a:r>
              <a:rPr lang="es-ES" sz="1800" b="0" i="1"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Dolor en fosa iliaca derecha a la rotación interna de la cadera. Se pide flexión de muslo sobre la cadera derecha con rodilla flexionada. A </a:t>
            </a:r>
            <a:r>
              <a:rPr lang="es-ES" sz="1800" b="0" i="0" u="none" strike="noStrike" baseline="0" dirty="0" err="1">
                <a:solidFill>
                  <a:srgbClr val="000000"/>
                </a:solidFill>
                <a:latin typeface="Times New Roman" panose="02020603050405020304" pitchFamily="18" charset="0"/>
              </a:rPr>
              <a:t>continuación</a:t>
            </a:r>
            <a:r>
              <a:rPr lang="es-ES" sz="1800" b="0" i="0" u="none" strike="noStrike" baseline="0" dirty="0">
                <a:solidFill>
                  <a:srgbClr val="000000"/>
                </a:solidFill>
                <a:latin typeface="Times New Roman" panose="02020603050405020304" pitchFamily="18" charset="0"/>
              </a:rPr>
              <a:t> examinador gira la pierna en </a:t>
            </a:r>
            <a:r>
              <a:rPr lang="es-ES" sz="1800" b="0" i="0" u="none" strike="noStrike" baseline="0" dirty="0" err="1">
                <a:solidFill>
                  <a:srgbClr val="000000"/>
                </a:solidFill>
                <a:latin typeface="Times New Roman" panose="02020603050405020304" pitchFamily="18" charset="0"/>
              </a:rPr>
              <a:t>dirección</a:t>
            </a:r>
            <a:r>
              <a:rPr lang="es-ES" sz="1800" b="0" i="0" u="none" strike="noStrike" baseline="0" dirty="0">
                <a:solidFill>
                  <a:srgbClr val="000000"/>
                </a:solidFill>
                <a:latin typeface="Times New Roman" panose="02020603050405020304" pitchFamily="18" charset="0"/>
              </a:rPr>
              <a:t> interna y externa al nivel de la cadera. </a:t>
            </a:r>
          </a:p>
          <a:p>
            <a:pPr>
              <a:buFontTx/>
              <a:buChar char="-"/>
            </a:pPr>
            <a:r>
              <a:rPr lang="es-ES" sz="1800" b="1" i="1" u="none" strike="noStrike" baseline="0" dirty="0">
                <a:solidFill>
                  <a:srgbClr val="000000"/>
                </a:solidFill>
                <a:latin typeface="Times New Roman" panose="02020603050405020304" pitchFamily="18" charset="0"/>
              </a:rPr>
              <a:t>Signo del psoas</a:t>
            </a:r>
            <a:r>
              <a:rPr lang="es-ES" sz="1800" b="0" i="1"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Dolor en Fosa iliaca derecha a la flexión contra resistencia de la cadera, o bien a la extensión forzada de la cadera con paciente en decúbito lateral izquierdo. </a:t>
            </a:r>
            <a:endParaRPr lang="es-ES" sz="1800" dirty="0">
              <a:solidFill>
                <a:srgbClr val="000000"/>
              </a:solidFill>
              <a:latin typeface="Arial" panose="020B0604020202020204" pitchFamily="34" charset="0"/>
            </a:endParaRPr>
          </a:p>
          <a:p>
            <a:pPr>
              <a:buFontTx/>
              <a:buChar char="-"/>
            </a:pPr>
            <a:r>
              <a:rPr lang="es-ES" sz="1800" b="1" i="1" u="none" strike="noStrike" baseline="0" dirty="0">
                <a:solidFill>
                  <a:srgbClr val="000000"/>
                </a:solidFill>
                <a:latin typeface="Times New Roman" panose="02020603050405020304" pitchFamily="18" charset="0"/>
              </a:rPr>
              <a:t>Resistencia muscular (abdomen en tabla)</a:t>
            </a:r>
            <a:r>
              <a:rPr lang="es-ES" sz="1800" b="0" i="1"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Abdomen silencioso, sin movimientos respiratorios con defensa muscular. Sugiere peritonitis.</a:t>
            </a:r>
          </a:p>
          <a:p>
            <a:pPr>
              <a:buFontTx/>
              <a:buChar char="-"/>
            </a:pPr>
            <a:r>
              <a:rPr lang="es-ES" sz="1800" b="1" i="1" strike="noStrike" baseline="0" dirty="0">
                <a:solidFill>
                  <a:srgbClr val="000000"/>
                </a:solidFill>
                <a:latin typeface="Times New Roman" panose="02020603050405020304" pitchFamily="18" charset="0"/>
              </a:rPr>
              <a:t>SIGNO DE MURHPY:</a:t>
            </a:r>
            <a:r>
              <a:rPr lang="es-ES" sz="1800" b="0" i="0" u="none" strike="noStrike" baseline="0" dirty="0">
                <a:solidFill>
                  <a:srgbClr val="000000"/>
                </a:solidFill>
                <a:latin typeface="Times New Roman" panose="02020603050405020304" pitchFamily="18" charset="0"/>
              </a:rPr>
              <a:t> Cuando la vesícula biliar se encuentra inflamada (COLECISTITIS AGUDA), ésta al descender con la inspiración y entrar en contacto con la presión ejercida por la palpación del hipocondrio derecho puede generar detención abrupta de la inspiración: </a:t>
            </a:r>
            <a:r>
              <a:rPr lang="es-ES" sz="1800" b="1" i="0" u="none" strike="noStrike" baseline="0" dirty="0">
                <a:solidFill>
                  <a:srgbClr val="000000"/>
                </a:solidFill>
                <a:latin typeface="Times New Roman" panose="02020603050405020304" pitchFamily="18" charset="0"/>
              </a:rPr>
              <a:t>tope inspiratorio</a:t>
            </a:r>
            <a:r>
              <a:rPr lang="es-ES" sz="180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En inspiración los pulmones se expanden, empujando el diafragma, el hígado y la vesícula biliar hacia la cavidad abdominal).</a:t>
            </a:r>
          </a:p>
          <a:p>
            <a:pPr>
              <a:buFontTx/>
              <a:buChar char="-"/>
            </a:pPr>
            <a:r>
              <a:rPr lang="es-CL" sz="2000" b="1" i="1" u="none" strike="noStrike" baseline="0" dirty="0">
                <a:solidFill>
                  <a:srgbClr val="000000"/>
                </a:solidFill>
                <a:latin typeface="Times New Roman" panose="02020603050405020304" pitchFamily="18" charset="0"/>
              </a:rPr>
              <a:t>Hiperestesia cutánea</a:t>
            </a:r>
            <a:endParaRPr lang="es-CL" dirty="0"/>
          </a:p>
        </p:txBody>
      </p:sp>
    </p:spTree>
    <p:extLst>
      <p:ext uri="{BB962C8B-B14F-4D97-AF65-F5344CB8AC3E}">
        <p14:creationId xmlns:p14="http://schemas.microsoft.com/office/powerpoint/2010/main" val="414086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1A67E6-7A58-4173-9F84-E7A8058E1DE2}"/>
              </a:ext>
            </a:extLst>
          </p:cNvPr>
          <p:cNvSpPr>
            <a:spLocks noGrp="1"/>
          </p:cNvSpPr>
          <p:nvPr>
            <p:ph type="title"/>
          </p:nvPr>
        </p:nvSpPr>
        <p:spPr>
          <a:xfrm>
            <a:off x="607966" y="654813"/>
            <a:ext cx="2844002" cy="3680244"/>
          </a:xfrm>
        </p:spPr>
        <p:txBody>
          <a:bodyPr>
            <a:normAutofit/>
          </a:bodyPr>
          <a:lstStyle/>
          <a:p>
            <a:pPr algn="l"/>
            <a:r>
              <a:rPr lang="es-ES" sz="2400" dirty="0">
                <a:solidFill>
                  <a:srgbClr val="FFFFFF"/>
                </a:solidFill>
              </a:rPr>
              <a:t>Consideraciones previas</a:t>
            </a:r>
            <a:endParaRPr lang="es-CL" sz="2400" dirty="0">
              <a:solidFill>
                <a:srgbClr val="FFFFFF"/>
              </a:solidFill>
            </a:endParaRP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Marcador de contenido 2">
            <a:extLst>
              <a:ext uri="{FF2B5EF4-FFF2-40B4-BE49-F238E27FC236}">
                <a16:creationId xmlns:a16="http://schemas.microsoft.com/office/drawing/2014/main" id="{11E8045B-D4E1-44BA-B566-A1583F9A4F59}"/>
              </a:ext>
            </a:extLst>
          </p:cNvPr>
          <p:cNvSpPr>
            <a:spLocks noGrp="1"/>
          </p:cNvSpPr>
          <p:nvPr>
            <p:ph sz="quarter" idx="13"/>
          </p:nvPr>
        </p:nvSpPr>
        <p:spPr>
          <a:xfrm>
            <a:off x="4634794" y="1049695"/>
            <a:ext cx="6642806" cy="4758611"/>
          </a:xfrm>
        </p:spPr>
        <p:txBody>
          <a:bodyPr anchor="ctr">
            <a:normAutofit fontScale="85000" lnSpcReduction="10000"/>
          </a:bodyPr>
          <a:lstStyle/>
          <a:p>
            <a:pPr>
              <a:lnSpc>
                <a:spcPct val="110000"/>
              </a:lnSpc>
            </a:pPr>
            <a:r>
              <a:rPr lang="es-ES" sz="1700" dirty="0"/>
              <a:t>Persona en decúbito supino (</a:t>
            </a:r>
            <a:r>
              <a:rPr lang="es-ES" sz="1700" b="1" dirty="0"/>
              <a:t>180°</a:t>
            </a:r>
            <a:r>
              <a:rPr lang="es-ES" sz="1700" dirty="0"/>
              <a:t>) y </a:t>
            </a:r>
            <a:r>
              <a:rPr lang="es-ES" sz="1700" b="1" dirty="0"/>
              <a:t>vejiga vacía</a:t>
            </a:r>
          </a:p>
          <a:p>
            <a:pPr>
              <a:lnSpc>
                <a:spcPct val="110000"/>
              </a:lnSpc>
            </a:pPr>
            <a:endParaRPr lang="es-ES" sz="1700" b="1" dirty="0"/>
          </a:p>
          <a:p>
            <a:pPr>
              <a:lnSpc>
                <a:spcPct val="110000"/>
              </a:lnSpc>
            </a:pPr>
            <a:r>
              <a:rPr lang="es-ES" sz="1700" dirty="0"/>
              <a:t>Brazos al costado y en el pecho (no en la cabeza </a:t>
            </a:r>
            <a:r>
              <a:rPr lang="es-ES" sz="1700" dirty="0">
                <a:sym typeface="Wingdings" panose="05000000000000000000" pitchFamily="2" charset="2"/>
              </a:rPr>
              <a:t> </a:t>
            </a:r>
            <a:r>
              <a:rPr lang="es-ES" sz="1700" u="sng" dirty="0">
                <a:sym typeface="Wingdings" panose="05000000000000000000" pitchFamily="2" charset="2"/>
              </a:rPr>
              <a:t>tensa pared abdominal</a:t>
            </a:r>
            <a:r>
              <a:rPr lang="es-ES" sz="1700" dirty="0">
                <a:sym typeface="Wingdings" panose="05000000000000000000" pitchFamily="2" charset="2"/>
              </a:rPr>
              <a:t>)</a:t>
            </a:r>
          </a:p>
          <a:p>
            <a:pPr>
              <a:lnSpc>
                <a:spcPct val="110000"/>
              </a:lnSpc>
            </a:pPr>
            <a:endParaRPr lang="es-ES" sz="1700" dirty="0">
              <a:sym typeface="Wingdings" panose="05000000000000000000" pitchFamily="2" charset="2"/>
            </a:endParaRPr>
          </a:p>
          <a:p>
            <a:pPr>
              <a:lnSpc>
                <a:spcPct val="110000"/>
              </a:lnSpc>
            </a:pPr>
            <a:r>
              <a:rPr lang="es-ES" sz="1700" dirty="0">
                <a:sym typeface="Wingdings" panose="05000000000000000000" pitchFamily="2" charset="2"/>
              </a:rPr>
              <a:t>Abdomen descubierto: </a:t>
            </a:r>
            <a:r>
              <a:rPr lang="es-ES" sz="1700" b="1" dirty="0">
                <a:sym typeface="Wingdings" panose="05000000000000000000" pitchFamily="2" charset="2"/>
              </a:rPr>
              <a:t>desde apófisis xifoides a sínfisis pubiana</a:t>
            </a:r>
          </a:p>
          <a:p>
            <a:pPr>
              <a:lnSpc>
                <a:spcPct val="110000"/>
              </a:lnSpc>
            </a:pPr>
            <a:endParaRPr lang="es-ES" sz="1700" b="1" dirty="0">
              <a:sym typeface="Wingdings" panose="05000000000000000000" pitchFamily="2" charset="2"/>
            </a:endParaRPr>
          </a:p>
          <a:p>
            <a:pPr>
              <a:lnSpc>
                <a:spcPct val="110000"/>
              </a:lnSpc>
            </a:pPr>
            <a:r>
              <a:rPr lang="es-ES" sz="1700" dirty="0">
                <a:sym typeface="Wingdings" panose="05000000000000000000" pitchFamily="2" charset="2"/>
              </a:rPr>
              <a:t>Se examina </a:t>
            </a:r>
            <a:r>
              <a:rPr lang="es-ES" sz="1700" b="1" dirty="0">
                <a:sym typeface="Wingdings" panose="05000000000000000000" pitchFamily="2" charset="2"/>
              </a:rPr>
              <a:t>por el lado derecho de la persona, </a:t>
            </a:r>
            <a:r>
              <a:rPr lang="es-ES" sz="1700" dirty="0">
                <a:sym typeface="Wingdings" panose="05000000000000000000" pitchFamily="2" charset="2"/>
              </a:rPr>
              <a:t>manos temperadas</a:t>
            </a:r>
          </a:p>
          <a:p>
            <a:pPr>
              <a:lnSpc>
                <a:spcPct val="110000"/>
              </a:lnSpc>
            </a:pPr>
            <a:endParaRPr lang="es-ES" sz="1700" dirty="0">
              <a:sym typeface="Wingdings" panose="05000000000000000000" pitchFamily="2" charset="2"/>
            </a:endParaRPr>
          </a:p>
          <a:p>
            <a:pPr>
              <a:lnSpc>
                <a:spcPct val="110000"/>
              </a:lnSpc>
            </a:pPr>
            <a:r>
              <a:rPr lang="es-ES" sz="1700" dirty="0">
                <a:sym typeface="Wingdings" panose="05000000000000000000" pitchFamily="2" charset="2"/>
              </a:rPr>
              <a:t>Consultar </a:t>
            </a:r>
            <a:r>
              <a:rPr lang="es-ES" sz="1700" b="1" dirty="0">
                <a:sym typeface="Wingdings" panose="05000000000000000000" pitchFamily="2" charset="2"/>
              </a:rPr>
              <a:t>ubicación del dolor abdominal  dejar para el final</a:t>
            </a:r>
          </a:p>
          <a:p>
            <a:pPr>
              <a:lnSpc>
                <a:spcPct val="110000"/>
              </a:lnSpc>
            </a:pPr>
            <a:endParaRPr lang="es-ES" sz="1700" dirty="0">
              <a:sym typeface="Wingdings" panose="05000000000000000000" pitchFamily="2" charset="2"/>
            </a:endParaRPr>
          </a:p>
          <a:p>
            <a:pPr>
              <a:lnSpc>
                <a:spcPct val="110000"/>
              </a:lnSpc>
            </a:pPr>
            <a:r>
              <a:rPr lang="es-ES" sz="1700" dirty="0">
                <a:sym typeface="Wingdings" panose="05000000000000000000" pitchFamily="2" charset="2"/>
              </a:rPr>
              <a:t>Siempre </a:t>
            </a:r>
            <a:r>
              <a:rPr lang="es-ES" sz="1700" b="1" dirty="0">
                <a:sym typeface="Wingdings" panose="05000000000000000000" pitchFamily="2" charset="2"/>
              </a:rPr>
              <a:t>respetar el pudor de la persona</a:t>
            </a:r>
          </a:p>
          <a:p>
            <a:pPr>
              <a:lnSpc>
                <a:spcPct val="110000"/>
              </a:lnSpc>
            </a:pPr>
            <a:endParaRPr lang="es-ES" sz="1700" b="1" dirty="0">
              <a:sym typeface="Wingdings" panose="05000000000000000000" pitchFamily="2" charset="2"/>
            </a:endParaRPr>
          </a:p>
          <a:p>
            <a:pPr>
              <a:lnSpc>
                <a:spcPct val="110000"/>
              </a:lnSpc>
            </a:pPr>
            <a:r>
              <a:rPr lang="es-ES" sz="1700" b="1" dirty="0">
                <a:sym typeface="Wingdings" panose="05000000000000000000" pitchFamily="2" charset="2"/>
              </a:rPr>
              <a:t>Orden: </a:t>
            </a:r>
            <a:r>
              <a:rPr lang="es-ES" sz="1700" dirty="0">
                <a:sym typeface="Wingdings" panose="05000000000000000000" pitchFamily="2" charset="2"/>
              </a:rPr>
              <a:t>inspección, </a:t>
            </a:r>
            <a:r>
              <a:rPr lang="es-ES" sz="1700" u="sng" dirty="0">
                <a:sym typeface="Wingdings" panose="05000000000000000000" pitchFamily="2" charset="2"/>
              </a:rPr>
              <a:t>auscultación</a:t>
            </a:r>
            <a:r>
              <a:rPr lang="es-ES" sz="1700" dirty="0">
                <a:sym typeface="Wingdings" panose="05000000000000000000" pitchFamily="2" charset="2"/>
              </a:rPr>
              <a:t>, percusión/palpación</a:t>
            </a:r>
            <a:endParaRPr lang="es-ES" sz="1700" b="1" dirty="0">
              <a:sym typeface="Wingdings" panose="05000000000000000000" pitchFamily="2" charset="2"/>
            </a:endParaRPr>
          </a:p>
          <a:p>
            <a:pPr>
              <a:lnSpc>
                <a:spcPct val="110000"/>
              </a:lnSpc>
            </a:pPr>
            <a:endParaRPr lang="es-ES" sz="1700" dirty="0">
              <a:sym typeface="Wingdings" panose="05000000000000000000" pitchFamily="2" charset="2"/>
            </a:endParaRPr>
          </a:p>
          <a:p>
            <a:pPr>
              <a:lnSpc>
                <a:spcPct val="110000"/>
              </a:lnSpc>
            </a:pPr>
            <a:endParaRPr lang="es-CL" sz="17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2050" name="Picture 2" descr="Escolar Con Una Señal De Detenerse Y Un Chaleco De Seguridad Sobre Fondo  Blanco Imagen de archivo - Imagen de fondo, blanco: 162534895">
            <a:extLst>
              <a:ext uri="{FF2B5EF4-FFF2-40B4-BE49-F238E27FC236}">
                <a16:creationId xmlns:a16="http://schemas.microsoft.com/office/drawing/2014/main" id="{A7F6901D-4B7B-4948-81AE-E67410280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84" y="3429000"/>
            <a:ext cx="3175684" cy="211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4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0" name="Picture 4" descr="signos para la identificacion del dolor abdominal en la palpación">
            <a:extLst>
              <a:ext uri="{FF2B5EF4-FFF2-40B4-BE49-F238E27FC236}">
                <a16:creationId xmlns:a16="http://schemas.microsoft.com/office/drawing/2014/main" id="{778EFF93-CF25-493C-8D78-6BC28A2A22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405" y="224767"/>
            <a:ext cx="5265631" cy="296191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9458" name="Picture 2" descr="signos para la identificacion del dolor abdominal en la palpación">
            <a:extLst>
              <a:ext uri="{FF2B5EF4-FFF2-40B4-BE49-F238E27FC236}">
                <a16:creationId xmlns:a16="http://schemas.microsoft.com/office/drawing/2014/main" id="{DC26901A-AC6B-4455-9298-66C5D3E8A4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4148" y="224767"/>
            <a:ext cx="5265631" cy="296191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431D7DAE-4785-4640-AF1A-65C21B6BADFC}"/>
              </a:ext>
            </a:extLst>
          </p:cNvPr>
          <p:cNvPicPr>
            <a:picLocks noChangeAspect="1"/>
          </p:cNvPicPr>
          <p:nvPr/>
        </p:nvPicPr>
        <p:blipFill>
          <a:blip r:embed="rId4"/>
          <a:stretch>
            <a:fillRect/>
          </a:stretch>
        </p:blipFill>
        <p:spPr>
          <a:xfrm>
            <a:off x="806110" y="3671316"/>
            <a:ext cx="4666505" cy="2998230"/>
          </a:xfrm>
          <a:prstGeom prst="rect">
            <a:avLst/>
          </a:prstGeom>
        </p:spPr>
      </p:pic>
      <p:pic>
        <p:nvPicPr>
          <p:cNvPr id="5" name="Imagen 4">
            <a:extLst>
              <a:ext uri="{FF2B5EF4-FFF2-40B4-BE49-F238E27FC236}">
                <a16:creationId xmlns:a16="http://schemas.microsoft.com/office/drawing/2014/main" id="{84351013-F044-4532-8C07-6F40701BC2D4}"/>
              </a:ext>
            </a:extLst>
          </p:cNvPr>
          <p:cNvPicPr>
            <a:picLocks noChangeAspect="1"/>
          </p:cNvPicPr>
          <p:nvPr/>
        </p:nvPicPr>
        <p:blipFill>
          <a:blip r:embed="rId5"/>
          <a:stretch>
            <a:fillRect/>
          </a:stretch>
        </p:blipFill>
        <p:spPr>
          <a:xfrm>
            <a:off x="6996780" y="3671316"/>
            <a:ext cx="3962431" cy="2961918"/>
          </a:xfrm>
          <a:prstGeom prst="rect">
            <a:avLst/>
          </a:prstGeom>
        </p:spPr>
      </p:pic>
    </p:spTree>
    <p:extLst>
      <p:ext uri="{BB962C8B-B14F-4D97-AF65-F5344CB8AC3E}">
        <p14:creationId xmlns:p14="http://schemas.microsoft.com/office/powerpoint/2010/main" val="109020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BBC7FBA-46A5-436F-AADA-6E7964F941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7337" y="136377"/>
            <a:ext cx="4311389" cy="305030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482" name="Picture 2" descr="Semiologia de abdomen">
            <a:extLst>
              <a:ext uri="{FF2B5EF4-FFF2-40B4-BE49-F238E27FC236}">
                <a16:creationId xmlns:a16="http://schemas.microsoft.com/office/drawing/2014/main" id="{B929AA1A-BEA1-4FBC-81C0-3421C99DA6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44149" y="360381"/>
            <a:ext cx="5024538" cy="2826303"/>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484" name="Picture 4" descr="Maniobras de Exploración Abdominal">
            <a:extLst>
              <a:ext uri="{FF2B5EF4-FFF2-40B4-BE49-F238E27FC236}">
                <a16:creationId xmlns:a16="http://schemas.microsoft.com/office/drawing/2014/main" id="{68F91947-FC6A-4F28-A128-3D82FAEED0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02473" y="3671316"/>
            <a:ext cx="3990205" cy="2992654"/>
          </a:xfrm>
          <a:prstGeom prst="rect">
            <a:avLst/>
          </a:prstGeom>
          <a:noFill/>
          <a:extLst>
            <a:ext uri="{909E8E84-426E-40DD-AFC4-6F175D3DCCD1}">
              <a14:hiddenFill xmlns:a14="http://schemas.microsoft.com/office/drawing/2010/main">
                <a:solidFill>
                  <a:srgbClr val="FFFFFF"/>
                </a:solidFill>
              </a14:hiddenFill>
            </a:ext>
          </a:extLst>
        </p:spPr>
      </p:pic>
      <p:pic>
        <p:nvPicPr>
          <p:cNvPr id="3" name="Elementos multimedia en línea 2" title="16 PUNTOS DOLOROSOS Y MANIOBRAS APENDICULARES">
            <a:hlinkClick r:id="" action="ppaction://media"/>
            <a:extLst>
              <a:ext uri="{FF2B5EF4-FFF2-40B4-BE49-F238E27FC236}">
                <a16:creationId xmlns:a16="http://schemas.microsoft.com/office/drawing/2014/main" id="{799CD1A1-5EB6-439D-9BE9-DD74BD6C79DA}"/>
              </a:ext>
            </a:extLst>
          </p:cNvPr>
          <p:cNvPicPr>
            <a:picLocks noRot="1" noChangeAspect="1"/>
          </p:cNvPicPr>
          <p:nvPr>
            <a:videoFile r:link="rId1"/>
          </p:nvPr>
        </p:nvPicPr>
        <p:blipFill>
          <a:blip r:embed="rId7"/>
          <a:stretch>
            <a:fillRect/>
          </a:stretch>
        </p:blipFill>
        <p:spPr>
          <a:xfrm>
            <a:off x="206510" y="3603794"/>
            <a:ext cx="5542809" cy="3117830"/>
          </a:xfrm>
          <a:prstGeom prst="rect">
            <a:avLst/>
          </a:prstGeom>
        </p:spPr>
      </p:pic>
    </p:spTree>
    <p:extLst>
      <p:ext uri="{BB962C8B-B14F-4D97-AF65-F5344CB8AC3E}">
        <p14:creationId xmlns:p14="http://schemas.microsoft.com/office/powerpoint/2010/main" val="386643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BF4953D-1BD6-4E98-8BD1-875BC71F206A}"/>
              </a:ext>
            </a:extLst>
          </p:cNvPr>
          <p:cNvPicPr>
            <a:picLocks noChangeAspect="1"/>
          </p:cNvPicPr>
          <p:nvPr/>
        </p:nvPicPr>
        <p:blipFill>
          <a:blip r:embed="rId3"/>
          <a:stretch>
            <a:fillRect/>
          </a:stretch>
        </p:blipFill>
        <p:spPr>
          <a:xfrm>
            <a:off x="2577754" y="226115"/>
            <a:ext cx="7364658" cy="6405770"/>
          </a:xfrm>
          <a:prstGeom prst="rect">
            <a:avLst/>
          </a:prstGeom>
        </p:spPr>
      </p:pic>
    </p:spTree>
    <p:extLst>
      <p:ext uri="{BB962C8B-B14F-4D97-AF65-F5344CB8AC3E}">
        <p14:creationId xmlns:p14="http://schemas.microsoft.com/office/powerpoint/2010/main" val="21322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467770-D01D-4CF6-86F5-E1BFD85CC96F}"/>
              </a:ext>
            </a:extLst>
          </p:cNvPr>
          <p:cNvSpPr>
            <a:spLocks noGrp="1"/>
          </p:cNvSpPr>
          <p:nvPr>
            <p:ph type="ctrTitle"/>
          </p:nvPr>
        </p:nvSpPr>
        <p:spPr/>
        <p:txBody>
          <a:bodyPr/>
          <a:lstStyle/>
          <a:p>
            <a:r>
              <a:rPr lang="es-ES" dirty="0"/>
              <a:t>Examen físico abdominal</a:t>
            </a:r>
            <a:endParaRPr lang="es-CL" dirty="0"/>
          </a:p>
        </p:txBody>
      </p:sp>
      <p:sp>
        <p:nvSpPr>
          <p:cNvPr id="3" name="Subtítulo 2">
            <a:extLst>
              <a:ext uri="{FF2B5EF4-FFF2-40B4-BE49-F238E27FC236}">
                <a16:creationId xmlns:a16="http://schemas.microsoft.com/office/drawing/2014/main" id="{1B9A0541-42A8-4F4A-B0EF-A341A98FC60E}"/>
              </a:ext>
            </a:extLst>
          </p:cNvPr>
          <p:cNvSpPr>
            <a:spLocks noGrp="1"/>
          </p:cNvSpPr>
          <p:nvPr>
            <p:ph type="subTitle" idx="1"/>
          </p:nvPr>
        </p:nvSpPr>
        <p:spPr/>
        <p:txBody>
          <a:bodyPr>
            <a:normAutofit fontScale="92500" lnSpcReduction="10000"/>
          </a:bodyPr>
          <a:lstStyle/>
          <a:p>
            <a:r>
              <a:rPr lang="es-ES" dirty="0"/>
              <a:t>Semiología </a:t>
            </a:r>
            <a:r>
              <a:rPr lang="es-ES" dirty="0" err="1"/>
              <a:t>ii</a:t>
            </a:r>
            <a:endParaRPr lang="es-ES" dirty="0"/>
          </a:p>
          <a:p>
            <a:r>
              <a:rPr lang="es-ES" dirty="0"/>
              <a:t>Noviembre 2020</a:t>
            </a:r>
          </a:p>
          <a:p>
            <a:r>
              <a:rPr lang="es-ES" dirty="0"/>
              <a:t>Universidad de chile</a:t>
            </a:r>
            <a:endParaRPr lang="es-CL" dirty="0"/>
          </a:p>
        </p:txBody>
      </p:sp>
    </p:spTree>
    <p:extLst>
      <p:ext uri="{BB962C8B-B14F-4D97-AF65-F5344CB8AC3E}">
        <p14:creationId xmlns:p14="http://schemas.microsoft.com/office/powerpoint/2010/main" val="52973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8B9DE759-E652-4388-8FE4-67CDFF5DF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0A578717-A0F2-4FAF-80B5-2D9BB5B858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A43019AB-DF5E-468E-94D2-1E9BB38B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390AA510-2347-4A08-82CC-EC2C775A6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75B2B7A8-F8C7-4DE0-9F13-6CC8630C91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087A0E7-FF96-495E-A44F-8BCCA2A70B73}"/>
              </a:ext>
            </a:extLst>
          </p:cNvPr>
          <p:cNvSpPr>
            <a:spLocks noGrp="1"/>
          </p:cNvSpPr>
          <p:nvPr>
            <p:ph type="title"/>
          </p:nvPr>
        </p:nvSpPr>
        <p:spPr>
          <a:xfrm>
            <a:off x="8196408" y="640831"/>
            <a:ext cx="3352128" cy="1573863"/>
          </a:xfrm>
        </p:spPr>
        <p:txBody>
          <a:bodyPr vert="horz" lIns="91440" tIns="45720" rIns="91440" bIns="45720" rtlCol="0" anchor="ctr">
            <a:normAutofit/>
          </a:bodyPr>
          <a:lstStyle/>
          <a:p>
            <a:r>
              <a:rPr lang="en-US" sz="3600" b="1"/>
              <a:t>inspección</a:t>
            </a:r>
          </a:p>
        </p:txBody>
      </p:sp>
      <p:sp>
        <p:nvSpPr>
          <p:cNvPr id="4" name="Marcador de texto 3">
            <a:extLst>
              <a:ext uri="{FF2B5EF4-FFF2-40B4-BE49-F238E27FC236}">
                <a16:creationId xmlns:a16="http://schemas.microsoft.com/office/drawing/2014/main" id="{864D01F0-6635-40B5-8A0E-5A3BC759E9AD}"/>
              </a:ext>
            </a:extLst>
          </p:cNvPr>
          <p:cNvSpPr>
            <a:spLocks noGrp="1"/>
          </p:cNvSpPr>
          <p:nvPr>
            <p:ph type="body" sz="half" idx="2"/>
          </p:nvPr>
        </p:nvSpPr>
        <p:spPr>
          <a:xfrm>
            <a:off x="8196408" y="2367092"/>
            <a:ext cx="3352128" cy="3881309"/>
          </a:xfrm>
        </p:spPr>
        <p:txBody>
          <a:bodyPr vert="horz" lIns="91440" tIns="45720" rIns="91440" bIns="45720" rtlCol="0">
            <a:normAutofit/>
          </a:bodyPr>
          <a:lstStyle/>
          <a:p>
            <a:pPr algn="l">
              <a:lnSpc>
                <a:spcPct val="110000"/>
              </a:lnSpc>
            </a:pPr>
            <a:r>
              <a:rPr lang="en-US" sz="1500" b="1" i="0" u="none" strike="noStrike" dirty="0" err="1"/>
              <a:t>describir</a:t>
            </a:r>
            <a:r>
              <a:rPr lang="en-US" sz="1500" b="1" i="0" u="none" strike="noStrike" dirty="0"/>
              <a:t> de forma </a:t>
            </a:r>
            <a:r>
              <a:rPr lang="en-US" sz="1500" b="1" i="0" u="none" strike="noStrike" dirty="0" err="1"/>
              <a:t>adecuada</a:t>
            </a:r>
            <a:r>
              <a:rPr lang="en-US" sz="1500" b="1" i="0" u="none" strike="noStrike" dirty="0"/>
              <a:t>:</a:t>
            </a:r>
          </a:p>
          <a:p>
            <a:pPr marL="285750" indent="-228600" algn="l">
              <a:lnSpc>
                <a:spcPct val="110000"/>
              </a:lnSpc>
              <a:buFont typeface="Arial" panose="020B0604020202020204" pitchFamily="34" charset="0"/>
              <a:buChar char="•"/>
            </a:pPr>
            <a:r>
              <a:rPr lang="en-US" sz="1500" b="0" i="0" u="none" strike="noStrike" dirty="0" err="1"/>
              <a:t>Movilidad</a:t>
            </a:r>
            <a:r>
              <a:rPr lang="en-US" sz="1500" b="0" i="0" u="none" strike="noStrike" dirty="0"/>
              <a:t> respiratoria</a:t>
            </a:r>
          </a:p>
          <a:p>
            <a:pPr marL="285750" indent="-228600" algn="l">
              <a:lnSpc>
                <a:spcPct val="110000"/>
              </a:lnSpc>
              <a:buFont typeface="Arial" panose="020B0604020202020204" pitchFamily="34" charset="0"/>
              <a:buChar char="•"/>
            </a:pPr>
            <a:r>
              <a:rPr lang="en-US" sz="1500" b="0" i="0" u="none" strike="noStrike" dirty="0" err="1"/>
              <a:t>Vello</a:t>
            </a:r>
            <a:r>
              <a:rPr lang="en-US" sz="1500" b="0" i="0" u="none" strike="noStrike" dirty="0"/>
              <a:t> corporal</a:t>
            </a:r>
          </a:p>
          <a:p>
            <a:pPr marL="285750" indent="-228600" algn="l">
              <a:lnSpc>
                <a:spcPct val="110000"/>
              </a:lnSpc>
              <a:buFont typeface="Arial" panose="020B0604020202020204" pitchFamily="34" charset="0"/>
              <a:buChar char="•"/>
            </a:pPr>
            <a:r>
              <a:rPr lang="en-US" sz="1500" b="0" i="0" u="none" strike="noStrike" dirty="0" err="1"/>
              <a:t>AsimetríaS</a:t>
            </a:r>
            <a:endParaRPr lang="en-US" sz="1500" dirty="0"/>
          </a:p>
          <a:p>
            <a:pPr marL="285750" indent="-228600" algn="l">
              <a:lnSpc>
                <a:spcPct val="110000"/>
              </a:lnSpc>
              <a:buFont typeface="Arial" panose="020B0604020202020204" pitchFamily="34" charset="0"/>
              <a:buChar char="•"/>
            </a:pPr>
            <a:r>
              <a:rPr lang="en-US" sz="1500" b="0" i="0" u="none" strike="noStrike" dirty="0" err="1"/>
              <a:t>Lesiones</a:t>
            </a:r>
            <a:endParaRPr lang="en-US" sz="1500" dirty="0"/>
          </a:p>
          <a:p>
            <a:pPr marL="285750" indent="-228600" algn="l">
              <a:lnSpc>
                <a:spcPct val="110000"/>
              </a:lnSpc>
              <a:buFont typeface="Arial" panose="020B0604020202020204" pitchFamily="34" charset="0"/>
              <a:buChar char="•"/>
            </a:pPr>
            <a:r>
              <a:rPr lang="en-US" sz="1500" b="0" i="0" u="none" strike="noStrike" dirty="0"/>
              <a:t>Cicatrices y </a:t>
            </a:r>
            <a:r>
              <a:rPr lang="en-US" sz="1500" b="0" i="0" u="none" strike="noStrike" dirty="0" err="1"/>
              <a:t>estrías</a:t>
            </a:r>
            <a:endParaRPr lang="en-US" sz="1500" b="0" i="0" u="none" strike="noStrike" dirty="0"/>
          </a:p>
          <a:p>
            <a:pPr marL="285750" indent="-228600" algn="l">
              <a:lnSpc>
                <a:spcPct val="110000"/>
              </a:lnSpc>
              <a:buFont typeface="Arial" panose="020B0604020202020204" pitchFamily="34" charset="0"/>
              <a:buChar char="•"/>
            </a:pPr>
            <a:r>
              <a:rPr lang="en-US" sz="1500" b="0" i="0" u="none" strike="noStrike" dirty="0" err="1"/>
              <a:t>Exantemas</a:t>
            </a:r>
            <a:endParaRPr lang="en-US" sz="1500" dirty="0"/>
          </a:p>
          <a:p>
            <a:pPr marL="285750" indent="-228600" algn="l">
              <a:lnSpc>
                <a:spcPct val="110000"/>
              </a:lnSpc>
              <a:buFont typeface="Arial" panose="020B0604020202020204" pitchFamily="34" charset="0"/>
              <a:buChar char="•"/>
            </a:pPr>
            <a:r>
              <a:rPr lang="en-US" sz="1500" b="0" i="0" u="none" strike="noStrike" dirty="0" err="1"/>
              <a:t>Distensión</a:t>
            </a:r>
            <a:endParaRPr lang="en-US" sz="1500" dirty="0"/>
          </a:p>
          <a:p>
            <a:pPr marL="285750" indent="-228600" algn="l">
              <a:lnSpc>
                <a:spcPct val="110000"/>
              </a:lnSpc>
              <a:buFont typeface="Arial" panose="020B0604020202020204" pitchFamily="34" charset="0"/>
              <a:buChar char="•"/>
            </a:pPr>
            <a:r>
              <a:rPr lang="en-US" sz="1500" b="0" i="0" u="none" strike="noStrike" dirty="0" err="1"/>
              <a:t>masas</a:t>
            </a:r>
            <a:r>
              <a:rPr lang="en-US" sz="1500" b="0" i="0" u="none" strike="noStrike" dirty="0"/>
              <a:t> u </a:t>
            </a:r>
            <a:r>
              <a:rPr lang="en-US" sz="1500" b="0" i="0" u="none" strike="noStrike" dirty="0" err="1"/>
              <a:t>ondas</a:t>
            </a:r>
            <a:r>
              <a:rPr lang="en-US" sz="1500" b="0" i="0" u="none" strike="noStrike" dirty="0"/>
              <a:t> </a:t>
            </a:r>
            <a:r>
              <a:rPr lang="en-US" sz="1500" b="0" i="0" u="none" strike="noStrike" dirty="0" err="1"/>
              <a:t>peristálticas</a:t>
            </a:r>
            <a:r>
              <a:rPr lang="en-US" sz="1500" b="0" i="0" u="none" strike="noStrike" dirty="0"/>
              <a:t> </a:t>
            </a:r>
            <a:r>
              <a:rPr lang="en-US" sz="1500" b="0" i="0" u="none" strike="noStrike" dirty="0" err="1"/>
              <a:t>visibles</a:t>
            </a:r>
            <a:endParaRPr lang="en-US" sz="1500" dirty="0"/>
          </a:p>
        </p:txBody>
      </p:sp>
      <p:pic>
        <p:nvPicPr>
          <p:cNvPr id="3" name="Elementos multimedia en línea 2" title="Video 21 Inspección del abdomen">
            <a:hlinkClick r:id="" action="ppaction://media"/>
            <a:extLst>
              <a:ext uri="{FF2B5EF4-FFF2-40B4-BE49-F238E27FC236}">
                <a16:creationId xmlns:a16="http://schemas.microsoft.com/office/drawing/2014/main" id="{02FB2224-B31F-477B-B5A5-CA824F17CEE5}"/>
              </a:ext>
            </a:extLst>
          </p:cNvPr>
          <p:cNvPicPr>
            <a:picLocks noRot="1" noChangeAspect="1"/>
          </p:cNvPicPr>
          <p:nvPr>
            <a:videoFile r:link="rId1"/>
          </p:nvPr>
        </p:nvPicPr>
        <p:blipFill>
          <a:blip r:embed="rId6"/>
          <a:stretch>
            <a:fillRect/>
          </a:stretch>
        </p:blipFill>
        <p:spPr>
          <a:xfrm>
            <a:off x="493644" y="1535137"/>
            <a:ext cx="7168631" cy="4032355"/>
          </a:xfrm>
          <a:prstGeom prst="rect">
            <a:avLst/>
          </a:prstGeom>
        </p:spPr>
      </p:pic>
    </p:spTree>
    <p:extLst>
      <p:ext uri="{BB962C8B-B14F-4D97-AF65-F5344CB8AC3E}">
        <p14:creationId xmlns:p14="http://schemas.microsoft.com/office/powerpoint/2010/main" val="18295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6FDCC-3323-4574-8011-8EA30A3176A0}"/>
              </a:ext>
            </a:extLst>
          </p:cNvPr>
          <p:cNvSpPr>
            <a:spLocks noGrp="1"/>
          </p:cNvSpPr>
          <p:nvPr>
            <p:ph type="title"/>
          </p:nvPr>
        </p:nvSpPr>
        <p:spPr/>
        <p:txBody>
          <a:bodyPr/>
          <a:lstStyle/>
          <a:p>
            <a:r>
              <a:rPr lang="es-ES" b="1" dirty="0"/>
              <a:t>INSPECCIÓN: </a:t>
            </a:r>
            <a:r>
              <a:rPr lang="es-ES" dirty="0"/>
              <a:t>Distención abdominal</a:t>
            </a:r>
            <a:endParaRPr lang="es-CL" dirty="0"/>
          </a:p>
        </p:txBody>
      </p:sp>
      <p:pic>
        <p:nvPicPr>
          <p:cNvPr id="4" name="Imagen 3">
            <a:extLst>
              <a:ext uri="{FF2B5EF4-FFF2-40B4-BE49-F238E27FC236}">
                <a16:creationId xmlns:a16="http://schemas.microsoft.com/office/drawing/2014/main" id="{6830B139-009A-439C-9072-DF6266669C1A}"/>
              </a:ext>
            </a:extLst>
          </p:cNvPr>
          <p:cNvPicPr>
            <a:picLocks noChangeAspect="1"/>
          </p:cNvPicPr>
          <p:nvPr/>
        </p:nvPicPr>
        <p:blipFill>
          <a:blip r:embed="rId3"/>
          <a:stretch>
            <a:fillRect/>
          </a:stretch>
        </p:blipFill>
        <p:spPr>
          <a:xfrm>
            <a:off x="6372846" y="2364679"/>
            <a:ext cx="5017398" cy="3497652"/>
          </a:xfrm>
          <a:prstGeom prst="rect">
            <a:avLst/>
          </a:prstGeom>
        </p:spPr>
      </p:pic>
      <p:pic>
        <p:nvPicPr>
          <p:cNvPr id="7170" name="Picture 2" descr="Hinchazón y distensión abdominal - Artículos - IntraMed">
            <a:extLst>
              <a:ext uri="{FF2B5EF4-FFF2-40B4-BE49-F238E27FC236}">
                <a16:creationId xmlns:a16="http://schemas.microsoft.com/office/drawing/2014/main" id="{04F91E03-5A69-4F36-B8B6-1512AED38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15" y="2433539"/>
            <a:ext cx="5196126" cy="3478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40C951D-134E-40FE-B7CB-B5F7AC3DEE17}"/>
              </a:ext>
            </a:extLst>
          </p:cNvPr>
          <p:cNvSpPr/>
          <p:nvPr/>
        </p:nvSpPr>
        <p:spPr>
          <a:xfrm>
            <a:off x="983974" y="6202017"/>
            <a:ext cx="3786809" cy="417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METEORISMO</a:t>
            </a:r>
            <a:endParaRPr lang="es-CL" dirty="0">
              <a:solidFill>
                <a:schemeClr val="tx1"/>
              </a:solidFill>
            </a:endParaRPr>
          </a:p>
        </p:txBody>
      </p:sp>
    </p:spTree>
    <p:extLst>
      <p:ext uri="{BB962C8B-B14F-4D97-AF65-F5344CB8AC3E}">
        <p14:creationId xmlns:p14="http://schemas.microsoft.com/office/powerpoint/2010/main" val="43926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725EF7-D3E5-4B16-844A-EE9A92AD3AEF}"/>
              </a:ext>
            </a:extLst>
          </p:cNvPr>
          <p:cNvPicPr>
            <a:picLocks noChangeAspect="1"/>
          </p:cNvPicPr>
          <p:nvPr/>
        </p:nvPicPr>
        <p:blipFill>
          <a:blip r:embed="rId3"/>
          <a:stretch>
            <a:fillRect/>
          </a:stretch>
        </p:blipFill>
        <p:spPr>
          <a:xfrm>
            <a:off x="1822593" y="1091496"/>
            <a:ext cx="4140885" cy="5308828"/>
          </a:xfrm>
          <a:prstGeom prst="rect">
            <a:avLst/>
          </a:prstGeom>
        </p:spPr>
      </p:pic>
      <p:pic>
        <p:nvPicPr>
          <p:cNvPr id="3078" name="Picture 6" descr="ESTRÍAS MORADAS: causas y cómo eliminarlas">
            <a:extLst>
              <a:ext uri="{FF2B5EF4-FFF2-40B4-BE49-F238E27FC236}">
                <a16:creationId xmlns:a16="http://schemas.microsoft.com/office/drawing/2014/main" id="{D7209A7C-51F8-420D-A7D4-C4832FD63E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18643" y="909771"/>
            <a:ext cx="3536647" cy="24756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ómo eliminar estrías blancas rápidamente">
            <a:extLst>
              <a:ext uri="{FF2B5EF4-FFF2-40B4-BE49-F238E27FC236}">
                <a16:creationId xmlns:a16="http://schemas.microsoft.com/office/drawing/2014/main" id="{A3DB1130-00DE-4C00-91DD-A2B86327E99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95872" y="4036490"/>
            <a:ext cx="3854945" cy="2178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09570E1-D554-4DF4-895E-16130331C962}"/>
              </a:ext>
            </a:extLst>
          </p:cNvPr>
          <p:cNvSpPr/>
          <p:nvPr/>
        </p:nvSpPr>
        <p:spPr>
          <a:xfrm>
            <a:off x="2445026" y="6480313"/>
            <a:ext cx="3011557" cy="268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CICATRICES ABDOMINALES</a:t>
            </a:r>
            <a:endParaRPr lang="es-CL" dirty="0">
              <a:solidFill>
                <a:schemeClr val="tx1"/>
              </a:solidFill>
            </a:endParaRPr>
          </a:p>
        </p:txBody>
      </p:sp>
      <p:sp>
        <p:nvSpPr>
          <p:cNvPr id="5" name="Rectángulo 4">
            <a:extLst>
              <a:ext uri="{FF2B5EF4-FFF2-40B4-BE49-F238E27FC236}">
                <a16:creationId xmlns:a16="http://schemas.microsoft.com/office/drawing/2014/main" id="{C069E5A7-9B93-4141-BF6C-ECA458D2C0EF}"/>
              </a:ext>
            </a:extLst>
          </p:cNvPr>
          <p:cNvSpPr/>
          <p:nvPr/>
        </p:nvSpPr>
        <p:spPr>
          <a:xfrm>
            <a:off x="8334673" y="3565298"/>
            <a:ext cx="2882348" cy="291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ESTRÍAS VIOLÁCEAS</a:t>
            </a:r>
            <a:endParaRPr lang="es-CL" dirty="0">
              <a:solidFill>
                <a:schemeClr val="tx1"/>
              </a:solidFill>
            </a:endParaRPr>
          </a:p>
        </p:txBody>
      </p:sp>
      <p:sp>
        <p:nvSpPr>
          <p:cNvPr id="6" name="Rectángulo 5">
            <a:extLst>
              <a:ext uri="{FF2B5EF4-FFF2-40B4-BE49-F238E27FC236}">
                <a16:creationId xmlns:a16="http://schemas.microsoft.com/office/drawing/2014/main" id="{054E1EAE-6A9A-4919-9B11-4A29CBD82A7F}"/>
              </a:ext>
            </a:extLst>
          </p:cNvPr>
          <p:cNvSpPr/>
          <p:nvPr/>
        </p:nvSpPr>
        <p:spPr>
          <a:xfrm>
            <a:off x="8160026" y="6480313"/>
            <a:ext cx="3231643" cy="268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ESTRÍAS BLANCAS</a:t>
            </a:r>
            <a:endParaRPr lang="es-CL" dirty="0">
              <a:solidFill>
                <a:schemeClr val="tx1"/>
              </a:solidFill>
            </a:endParaRPr>
          </a:p>
        </p:txBody>
      </p:sp>
      <p:sp>
        <p:nvSpPr>
          <p:cNvPr id="7" name="Título 6">
            <a:extLst>
              <a:ext uri="{FF2B5EF4-FFF2-40B4-BE49-F238E27FC236}">
                <a16:creationId xmlns:a16="http://schemas.microsoft.com/office/drawing/2014/main" id="{4A65382D-9702-45BE-B380-DAA1EDC79F65}"/>
              </a:ext>
            </a:extLst>
          </p:cNvPr>
          <p:cNvSpPr>
            <a:spLocks noGrp="1"/>
          </p:cNvSpPr>
          <p:nvPr>
            <p:ph type="title"/>
          </p:nvPr>
        </p:nvSpPr>
        <p:spPr>
          <a:xfrm>
            <a:off x="990839" y="184337"/>
            <a:ext cx="10364451" cy="673570"/>
          </a:xfrm>
        </p:spPr>
        <p:txBody>
          <a:bodyPr/>
          <a:lstStyle/>
          <a:p>
            <a:r>
              <a:rPr lang="es-ES" b="1" dirty="0"/>
              <a:t>INSPECCIÓN: </a:t>
            </a:r>
            <a:r>
              <a:rPr lang="es-ES" dirty="0"/>
              <a:t>CICATRICES Y ESTRÍAS</a:t>
            </a:r>
            <a:endParaRPr lang="es-CL" dirty="0"/>
          </a:p>
        </p:txBody>
      </p:sp>
    </p:spTree>
    <p:extLst>
      <p:ext uri="{BB962C8B-B14F-4D97-AF65-F5344CB8AC3E}">
        <p14:creationId xmlns:p14="http://schemas.microsoft.com/office/powerpoint/2010/main" val="159448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472758-63F5-4072-8F1A-AF03B56255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 r="1" b="22940"/>
          <a:stretch/>
        </p:blipFill>
        <p:spPr bwMode="auto">
          <a:xfrm>
            <a:off x="643467" y="99133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6DD05BB0-D6F2-4A05-9EC7-0770976EFDE1}"/>
              </a:ext>
            </a:extLst>
          </p:cNvPr>
          <p:cNvSpPr>
            <a:spLocks noGrp="1"/>
          </p:cNvSpPr>
          <p:nvPr>
            <p:ph type="title"/>
          </p:nvPr>
        </p:nvSpPr>
        <p:spPr>
          <a:xfrm>
            <a:off x="913774" y="295597"/>
            <a:ext cx="10364451" cy="514544"/>
          </a:xfrm>
        </p:spPr>
        <p:txBody>
          <a:bodyPr>
            <a:normAutofit fontScale="90000"/>
          </a:bodyPr>
          <a:lstStyle/>
          <a:p>
            <a:r>
              <a:rPr lang="es-ES" b="1" dirty="0"/>
              <a:t>INSPECCIÓN: </a:t>
            </a:r>
            <a:r>
              <a:rPr lang="es-ES" dirty="0"/>
              <a:t>VELLO CORPORAL</a:t>
            </a:r>
            <a:endParaRPr lang="es-CL" b="1" dirty="0"/>
          </a:p>
        </p:txBody>
      </p:sp>
    </p:spTree>
    <p:extLst>
      <p:ext uri="{BB962C8B-B14F-4D97-AF65-F5344CB8AC3E}">
        <p14:creationId xmlns:p14="http://schemas.microsoft.com/office/powerpoint/2010/main" val="215077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8A20B43-EA35-4D51-8E25-05F8B334E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6A4FFBBF-1D01-492B-8F2A-31B757290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D88ECCEE-6F41-47CE-A15C-7B12D37299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nterfaz de usuario gráfica, Aplicación&#10;&#10;Descripción generada automáticamente">
            <a:extLst>
              <a:ext uri="{FF2B5EF4-FFF2-40B4-BE49-F238E27FC236}">
                <a16:creationId xmlns:a16="http://schemas.microsoft.com/office/drawing/2014/main" id="{A01FB5FF-6273-4109-B4D4-1428A3A59C29}"/>
              </a:ext>
            </a:extLst>
          </p:cNvPr>
          <p:cNvPicPr>
            <a:picLocks noChangeAspect="1"/>
          </p:cNvPicPr>
          <p:nvPr/>
        </p:nvPicPr>
        <p:blipFill>
          <a:blip r:embed="rId5"/>
          <a:stretch>
            <a:fillRect/>
          </a:stretch>
        </p:blipFill>
        <p:spPr>
          <a:xfrm>
            <a:off x="1649336" y="957486"/>
            <a:ext cx="8939673"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7" name="Picture 16">
            <a:extLst>
              <a:ext uri="{FF2B5EF4-FFF2-40B4-BE49-F238E27FC236}">
                <a16:creationId xmlns:a16="http://schemas.microsoft.com/office/drawing/2014/main" id="{989ED268-5511-46B2-A7DF-A712C99301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607" y="0"/>
            <a:ext cx="12192000" cy="6858000"/>
          </a:xfrm>
          <a:prstGeom prst="rect">
            <a:avLst/>
          </a:prstGeom>
        </p:spPr>
      </p:pic>
      <p:sp>
        <p:nvSpPr>
          <p:cNvPr id="4" name="Título 3">
            <a:extLst>
              <a:ext uri="{FF2B5EF4-FFF2-40B4-BE49-F238E27FC236}">
                <a16:creationId xmlns:a16="http://schemas.microsoft.com/office/drawing/2014/main" id="{443DAC0A-E47B-4A5F-BC48-D6056F0BC096}"/>
              </a:ext>
            </a:extLst>
          </p:cNvPr>
          <p:cNvSpPr>
            <a:spLocks noGrp="1"/>
          </p:cNvSpPr>
          <p:nvPr>
            <p:ph type="title"/>
          </p:nvPr>
        </p:nvSpPr>
        <p:spPr>
          <a:xfrm>
            <a:off x="635210" y="4762960"/>
            <a:ext cx="10916365" cy="1137554"/>
          </a:xfrm>
        </p:spPr>
        <p:txBody>
          <a:bodyPr vert="horz" lIns="91440" tIns="45720" rIns="91440" bIns="45720" rtlCol="0" anchor="b">
            <a:normAutofit/>
          </a:bodyPr>
          <a:lstStyle/>
          <a:p>
            <a:r>
              <a:rPr lang="en-US" sz="3700" b="1" dirty="0"/>
              <a:t>INSPECCIÓN: </a:t>
            </a:r>
            <a:r>
              <a:rPr lang="en-US" sz="3700" dirty="0" err="1"/>
              <a:t>Lesiones</a:t>
            </a:r>
            <a:r>
              <a:rPr lang="en-US" sz="3700" dirty="0"/>
              <a:t> </a:t>
            </a:r>
            <a:r>
              <a:rPr lang="en-US" sz="3700" dirty="0" err="1"/>
              <a:t>cutáneas</a:t>
            </a:r>
            <a:r>
              <a:rPr lang="en-US" sz="3700" dirty="0"/>
              <a:t> </a:t>
            </a:r>
            <a:br>
              <a:rPr lang="en-US" sz="3700" dirty="0"/>
            </a:br>
            <a:r>
              <a:rPr lang="en-US" sz="3700" dirty="0"/>
              <a:t>(EJ. </a:t>
            </a:r>
            <a:r>
              <a:rPr lang="en-US" sz="3700" dirty="0" err="1"/>
              <a:t>hemorragia</a:t>
            </a:r>
            <a:r>
              <a:rPr lang="en-US" sz="3700" dirty="0"/>
              <a:t> retroperitoneal)</a:t>
            </a:r>
          </a:p>
        </p:txBody>
      </p:sp>
    </p:spTree>
    <p:extLst>
      <p:ext uri="{BB962C8B-B14F-4D97-AF65-F5344CB8AC3E}">
        <p14:creationId xmlns:p14="http://schemas.microsoft.com/office/powerpoint/2010/main" val="207103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C170D-3649-42DC-9F22-B2DA47905CBF}"/>
              </a:ext>
            </a:extLst>
          </p:cNvPr>
          <p:cNvSpPr>
            <a:spLocks noGrp="1"/>
          </p:cNvSpPr>
          <p:nvPr>
            <p:ph type="title"/>
          </p:nvPr>
        </p:nvSpPr>
        <p:spPr>
          <a:xfrm>
            <a:off x="913774" y="539004"/>
            <a:ext cx="10364451" cy="236248"/>
          </a:xfrm>
        </p:spPr>
        <p:txBody>
          <a:bodyPr>
            <a:normAutofit fontScale="90000"/>
          </a:bodyPr>
          <a:lstStyle/>
          <a:p>
            <a:r>
              <a:rPr lang="es-ES" b="1" dirty="0"/>
              <a:t>INSPECCIÓN: </a:t>
            </a:r>
            <a:r>
              <a:rPr lang="es-ES" dirty="0"/>
              <a:t>Maniobra Valsalva (TOS) </a:t>
            </a:r>
            <a:r>
              <a:rPr lang="es-ES" dirty="0">
                <a:sym typeface="Wingdings" panose="05000000000000000000" pitchFamily="2" charset="2"/>
              </a:rPr>
              <a:t></a:t>
            </a:r>
            <a:r>
              <a:rPr lang="es-ES" dirty="0"/>
              <a:t> hernias</a:t>
            </a:r>
            <a:endParaRPr lang="es-CL" dirty="0"/>
          </a:p>
        </p:txBody>
      </p:sp>
      <p:pic>
        <p:nvPicPr>
          <p:cNvPr id="5132" name="Picture 12" descr="Hernias inguinales (para Padres) - Hospital Sant Joan de Deu">
            <a:extLst>
              <a:ext uri="{FF2B5EF4-FFF2-40B4-BE49-F238E27FC236}">
                <a16:creationId xmlns:a16="http://schemas.microsoft.com/office/drawing/2014/main" id="{A6AB08EE-CD9E-4531-B123-66CB78171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09" y="4386964"/>
            <a:ext cx="3171411" cy="17805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ernia Umbilical (Discharge Care) Care Guide Information En Espanol">
            <a:extLst>
              <a:ext uri="{FF2B5EF4-FFF2-40B4-BE49-F238E27FC236}">
                <a16:creationId xmlns:a16="http://schemas.microsoft.com/office/drawing/2014/main" id="{0FAB6445-B8A6-4A61-9D14-9B11BF8FD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941" y="126226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ernias de la pared abdominal : Noticias Loja : La Hora Noticias de  Ecuador, sus provincias y el mundo">
            <a:extLst>
              <a:ext uri="{FF2B5EF4-FFF2-40B4-BE49-F238E27FC236}">
                <a16:creationId xmlns:a16="http://schemas.microsoft.com/office/drawing/2014/main" id="{3E780E19-D930-484A-8E2B-A13FD0319B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609" y="1815512"/>
            <a:ext cx="3161886" cy="22017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748598CD-2F37-467A-B1C2-48C72471F025}"/>
              </a:ext>
            </a:extLst>
          </p:cNvPr>
          <p:cNvPicPr>
            <a:picLocks noChangeAspect="1"/>
          </p:cNvPicPr>
          <p:nvPr/>
        </p:nvPicPr>
        <p:blipFill>
          <a:blip r:embed="rId7"/>
          <a:stretch>
            <a:fillRect/>
          </a:stretch>
        </p:blipFill>
        <p:spPr>
          <a:xfrm>
            <a:off x="4148712" y="3478655"/>
            <a:ext cx="3613750" cy="3255404"/>
          </a:xfrm>
          <a:prstGeom prst="rect">
            <a:avLst/>
          </a:prstGeom>
        </p:spPr>
      </p:pic>
      <p:pic>
        <p:nvPicPr>
          <p:cNvPr id="5138" name="Picture 18" descr="Reparación de Hernias Femorales en la áreas de Los Ángeles y el condado de  Orange">
            <a:extLst>
              <a:ext uri="{FF2B5EF4-FFF2-40B4-BE49-F238E27FC236}">
                <a16:creationId xmlns:a16="http://schemas.microsoft.com/office/drawing/2014/main" id="{6E27A348-AED6-4377-BDE3-DC6337915B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1991" y="4276196"/>
            <a:ext cx="3237400" cy="20428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de flecha 12">
            <a:extLst>
              <a:ext uri="{FF2B5EF4-FFF2-40B4-BE49-F238E27FC236}">
                <a16:creationId xmlns:a16="http://schemas.microsoft.com/office/drawing/2014/main" id="{5E038DFC-52FB-4B16-B159-7E9685321AC0}"/>
              </a:ext>
            </a:extLst>
          </p:cNvPr>
          <p:cNvCxnSpPr/>
          <p:nvPr/>
        </p:nvCxnSpPr>
        <p:spPr>
          <a:xfrm flipH="1" flipV="1">
            <a:off x="3637722" y="3258172"/>
            <a:ext cx="1560443" cy="759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78B47C40-E6E5-4979-AF19-B7848E9F3B56}"/>
              </a:ext>
            </a:extLst>
          </p:cNvPr>
          <p:cNvCxnSpPr/>
          <p:nvPr/>
        </p:nvCxnSpPr>
        <p:spPr>
          <a:xfrm flipH="1" flipV="1">
            <a:off x="3588026" y="5459872"/>
            <a:ext cx="1828800" cy="15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D4891158-3A71-4BA9-98E1-660B3F7EF87B}"/>
              </a:ext>
            </a:extLst>
          </p:cNvPr>
          <p:cNvCxnSpPr/>
          <p:nvPr/>
        </p:nvCxnSpPr>
        <p:spPr>
          <a:xfrm flipV="1">
            <a:off x="6569765" y="2594113"/>
            <a:ext cx="1972752" cy="2067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A49F0262-0D10-4183-BB61-D83598D62DBE}"/>
              </a:ext>
            </a:extLst>
          </p:cNvPr>
          <p:cNvCxnSpPr/>
          <p:nvPr/>
        </p:nvCxnSpPr>
        <p:spPr>
          <a:xfrm flipV="1">
            <a:off x="6993837" y="5459872"/>
            <a:ext cx="1464363" cy="707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Elementos multimedia en línea 2" title="Hernias Abdominales">
            <a:hlinkClick r:id="" action="ppaction://media"/>
            <a:extLst>
              <a:ext uri="{FF2B5EF4-FFF2-40B4-BE49-F238E27FC236}">
                <a16:creationId xmlns:a16="http://schemas.microsoft.com/office/drawing/2014/main" id="{7A5B20FC-6E49-4623-B857-536893AF4593}"/>
              </a:ext>
            </a:extLst>
          </p:cNvPr>
          <p:cNvPicPr>
            <a:picLocks noRot="1" noChangeAspect="1"/>
          </p:cNvPicPr>
          <p:nvPr>
            <a:videoFile r:link="rId1"/>
          </p:nvPr>
        </p:nvPicPr>
        <p:blipFill>
          <a:blip r:embed="rId9"/>
          <a:stretch>
            <a:fillRect/>
          </a:stretch>
        </p:blipFill>
        <p:spPr>
          <a:xfrm>
            <a:off x="3932192" y="1043146"/>
            <a:ext cx="3949539" cy="2221616"/>
          </a:xfrm>
          <a:prstGeom prst="rect">
            <a:avLst/>
          </a:prstGeom>
        </p:spPr>
      </p:pic>
    </p:spTree>
    <p:extLst>
      <p:ext uri="{BB962C8B-B14F-4D97-AF65-F5344CB8AC3E}">
        <p14:creationId xmlns:p14="http://schemas.microsoft.com/office/powerpoint/2010/main" val="36565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3155</Words>
  <Application>Microsoft Office PowerPoint</Application>
  <PresentationFormat>Panorámica</PresentationFormat>
  <Paragraphs>224</Paragraphs>
  <Slides>33</Slides>
  <Notes>27</Notes>
  <HiddenSlides>0</HiddenSlides>
  <MMClips>15</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Times New Roman</vt:lpstr>
      <vt:lpstr>Tw Cen MT</vt:lpstr>
      <vt:lpstr>Gota</vt:lpstr>
      <vt:lpstr>Examen físico abdominal</vt:lpstr>
      <vt:lpstr>Recuerdo anatómico</vt:lpstr>
      <vt:lpstr>Consideraciones previas</vt:lpstr>
      <vt:lpstr>inspección</vt:lpstr>
      <vt:lpstr>INSPECCIÓN: Distención abdominal</vt:lpstr>
      <vt:lpstr>INSPECCIÓN: CICATRICES Y ESTRÍAS</vt:lpstr>
      <vt:lpstr>INSPECCIÓN: VELLO CORPORAL</vt:lpstr>
      <vt:lpstr>INSPECCIÓN: Lesiones cutáneas  (EJ. hemorragia retroperitoneal)</vt:lpstr>
      <vt:lpstr>INSPECCIÓN: Maniobra Valsalva (TOS)  hernias</vt:lpstr>
      <vt:lpstr>Circulación colateral </vt:lpstr>
      <vt:lpstr>auscultación</vt:lpstr>
      <vt:lpstr>AUSCULTACIÓN: Ruidos hidroaéreos</vt:lpstr>
      <vt:lpstr>AUSCULTACIÓN:  Bazuqueo  distensión + retención DE líquidos</vt:lpstr>
      <vt:lpstr>AUSCULTACIÓN: Soplos vasculares</vt:lpstr>
      <vt:lpstr>percusión</vt:lpstr>
      <vt:lpstr>Percusión: hígado</vt:lpstr>
      <vt:lpstr>Percusión: bazo</vt:lpstr>
      <vt:lpstr>Percusión bazo:  1) posición de schuster 2) signo de castell</vt:lpstr>
      <vt:lpstr>(puño) Percusión: riñon</vt:lpstr>
      <vt:lpstr>Percusión: ascitis</vt:lpstr>
      <vt:lpstr>Percusión: ascitis</vt:lpstr>
      <vt:lpstr>palpación</vt:lpstr>
      <vt:lpstr>Palpación superficial y profunda</vt:lpstr>
      <vt:lpstr>Palpación: higado</vt:lpstr>
      <vt:lpstr>Auscultación-Palpación:  Prueba escarificación  borde hepático</vt:lpstr>
      <vt:lpstr>Palpación: bazo</vt:lpstr>
      <vt:lpstr>PALPACIÓN: RIÑON  “PELOTEO RENAL”</vt:lpstr>
      <vt:lpstr>PALPACIÓN: PUNTOS DOLOROSOS</vt:lpstr>
      <vt:lpstr>PALPACIÓN: SIGNOS IRRITACIÓN PERITONEAL</vt:lpstr>
      <vt:lpstr>Presentación de PowerPoint</vt:lpstr>
      <vt:lpstr>Presentación de PowerPoint</vt:lpstr>
      <vt:lpstr>Presentación de PowerPoint</vt:lpstr>
      <vt:lpstr>Examen físico abdominal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físico abdominal</dc:title>
  <dc:creator>Juan Pablo Vilches Soto (juan2005vilchetti)</dc:creator>
  <cp:lastModifiedBy>Juan Pablo Vilches Soto (juan2005vilchetti)</cp:lastModifiedBy>
  <cp:revision>16</cp:revision>
  <dcterms:created xsi:type="dcterms:W3CDTF">2020-11-26T08:39:18Z</dcterms:created>
  <dcterms:modified xsi:type="dcterms:W3CDTF">2020-11-30T05:21:00Z</dcterms:modified>
</cp:coreProperties>
</file>