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98" r:id="rId3"/>
    <p:sldId id="275" r:id="rId4"/>
    <p:sldId id="259" r:id="rId5"/>
    <p:sldId id="964" r:id="rId6"/>
    <p:sldId id="1025" r:id="rId7"/>
    <p:sldId id="1026" r:id="rId8"/>
    <p:sldId id="1000" r:id="rId9"/>
    <p:sldId id="1029" r:id="rId10"/>
    <p:sldId id="1030" r:id="rId11"/>
    <p:sldId id="262" r:id="rId12"/>
    <p:sldId id="1001" r:id="rId13"/>
    <p:sldId id="986" r:id="rId14"/>
    <p:sldId id="993" r:id="rId15"/>
    <p:sldId id="987" r:id="rId16"/>
    <p:sldId id="988" r:id="rId17"/>
    <p:sldId id="981" r:id="rId18"/>
    <p:sldId id="971" r:id="rId19"/>
    <p:sldId id="1010" r:id="rId20"/>
    <p:sldId id="1011" r:id="rId21"/>
    <p:sldId id="1002" r:id="rId22"/>
    <p:sldId id="1018" r:id="rId23"/>
    <p:sldId id="3616" r:id="rId24"/>
    <p:sldId id="970" r:id="rId25"/>
    <p:sldId id="1024" r:id="rId26"/>
    <p:sldId id="1003" r:id="rId27"/>
    <p:sldId id="1004" r:id="rId28"/>
    <p:sldId id="1005" r:id="rId29"/>
    <p:sldId id="301" r:id="rId30"/>
    <p:sldId id="1007" r:id="rId31"/>
    <p:sldId id="1027" r:id="rId32"/>
    <p:sldId id="967" r:id="rId33"/>
    <p:sldId id="1028" r:id="rId34"/>
    <p:sldId id="300" r:id="rId35"/>
    <p:sldId id="994" r:id="rId36"/>
    <p:sldId id="278" r:id="rId37"/>
    <p:sldId id="960" r:id="rId38"/>
    <p:sldId id="959" r:id="rId39"/>
    <p:sldId id="261" r:id="rId40"/>
    <p:sldId id="264" r:id="rId41"/>
    <p:sldId id="266" r:id="rId42"/>
    <p:sldId id="961" r:id="rId43"/>
    <p:sldId id="3617" r:id="rId44"/>
    <p:sldId id="299" r:id="rId45"/>
    <p:sldId id="972" r:id="rId46"/>
    <p:sldId id="99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8C5680-6E92-429D-8B77-3E48E9797906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6DD22BD-C6B8-4B63-804D-914737B609C7}">
      <dgm:prSet/>
      <dgm:spPr/>
      <dgm:t>
        <a:bodyPr/>
        <a:lstStyle/>
        <a:p>
          <a:r>
            <a:rPr lang="es-CL" dirty="0"/>
            <a:t>Cáncer primera causa de muerte en hombres y mujeres entre 60-79 años </a:t>
          </a:r>
          <a:endParaRPr lang="en-US" dirty="0"/>
        </a:p>
      </dgm:t>
    </dgm:pt>
    <dgm:pt modelId="{58318AA2-9B0E-4676-ABAB-1B7253446A13}" type="parTrans" cxnId="{E5164487-9E19-4D1E-8B3E-F79BAA090D81}">
      <dgm:prSet/>
      <dgm:spPr/>
      <dgm:t>
        <a:bodyPr/>
        <a:lstStyle/>
        <a:p>
          <a:endParaRPr lang="en-US"/>
        </a:p>
      </dgm:t>
    </dgm:pt>
    <dgm:pt modelId="{B5B3623B-7A4F-4B1D-82BE-A8C836644E39}" type="sibTrans" cxnId="{E5164487-9E19-4D1E-8B3E-F79BAA090D81}">
      <dgm:prSet/>
      <dgm:spPr/>
      <dgm:t>
        <a:bodyPr/>
        <a:lstStyle/>
        <a:p>
          <a:endParaRPr lang="en-US"/>
        </a:p>
      </dgm:t>
    </dgm:pt>
    <dgm:pt modelId="{13AD49A1-72FE-4B85-9FE2-2D8EE6DF8E4D}">
      <dgm:prSet/>
      <dgm:spPr/>
      <dgm:t>
        <a:bodyPr/>
        <a:lstStyle/>
        <a:p>
          <a:r>
            <a:rPr lang="es-CL"/>
            <a:t>&gt; 50% de todos los cáncer ocurren en mayores de 65 años </a:t>
          </a:r>
          <a:endParaRPr lang="en-US"/>
        </a:p>
      </dgm:t>
    </dgm:pt>
    <dgm:pt modelId="{B22E22B8-EC5A-4B38-BFFF-09B372902728}" type="parTrans" cxnId="{D7E97F4F-554F-4218-824E-942E60916616}">
      <dgm:prSet/>
      <dgm:spPr/>
      <dgm:t>
        <a:bodyPr/>
        <a:lstStyle/>
        <a:p>
          <a:endParaRPr lang="en-US"/>
        </a:p>
      </dgm:t>
    </dgm:pt>
    <dgm:pt modelId="{042E5FBC-9B75-4577-B958-99376AF621D3}" type="sibTrans" cxnId="{D7E97F4F-554F-4218-824E-942E60916616}">
      <dgm:prSet/>
      <dgm:spPr/>
      <dgm:t>
        <a:bodyPr/>
        <a:lstStyle/>
        <a:p>
          <a:endParaRPr lang="en-US"/>
        </a:p>
      </dgm:t>
    </dgm:pt>
    <dgm:pt modelId="{E6FF557E-D68D-41C3-9F4E-023AA3ECEEFA}">
      <dgm:prSet/>
      <dgm:spPr/>
      <dgm:t>
        <a:bodyPr/>
        <a:lstStyle/>
        <a:p>
          <a:r>
            <a:rPr lang="es-CL"/>
            <a:t>2030 será 70% </a:t>
          </a:r>
          <a:endParaRPr lang="en-US"/>
        </a:p>
      </dgm:t>
    </dgm:pt>
    <dgm:pt modelId="{7E819DAB-3458-484B-B2F7-7E716703ACD9}" type="parTrans" cxnId="{A085FCF4-8109-45AB-AFDC-026D67C972DD}">
      <dgm:prSet/>
      <dgm:spPr/>
      <dgm:t>
        <a:bodyPr/>
        <a:lstStyle/>
        <a:p>
          <a:endParaRPr lang="en-US"/>
        </a:p>
      </dgm:t>
    </dgm:pt>
    <dgm:pt modelId="{1A3AC975-F142-4356-8610-F6C0B17F764D}" type="sibTrans" cxnId="{A085FCF4-8109-45AB-AFDC-026D67C972DD}">
      <dgm:prSet/>
      <dgm:spPr/>
      <dgm:t>
        <a:bodyPr/>
        <a:lstStyle/>
        <a:p>
          <a:endParaRPr lang="en-US"/>
        </a:p>
      </dgm:t>
    </dgm:pt>
    <dgm:pt modelId="{2E440560-952C-45C9-BC4A-DA803DE134A1}">
      <dgm:prSet/>
      <dgm:spPr/>
      <dgm:t>
        <a:bodyPr/>
        <a:lstStyle/>
        <a:p>
          <a:r>
            <a:rPr lang="es-CL"/>
            <a:t>Los AM están sub representados en ensayos clínicos oncológicos </a:t>
          </a:r>
          <a:endParaRPr lang="en-US"/>
        </a:p>
      </dgm:t>
    </dgm:pt>
    <dgm:pt modelId="{C9DFD578-2559-4DAB-9037-D1FC121D9488}" type="parTrans" cxnId="{A27B092B-5652-414D-968D-89C51C78A40F}">
      <dgm:prSet/>
      <dgm:spPr/>
      <dgm:t>
        <a:bodyPr/>
        <a:lstStyle/>
        <a:p>
          <a:endParaRPr lang="en-US"/>
        </a:p>
      </dgm:t>
    </dgm:pt>
    <dgm:pt modelId="{B58BBBFD-C185-49C9-A625-1C663B32F065}" type="sibTrans" cxnId="{A27B092B-5652-414D-968D-89C51C78A40F}">
      <dgm:prSet/>
      <dgm:spPr/>
      <dgm:t>
        <a:bodyPr/>
        <a:lstStyle/>
        <a:p>
          <a:endParaRPr lang="en-US"/>
        </a:p>
      </dgm:t>
    </dgm:pt>
    <dgm:pt modelId="{5521FE1B-E3AD-C74C-88C9-F0B2F426A788}" type="pres">
      <dgm:prSet presAssocID="{208C5680-6E92-429D-8B77-3E48E9797906}" presName="linear" presStyleCnt="0">
        <dgm:presLayoutVars>
          <dgm:animLvl val="lvl"/>
          <dgm:resizeHandles val="exact"/>
        </dgm:presLayoutVars>
      </dgm:prSet>
      <dgm:spPr/>
    </dgm:pt>
    <dgm:pt modelId="{2A5CCCA4-45B4-584A-9C52-0233752F130E}" type="pres">
      <dgm:prSet presAssocID="{F6DD22BD-C6B8-4B63-804D-914737B609C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0079B66-8EBA-3641-9257-34423F0A5108}" type="pres">
      <dgm:prSet presAssocID="{B5B3623B-7A4F-4B1D-82BE-A8C836644E39}" presName="spacer" presStyleCnt="0"/>
      <dgm:spPr/>
    </dgm:pt>
    <dgm:pt modelId="{18B0E5A7-37A3-6243-B10B-346901181307}" type="pres">
      <dgm:prSet presAssocID="{13AD49A1-72FE-4B85-9FE2-2D8EE6DF8E4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2F7A928-A191-6D45-85A1-2CC9EEF161D5}" type="pres">
      <dgm:prSet presAssocID="{042E5FBC-9B75-4577-B958-99376AF621D3}" presName="spacer" presStyleCnt="0"/>
      <dgm:spPr/>
    </dgm:pt>
    <dgm:pt modelId="{8A862633-D4BC-A844-B5C3-9A84E5D4B3F9}" type="pres">
      <dgm:prSet presAssocID="{E6FF557E-D68D-41C3-9F4E-023AA3ECEEF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15BDAC4-2636-0247-A331-D0ACB46685B2}" type="pres">
      <dgm:prSet presAssocID="{1A3AC975-F142-4356-8610-F6C0B17F764D}" presName="spacer" presStyleCnt="0"/>
      <dgm:spPr/>
    </dgm:pt>
    <dgm:pt modelId="{C8EA4222-8D55-BE46-BB4E-54CC54C3D225}" type="pres">
      <dgm:prSet presAssocID="{2E440560-952C-45C9-BC4A-DA803DE134A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27B092B-5652-414D-968D-89C51C78A40F}" srcId="{208C5680-6E92-429D-8B77-3E48E9797906}" destId="{2E440560-952C-45C9-BC4A-DA803DE134A1}" srcOrd="3" destOrd="0" parTransId="{C9DFD578-2559-4DAB-9037-D1FC121D9488}" sibTransId="{B58BBBFD-C185-49C9-A625-1C663B32F065}"/>
    <dgm:cxn modelId="{D7E97F4F-554F-4218-824E-942E60916616}" srcId="{208C5680-6E92-429D-8B77-3E48E9797906}" destId="{13AD49A1-72FE-4B85-9FE2-2D8EE6DF8E4D}" srcOrd="1" destOrd="0" parTransId="{B22E22B8-EC5A-4B38-BFFF-09B372902728}" sibTransId="{042E5FBC-9B75-4577-B958-99376AF621D3}"/>
    <dgm:cxn modelId="{042EA671-D182-A24C-9E67-EE2F2D0D2086}" type="presOf" srcId="{13AD49A1-72FE-4B85-9FE2-2D8EE6DF8E4D}" destId="{18B0E5A7-37A3-6243-B10B-346901181307}" srcOrd="0" destOrd="0" presId="urn:microsoft.com/office/officeart/2005/8/layout/vList2"/>
    <dgm:cxn modelId="{C3938D72-6AAE-0048-8A44-93346880E106}" type="presOf" srcId="{2E440560-952C-45C9-BC4A-DA803DE134A1}" destId="{C8EA4222-8D55-BE46-BB4E-54CC54C3D225}" srcOrd="0" destOrd="0" presId="urn:microsoft.com/office/officeart/2005/8/layout/vList2"/>
    <dgm:cxn modelId="{E5164487-9E19-4D1E-8B3E-F79BAA090D81}" srcId="{208C5680-6E92-429D-8B77-3E48E9797906}" destId="{F6DD22BD-C6B8-4B63-804D-914737B609C7}" srcOrd="0" destOrd="0" parTransId="{58318AA2-9B0E-4676-ABAB-1B7253446A13}" sibTransId="{B5B3623B-7A4F-4B1D-82BE-A8C836644E39}"/>
    <dgm:cxn modelId="{DFB97F92-BE76-8946-8D0E-8BA8AFCA482C}" type="presOf" srcId="{208C5680-6E92-429D-8B77-3E48E9797906}" destId="{5521FE1B-E3AD-C74C-88C9-F0B2F426A788}" srcOrd="0" destOrd="0" presId="urn:microsoft.com/office/officeart/2005/8/layout/vList2"/>
    <dgm:cxn modelId="{E5D6B9B4-B630-0749-B8D5-087A7F2863CB}" type="presOf" srcId="{F6DD22BD-C6B8-4B63-804D-914737B609C7}" destId="{2A5CCCA4-45B4-584A-9C52-0233752F130E}" srcOrd="0" destOrd="0" presId="urn:microsoft.com/office/officeart/2005/8/layout/vList2"/>
    <dgm:cxn modelId="{235A08D6-A05C-F041-B588-46241A62046C}" type="presOf" srcId="{E6FF557E-D68D-41C3-9F4E-023AA3ECEEFA}" destId="{8A862633-D4BC-A844-B5C3-9A84E5D4B3F9}" srcOrd="0" destOrd="0" presId="urn:microsoft.com/office/officeart/2005/8/layout/vList2"/>
    <dgm:cxn modelId="{A085FCF4-8109-45AB-AFDC-026D67C972DD}" srcId="{208C5680-6E92-429D-8B77-3E48E9797906}" destId="{E6FF557E-D68D-41C3-9F4E-023AA3ECEEFA}" srcOrd="2" destOrd="0" parTransId="{7E819DAB-3458-484B-B2F7-7E716703ACD9}" sibTransId="{1A3AC975-F142-4356-8610-F6C0B17F764D}"/>
    <dgm:cxn modelId="{90236C3E-6F51-3E4D-907F-C872E39E43DE}" type="presParOf" srcId="{5521FE1B-E3AD-C74C-88C9-F0B2F426A788}" destId="{2A5CCCA4-45B4-584A-9C52-0233752F130E}" srcOrd="0" destOrd="0" presId="urn:microsoft.com/office/officeart/2005/8/layout/vList2"/>
    <dgm:cxn modelId="{A79804A6-7F1E-D04B-A046-F6D5AFCB75A5}" type="presParOf" srcId="{5521FE1B-E3AD-C74C-88C9-F0B2F426A788}" destId="{80079B66-8EBA-3641-9257-34423F0A5108}" srcOrd="1" destOrd="0" presId="urn:microsoft.com/office/officeart/2005/8/layout/vList2"/>
    <dgm:cxn modelId="{8140AD6E-CB25-054A-8742-5E13C416D5F6}" type="presParOf" srcId="{5521FE1B-E3AD-C74C-88C9-F0B2F426A788}" destId="{18B0E5A7-37A3-6243-B10B-346901181307}" srcOrd="2" destOrd="0" presId="urn:microsoft.com/office/officeart/2005/8/layout/vList2"/>
    <dgm:cxn modelId="{C9BD7DB2-3E7C-3A45-941D-9F3C1C4BD192}" type="presParOf" srcId="{5521FE1B-E3AD-C74C-88C9-F0B2F426A788}" destId="{E2F7A928-A191-6D45-85A1-2CC9EEF161D5}" srcOrd="3" destOrd="0" presId="urn:microsoft.com/office/officeart/2005/8/layout/vList2"/>
    <dgm:cxn modelId="{D8CCC2C9-0024-744A-A2A2-635FD608AFDA}" type="presParOf" srcId="{5521FE1B-E3AD-C74C-88C9-F0B2F426A788}" destId="{8A862633-D4BC-A844-B5C3-9A84E5D4B3F9}" srcOrd="4" destOrd="0" presId="urn:microsoft.com/office/officeart/2005/8/layout/vList2"/>
    <dgm:cxn modelId="{57C78949-2EA9-B249-94C5-6BFC0C6ECC49}" type="presParOf" srcId="{5521FE1B-E3AD-C74C-88C9-F0B2F426A788}" destId="{715BDAC4-2636-0247-A331-D0ACB46685B2}" srcOrd="5" destOrd="0" presId="urn:microsoft.com/office/officeart/2005/8/layout/vList2"/>
    <dgm:cxn modelId="{411C8026-69BE-D14C-B15F-ED623843B996}" type="presParOf" srcId="{5521FE1B-E3AD-C74C-88C9-F0B2F426A788}" destId="{C8EA4222-8D55-BE46-BB4E-54CC54C3D22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CFD819-9FE9-478C-A54E-373BF5ADF06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E1D197C-B0D7-4C68-985D-77F504DAE79F}">
      <dgm:prSet/>
      <dgm:spPr/>
      <dgm:t>
        <a:bodyPr/>
        <a:lstStyle/>
        <a:p>
          <a:r>
            <a:rPr lang="es-ES" dirty="0"/>
            <a:t>¿Podemos Predecir riesgo toxicidad a quimioterapia?</a:t>
          </a:r>
          <a:endParaRPr lang="en-US" dirty="0"/>
        </a:p>
      </dgm:t>
    </dgm:pt>
    <dgm:pt modelId="{2FBA0138-DA95-4B6D-81A8-30C21994BA54}" type="parTrans" cxnId="{4858B582-58A3-4A5A-83A6-60212A53394A}">
      <dgm:prSet/>
      <dgm:spPr/>
      <dgm:t>
        <a:bodyPr/>
        <a:lstStyle/>
        <a:p>
          <a:endParaRPr lang="en-US"/>
        </a:p>
      </dgm:t>
    </dgm:pt>
    <dgm:pt modelId="{E11603F4-97CE-4A6B-A54C-FD686A2F8360}" type="sibTrans" cxnId="{4858B582-58A3-4A5A-83A6-60212A53394A}">
      <dgm:prSet/>
      <dgm:spPr/>
      <dgm:t>
        <a:bodyPr/>
        <a:lstStyle/>
        <a:p>
          <a:endParaRPr lang="en-US"/>
        </a:p>
      </dgm:t>
    </dgm:pt>
    <dgm:pt modelId="{8469A81D-C23C-41E2-A23D-9C49F20D2660}">
      <dgm:prSet/>
      <dgm:spPr/>
      <dgm:t>
        <a:bodyPr/>
        <a:lstStyle/>
        <a:p>
          <a:r>
            <a:rPr lang="es-ES" dirty="0"/>
            <a:t>¿Podemos seleccionar que pacientes mayores pueden recibir quimioterapia?</a:t>
          </a:r>
          <a:endParaRPr lang="en-US" dirty="0"/>
        </a:p>
      </dgm:t>
    </dgm:pt>
    <dgm:pt modelId="{00EDB5C0-D833-485A-A668-820160610263}" type="parTrans" cxnId="{A10E64BE-CAEC-4D55-94C3-EC7D088C81AD}">
      <dgm:prSet/>
      <dgm:spPr/>
      <dgm:t>
        <a:bodyPr/>
        <a:lstStyle/>
        <a:p>
          <a:endParaRPr lang="en-US"/>
        </a:p>
      </dgm:t>
    </dgm:pt>
    <dgm:pt modelId="{37EEEBE2-1855-4C1C-ACEE-DA08DC357722}" type="sibTrans" cxnId="{A10E64BE-CAEC-4D55-94C3-EC7D088C81AD}">
      <dgm:prSet/>
      <dgm:spPr/>
      <dgm:t>
        <a:bodyPr/>
        <a:lstStyle/>
        <a:p>
          <a:endParaRPr lang="en-US"/>
        </a:p>
      </dgm:t>
    </dgm:pt>
    <dgm:pt modelId="{FFCFAB64-E36B-4516-8FD4-9FB5241F0433}">
      <dgm:prSet/>
      <dgm:spPr/>
      <dgm:t>
        <a:bodyPr/>
        <a:lstStyle/>
        <a:p>
          <a:r>
            <a:rPr lang="es-ES" dirty="0"/>
            <a:t>¿Es posible intervenir pacientes mayores para reducir toxicidad?</a:t>
          </a:r>
          <a:endParaRPr lang="en-US" dirty="0"/>
        </a:p>
      </dgm:t>
    </dgm:pt>
    <dgm:pt modelId="{3BA0416F-A277-48C9-B549-9CE69281CAC4}" type="parTrans" cxnId="{063ACC98-CECF-471F-B1B1-D36DE6A271C0}">
      <dgm:prSet/>
      <dgm:spPr/>
      <dgm:t>
        <a:bodyPr/>
        <a:lstStyle/>
        <a:p>
          <a:endParaRPr lang="en-US"/>
        </a:p>
      </dgm:t>
    </dgm:pt>
    <dgm:pt modelId="{4CC8DAF9-2AAD-4832-ADA9-4A63CCB54E21}" type="sibTrans" cxnId="{063ACC98-CECF-471F-B1B1-D36DE6A271C0}">
      <dgm:prSet/>
      <dgm:spPr/>
      <dgm:t>
        <a:bodyPr/>
        <a:lstStyle/>
        <a:p>
          <a:endParaRPr lang="en-US"/>
        </a:p>
      </dgm:t>
    </dgm:pt>
    <dgm:pt modelId="{DBB0CEC9-9C4C-4728-937A-CC63BE83D68A}" type="pres">
      <dgm:prSet presAssocID="{83CFD819-9FE9-478C-A54E-373BF5ADF067}" presName="linear" presStyleCnt="0">
        <dgm:presLayoutVars>
          <dgm:animLvl val="lvl"/>
          <dgm:resizeHandles val="exact"/>
        </dgm:presLayoutVars>
      </dgm:prSet>
      <dgm:spPr/>
    </dgm:pt>
    <dgm:pt modelId="{7BE43F94-1204-4557-8770-F9E8BF41DB6A}" type="pres">
      <dgm:prSet presAssocID="{5E1D197C-B0D7-4C68-985D-77F504DAE79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8C6B988-F9CE-4E96-B5D2-8040D2BDD0B7}" type="pres">
      <dgm:prSet presAssocID="{E11603F4-97CE-4A6B-A54C-FD686A2F8360}" presName="spacer" presStyleCnt="0"/>
      <dgm:spPr/>
    </dgm:pt>
    <dgm:pt modelId="{DD399E3C-3F12-4579-9455-557822F87388}" type="pres">
      <dgm:prSet presAssocID="{8469A81D-C23C-41E2-A23D-9C49F20D26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4869853-712C-4F93-846C-104B4149BDB6}" type="pres">
      <dgm:prSet presAssocID="{37EEEBE2-1855-4C1C-ACEE-DA08DC357722}" presName="spacer" presStyleCnt="0"/>
      <dgm:spPr/>
    </dgm:pt>
    <dgm:pt modelId="{4185EEDF-2D40-4A2E-AB6D-6871AB333890}" type="pres">
      <dgm:prSet presAssocID="{FFCFAB64-E36B-4516-8FD4-9FB5241F043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E6C473F-72CC-42D0-8043-6B5D5FDC9DB0}" type="presOf" srcId="{8469A81D-C23C-41E2-A23D-9C49F20D2660}" destId="{DD399E3C-3F12-4579-9455-557822F87388}" srcOrd="0" destOrd="0" presId="urn:microsoft.com/office/officeart/2005/8/layout/vList2"/>
    <dgm:cxn modelId="{1C637642-4879-4977-B82E-CDED22A3A973}" type="presOf" srcId="{FFCFAB64-E36B-4516-8FD4-9FB5241F0433}" destId="{4185EEDF-2D40-4A2E-AB6D-6871AB333890}" srcOrd="0" destOrd="0" presId="urn:microsoft.com/office/officeart/2005/8/layout/vList2"/>
    <dgm:cxn modelId="{C3AB5647-E765-4010-A5BF-67DD27BE5DBD}" type="presOf" srcId="{5E1D197C-B0D7-4C68-985D-77F504DAE79F}" destId="{7BE43F94-1204-4557-8770-F9E8BF41DB6A}" srcOrd="0" destOrd="0" presId="urn:microsoft.com/office/officeart/2005/8/layout/vList2"/>
    <dgm:cxn modelId="{4858B582-58A3-4A5A-83A6-60212A53394A}" srcId="{83CFD819-9FE9-478C-A54E-373BF5ADF067}" destId="{5E1D197C-B0D7-4C68-985D-77F504DAE79F}" srcOrd="0" destOrd="0" parTransId="{2FBA0138-DA95-4B6D-81A8-30C21994BA54}" sibTransId="{E11603F4-97CE-4A6B-A54C-FD686A2F8360}"/>
    <dgm:cxn modelId="{46AFA98F-C097-43CD-842A-C5CD671C8EA3}" type="presOf" srcId="{83CFD819-9FE9-478C-A54E-373BF5ADF067}" destId="{DBB0CEC9-9C4C-4728-937A-CC63BE83D68A}" srcOrd="0" destOrd="0" presId="urn:microsoft.com/office/officeart/2005/8/layout/vList2"/>
    <dgm:cxn modelId="{063ACC98-CECF-471F-B1B1-D36DE6A271C0}" srcId="{83CFD819-9FE9-478C-A54E-373BF5ADF067}" destId="{FFCFAB64-E36B-4516-8FD4-9FB5241F0433}" srcOrd="2" destOrd="0" parTransId="{3BA0416F-A277-48C9-B549-9CE69281CAC4}" sibTransId="{4CC8DAF9-2AAD-4832-ADA9-4A63CCB54E21}"/>
    <dgm:cxn modelId="{A10E64BE-CAEC-4D55-94C3-EC7D088C81AD}" srcId="{83CFD819-9FE9-478C-A54E-373BF5ADF067}" destId="{8469A81D-C23C-41E2-A23D-9C49F20D2660}" srcOrd="1" destOrd="0" parTransId="{00EDB5C0-D833-485A-A668-820160610263}" sibTransId="{37EEEBE2-1855-4C1C-ACEE-DA08DC357722}"/>
    <dgm:cxn modelId="{3F250B03-EA24-4573-9010-ED68800B34AD}" type="presParOf" srcId="{DBB0CEC9-9C4C-4728-937A-CC63BE83D68A}" destId="{7BE43F94-1204-4557-8770-F9E8BF41DB6A}" srcOrd="0" destOrd="0" presId="urn:microsoft.com/office/officeart/2005/8/layout/vList2"/>
    <dgm:cxn modelId="{AC0BC9BB-1FA2-4CE2-B742-6C17E03C0C9C}" type="presParOf" srcId="{DBB0CEC9-9C4C-4728-937A-CC63BE83D68A}" destId="{88C6B988-F9CE-4E96-B5D2-8040D2BDD0B7}" srcOrd="1" destOrd="0" presId="urn:microsoft.com/office/officeart/2005/8/layout/vList2"/>
    <dgm:cxn modelId="{BEA39B3D-C374-4D27-BD82-41CA735B296B}" type="presParOf" srcId="{DBB0CEC9-9C4C-4728-937A-CC63BE83D68A}" destId="{DD399E3C-3F12-4579-9455-557822F87388}" srcOrd="2" destOrd="0" presId="urn:microsoft.com/office/officeart/2005/8/layout/vList2"/>
    <dgm:cxn modelId="{25F5988D-9B11-4D4F-AAD0-B83DA77F93B4}" type="presParOf" srcId="{DBB0CEC9-9C4C-4728-937A-CC63BE83D68A}" destId="{34869853-712C-4F93-846C-104B4149BDB6}" srcOrd="3" destOrd="0" presId="urn:microsoft.com/office/officeart/2005/8/layout/vList2"/>
    <dgm:cxn modelId="{3B446497-99F9-42C0-A87E-79AEFC0EC6A5}" type="presParOf" srcId="{DBB0CEC9-9C4C-4728-937A-CC63BE83D68A}" destId="{4185EEDF-2D40-4A2E-AB6D-6871AB33389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FC0E8A-23F3-490A-B2E2-9345F5F608A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755B94-22B0-4EA8-872A-E7090843AF8D}">
      <dgm:prSet/>
      <dgm:spPr/>
      <dgm:t>
        <a:bodyPr/>
        <a:lstStyle/>
        <a:p>
          <a:r>
            <a:rPr lang="es-ES" dirty="0"/>
            <a:t>Desafío determinar el impacto de otras intervenciones</a:t>
          </a:r>
          <a:endParaRPr lang="en-US" dirty="0"/>
        </a:p>
      </dgm:t>
    </dgm:pt>
    <dgm:pt modelId="{E90352E0-8DBD-48AD-A66D-FEBE75E95AE9}" type="parTrans" cxnId="{DD219675-B26B-4ACD-A148-91B3E07D8D38}">
      <dgm:prSet/>
      <dgm:spPr/>
      <dgm:t>
        <a:bodyPr/>
        <a:lstStyle/>
        <a:p>
          <a:endParaRPr lang="en-US"/>
        </a:p>
      </dgm:t>
    </dgm:pt>
    <dgm:pt modelId="{B3961652-DB9F-4AE1-A4FF-DC05F2C66802}" type="sibTrans" cxnId="{DD219675-B26B-4ACD-A148-91B3E07D8D38}">
      <dgm:prSet/>
      <dgm:spPr/>
      <dgm:t>
        <a:bodyPr/>
        <a:lstStyle/>
        <a:p>
          <a:endParaRPr lang="en-US"/>
        </a:p>
      </dgm:t>
    </dgm:pt>
    <dgm:pt modelId="{3DFE36E5-A13D-47D1-B4CB-816E64DFBF77}">
      <dgm:prSet/>
      <dgm:spPr/>
      <dgm:t>
        <a:bodyPr/>
        <a:lstStyle/>
        <a:p>
          <a:r>
            <a:rPr lang="es-ES"/>
            <a:t>A quién? (todos deben recibirla)</a:t>
          </a:r>
          <a:endParaRPr lang="en-US"/>
        </a:p>
      </dgm:t>
    </dgm:pt>
    <dgm:pt modelId="{50C4E388-8333-41DF-9BD2-F6A08AD0D9CE}" type="parTrans" cxnId="{E6B39485-F833-401C-9041-3A470E8C2AB5}">
      <dgm:prSet/>
      <dgm:spPr/>
      <dgm:t>
        <a:bodyPr/>
        <a:lstStyle/>
        <a:p>
          <a:endParaRPr lang="en-US"/>
        </a:p>
      </dgm:t>
    </dgm:pt>
    <dgm:pt modelId="{876ACFF6-CCFF-4FE0-870C-9EFE8F67BECF}" type="sibTrans" cxnId="{E6B39485-F833-401C-9041-3A470E8C2AB5}">
      <dgm:prSet/>
      <dgm:spPr/>
      <dgm:t>
        <a:bodyPr/>
        <a:lstStyle/>
        <a:p>
          <a:endParaRPr lang="en-US"/>
        </a:p>
      </dgm:t>
    </dgm:pt>
    <dgm:pt modelId="{7FBDE624-D711-48A8-A03E-A008909F5012}">
      <dgm:prSet/>
      <dgm:spPr/>
      <dgm:t>
        <a:bodyPr/>
        <a:lstStyle/>
        <a:p>
          <a:r>
            <a:rPr lang="es-ES"/>
            <a:t>Cuánto? (que componentes y que intensidad?)</a:t>
          </a:r>
          <a:endParaRPr lang="en-US"/>
        </a:p>
      </dgm:t>
    </dgm:pt>
    <dgm:pt modelId="{8DBEF0C5-A7F9-4C35-9335-C467F255CAAC}" type="parTrans" cxnId="{6BC65786-EDA8-4DC9-BDFB-9882DF9ED066}">
      <dgm:prSet/>
      <dgm:spPr/>
      <dgm:t>
        <a:bodyPr/>
        <a:lstStyle/>
        <a:p>
          <a:endParaRPr lang="en-US"/>
        </a:p>
      </dgm:t>
    </dgm:pt>
    <dgm:pt modelId="{CF254A83-F243-47C4-AC79-699D401CDA9C}" type="sibTrans" cxnId="{6BC65786-EDA8-4DC9-BDFB-9882DF9ED066}">
      <dgm:prSet/>
      <dgm:spPr/>
      <dgm:t>
        <a:bodyPr/>
        <a:lstStyle/>
        <a:p>
          <a:endParaRPr lang="en-US"/>
        </a:p>
      </dgm:t>
    </dgm:pt>
    <dgm:pt modelId="{FBEA3CF9-9251-4513-AAC8-A06CF1932E26}">
      <dgm:prSet/>
      <dgm:spPr/>
      <dgm:t>
        <a:bodyPr/>
        <a:lstStyle/>
        <a:p>
          <a:r>
            <a:rPr lang="es-ES"/>
            <a:t>Hasta cuando? (que metas utilizar para guiar terapia?)</a:t>
          </a:r>
          <a:endParaRPr lang="en-US"/>
        </a:p>
      </dgm:t>
    </dgm:pt>
    <dgm:pt modelId="{AB51C591-EC62-4C32-AF7B-FB9DE8E7E96D}" type="parTrans" cxnId="{59253DB7-51F6-4196-88D4-153C85ECDA53}">
      <dgm:prSet/>
      <dgm:spPr/>
      <dgm:t>
        <a:bodyPr/>
        <a:lstStyle/>
        <a:p>
          <a:endParaRPr lang="en-US"/>
        </a:p>
      </dgm:t>
    </dgm:pt>
    <dgm:pt modelId="{D97D5C29-B8DE-4BF5-9B1C-E544432F1AC3}" type="sibTrans" cxnId="{59253DB7-51F6-4196-88D4-153C85ECDA53}">
      <dgm:prSet/>
      <dgm:spPr/>
      <dgm:t>
        <a:bodyPr/>
        <a:lstStyle/>
        <a:p>
          <a:endParaRPr lang="en-US"/>
        </a:p>
      </dgm:t>
    </dgm:pt>
    <dgm:pt modelId="{1F7D01B3-A470-4555-A998-EDCCF98B6936}" type="pres">
      <dgm:prSet presAssocID="{A3FC0E8A-23F3-490A-B2E2-9345F5F608A6}" presName="linear" presStyleCnt="0">
        <dgm:presLayoutVars>
          <dgm:animLvl val="lvl"/>
          <dgm:resizeHandles val="exact"/>
        </dgm:presLayoutVars>
      </dgm:prSet>
      <dgm:spPr/>
    </dgm:pt>
    <dgm:pt modelId="{687367C2-61B2-488A-885F-447823AE016B}" type="pres">
      <dgm:prSet presAssocID="{02755B94-22B0-4EA8-872A-E7090843AF8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4546734-8705-417D-B535-F7EAED492D06}" type="pres">
      <dgm:prSet presAssocID="{B3961652-DB9F-4AE1-A4FF-DC05F2C66802}" presName="spacer" presStyleCnt="0"/>
      <dgm:spPr/>
    </dgm:pt>
    <dgm:pt modelId="{1C2B2891-A0B2-4915-AD28-E1CD720D78D1}" type="pres">
      <dgm:prSet presAssocID="{3DFE36E5-A13D-47D1-B4CB-816E64DFBF7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DC83B41-E705-4824-B7D4-1BD95E77ADFB}" type="pres">
      <dgm:prSet presAssocID="{876ACFF6-CCFF-4FE0-870C-9EFE8F67BECF}" presName="spacer" presStyleCnt="0"/>
      <dgm:spPr/>
    </dgm:pt>
    <dgm:pt modelId="{308DF6CC-FB89-42A4-BF34-2ABE7A6B7507}" type="pres">
      <dgm:prSet presAssocID="{7FBDE624-D711-48A8-A03E-A008909F501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6454E89-7408-451C-A122-F933691ECF25}" type="pres">
      <dgm:prSet presAssocID="{CF254A83-F243-47C4-AC79-699D401CDA9C}" presName="spacer" presStyleCnt="0"/>
      <dgm:spPr/>
    </dgm:pt>
    <dgm:pt modelId="{24BF4821-F50B-41B2-9FA7-1BDC14FEAFE9}" type="pres">
      <dgm:prSet presAssocID="{FBEA3CF9-9251-4513-AAC8-A06CF1932E2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D219675-B26B-4ACD-A148-91B3E07D8D38}" srcId="{A3FC0E8A-23F3-490A-B2E2-9345F5F608A6}" destId="{02755B94-22B0-4EA8-872A-E7090843AF8D}" srcOrd="0" destOrd="0" parTransId="{E90352E0-8DBD-48AD-A66D-FEBE75E95AE9}" sibTransId="{B3961652-DB9F-4AE1-A4FF-DC05F2C66802}"/>
    <dgm:cxn modelId="{E6B39485-F833-401C-9041-3A470E8C2AB5}" srcId="{A3FC0E8A-23F3-490A-B2E2-9345F5F608A6}" destId="{3DFE36E5-A13D-47D1-B4CB-816E64DFBF77}" srcOrd="1" destOrd="0" parTransId="{50C4E388-8333-41DF-9BD2-F6A08AD0D9CE}" sibTransId="{876ACFF6-CCFF-4FE0-870C-9EFE8F67BECF}"/>
    <dgm:cxn modelId="{6BC65786-EDA8-4DC9-BDFB-9882DF9ED066}" srcId="{A3FC0E8A-23F3-490A-B2E2-9345F5F608A6}" destId="{7FBDE624-D711-48A8-A03E-A008909F5012}" srcOrd="2" destOrd="0" parTransId="{8DBEF0C5-A7F9-4C35-9335-C467F255CAAC}" sibTransId="{CF254A83-F243-47C4-AC79-699D401CDA9C}"/>
    <dgm:cxn modelId="{E214E8AC-4AF9-4316-95F8-9BCE10A0B451}" type="presOf" srcId="{02755B94-22B0-4EA8-872A-E7090843AF8D}" destId="{687367C2-61B2-488A-885F-447823AE016B}" srcOrd="0" destOrd="0" presId="urn:microsoft.com/office/officeart/2005/8/layout/vList2"/>
    <dgm:cxn modelId="{59253DB7-51F6-4196-88D4-153C85ECDA53}" srcId="{A3FC0E8A-23F3-490A-B2E2-9345F5F608A6}" destId="{FBEA3CF9-9251-4513-AAC8-A06CF1932E26}" srcOrd="3" destOrd="0" parTransId="{AB51C591-EC62-4C32-AF7B-FB9DE8E7E96D}" sibTransId="{D97D5C29-B8DE-4BF5-9B1C-E544432F1AC3}"/>
    <dgm:cxn modelId="{1EB045B9-B1F7-49C4-9419-BBB6FEB0D50A}" type="presOf" srcId="{7FBDE624-D711-48A8-A03E-A008909F5012}" destId="{308DF6CC-FB89-42A4-BF34-2ABE7A6B7507}" srcOrd="0" destOrd="0" presId="urn:microsoft.com/office/officeart/2005/8/layout/vList2"/>
    <dgm:cxn modelId="{B9CB26D3-6DF4-47CC-8856-FFEA7C3D1D2D}" type="presOf" srcId="{A3FC0E8A-23F3-490A-B2E2-9345F5F608A6}" destId="{1F7D01B3-A470-4555-A998-EDCCF98B6936}" srcOrd="0" destOrd="0" presId="urn:microsoft.com/office/officeart/2005/8/layout/vList2"/>
    <dgm:cxn modelId="{6D262FDB-AA2C-4888-8FD2-FBCABF5CA4CE}" type="presOf" srcId="{FBEA3CF9-9251-4513-AAC8-A06CF1932E26}" destId="{24BF4821-F50B-41B2-9FA7-1BDC14FEAFE9}" srcOrd="0" destOrd="0" presId="urn:microsoft.com/office/officeart/2005/8/layout/vList2"/>
    <dgm:cxn modelId="{41D53CE0-20DD-457B-A373-39AE40C19A87}" type="presOf" srcId="{3DFE36E5-A13D-47D1-B4CB-816E64DFBF77}" destId="{1C2B2891-A0B2-4915-AD28-E1CD720D78D1}" srcOrd="0" destOrd="0" presId="urn:microsoft.com/office/officeart/2005/8/layout/vList2"/>
    <dgm:cxn modelId="{E75F4BA7-2BA7-456B-BF09-A067F2A2C695}" type="presParOf" srcId="{1F7D01B3-A470-4555-A998-EDCCF98B6936}" destId="{687367C2-61B2-488A-885F-447823AE016B}" srcOrd="0" destOrd="0" presId="urn:microsoft.com/office/officeart/2005/8/layout/vList2"/>
    <dgm:cxn modelId="{8A0603D6-1DEA-433D-9B92-7B8A08755E22}" type="presParOf" srcId="{1F7D01B3-A470-4555-A998-EDCCF98B6936}" destId="{E4546734-8705-417D-B535-F7EAED492D06}" srcOrd="1" destOrd="0" presId="urn:microsoft.com/office/officeart/2005/8/layout/vList2"/>
    <dgm:cxn modelId="{A3C2C5CC-6DE3-44FD-A364-6843F6245B12}" type="presParOf" srcId="{1F7D01B3-A470-4555-A998-EDCCF98B6936}" destId="{1C2B2891-A0B2-4915-AD28-E1CD720D78D1}" srcOrd="2" destOrd="0" presId="urn:microsoft.com/office/officeart/2005/8/layout/vList2"/>
    <dgm:cxn modelId="{8152EF02-B44C-40C4-B643-EAAC106B6FAD}" type="presParOf" srcId="{1F7D01B3-A470-4555-A998-EDCCF98B6936}" destId="{4DC83B41-E705-4824-B7D4-1BD95E77ADFB}" srcOrd="3" destOrd="0" presId="urn:microsoft.com/office/officeart/2005/8/layout/vList2"/>
    <dgm:cxn modelId="{CFC4A25E-2FCB-4722-AAC6-890C9F6CEC50}" type="presParOf" srcId="{1F7D01B3-A470-4555-A998-EDCCF98B6936}" destId="{308DF6CC-FB89-42A4-BF34-2ABE7A6B7507}" srcOrd="4" destOrd="0" presId="urn:microsoft.com/office/officeart/2005/8/layout/vList2"/>
    <dgm:cxn modelId="{7110DE9D-0560-477F-84BE-62DC2DD42DC5}" type="presParOf" srcId="{1F7D01B3-A470-4555-A998-EDCCF98B6936}" destId="{06454E89-7408-451C-A122-F933691ECF25}" srcOrd="5" destOrd="0" presId="urn:microsoft.com/office/officeart/2005/8/layout/vList2"/>
    <dgm:cxn modelId="{F9878791-E5CC-4EC6-9901-7538DC09925A}" type="presParOf" srcId="{1F7D01B3-A470-4555-A998-EDCCF98B6936}" destId="{24BF4821-F50B-41B2-9FA7-1BDC14FEAFE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CFD819-9FE9-478C-A54E-373BF5ADF06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E1D197C-B0D7-4C68-985D-77F504DAE79F}">
      <dgm:prSet/>
      <dgm:spPr/>
      <dgm:t>
        <a:bodyPr/>
        <a:lstStyle/>
        <a:p>
          <a:r>
            <a:rPr lang="es-ES" dirty="0"/>
            <a:t>¿Podemos Predecir riesgo toxicidad a quimioterapia?</a:t>
          </a:r>
          <a:endParaRPr lang="en-US" dirty="0"/>
        </a:p>
      </dgm:t>
    </dgm:pt>
    <dgm:pt modelId="{2FBA0138-DA95-4B6D-81A8-30C21994BA54}" type="parTrans" cxnId="{4858B582-58A3-4A5A-83A6-60212A53394A}">
      <dgm:prSet/>
      <dgm:spPr/>
      <dgm:t>
        <a:bodyPr/>
        <a:lstStyle/>
        <a:p>
          <a:endParaRPr lang="en-US"/>
        </a:p>
      </dgm:t>
    </dgm:pt>
    <dgm:pt modelId="{E11603F4-97CE-4A6B-A54C-FD686A2F8360}" type="sibTrans" cxnId="{4858B582-58A3-4A5A-83A6-60212A53394A}">
      <dgm:prSet/>
      <dgm:spPr/>
      <dgm:t>
        <a:bodyPr/>
        <a:lstStyle/>
        <a:p>
          <a:endParaRPr lang="en-US"/>
        </a:p>
      </dgm:t>
    </dgm:pt>
    <dgm:pt modelId="{8469A81D-C23C-41E2-A23D-9C49F20D2660}">
      <dgm:prSet/>
      <dgm:spPr/>
      <dgm:t>
        <a:bodyPr/>
        <a:lstStyle/>
        <a:p>
          <a:r>
            <a:rPr lang="es-ES" dirty="0"/>
            <a:t>¿Podemos seleccionar que pacientes mayores pueden recibir quimioterapia?</a:t>
          </a:r>
          <a:endParaRPr lang="en-US" dirty="0"/>
        </a:p>
      </dgm:t>
    </dgm:pt>
    <dgm:pt modelId="{00EDB5C0-D833-485A-A668-820160610263}" type="parTrans" cxnId="{A10E64BE-CAEC-4D55-94C3-EC7D088C81AD}">
      <dgm:prSet/>
      <dgm:spPr/>
      <dgm:t>
        <a:bodyPr/>
        <a:lstStyle/>
        <a:p>
          <a:endParaRPr lang="en-US"/>
        </a:p>
      </dgm:t>
    </dgm:pt>
    <dgm:pt modelId="{37EEEBE2-1855-4C1C-ACEE-DA08DC357722}" type="sibTrans" cxnId="{A10E64BE-CAEC-4D55-94C3-EC7D088C81AD}">
      <dgm:prSet/>
      <dgm:spPr/>
      <dgm:t>
        <a:bodyPr/>
        <a:lstStyle/>
        <a:p>
          <a:endParaRPr lang="en-US"/>
        </a:p>
      </dgm:t>
    </dgm:pt>
    <dgm:pt modelId="{FFCFAB64-E36B-4516-8FD4-9FB5241F0433}">
      <dgm:prSet/>
      <dgm:spPr/>
      <dgm:t>
        <a:bodyPr/>
        <a:lstStyle/>
        <a:p>
          <a:r>
            <a:rPr lang="es-ES" dirty="0"/>
            <a:t>¿Es posible intervenir pacientes mayores para reducir toxicidad?</a:t>
          </a:r>
          <a:endParaRPr lang="en-US" dirty="0"/>
        </a:p>
      </dgm:t>
    </dgm:pt>
    <dgm:pt modelId="{3BA0416F-A277-48C9-B549-9CE69281CAC4}" type="parTrans" cxnId="{063ACC98-CECF-471F-B1B1-D36DE6A271C0}">
      <dgm:prSet/>
      <dgm:spPr/>
      <dgm:t>
        <a:bodyPr/>
        <a:lstStyle/>
        <a:p>
          <a:endParaRPr lang="en-US"/>
        </a:p>
      </dgm:t>
    </dgm:pt>
    <dgm:pt modelId="{4CC8DAF9-2AAD-4832-ADA9-4A63CCB54E21}" type="sibTrans" cxnId="{063ACC98-CECF-471F-B1B1-D36DE6A271C0}">
      <dgm:prSet/>
      <dgm:spPr/>
      <dgm:t>
        <a:bodyPr/>
        <a:lstStyle/>
        <a:p>
          <a:endParaRPr lang="en-US"/>
        </a:p>
      </dgm:t>
    </dgm:pt>
    <dgm:pt modelId="{DBB0CEC9-9C4C-4728-937A-CC63BE83D68A}" type="pres">
      <dgm:prSet presAssocID="{83CFD819-9FE9-478C-A54E-373BF5ADF067}" presName="linear" presStyleCnt="0">
        <dgm:presLayoutVars>
          <dgm:animLvl val="lvl"/>
          <dgm:resizeHandles val="exact"/>
        </dgm:presLayoutVars>
      </dgm:prSet>
      <dgm:spPr/>
    </dgm:pt>
    <dgm:pt modelId="{7BE43F94-1204-4557-8770-F9E8BF41DB6A}" type="pres">
      <dgm:prSet presAssocID="{5E1D197C-B0D7-4C68-985D-77F504DAE79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8C6B988-F9CE-4E96-B5D2-8040D2BDD0B7}" type="pres">
      <dgm:prSet presAssocID="{E11603F4-97CE-4A6B-A54C-FD686A2F8360}" presName="spacer" presStyleCnt="0"/>
      <dgm:spPr/>
    </dgm:pt>
    <dgm:pt modelId="{DD399E3C-3F12-4579-9455-557822F87388}" type="pres">
      <dgm:prSet presAssocID="{8469A81D-C23C-41E2-A23D-9C49F20D26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4869853-712C-4F93-846C-104B4149BDB6}" type="pres">
      <dgm:prSet presAssocID="{37EEEBE2-1855-4C1C-ACEE-DA08DC357722}" presName="spacer" presStyleCnt="0"/>
      <dgm:spPr/>
    </dgm:pt>
    <dgm:pt modelId="{4185EEDF-2D40-4A2E-AB6D-6871AB333890}" type="pres">
      <dgm:prSet presAssocID="{FFCFAB64-E36B-4516-8FD4-9FB5241F043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E6C473F-72CC-42D0-8043-6B5D5FDC9DB0}" type="presOf" srcId="{8469A81D-C23C-41E2-A23D-9C49F20D2660}" destId="{DD399E3C-3F12-4579-9455-557822F87388}" srcOrd="0" destOrd="0" presId="urn:microsoft.com/office/officeart/2005/8/layout/vList2"/>
    <dgm:cxn modelId="{1C637642-4879-4977-B82E-CDED22A3A973}" type="presOf" srcId="{FFCFAB64-E36B-4516-8FD4-9FB5241F0433}" destId="{4185EEDF-2D40-4A2E-AB6D-6871AB333890}" srcOrd="0" destOrd="0" presId="urn:microsoft.com/office/officeart/2005/8/layout/vList2"/>
    <dgm:cxn modelId="{C3AB5647-E765-4010-A5BF-67DD27BE5DBD}" type="presOf" srcId="{5E1D197C-B0D7-4C68-985D-77F504DAE79F}" destId="{7BE43F94-1204-4557-8770-F9E8BF41DB6A}" srcOrd="0" destOrd="0" presId="urn:microsoft.com/office/officeart/2005/8/layout/vList2"/>
    <dgm:cxn modelId="{4858B582-58A3-4A5A-83A6-60212A53394A}" srcId="{83CFD819-9FE9-478C-A54E-373BF5ADF067}" destId="{5E1D197C-B0D7-4C68-985D-77F504DAE79F}" srcOrd="0" destOrd="0" parTransId="{2FBA0138-DA95-4B6D-81A8-30C21994BA54}" sibTransId="{E11603F4-97CE-4A6B-A54C-FD686A2F8360}"/>
    <dgm:cxn modelId="{46AFA98F-C097-43CD-842A-C5CD671C8EA3}" type="presOf" srcId="{83CFD819-9FE9-478C-A54E-373BF5ADF067}" destId="{DBB0CEC9-9C4C-4728-937A-CC63BE83D68A}" srcOrd="0" destOrd="0" presId="urn:microsoft.com/office/officeart/2005/8/layout/vList2"/>
    <dgm:cxn modelId="{063ACC98-CECF-471F-B1B1-D36DE6A271C0}" srcId="{83CFD819-9FE9-478C-A54E-373BF5ADF067}" destId="{FFCFAB64-E36B-4516-8FD4-9FB5241F0433}" srcOrd="2" destOrd="0" parTransId="{3BA0416F-A277-48C9-B549-9CE69281CAC4}" sibTransId="{4CC8DAF9-2AAD-4832-ADA9-4A63CCB54E21}"/>
    <dgm:cxn modelId="{A10E64BE-CAEC-4D55-94C3-EC7D088C81AD}" srcId="{83CFD819-9FE9-478C-A54E-373BF5ADF067}" destId="{8469A81D-C23C-41E2-A23D-9C49F20D2660}" srcOrd="1" destOrd="0" parTransId="{00EDB5C0-D833-485A-A668-820160610263}" sibTransId="{37EEEBE2-1855-4C1C-ACEE-DA08DC357722}"/>
    <dgm:cxn modelId="{3F250B03-EA24-4573-9010-ED68800B34AD}" type="presParOf" srcId="{DBB0CEC9-9C4C-4728-937A-CC63BE83D68A}" destId="{7BE43F94-1204-4557-8770-F9E8BF41DB6A}" srcOrd="0" destOrd="0" presId="urn:microsoft.com/office/officeart/2005/8/layout/vList2"/>
    <dgm:cxn modelId="{AC0BC9BB-1FA2-4CE2-B742-6C17E03C0C9C}" type="presParOf" srcId="{DBB0CEC9-9C4C-4728-937A-CC63BE83D68A}" destId="{88C6B988-F9CE-4E96-B5D2-8040D2BDD0B7}" srcOrd="1" destOrd="0" presId="urn:microsoft.com/office/officeart/2005/8/layout/vList2"/>
    <dgm:cxn modelId="{BEA39B3D-C374-4D27-BD82-41CA735B296B}" type="presParOf" srcId="{DBB0CEC9-9C4C-4728-937A-CC63BE83D68A}" destId="{DD399E3C-3F12-4579-9455-557822F87388}" srcOrd="2" destOrd="0" presId="urn:microsoft.com/office/officeart/2005/8/layout/vList2"/>
    <dgm:cxn modelId="{25F5988D-9B11-4D4F-AAD0-B83DA77F93B4}" type="presParOf" srcId="{DBB0CEC9-9C4C-4728-937A-CC63BE83D68A}" destId="{34869853-712C-4F93-846C-104B4149BDB6}" srcOrd="3" destOrd="0" presId="urn:microsoft.com/office/officeart/2005/8/layout/vList2"/>
    <dgm:cxn modelId="{3B446497-99F9-42C0-A87E-79AEFC0EC6A5}" type="presParOf" srcId="{DBB0CEC9-9C4C-4728-937A-CC63BE83D68A}" destId="{4185EEDF-2D40-4A2E-AB6D-6871AB33389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CCCA4-45B4-584A-9C52-0233752F130E}">
      <dsp:nvSpPr>
        <dsp:cNvPr id="0" name=""/>
        <dsp:cNvSpPr/>
      </dsp:nvSpPr>
      <dsp:spPr>
        <a:xfrm>
          <a:off x="0" y="46843"/>
          <a:ext cx="5378813" cy="14847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 dirty="0"/>
            <a:t>Cáncer primera causa de muerte en hombres y mujeres entre 60-79 años </a:t>
          </a:r>
          <a:endParaRPr lang="en-US" sz="2700" kern="1200" dirty="0"/>
        </a:p>
      </dsp:txBody>
      <dsp:txXfrm>
        <a:off x="72479" y="119322"/>
        <a:ext cx="5233855" cy="1339772"/>
      </dsp:txXfrm>
    </dsp:sp>
    <dsp:sp modelId="{18B0E5A7-37A3-6243-B10B-346901181307}">
      <dsp:nvSpPr>
        <dsp:cNvPr id="0" name=""/>
        <dsp:cNvSpPr/>
      </dsp:nvSpPr>
      <dsp:spPr>
        <a:xfrm>
          <a:off x="0" y="1609333"/>
          <a:ext cx="5378813" cy="1484730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&gt; 50% de todos los cáncer ocurren en mayores de 65 años </a:t>
          </a:r>
          <a:endParaRPr lang="en-US" sz="2700" kern="1200"/>
        </a:p>
      </dsp:txBody>
      <dsp:txXfrm>
        <a:off x="72479" y="1681812"/>
        <a:ext cx="5233855" cy="1339772"/>
      </dsp:txXfrm>
    </dsp:sp>
    <dsp:sp modelId="{8A862633-D4BC-A844-B5C3-9A84E5D4B3F9}">
      <dsp:nvSpPr>
        <dsp:cNvPr id="0" name=""/>
        <dsp:cNvSpPr/>
      </dsp:nvSpPr>
      <dsp:spPr>
        <a:xfrm>
          <a:off x="0" y="3171823"/>
          <a:ext cx="5378813" cy="1484730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2030 será 70% </a:t>
          </a:r>
          <a:endParaRPr lang="en-US" sz="2700" kern="1200"/>
        </a:p>
      </dsp:txBody>
      <dsp:txXfrm>
        <a:off x="72479" y="3244302"/>
        <a:ext cx="5233855" cy="1339772"/>
      </dsp:txXfrm>
    </dsp:sp>
    <dsp:sp modelId="{C8EA4222-8D55-BE46-BB4E-54CC54C3D225}">
      <dsp:nvSpPr>
        <dsp:cNvPr id="0" name=""/>
        <dsp:cNvSpPr/>
      </dsp:nvSpPr>
      <dsp:spPr>
        <a:xfrm>
          <a:off x="0" y="4734314"/>
          <a:ext cx="5378813" cy="148473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Los AM están sub representados en ensayos clínicos oncológicos </a:t>
          </a:r>
          <a:endParaRPr lang="en-US" sz="2700" kern="1200"/>
        </a:p>
      </dsp:txBody>
      <dsp:txXfrm>
        <a:off x="72479" y="4806793"/>
        <a:ext cx="5233855" cy="13397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43F94-1204-4557-8770-F9E8BF41DB6A}">
      <dsp:nvSpPr>
        <dsp:cNvPr id="0" name=""/>
        <dsp:cNvSpPr/>
      </dsp:nvSpPr>
      <dsp:spPr>
        <a:xfrm>
          <a:off x="0" y="61824"/>
          <a:ext cx="6263640" cy="17341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¿Podemos Predecir riesgo toxicidad a quimioterapia?</a:t>
          </a:r>
          <a:endParaRPr lang="en-US" sz="3100" kern="1200" dirty="0"/>
        </a:p>
      </dsp:txBody>
      <dsp:txXfrm>
        <a:off x="84655" y="146479"/>
        <a:ext cx="6094330" cy="1564849"/>
      </dsp:txXfrm>
    </dsp:sp>
    <dsp:sp modelId="{DD399E3C-3F12-4579-9455-557822F87388}">
      <dsp:nvSpPr>
        <dsp:cNvPr id="0" name=""/>
        <dsp:cNvSpPr/>
      </dsp:nvSpPr>
      <dsp:spPr>
        <a:xfrm>
          <a:off x="0" y="1885264"/>
          <a:ext cx="6263640" cy="173415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¿Podemos seleccionar que pacientes mayores pueden recibir quimioterapia?</a:t>
          </a:r>
          <a:endParaRPr lang="en-US" sz="3100" kern="1200" dirty="0"/>
        </a:p>
      </dsp:txBody>
      <dsp:txXfrm>
        <a:off x="84655" y="1969919"/>
        <a:ext cx="6094330" cy="1564849"/>
      </dsp:txXfrm>
    </dsp:sp>
    <dsp:sp modelId="{4185EEDF-2D40-4A2E-AB6D-6871AB333890}">
      <dsp:nvSpPr>
        <dsp:cNvPr id="0" name=""/>
        <dsp:cNvSpPr/>
      </dsp:nvSpPr>
      <dsp:spPr>
        <a:xfrm>
          <a:off x="0" y="3708703"/>
          <a:ext cx="6263640" cy="173415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¿Es posible intervenir pacientes mayores para reducir toxicidad?</a:t>
          </a:r>
          <a:endParaRPr lang="en-US" sz="3100" kern="1200" dirty="0"/>
        </a:p>
      </dsp:txBody>
      <dsp:txXfrm>
        <a:off x="84655" y="3793358"/>
        <a:ext cx="6094330" cy="15648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367C2-61B2-488A-885F-447823AE016B}">
      <dsp:nvSpPr>
        <dsp:cNvPr id="0" name=""/>
        <dsp:cNvSpPr/>
      </dsp:nvSpPr>
      <dsp:spPr>
        <a:xfrm>
          <a:off x="0" y="486805"/>
          <a:ext cx="3943351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Desafío determinar el impacto de otras intervenciones</a:t>
          </a:r>
          <a:endParaRPr lang="en-US" sz="2300" kern="1200" dirty="0"/>
        </a:p>
      </dsp:txBody>
      <dsp:txXfrm>
        <a:off x="44664" y="531469"/>
        <a:ext cx="3854023" cy="825612"/>
      </dsp:txXfrm>
    </dsp:sp>
    <dsp:sp modelId="{1C2B2891-A0B2-4915-AD28-E1CD720D78D1}">
      <dsp:nvSpPr>
        <dsp:cNvPr id="0" name=""/>
        <dsp:cNvSpPr/>
      </dsp:nvSpPr>
      <dsp:spPr>
        <a:xfrm>
          <a:off x="0" y="1467985"/>
          <a:ext cx="3943351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A quién? (todos deben recibirla)</a:t>
          </a:r>
          <a:endParaRPr lang="en-US" sz="2300" kern="1200"/>
        </a:p>
      </dsp:txBody>
      <dsp:txXfrm>
        <a:off x="44664" y="1512649"/>
        <a:ext cx="3854023" cy="825612"/>
      </dsp:txXfrm>
    </dsp:sp>
    <dsp:sp modelId="{308DF6CC-FB89-42A4-BF34-2ABE7A6B7507}">
      <dsp:nvSpPr>
        <dsp:cNvPr id="0" name=""/>
        <dsp:cNvSpPr/>
      </dsp:nvSpPr>
      <dsp:spPr>
        <a:xfrm>
          <a:off x="0" y="2449165"/>
          <a:ext cx="3943351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Cuánto? (que componentes y que intensidad?)</a:t>
          </a:r>
          <a:endParaRPr lang="en-US" sz="2300" kern="1200"/>
        </a:p>
      </dsp:txBody>
      <dsp:txXfrm>
        <a:off x="44664" y="2493829"/>
        <a:ext cx="3854023" cy="825612"/>
      </dsp:txXfrm>
    </dsp:sp>
    <dsp:sp modelId="{24BF4821-F50B-41B2-9FA7-1BDC14FEAFE9}">
      <dsp:nvSpPr>
        <dsp:cNvPr id="0" name=""/>
        <dsp:cNvSpPr/>
      </dsp:nvSpPr>
      <dsp:spPr>
        <a:xfrm>
          <a:off x="0" y="3430346"/>
          <a:ext cx="3943351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Hasta cuando? (que metas utilizar para guiar terapia?)</a:t>
          </a:r>
          <a:endParaRPr lang="en-US" sz="2300" kern="1200"/>
        </a:p>
      </dsp:txBody>
      <dsp:txXfrm>
        <a:off x="44664" y="3475010"/>
        <a:ext cx="3854023" cy="8256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43F94-1204-4557-8770-F9E8BF41DB6A}">
      <dsp:nvSpPr>
        <dsp:cNvPr id="0" name=""/>
        <dsp:cNvSpPr/>
      </dsp:nvSpPr>
      <dsp:spPr>
        <a:xfrm>
          <a:off x="0" y="61824"/>
          <a:ext cx="6263640" cy="17341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¿Podemos Predecir riesgo toxicidad a quimioterapia?</a:t>
          </a:r>
          <a:endParaRPr lang="en-US" sz="3100" kern="1200" dirty="0"/>
        </a:p>
      </dsp:txBody>
      <dsp:txXfrm>
        <a:off x="84655" y="146479"/>
        <a:ext cx="6094330" cy="1564849"/>
      </dsp:txXfrm>
    </dsp:sp>
    <dsp:sp modelId="{DD399E3C-3F12-4579-9455-557822F87388}">
      <dsp:nvSpPr>
        <dsp:cNvPr id="0" name=""/>
        <dsp:cNvSpPr/>
      </dsp:nvSpPr>
      <dsp:spPr>
        <a:xfrm>
          <a:off x="0" y="1885264"/>
          <a:ext cx="6263640" cy="173415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¿Podemos seleccionar que pacientes mayores pueden recibir quimioterapia?</a:t>
          </a:r>
          <a:endParaRPr lang="en-US" sz="3100" kern="1200" dirty="0"/>
        </a:p>
      </dsp:txBody>
      <dsp:txXfrm>
        <a:off x="84655" y="1969919"/>
        <a:ext cx="6094330" cy="1564849"/>
      </dsp:txXfrm>
    </dsp:sp>
    <dsp:sp modelId="{4185EEDF-2D40-4A2E-AB6D-6871AB333890}">
      <dsp:nvSpPr>
        <dsp:cNvPr id="0" name=""/>
        <dsp:cNvSpPr/>
      </dsp:nvSpPr>
      <dsp:spPr>
        <a:xfrm>
          <a:off x="0" y="3708703"/>
          <a:ext cx="6263640" cy="173415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¿Es posible intervenir pacientes mayores para reducir toxicidad?</a:t>
          </a:r>
          <a:endParaRPr lang="en-US" sz="3100" kern="1200" dirty="0"/>
        </a:p>
      </dsp:txBody>
      <dsp:txXfrm>
        <a:off x="84655" y="3793358"/>
        <a:ext cx="6094330" cy="1564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1468C-DE1F-43FE-9EAF-4890999BD867}" type="datetimeFigureOut">
              <a:rPr lang="en-US" smtClean="0"/>
              <a:t>4/7/23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3D888-ABC4-45E1-B95D-22D1C538DA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9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D888-ABC4-45E1-B95D-22D1C538DA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7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	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D888-ABC4-45E1-B95D-22D1C538DA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86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Per	</a:t>
            </a:r>
            <a:r>
              <a:rPr lang="es-CL" dirty="0" err="1"/>
              <a:t>sonas</a:t>
            </a:r>
            <a:r>
              <a:rPr lang="es-CL" dirty="0"/>
              <a:t> p								</a:t>
            </a:r>
            <a:r>
              <a:rPr lang="es-CL" dirty="0" err="1"/>
              <a:t>ueden</a:t>
            </a:r>
            <a:r>
              <a:rPr lang="es-CL" dirty="0"/>
              <a:t> estar mas abiertas al cambio</a:t>
            </a:r>
          </a:p>
          <a:p>
            <a:r>
              <a:rPr lang="es-CL" dirty="0"/>
              <a:t>QMT neoadyuvante puede aumentar riesgo de qx y hay pooc tiempo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0F260-CF7E-2A4C-9597-4BB6E39CBD7B}" type="slidenum">
              <a:rPr lang="es-CL" smtClean="0"/>
              <a:t>35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7062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		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D888-ABC4-45E1-B95D-22D1C538DA1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7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86D8F-93F9-44DC-96D2-877CDD464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3A3DB5-E647-43C9-8FB7-AABE6A875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7CC06E-2CC3-4036-ACD1-35DBE528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594C-DDA6-47A1-97C7-D7DCC0B694A6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40BB43-BF81-4E67-BD94-ECF5A060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B76BA8-3135-470F-8C9B-D87A898B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EEE5-6019-46CB-8BD3-3B19E2328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5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307EAF-7870-46E1-8580-29ACA2F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8D64B2-640C-4CFD-ABC4-5E584A672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6C8675-65C1-4897-9BF6-CD485564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594C-DDA6-47A1-97C7-D7DCC0B694A6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C517AD-C9D3-4DAF-A14D-3D9FEC9D1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B16D68-420E-48A9-BF0F-7A51AE7A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EEE5-6019-46CB-8BD3-3B19E2328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6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4FED47E-25BE-482C-A23A-D59864303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2EBDBC-02D1-4BEF-92DD-7EDB0AD88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90356-86CA-4576-BBE0-F9C7722A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594C-DDA6-47A1-97C7-D7DCC0B694A6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10F78-FB1B-4589-B764-A70979A7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7A1D42-97B5-453C-A8C4-5BFEC84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EEE5-6019-46CB-8BD3-3B19E2328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7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6B873-56BB-2D9F-9F02-ED5F36063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645145-4183-9C3C-0F8B-86865A857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B6187A-FDA1-E026-130A-58C045F15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ACBD-8E8D-6042-9EEC-580B64E16B77}" type="datetimeFigureOut">
              <a:rPr lang="es-CL" smtClean="0"/>
              <a:t>07-04-23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272048-7ABF-E04B-6FC5-977A1EDE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CC3E04-3D15-C626-89A7-20B14063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0953-2A8C-4745-B096-06DA4DC03C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9906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70D7E2-B31A-58CB-EB50-F0B2892B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BA01C0-4B30-9F25-F4B1-2CDB05257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44A92F-C187-7E1B-86BF-3EA3FF126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ACBD-8E8D-6042-9EEC-580B64E16B77}" type="datetimeFigureOut">
              <a:rPr lang="es-CL" smtClean="0"/>
              <a:t>07-04-23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706824-8425-5F42-F5F0-8BE258AC8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A86B01-C759-DD9C-E01A-6CEA2CB1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0953-2A8C-4745-B096-06DA4DC03C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7414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E30940-3174-E95F-EC81-15940CAA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090362-3DC6-C752-AB1B-F9645D9DC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56106E-75D7-1937-DA34-D0A9EAF1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ACBD-8E8D-6042-9EEC-580B64E16B77}" type="datetimeFigureOut">
              <a:rPr lang="es-CL" smtClean="0"/>
              <a:t>07-04-23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3AE4CE-931E-C159-E307-5177F93D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518B92-8D6B-13EE-5351-8E4EEDC9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0953-2A8C-4745-B096-06DA4DC03C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2666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30773-0828-77FA-0B0D-C51B3C60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71849A-6BB4-4DCA-23A3-D90F48A5B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C8DF971-4F2A-EDF7-F452-4287A51F7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CC358D-42B4-9267-382D-7D6DEA01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ACBD-8E8D-6042-9EEC-580B64E16B77}" type="datetimeFigureOut">
              <a:rPr lang="es-CL" smtClean="0"/>
              <a:t>07-04-23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234871-EA3D-7C12-434C-D0597885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5AB9EC-EB94-3F11-B87A-A7EE2F3B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0953-2A8C-4745-B096-06DA4DC03C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4874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D52F60-2208-61DD-9206-D1EAC431B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379F64-2F35-BA51-FC65-F748255B8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3F9E3A-A59D-54CE-8BD4-DD533DF77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B6152B3-2EA2-CD99-1B0B-1D73E7252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68C4A1A-D504-E595-2953-258B68731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0ABFCC2-0EE1-75BD-69D5-09DA277E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ACBD-8E8D-6042-9EEC-580B64E16B77}" type="datetimeFigureOut">
              <a:rPr lang="es-CL" smtClean="0"/>
              <a:t>07-04-23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7A8AF1-047F-4A4A-E500-C72919DD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B589957-EC72-4194-0F3B-D2D496CB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0953-2A8C-4745-B096-06DA4DC03C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138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FD436-240D-5C18-5B39-4DB58569C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397CD23-0B55-A327-F7A4-F7F2BE45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ACBD-8E8D-6042-9EEC-580B64E16B77}" type="datetimeFigureOut">
              <a:rPr lang="es-CL" smtClean="0"/>
              <a:t>07-04-23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882811-47E6-1FFB-6CC7-D153DB533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D640BE-E80D-ECCB-E043-EA73E54C4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0953-2A8C-4745-B096-06DA4DC03C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5008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08BE7A9-F02A-BC51-3310-F1A3D0D72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ACBD-8E8D-6042-9EEC-580B64E16B77}" type="datetimeFigureOut">
              <a:rPr lang="es-CL" smtClean="0"/>
              <a:t>07-04-23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6DCFCD-F341-A3CD-ECDD-C00975054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10A1B0-BE59-DF4E-5F04-D30DB9D3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0953-2A8C-4745-B096-06DA4DC03C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4080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EE72D-4893-6C89-6AE3-0C4E4D53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08550C-B03A-253E-49D5-D6EE73283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77DF9C-6F78-5F21-0CB2-C576AD5F4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5E9C2C-9B0C-DC13-DA31-757E9358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ACBD-8E8D-6042-9EEC-580B64E16B77}" type="datetimeFigureOut">
              <a:rPr lang="es-CL" smtClean="0"/>
              <a:t>07-04-23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E90287-2455-B6BB-ED6A-717AE1AC5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2526F6-DBCD-DCD7-14BC-DB80C2D39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0953-2A8C-4745-B096-06DA4DC03C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045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AAD743-460C-4DFA-9604-6BD4ABAB6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D1058D-2F1F-45E0-8A27-94A760928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484383-F9B9-474F-B598-FD2E7F39E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594C-DDA6-47A1-97C7-D7DCC0B694A6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C2E401-1EC5-421A-A77C-459A7549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33500D-C36F-4DB1-A623-64742C4A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EEE5-6019-46CB-8BD3-3B19E2328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34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00E9B2-931D-CEF1-EA7D-EB3224C0D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1D67E21-4E1A-7EF4-A531-A2FC41AF1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60546C-AE18-592B-AF2C-4D03CF9DC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EDAAFA-CF64-0B96-363D-0EEAF893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ACBD-8E8D-6042-9EEC-580B64E16B77}" type="datetimeFigureOut">
              <a:rPr lang="es-CL" smtClean="0"/>
              <a:t>07-04-23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2C5737-BA56-D52C-A0A5-BB2E7F43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74E9EE-C121-1D7D-EBA9-32A64F211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0953-2A8C-4745-B096-06DA4DC03C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6246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E8A27-CB7A-632A-798F-8AB018460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7A241B-7B9E-F854-63C1-408E289BD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AC34DE-43CF-9740-5614-84B0048CB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ACBD-8E8D-6042-9EEC-580B64E16B77}" type="datetimeFigureOut">
              <a:rPr lang="es-CL" smtClean="0"/>
              <a:t>07-04-23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F9BA6F-8C84-1318-BB43-3A3C156A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E9AE2A-A66A-3D8D-7989-AFFDFB454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0953-2A8C-4745-B096-06DA4DC03C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2606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335053-61D6-BAEF-BC27-AE8F67CECA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33C5DB-CD52-CAED-0E6A-43F78859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57F2AF-A2F0-64F2-BE6C-9B131B5C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5ACBD-8E8D-6042-9EEC-580B64E16B77}" type="datetimeFigureOut">
              <a:rPr lang="es-CL" smtClean="0"/>
              <a:t>07-04-23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4D2F52-A466-BF26-4E72-7454B404E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7E4F95-AF9F-A391-EA84-B81181C1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0953-2A8C-4745-B096-06DA4DC03C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988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A2522-BEA9-4516-A06F-A9143A56A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2D9F1E-A171-425F-A66A-8D6AE744E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F73E1C-852C-4FA0-9291-2C12BB82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594C-DDA6-47A1-97C7-D7DCC0B694A6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39721D-1FBF-44EC-ABAE-A2120038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C484EC-3FC9-4183-B2F5-F6058C8A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EEE5-6019-46CB-8BD3-3B19E2328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11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7D86D-EF20-4599-89BD-6144A1B85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DCBBAE-4A53-4483-8585-BEB7913246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1F9FCF-C286-4C8A-AC5A-0430EE15B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236B9E-DD4A-4F84-9A99-36451F974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594C-DDA6-47A1-97C7-D7DCC0B694A6}" type="datetimeFigureOut">
              <a:rPr lang="en-US" smtClean="0"/>
              <a:t>4/7/23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36C993-B260-4A07-B9BB-7D1C885B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BEBBBE-B7B6-4FE3-9CB1-E856B117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EEE5-6019-46CB-8BD3-3B19E2328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2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CAB8C3-098C-432C-9484-DB4374D6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5205A8-9504-4124-B046-3160DD704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7C15F2-ED51-4EA2-874E-A9414ED72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DC1C49B-C7C8-42D9-8F52-9EEDD33D3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A90AAD-9445-4078-8FAE-1FB9E858A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FAC9B3-62DB-43F0-AB63-DBE7CDD6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594C-DDA6-47A1-97C7-D7DCC0B694A6}" type="datetimeFigureOut">
              <a:rPr lang="en-US" smtClean="0"/>
              <a:t>4/7/23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A94FD7C-ABA6-401A-BEE6-C56195D58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BBAD85-E70D-4F13-99C0-4549C80E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EEE5-6019-46CB-8BD3-3B19E2328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0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731A8-9238-4D2F-94A5-19723BB84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3A892BD-1312-483F-B8B4-0A3434C0B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594C-DDA6-47A1-97C7-D7DCC0B694A6}" type="datetimeFigureOut">
              <a:rPr lang="en-US" smtClean="0"/>
              <a:t>4/7/23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0566E6-7F81-4BB6-BC2A-4600117C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479507-2C80-4DC8-A2B9-4003C785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EEE5-6019-46CB-8BD3-3B19E2328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6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208105D-F85B-4FCE-8EE9-11A68E5E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594C-DDA6-47A1-97C7-D7DCC0B694A6}" type="datetimeFigureOut">
              <a:rPr lang="en-US" smtClean="0"/>
              <a:t>4/7/23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7703A6-51E4-468D-96D8-20931EFA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622B30-3F39-40C8-8CAD-002F91B5C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EEE5-6019-46CB-8BD3-3B19E2328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57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53F644-B708-4C63-9735-E4567EC4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B60A5F-0F07-4CF6-88D0-6B4F09DB0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2D1F90-5C8D-450F-B0D3-41F5A40E8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E5AC37-5B1A-49D8-8633-43495A14C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594C-DDA6-47A1-97C7-D7DCC0B694A6}" type="datetimeFigureOut">
              <a:rPr lang="en-US" smtClean="0"/>
              <a:t>4/7/23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4A0657-4156-4B6C-95D7-1BE7002C8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B7BF18-16CB-4B71-96D2-F879C8D6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EEE5-6019-46CB-8BD3-3B19E2328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6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807067-2451-41DA-991D-267B1B6A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4B37AD1-A4CA-41DC-A8B6-7BB4AE890A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401677-105E-40A5-B0D2-96E879427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CF72D1-5F05-4107-9360-1999AB38C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594C-DDA6-47A1-97C7-D7DCC0B694A6}" type="datetimeFigureOut">
              <a:rPr lang="en-US" smtClean="0"/>
              <a:t>4/7/23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94E4F1-44AF-4A9D-862C-E122DBEF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F2D5E3-588C-44BD-95A7-3F70D8D4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4EEE5-6019-46CB-8BD3-3B19E2328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8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1442C7-F9E3-4246-8312-29FE98CF5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5CFC98-7587-4E4D-A58D-4DD4B0A60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81F03D-4279-4D09-8417-F4364F586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3594C-DDA6-47A1-97C7-D7DCC0B694A6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42A658-4FAC-40F2-8F6C-CF21FB815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B2AB13-FE23-49E3-876C-1F71157BE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4EEE5-6019-46CB-8BD3-3B19E23280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2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254DA6-3E20-6CC3-5788-97C41E9EC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6CE252-C576-81A5-B811-57699F985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52F6D7-D78B-A0B9-5281-CC209AF06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5ACBD-8E8D-6042-9EEC-580B64E16B77}" type="datetimeFigureOut">
              <a:rPr lang="es-CL" smtClean="0"/>
              <a:t>07-04-23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75F261-49B4-512B-3683-96B08B121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A45F81-916D-A37D-55DE-C0841EC2C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D0953-2A8C-4745-B096-06DA4DC03C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082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18.tiff"/><Relationship Id="rId2" Type="http://schemas.microsoft.com/office/2007/relationships/media" Target="../media/media15.m4a"/><Relationship Id="rId1" Type="http://schemas.openxmlformats.org/officeDocument/2006/relationships/tags" Target="../tags/tag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4.tiff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43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audio" Target="../media/media35.m4a"/><Relationship Id="rId7" Type="http://schemas.openxmlformats.org/officeDocument/2006/relationships/image" Target="../media/image45.png"/><Relationship Id="rId2" Type="http://schemas.microsoft.com/office/2007/relationships/media" Target="../media/media35.m4a"/><Relationship Id="rId1" Type="http://schemas.openxmlformats.org/officeDocument/2006/relationships/tags" Target="../tags/tag3.xml"/><Relationship Id="rId6" Type="http://schemas.openxmlformats.org/officeDocument/2006/relationships/image" Target="../media/image44.tif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5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7" Type="http://schemas.openxmlformats.org/officeDocument/2006/relationships/image" Target="../media/image2.png"/><Relationship Id="rId2" Type="http://schemas.microsoft.com/office/2007/relationships/media" Target="../media/media42.m4a"/><Relationship Id="rId1" Type="http://schemas.openxmlformats.org/officeDocument/2006/relationships/tags" Target="../tags/tag4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9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58.png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image" Target="../media/image60.jpeg"/><Relationship Id="rId9" Type="http://schemas.microsoft.com/office/2007/relationships/diagramDrawing" Target="../diagrams/drawing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audio" Target="../media/media45.m4a"/><Relationship Id="rId7" Type="http://schemas.openxmlformats.org/officeDocument/2006/relationships/diagramQuickStyle" Target="../diagrams/quickStyle4.xml"/><Relationship Id="rId2" Type="http://schemas.microsoft.com/office/2007/relationships/media" Target="../media/media45.m4a"/><Relationship Id="rId1" Type="http://schemas.openxmlformats.org/officeDocument/2006/relationships/tags" Target="../tags/tag5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.png"/><Relationship Id="rId5" Type="http://schemas.openxmlformats.org/officeDocument/2006/relationships/diagramData" Target="../diagrams/data4.xml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8.jpe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E12EA61-0495-4579-9BA9-1EF60F2DA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535" y="640081"/>
            <a:ext cx="6610383" cy="3497021"/>
          </a:xfrm>
          <a:noFill/>
        </p:spPr>
        <p:txBody>
          <a:bodyPr>
            <a:normAutofit/>
          </a:bodyPr>
          <a:lstStyle/>
          <a:p>
            <a:pPr algn="l"/>
            <a:r>
              <a:rPr lang="es-ES"/>
              <a:t>Cáncer la persona mayor</a:t>
            </a:r>
            <a:endParaRPr lang="en-US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25015993-5219-4A67-B2A6-35134BB54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9759" y="4393579"/>
            <a:ext cx="6602159" cy="1824341"/>
          </a:xfrm>
          <a:noFill/>
        </p:spPr>
        <p:txBody>
          <a:bodyPr>
            <a:normAutofit/>
          </a:bodyPr>
          <a:lstStyle/>
          <a:p>
            <a:pPr algn="l"/>
            <a:r>
              <a:rPr lang="es-ES" b="1"/>
              <a:t>Dr. Gonzalo Navarrete H</a:t>
            </a:r>
          </a:p>
          <a:p>
            <a:pPr algn="l"/>
            <a:r>
              <a:rPr lang="es-ES" b="1"/>
              <a:t>Oncólogo-Geriatra </a:t>
            </a:r>
          </a:p>
          <a:p>
            <a:pPr algn="l"/>
            <a:r>
              <a:rPr lang="es-ES" b="1"/>
              <a:t>Profesor Asistente </a:t>
            </a:r>
            <a:r>
              <a:rPr lang="es-ES" b="1" err="1"/>
              <a:t>Fac</a:t>
            </a:r>
            <a:r>
              <a:rPr lang="es-ES" b="1"/>
              <a:t>. </a:t>
            </a:r>
            <a:r>
              <a:rPr lang="es-ES" b="1" err="1"/>
              <a:t>Med</a:t>
            </a:r>
            <a:r>
              <a:rPr lang="es-ES" b="1"/>
              <a:t>. U Chile</a:t>
            </a:r>
          </a:p>
          <a:p>
            <a:pPr algn="l"/>
            <a:r>
              <a:rPr lang="es-ES" b="1"/>
              <a:t>Hospital Clínico Universidad de Chile</a:t>
            </a:r>
          </a:p>
          <a:p>
            <a:pPr algn="l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Imagen en blanco y negro de un grupo de personas&#10;&#10;Descripción generada automáticamente con confianza baja">
            <a:extLst>
              <a:ext uri="{FF2B5EF4-FFF2-40B4-BE49-F238E27FC236}">
                <a16:creationId xmlns:a16="http://schemas.microsoft.com/office/drawing/2014/main" id="{1EE7466B-ED5C-F27D-C510-6166EE7817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5785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042D39-228F-C138-F04E-3893F1E5C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0"/>
    </mc:Choice>
    <mc:Fallback xmlns="">
      <p:transition spd="slow" advTm="13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CD20A-1CD5-42EA-A050-0EB75238C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Cáncer y senescencia: ¿Procesos opuestos?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EBB34E-03DE-4D82-929C-BB2689FC6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1ECB1E-0377-4C9D-BC41-0EA4F2CD2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110" y="1825624"/>
            <a:ext cx="9163779" cy="50323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6343E890-5D96-4545-A905-0331CCAC5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6268066"/>
            <a:ext cx="37814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Aging Disease. 2017 Oct 1;8(5):628-642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08A9D7-96E6-BAB8-007C-7F27C1A1D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9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00"/>
    </mc:Choice>
    <mc:Fallback xmlns="">
      <p:transition spd="slow" advTm="8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0E9BC4F-814C-D846-A51C-6B018326F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454" y="1360481"/>
            <a:ext cx="4605340" cy="2387600"/>
          </a:xfrm>
        </p:spPr>
        <p:txBody>
          <a:bodyPr>
            <a:normAutofit/>
          </a:bodyPr>
          <a:lstStyle/>
          <a:p>
            <a:pPr algn="l"/>
            <a:r>
              <a:rPr lang="es-CL" sz="3900">
                <a:solidFill>
                  <a:schemeClr val="bg1"/>
                </a:solidFill>
              </a:rPr>
              <a:t>¿Cual es el impacto de una enfermedad oncológica en el cuerpo?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0A54C161-AA12-C44F-B4A5-F74D0836F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454" y="3840156"/>
            <a:ext cx="4605340" cy="1655762"/>
          </a:xfrm>
        </p:spPr>
        <p:txBody>
          <a:bodyPr>
            <a:normAutofit/>
          </a:bodyPr>
          <a:lstStyle/>
          <a:p>
            <a:pPr algn="l"/>
            <a:endParaRPr lang="es-CL" sz="2000">
              <a:solidFill>
                <a:schemeClr val="bg1"/>
              </a:solidFill>
            </a:endParaRPr>
          </a:p>
        </p:txBody>
      </p:sp>
      <p:pic>
        <p:nvPicPr>
          <p:cNvPr id="12" name="Picture 2" descr="Ejercicio: el mejor fármaco contra el envejecimiento">
            <a:extLst>
              <a:ext uri="{FF2B5EF4-FFF2-40B4-BE49-F238E27FC236}">
                <a16:creationId xmlns:a16="http://schemas.microsoft.com/office/drawing/2014/main" id="{7C683CA7-EBC2-2E40-9947-EEEDAC74A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r="21344" b="1"/>
          <a:stretch/>
        </p:blipFill>
        <p:spPr bwMode="auto">
          <a:xfrm>
            <a:off x="5800734" y="1057275"/>
            <a:ext cx="5917401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4" descr="La utilidad de la valoración geriátrica integral | Revista Sanitaria">
            <a:extLst>
              <a:ext uri="{FF2B5EF4-FFF2-40B4-BE49-F238E27FC236}">
                <a16:creationId xmlns:a16="http://schemas.microsoft.com/office/drawing/2014/main" id="{0F94C9EE-6514-624B-B728-DA77993CF2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9" name="AutoShape 6" descr="La utilidad de la valoración geriátrica integral | Revista Sanitaria">
            <a:extLst>
              <a:ext uri="{FF2B5EF4-FFF2-40B4-BE49-F238E27FC236}">
                <a16:creationId xmlns:a16="http://schemas.microsoft.com/office/drawing/2014/main" id="{08143E1B-D214-5A42-8473-5B57BD5D08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AutoShape 8" descr="terapia ocupacional - adultos mayores - Valoración Integral Geriátrica -">
            <a:extLst>
              <a:ext uri="{FF2B5EF4-FFF2-40B4-BE49-F238E27FC236}">
                <a16:creationId xmlns:a16="http://schemas.microsoft.com/office/drawing/2014/main" id="{EF8E902C-E909-A844-82CF-CE393EC959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1" name="AutoShape 10" descr="terapia ocupacional - adultos mayores - Valoración Integral Geriátrica -">
            <a:extLst>
              <a:ext uri="{FF2B5EF4-FFF2-40B4-BE49-F238E27FC236}">
                <a16:creationId xmlns:a16="http://schemas.microsoft.com/office/drawing/2014/main" id="{429C1BC0-37FC-8549-92BC-931FE9C5C8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6842F1-BD77-FD27-EB9D-C0E91CA9E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8"/>
    </mc:Choice>
    <mc:Fallback xmlns="">
      <p:transition spd="slow" advTm="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69845-85A4-3A44-B2CB-B15FDE43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4F2EAB-952E-1F47-B4FB-F337870BE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BB8F2E-68EA-324C-A82A-EB01AD586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51" y="0"/>
            <a:ext cx="7842918" cy="182562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591BC38-DACF-AE44-BFDF-E1BE054EF7BF}"/>
              </a:ext>
            </a:extLst>
          </p:cNvPr>
          <p:cNvSpPr/>
          <p:nvPr/>
        </p:nvSpPr>
        <p:spPr>
          <a:xfrm>
            <a:off x="8082069" y="1204159"/>
            <a:ext cx="363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err="1">
                <a:latin typeface="AdvPSA183"/>
              </a:rPr>
              <a:t>Cell</a:t>
            </a:r>
            <a:r>
              <a:rPr lang="es-CL" dirty="0">
                <a:latin typeface="AdvPSA183"/>
              </a:rPr>
              <a:t> </a:t>
            </a:r>
            <a:r>
              <a:rPr lang="es-CL" i="1" dirty="0">
                <a:latin typeface="Advhelvneue"/>
              </a:rPr>
              <a:t>179</a:t>
            </a:r>
            <a:r>
              <a:rPr lang="es-CL" dirty="0">
                <a:latin typeface="AdvPSA183"/>
              </a:rPr>
              <a:t>, </a:t>
            </a:r>
            <a:r>
              <a:rPr lang="es-CL" dirty="0" err="1">
                <a:latin typeface="AdvPSA183"/>
              </a:rPr>
              <a:t>November</a:t>
            </a:r>
            <a:r>
              <a:rPr lang="es-CL" dirty="0">
                <a:latin typeface="AdvPSA183"/>
              </a:rPr>
              <a:t> 14, 2019 </a:t>
            </a:r>
            <a:r>
              <a:rPr lang="es-CL" dirty="0">
                <a:latin typeface="AdvPSSym"/>
              </a:rPr>
              <a:t>a </a:t>
            </a:r>
            <a:r>
              <a:rPr lang="es-CL" dirty="0">
                <a:latin typeface="AdvPSA183"/>
              </a:rPr>
              <a:t>2019 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A0C283F-4DA5-CE4C-8042-A6E23C9C3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" y="2664659"/>
            <a:ext cx="10325100" cy="32258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BE7A494-34D8-76ED-9105-CFAC52B1F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44"/>
    </mc:Choice>
    <mc:Fallback xmlns="">
      <p:transition spd="slow" advTm="6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8A35A1-9F3B-F44B-B911-947681046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anchor="b">
            <a:normAutofit/>
          </a:bodyPr>
          <a:lstStyle/>
          <a:p>
            <a:r>
              <a:rPr lang="es-CL" sz="2800"/>
              <a:t>Evolución del tiempo en el espacio según programa contramedidas de viajes espaciales</a:t>
            </a:r>
          </a:p>
        </p:txBody>
      </p:sp>
      <p:pic>
        <p:nvPicPr>
          <p:cNvPr id="7170" name="Picture 2" descr="Entrénate como un astronauta: Estrategias de actividades físicas adaptadas">
            <a:extLst>
              <a:ext uri="{FF2B5EF4-FFF2-40B4-BE49-F238E27FC236}">
                <a16:creationId xmlns:a16="http://schemas.microsoft.com/office/drawing/2014/main" id="{49373875-F586-BE44-926B-EB94F8C49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r="11954" b="2"/>
          <a:stretch/>
        </p:blipFill>
        <p:spPr bwMode="auto">
          <a:xfrm>
            <a:off x="391903" y="573678"/>
            <a:ext cx="5103206" cy="571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696714-5041-0240-92BA-7C277C741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2" y="2894529"/>
            <a:ext cx="4887685" cy="3210179"/>
          </a:xfrm>
        </p:spPr>
        <p:txBody>
          <a:bodyPr anchor="t">
            <a:normAutofit/>
          </a:bodyPr>
          <a:lstStyle/>
          <a:p>
            <a:r>
              <a:rPr lang="es-CL" sz="2000"/>
              <a:t>Mercury (1961-1963) 15 min-34 horas</a:t>
            </a:r>
          </a:p>
          <a:p>
            <a:r>
              <a:rPr lang="es-CL" sz="2000"/>
              <a:t>Gemini (1965-1966) 4hr-13 días</a:t>
            </a:r>
          </a:p>
          <a:p>
            <a:r>
              <a:rPr lang="es-CL" sz="2000"/>
              <a:t>Apolo (1967-1975)5- 12 días</a:t>
            </a:r>
          </a:p>
          <a:p>
            <a:r>
              <a:rPr lang="es-CL" sz="2000"/>
              <a:t>Actual 11 meses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FEB183-2C93-314A-C886-1A330ABFC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2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9861"/>
    </mc:Choice>
    <mc:Fallback xmlns="">
      <p:transition spd="slow" advTm="19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1C4CE5-C75C-BD42-BC16-CFA2EA61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374FE0-7477-9048-A7C6-FBCBAFAD7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D865FFE-866D-D84D-BF1F-CD7F5D6F2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0"/>
            <a:ext cx="105156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01691B-D00D-756A-9D42-8EB5CD1B1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3"/>
    </mc:Choice>
    <mc:Fallback xmlns="">
      <p:transition spd="slow" advTm="32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E69394-52F3-B74D-B3F0-43FA2E83A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Enviaría a un adulto mayor al espacio sin entrenamiento???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0003BD-FE8F-0E41-8414-41AC5FDE0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2" descr="La Fuerza Espacial de EEUU se resiste a morir: Trump insiste en su creación  pero ahora como parte de la Fuerza Aérea">
            <a:extLst>
              <a:ext uri="{FF2B5EF4-FFF2-40B4-BE49-F238E27FC236}">
                <a16:creationId xmlns:a16="http://schemas.microsoft.com/office/drawing/2014/main" id="{38DD47D3-85B2-1247-AF96-D6700895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13742"/>
            <a:ext cx="4435022" cy="35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3% de las comunas en Chile tienen más adultos mayores que niños menores de  15 años - La Tercera">
            <a:extLst>
              <a:ext uri="{FF2B5EF4-FFF2-40B4-BE49-F238E27FC236}">
                <a16:creationId xmlns:a16="http://schemas.microsoft.com/office/drawing/2014/main" id="{B9BD3496-EC91-EC49-955E-6174E582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281" y="1913743"/>
            <a:ext cx="5288624" cy="352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8DA75B5-8A85-D648-926A-8CB69629F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7467" y="0"/>
            <a:ext cx="7223628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4928C2-576F-89F8-08DD-DC80B9125E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8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2"/>
    </mc:Choice>
    <mc:Fallback xmlns="">
      <p:transition spd="slow" advTm="16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474F8-1041-4394-AE7F-424D3C643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s-ES" sz="4700" dirty="0">
                <a:solidFill>
                  <a:schemeClr val="accent5"/>
                </a:solidFill>
              </a:rPr>
              <a:t>Algunos desafíos en la toma decisiones en </a:t>
            </a:r>
            <a:r>
              <a:rPr lang="es-ES" sz="4700" dirty="0" err="1">
                <a:solidFill>
                  <a:schemeClr val="accent5"/>
                </a:solidFill>
              </a:rPr>
              <a:t>Oncogeriatria</a:t>
            </a:r>
            <a:endParaRPr lang="en-US" sz="4700" dirty="0">
              <a:solidFill>
                <a:schemeClr val="accent5"/>
              </a:solidFill>
            </a:endParaRPr>
          </a:p>
        </p:txBody>
      </p:sp>
      <p:graphicFrame>
        <p:nvGraphicFramePr>
          <p:cNvPr id="34" name="Marcador de contenido 2">
            <a:extLst>
              <a:ext uri="{FF2B5EF4-FFF2-40B4-BE49-F238E27FC236}">
                <a16:creationId xmlns:a16="http://schemas.microsoft.com/office/drawing/2014/main" id="{0B26EDE9-6185-4294-9DC1-530C1F0B8A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436990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6BFBB1-B641-5832-04FF-5C594CE93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8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6"/>
    </mc:Choice>
    <mc:Fallback xmlns="">
      <p:transition spd="slow" advTm="17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0CBF71E6-C54A-4E15-90AD-354C394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65697" y="1303083"/>
            <a:ext cx="9226303" cy="4251821"/>
          </a:xfrm>
          <a:custGeom>
            <a:avLst/>
            <a:gdLst>
              <a:gd name="connsiteX0" fmla="*/ 0 w 9226303"/>
              <a:gd name="connsiteY0" fmla="*/ 0 h 4251821"/>
              <a:gd name="connsiteX1" fmla="*/ 9226303 w 9226303"/>
              <a:gd name="connsiteY1" fmla="*/ 0 h 4251821"/>
              <a:gd name="connsiteX2" fmla="*/ 7263661 w 9226303"/>
              <a:gd name="connsiteY2" fmla="*/ 4251821 h 4251821"/>
              <a:gd name="connsiteX3" fmla="*/ 0 w 9226303"/>
              <a:gd name="connsiteY3" fmla="*/ 4251821 h 425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6303" h="4251821">
                <a:moveTo>
                  <a:pt x="0" y="0"/>
                </a:moveTo>
                <a:lnTo>
                  <a:pt x="9226303" y="0"/>
                </a:lnTo>
                <a:lnTo>
                  <a:pt x="7263661" y="4251821"/>
                </a:lnTo>
                <a:lnTo>
                  <a:pt x="0" y="425182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181952D2-D4A2-4B17-84C6-5B8F91CCB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6912" y="3863697"/>
            <a:ext cx="6029936" cy="911117"/>
          </a:xfrm>
        </p:spPr>
        <p:txBody>
          <a:bodyPr>
            <a:normAutofit/>
          </a:bodyPr>
          <a:lstStyle/>
          <a:p>
            <a:pPr algn="l"/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C288B70-F849-47FB-9143-E8B062ED3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8589" y="1828800"/>
            <a:ext cx="6378259" cy="2027941"/>
          </a:xfrm>
        </p:spPr>
        <p:txBody>
          <a:bodyPr>
            <a:normAutofit fontScale="90000"/>
          </a:bodyPr>
          <a:lstStyle/>
          <a:p>
            <a:pPr lvl="0"/>
            <a:r>
              <a:rPr lang="es-ES" sz="4800" dirty="0">
                <a:solidFill>
                  <a:schemeClr val="bg1"/>
                </a:solidFill>
              </a:rPr>
              <a:t>¿Podemos seleccionar que pacientes mayores pueden recibir quimioterapia?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B4A8A4-9650-0EE5-6225-D25B263C1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3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2"/>
    </mc:Choice>
    <mc:Fallback xmlns="">
      <p:transition spd="slow" advTm="5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FAB54A-0446-4C65-9BB2-329F578C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¿Lo </a:t>
            </a:r>
            <a:r>
              <a:rPr lang="en-US" sz="5400" dirty="0" err="1">
                <a:solidFill>
                  <a:srgbClr val="FFFFFF"/>
                </a:solidFill>
              </a:rPr>
              <a:t>mismo</a:t>
            </a:r>
            <a:r>
              <a:rPr lang="en-US" sz="5400" dirty="0">
                <a:solidFill>
                  <a:srgbClr val="FFFFFF"/>
                </a:solidFill>
              </a:rPr>
              <a:t> para </a:t>
            </a:r>
            <a:r>
              <a:rPr lang="en-US" sz="5400" dirty="0" err="1">
                <a:solidFill>
                  <a:srgbClr val="FFFFFF"/>
                </a:solidFill>
              </a:rPr>
              <a:t>todos</a:t>
            </a:r>
            <a:r>
              <a:rPr lang="en-US" sz="5400" dirty="0">
                <a:solidFill>
                  <a:srgbClr val="FFFFFF"/>
                </a:solidFill>
              </a:rPr>
              <a:t>/as?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ALMENDRAS ENTERA POR MAYOR - FRUTOS SECOS EN TU PUERTA">
            <a:extLst>
              <a:ext uri="{FF2B5EF4-FFF2-40B4-BE49-F238E27FC236}">
                <a16:creationId xmlns:a16="http://schemas.microsoft.com/office/drawing/2014/main" id="{F6DE07C7-48BB-B43A-7147-ED6BFAF6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310" y="2426818"/>
            <a:ext cx="419843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B93CA99-CEFA-8CE3-9025-FD36CDE9E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45073" y="3689088"/>
            <a:ext cx="5455917" cy="14730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531BC3A-5C07-805D-8877-7BE5915E599D}"/>
              </a:ext>
            </a:extLst>
          </p:cNvPr>
          <p:cNvSpPr txBox="1"/>
          <p:nvPr/>
        </p:nvSpPr>
        <p:spPr>
          <a:xfrm>
            <a:off x="1099930" y="2426818"/>
            <a:ext cx="382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Como ve el geriatra los tumores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339599-F1FC-112F-43F3-D3026FF7EFE9}"/>
              </a:ext>
            </a:extLst>
          </p:cNvPr>
          <p:cNvSpPr txBox="1"/>
          <p:nvPr/>
        </p:nvSpPr>
        <p:spPr>
          <a:xfrm>
            <a:off x="7401811" y="2412170"/>
            <a:ext cx="382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Como ve el oncólogo a las PM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8A1F87-C560-C58B-4960-78E2A6B98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0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0"/>
    </mc:Choice>
    <mc:Fallback xmlns="">
      <p:transition spd="slow" advTm="1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12466C-2F13-45FB-1683-8BCD5DCF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s-CL">
                <a:solidFill>
                  <a:schemeClr val="bg1"/>
                </a:solidFill>
              </a:rPr>
              <a:t>Desafío es lidiar con la heterogeneidad: Medicina de precisión </a:t>
            </a:r>
          </a:p>
        </p:txBody>
      </p:sp>
      <p:pic>
        <p:nvPicPr>
          <p:cNvPr id="3076" name="Picture 4" descr="Surtido de frutos secos a $1000... - Eco Alimentos Temuco | Facebook">
            <a:extLst>
              <a:ext uri="{FF2B5EF4-FFF2-40B4-BE49-F238E27FC236}">
                <a16:creationId xmlns:a16="http://schemas.microsoft.com/office/drawing/2014/main" id="{5A9A2636-7224-930C-99A8-54E83DF9A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8" r="-2" b="20109"/>
          <a:stretch/>
        </p:blipFill>
        <p:spPr bwMode="auto">
          <a:xfrm>
            <a:off x="542545" y="2539639"/>
            <a:ext cx="6236208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3AB4F7-571B-77CC-D963-D036DE6FC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endParaRPr lang="es-CL" sz="2200"/>
          </a:p>
        </p:txBody>
      </p:sp>
      <p:pic>
        <p:nvPicPr>
          <p:cNvPr id="3080" name="Picture 8" descr="49 Actividades para personas mayores: aburrirse está prohibido">
            <a:extLst>
              <a:ext uri="{FF2B5EF4-FFF2-40B4-BE49-F238E27FC236}">
                <a16:creationId xmlns:a16="http://schemas.microsoft.com/office/drawing/2014/main" id="{92DD70DB-F7A5-7213-7488-E1CE646F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2496311"/>
            <a:ext cx="4377117" cy="378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BB1EC8-FE79-4C49-738B-D71FECC1D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5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26"/>
    </mc:Choice>
    <mc:Fallback xmlns="">
      <p:transition spd="slow" advTm="35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4727A4-F37F-40F5-A791-D07E7C1B6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b="1" kern="1200" dirty="0" err="1">
                <a:latin typeface="+mj-lt"/>
                <a:ea typeface="+mj-ea"/>
                <a:cs typeface="+mj-cs"/>
              </a:rPr>
              <a:t>Retardo</a:t>
            </a:r>
            <a:r>
              <a:rPr lang="en-US" sz="31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latin typeface="+mj-lt"/>
                <a:ea typeface="+mj-ea"/>
                <a:cs typeface="+mj-cs"/>
              </a:rPr>
              <a:t>en</a:t>
            </a:r>
            <a:r>
              <a:rPr lang="en-US" sz="3100" b="1" kern="1200" dirty="0">
                <a:latin typeface="+mj-lt"/>
                <a:ea typeface="+mj-ea"/>
                <a:cs typeface="+mj-cs"/>
              </a:rPr>
              <a:t> el </a:t>
            </a:r>
            <a:r>
              <a:rPr lang="en-US" sz="3100" b="1" kern="1200" dirty="0" err="1">
                <a:latin typeface="+mj-lt"/>
                <a:ea typeface="+mj-ea"/>
                <a:cs typeface="+mj-cs"/>
              </a:rPr>
              <a:t>envejecimiento</a:t>
            </a:r>
            <a:r>
              <a:rPr lang="en-US" sz="3100" b="1" kern="1200" dirty="0">
                <a:latin typeface="+mj-lt"/>
                <a:ea typeface="+mj-ea"/>
                <a:cs typeface="+mj-cs"/>
              </a:rPr>
              <a:t> 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9BF9583-F65B-4D2E-B6F2-3207B681F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16526" y="49800"/>
            <a:ext cx="7929889" cy="68082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56AFB47-F0FB-4BDF-AB11-83ACA35839BA}"/>
              </a:ext>
            </a:extLst>
          </p:cNvPr>
          <p:cNvSpPr txBox="1"/>
          <p:nvPr/>
        </p:nvSpPr>
        <p:spPr>
          <a:xfrm>
            <a:off x="1277379" y="64388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effectLst/>
                <a:latin typeface="Arial" panose="020B0604020202020204" pitchFamily="34" charset="0"/>
              </a:rPr>
              <a:t>BJS2016;103: e29–e46</a:t>
            </a:r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566A2A-0BB5-4D77-51AB-9D807496A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86"/>
    </mc:Choice>
    <mc:Fallback xmlns="">
      <p:transition spd="slow" advTm="52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516CA-A5FC-2A4B-90CE-0B1A8CB4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B8660C-A084-8345-AC38-EB0CFB533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 descr="트위터의 Alejandro Moya 님: &amp;quot;La evaluación del #adultomayor 🧓 en la sala de  emergencias debe incluir una valoración geriátrica integral que permita  reconocer patrones de riesgo y actuar tempranamente. Todas estas escalas">
            <a:extLst>
              <a:ext uri="{FF2B5EF4-FFF2-40B4-BE49-F238E27FC236}">
                <a16:creationId xmlns:a16="http://schemas.microsoft.com/office/drawing/2014/main" id="{662CC0CE-36C5-074F-9643-ECD9070A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79" y="0"/>
            <a:ext cx="8589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BC55B5-2191-0491-94CA-96A504199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6"/>
    </mc:Choice>
    <mc:Fallback xmlns="">
      <p:transition spd="slow" advTm="30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EEBF68-17EC-CDA8-2DA9-DAE814FC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s-CL" sz="3000">
                <a:solidFill>
                  <a:schemeClr val="bg1"/>
                </a:solidFill>
              </a:rPr>
              <a:t>Guías clínicas: recomendación para oncológos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825A9253-E539-8F40-F239-F451B5CE4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08" y="3599259"/>
            <a:ext cx="5559480" cy="159835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52EB212-E4A9-FF9B-D007-F59692E96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736" y="3119784"/>
            <a:ext cx="5546955" cy="256546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AD5922-0673-A23C-77BA-59B191120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3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1"/>
    </mc:Choice>
    <mc:Fallback xmlns="">
      <p:transition spd="slow" advTm="13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633B9-E6FB-771A-EE6A-38E2E37FB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VGI y </a:t>
            </a:r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predicción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toxicidad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A1AAB04-76BC-26D2-6A0E-C95F9D139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0040" y="2640497"/>
            <a:ext cx="11496821" cy="373646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5D113EB-9BB7-EACC-516D-63AAAB76F3ED}"/>
              </a:ext>
            </a:extLst>
          </p:cNvPr>
          <p:cNvSpPr txBox="1"/>
          <p:nvPr/>
        </p:nvSpPr>
        <p:spPr>
          <a:xfrm>
            <a:off x="8856206" y="6460384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SansStd"/>
                <a:ea typeface="+mn-ea"/>
                <a:cs typeface="+mn-cs"/>
              </a:rPr>
              <a:t>Age and </a:t>
            </a:r>
            <a:r>
              <a:rPr kumimoji="0" lang="es-C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SansStd"/>
                <a:ea typeface="+mn-ea"/>
                <a:cs typeface="+mn-cs"/>
              </a:rPr>
              <a:t>Ageing</a:t>
            </a:r>
            <a:r>
              <a:rPr kumimoji="0" lang="es-C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SansStd"/>
                <a:ea typeface="+mn-ea"/>
                <a:cs typeface="+mn-cs"/>
              </a:rPr>
              <a:t> 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SansStd"/>
                <a:ea typeface="+mn-ea"/>
                <a:cs typeface="+mn-cs"/>
              </a:rPr>
              <a:t>2022; </a:t>
            </a: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SansStd"/>
                <a:ea typeface="+mn-ea"/>
                <a:cs typeface="+mn-cs"/>
              </a:rPr>
              <a:t>51: 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SansStd"/>
                <a:ea typeface="+mn-ea"/>
                <a:cs typeface="+mn-cs"/>
              </a:rPr>
              <a:t>1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aramondPro"/>
                <a:ea typeface="+mn-ea"/>
                <a:cs typeface="+mn-cs"/>
              </a:rPr>
              <a:t>–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SansStd"/>
                <a:ea typeface="+mn-ea"/>
                <a:cs typeface="+mn-cs"/>
              </a:rPr>
              <a:t>10 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721A02-D9FC-D401-CD82-8D982932A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33"/>
    </mc:Choice>
    <mc:Fallback xmlns="">
      <p:transition spd="slow" advTm="44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2D6345-0E82-490D-9C8D-B468B3534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Semáforo de la mano stock de ilustración. Ilustración de color - 16777792">
            <a:extLst>
              <a:ext uri="{FF2B5EF4-FFF2-40B4-BE49-F238E27FC236}">
                <a16:creationId xmlns:a16="http://schemas.microsoft.com/office/drawing/2014/main" id="{71C110EC-7C8F-BF49-A815-0E2B50E1B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005" y="353695"/>
            <a:ext cx="17335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738C8FB-EB79-C64C-88AF-29B310473AFC}"/>
              </a:ext>
            </a:extLst>
          </p:cNvPr>
          <p:cNvSpPr/>
          <p:nvPr/>
        </p:nvSpPr>
        <p:spPr>
          <a:xfrm>
            <a:off x="819656" y="2283136"/>
            <a:ext cx="2071255" cy="10783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00B050"/>
                </a:solidFill>
              </a:rPr>
              <a:t>Robusto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Independiente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Sin comorbilidad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22CCD32-CAA9-E04D-A541-61430D6B4DEA}"/>
              </a:ext>
            </a:extLst>
          </p:cNvPr>
          <p:cNvSpPr/>
          <p:nvPr/>
        </p:nvSpPr>
        <p:spPr>
          <a:xfrm>
            <a:off x="275338" y="5098568"/>
            <a:ext cx="3196978" cy="10783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00B050"/>
                </a:solidFill>
              </a:rPr>
              <a:t>Tratamiento estándar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(beneficio/tolerancia similar)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2790335-305F-484C-9FAB-BD69568D4904}"/>
              </a:ext>
            </a:extLst>
          </p:cNvPr>
          <p:cNvSpPr/>
          <p:nvPr/>
        </p:nvSpPr>
        <p:spPr>
          <a:xfrm>
            <a:off x="4028510" y="5098567"/>
            <a:ext cx="3196978" cy="10783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accent2"/>
                </a:solidFill>
              </a:rPr>
              <a:t>Tratamiento ajustado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(tolerancia disminuida)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6756A17-23CF-BF44-870A-18DE6B1025C8}"/>
              </a:ext>
            </a:extLst>
          </p:cNvPr>
          <p:cNvSpPr/>
          <p:nvPr/>
        </p:nvSpPr>
        <p:spPr>
          <a:xfrm>
            <a:off x="4468167" y="2282427"/>
            <a:ext cx="2917372" cy="10783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accent2"/>
                </a:solidFill>
              </a:rPr>
              <a:t>Vulnerable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Dependiente leve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Comorbilidad compensada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2572EA1-38A6-A942-818F-C4ECBC5641BF}"/>
              </a:ext>
            </a:extLst>
          </p:cNvPr>
          <p:cNvSpPr/>
          <p:nvPr/>
        </p:nvSpPr>
        <p:spPr>
          <a:xfrm>
            <a:off x="9075263" y="2080364"/>
            <a:ext cx="2917372" cy="13898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>
                <a:solidFill>
                  <a:srgbClr val="FF0000"/>
                </a:solidFill>
              </a:rPr>
              <a:t>Fragil</a:t>
            </a:r>
            <a:endParaRPr lang="es-CL" dirty="0">
              <a:solidFill>
                <a:srgbClr val="FF0000"/>
              </a:solidFill>
            </a:endParaRPr>
          </a:p>
          <a:p>
            <a:pPr algn="ctr"/>
            <a:r>
              <a:rPr lang="es-CL" dirty="0">
                <a:solidFill>
                  <a:schemeClr val="tx1"/>
                </a:solidFill>
              </a:rPr>
              <a:t>Dependiente severo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Comorbilidad descompensada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0AD0BF7-CE26-624F-9A3B-308693191A35}"/>
              </a:ext>
            </a:extLst>
          </p:cNvPr>
          <p:cNvSpPr/>
          <p:nvPr/>
        </p:nvSpPr>
        <p:spPr>
          <a:xfrm>
            <a:off x="9075263" y="5098566"/>
            <a:ext cx="3196978" cy="10783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FF0000"/>
                </a:solidFill>
              </a:rPr>
              <a:t>Tratamiento soporte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(pobre tolerancia)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D17F2E2-505C-FF42-A864-839518A83075}"/>
              </a:ext>
            </a:extLst>
          </p:cNvPr>
          <p:cNvSpPr/>
          <p:nvPr/>
        </p:nvSpPr>
        <p:spPr>
          <a:xfrm>
            <a:off x="7385539" y="4990274"/>
            <a:ext cx="1485329" cy="4842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Si mala tolerancia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D17F16E-24B0-934D-AEEB-603BFB84838E}"/>
              </a:ext>
            </a:extLst>
          </p:cNvPr>
          <p:cNvSpPr/>
          <p:nvPr/>
        </p:nvSpPr>
        <p:spPr>
          <a:xfrm>
            <a:off x="4902607" y="4143392"/>
            <a:ext cx="2127585" cy="4842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Sobrevida sin cáncer &gt; a cáncer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B014A2E-2265-DA4B-BA80-0F0AB5B8CCF2}"/>
              </a:ext>
            </a:extLst>
          </p:cNvPr>
          <p:cNvSpPr/>
          <p:nvPr/>
        </p:nvSpPr>
        <p:spPr>
          <a:xfrm>
            <a:off x="9108451" y="4164997"/>
            <a:ext cx="2245349" cy="413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solidFill>
                  <a:schemeClr val="tx1"/>
                </a:solidFill>
              </a:rPr>
              <a:t>Sobrevida sin cáncer &lt; a cáncer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75DC077-E5BF-CD47-B227-51E550F5447B}"/>
              </a:ext>
            </a:extLst>
          </p:cNvPr>
          <p:cNvSpPr/>
          <p:nvPr/>
        </p:nvSpPr>
        <p:spPr>
          <a:xfrm>
            <a:off x="275338" y="166089"/>
            <a:ext cx="4627269" cy="9784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chemeClr val="accent1"/>
                </a:solidFill>
              </a:rPr>
              <a:t>Se beneficiara el paciente y tolerará el tratamiento?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125A367-B835-674F-A79F-9F3601E0B884}"/>
              </a:ext>
            </a:extLst>
          </p:cNvPr>
          <p:cNvSpPr/>
          <p:nvPr/>
        </p:nvSpPr>
        <p:spPr>
          <a:xfrm>
            <a:off x="5177945" y="44936"/>
            <a:ext cx="1389413" cy="140573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VGI</a:t>
            </a:r>
          </a:p>
        </p:txBody>
      </p:sp>
      <p:sp>
        <p:nvSpPr>
          <p:cNvPr id="20" name="Flecha izquierda-derecha-arriba 19">
            <a:extLst>
              <a:ext uri="{FF2B5EF4-FFF2-40B4-BE49-F238E27FC236}">
                <a16:creationId xmlns:a16="http://schemas.microsoft.com/office/drawing/2014/main" id="{838A93CA-BDC2-5244-9BE7-B3C2459504A7}"/>
              </a:ext>
            </a:extLst>
          </p:cNvPr>
          <p:cNvSpPr/>
          <p:nvPr/>
        </p:nvSpPr>
        <p:spPr>
          <a:xfrm rot="10800000">
            <a:off x="1873827" y="1555668"/>
            <a:ext cx="8232074" cy="655402"/>
          </a:xfrm>
          <a:prstGeom prst="leftRight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Flecha abajo 20">
            <a:extLst>
              <a:ext uri="{FF2B5EF4-FFF2-40B4-BE49-F238E27FC236}">
                <a16:creationId xmlns:a16="http://schemas.microsoft.com/office/drawing/2014/main" id="{A6B0364B-9A01-964D-A075-FF297D2293C5}"/>
              </a:ext>
            </a:extLst>
          </p:cNvPr>
          <p:cNvSpPr/>
          <p:nvPr/>
        </p:nvSpPr>
        <p:spPr>
          <a:xfrm>
            <a:off x="1448790" y="3620838"/>
            <a:ext cx="629392" cy="147772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Flecha abajo 21">
            <a:extLst>
              <a:ext uri="{FF2B5EF4-FFF2-40B4-BE49-F238E27FC236}">
                <a16:creationId xmlns:a16="http://schemas.microsoft.com/office/drawing/2014/main" id="{9AD9EA0B-9594-3542-B6D9-E12CDEB47D58}"/>
              </a:ext>
            </a:extLst>
          </p:cNvPr>
          <p:cNvSpPr/>
          <p:nvPr/>
        </p:nvSpPr>
        <p:spPr>
          <a:xfrm>
            <a:off x="5557955" y="3356045"/>
            <a:ext cx="629392" cy="75949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Flecha abajo 22">
            <a:extLst>
              <a:ext uri="{FF2B5EF4-FFF2-40B4-BE49-F238E27FC236}">
                <a16:creationId xmlns:a16="http://schemas.microsoft.com/office/drawing/2014/main" id="{0B4758A0-F517-794B-8E66-FBC8B1F1CF2C}"/>
              </a:ext>
            </a:extLst>
          </p:cNvPr>
          <p:cNvSpPr/>
          <p:nvPr/>
        </p:nvSpPr>
        <p:spPr>
          <a:xfrm>
            <a:off x="5564196" y="4636416"/>
            <a:ext cx="629392" cy="48425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Flecha abajo 23">
            <a:extLst>
              <a:ext uri="{FF2B5EF4-FFF2-40B4-BE49-F238E27FC236}">
                <a16:creationId xmlns:a16="http://schemas.microsoft.com/office/drawing/2014/main" id="{3C75367E-93B7-D240-AF21-01DA591C7CED}"/>
              </a:ext>
            </a:extLst>
          </p:cNvPr>
          <p:cNvSpPr/>
          <p:nvPr/>
        </p:nvSpPr>
        <p:spPr>
          <a:xfrm>
            <a:off x="10219253" y="3519661"/>
            <a:ext cx="629392" cy="59587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Flecha abajo 24">
            <a:extLst>
              <a:ext uri="{FF2B5EF4-FFF2-40B4-BE49-F238E27FC236}">
                <a16:creationId xmlns:a16="http://schemas.microsoft.com/office/drawing/2014/main" id="{39020297-AF7D-B44C-A072-3A5C238BACAB}"/>
              </a:ext>
            </a:extLst>
          </p:cNvPr>
          <p:cNvSpPr/>
          <p:nvPr/>
        </p:nvSpPr>
        <p:spPr>
          <a:xfrm>
            <a:off x="10231125" y="4627643"/>
            <a:ext cx="629392" cy="41318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Flecha abajo 25">
            <a:extLst>
              <a:ext uri="{FF2B5EF4-FFF2-40B4-BE49-F238E27FC236}">
                <a16:creationId xmlns:a16="http://schemas.microsoft.com/office/drawing/2014/main" id="{BD4F5F4F-CA57-D046-9AFA-4461B09318A1}"/>
              </a:ext>
            </a:extLst>
          </p:cNvPr>
          <p:cNvSpPr/>
          <p:nvPr/>
        </p:nvSpPr>
        <p:spPr>
          <a:xfrm rot="16200000">
            <a:off x="7813507" y="2889985"/>
            <a:ext cx="629392" cy="190529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7" name="Flecha abajo 26">
            <a:extLst>
              <a:ext uri="{FF2B5EF4-FFF2-40B4-BE49-F238E27FC236}">
                <a16:creationId xmlns:a16="http://schemas.microsoft.com/office/drawing/2014/main" id="{CA747624-5F9B-6F42-98D6-2082779A4E02}"/>
              </a:ext>
            </a:extLst>
          </p:cNvPr>
          <p:cNvSpPr/>
          <p:nvPr/>
        </p:nvSpPr>
        <p:spPr>
          <a:xfrm rot="16200000">
            <a:off x="7965909" y="5254512"/>
            <a:ext cx="629392" cy="148532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6E42ED-8DC1-FFDA-DF3D-D7B01E2842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248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24"/>
    </mc:Choice>
    <mc:Fallback xmlns="">
      <p:transition spd="slow" advTm="6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CF2D3-4EDD-7F40-AC59-9EB2C6986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E52BF9-ECBB-204F-AF43-E9B3F858A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 descr="Figura 1. Modelo de un programa de oncogeriatría  ">
            <a:extLst>
              <a:ext uri="{FF2B5EF4-FFF2-40B4-BE49-F238E27FC236}">
                <a16:creationId xmlns:a16="http://schemas.microsoft.com/office/drawing/2014/main" id="{C616D4E8-98DE-9A49-96D0-807EE2FEC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0"/>
            <a:ext cx="10123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5C3CA9-89A7-F9D7-23CD-F903D64EE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3"/>
    </mc:Choice>
    <mc:Fallback xmlns="">
      <p:transition spd="slow" advTm="16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832EB0-2C84-4ABC-B4B7-527C104A1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74819"/>
            <a:ext cx="4826795" cy="2858363"/>
          </a:xfrm>
        </p:spPr>
        <p:txBody>
          <a:bodyPr>
            <a:normAutofit/>
          </a:bodyPr>
          <a:lstStyle/>
          <a:p>
            <a:pPr algn="l"/>
            <a:r>
              <a:rPr lang="es-ES" sz="5000" dirty="0">
                <a:solidFill>
                  <a:schemeClr val="bg1"/>
                </a:solidFill>
              </a:rPr>
              <a:t>¿Podemos predecir el riesgo de toxicidad a quimioterapia?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7371EA-7472-4302-9BC2-9EAF02E65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4414180"/>
            <a:ext cx="4830283" cy="1594507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chemeClr val="bg1"/>
              </a:solidFill>
            </a:endParaRPr>
          </a:p>
        </p:txBody>
      </p:sp>
      <p:pic>
        <p:nvPicPr>
          <p:cNvPr id="4098" name="Picture 2" descr="Ilustración De Astronauta Fotos e Imágenes de stock - Alamy">
            <a:extLst>
              <a:ext uri="{FF2B5EF4-FFF2-40B4-BE49-F238E27FC236}">
                <a16:creationId xmlns:a16="http://schemas.microsoft.com/office/drawing/2014/main" id="{2691C8FD-9457-0646-81D2-36C99FC34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" r="-1" b="-1"/>
          <a:stretch/>
        </p:blipFill>
        <p:spPr bwMode="auto"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5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A003BF-2E97-1057-428E-DAADA6CD5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5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2"/>
    </mc:Choice>
    <mc:Fallback xmlns="">
      <p:transition spd="slow" advTm="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14454B4-47A4-4E79-889D-A1716D96E7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¿Tenemos buenos predictores de toxicidad en adultos mayores?</a:t>
            </a:r>
            <a:endParaRPr lang="en-US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96C5D03B-0AC5-4214-B74D-38D32A39CA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25BBD7-895B-43F1-AADE-03C6263EE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548"/>
            <a:ext cx="12192000" cy="642483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CA4912A-1F1B-9946-829C-59B160E47DBA}"/>
              </a:ext>
            </a:extLst>
          </p:cNvPr>
          <p:cNvSpPr/>
          <p:nvPr/>
        </p:nvSpPr>
        <p:spPr>
          <a:xfrm>
            <a:off x="7270230" y="310699"/>
            <a:ext cx="4921770" cy="6722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200" dirty="0"/>
          </a:p>
          <a:p>
            <a:pPr algn="ctr"/>
            <a:r>
              <a:rPr lang="es-CL" sz="3200" dirty="0"/>
              <a:t>Edad</a:t>
            </a:r>
          </a:p>
          <a:p>
            <a:pPr algn="ctr"/>
            <a:r>
              <a:rPr lang="es-CL" sz="3200" dirty="0"/>
              <a:t>Tipo cáncer y quimioterapia</a:t>
            </a:r>
          </a:p>
          <a:p>
            <a:pPr algn="ctr"/>
            <a:r>
              <a:rPr lang="es-CL" sz="3200" dirty="0"/>
              <a:t>Exámenes laboratorio</a:t>
            </a:r>
          </a:p>
          <a:p>
            <a:pPr algn="ctr"/>
            <a:r>
              <a:rPr lang="es-CL" sz="3200" dirty="0"/>
              <a:t>+</a:t>
            </a:r>
          </a:p>
          <a:p>
            <a:pPr algn="ctr"/>
            <a:r>
              <a:rPr lang="es-CL" sz="3200" dirty="0"/>
              <a:t>Audición</a:t>
            </a:r>
          </a:p>
          <a:p>
            <a:pPr algn="ctr"/>
            <a:r>
              <a:rPr lang="es-CL" sz="3200" dirty="0"/>
              <a:t>Caídas 6 meses</a:t>
            </a:r>
          </a:p>
          <a:p>
            <a:pPr algn="ctr"/>
            <a:r>
              <a:rPr lang="es-CL" sz="3200" dirty="0"/>
              <a:t>Actividades vida diaria</a:t>
            </a:r>
          </a:p>
          <a:p>
            <a:pPr algn="ctr"/>
            <a:r>
              <a:rPr lang="es-CL" sz="3200" dirty="0"/>
              <a:t>Desempeño físico</a:t>
            </a:r>
          </a:p>
          <a:p>
            <a:pPr algn="ctr"/>
            <a:r>
              <a:rPr lang="es-CL" sz="3200" dirty="0"/>
              <a:t>Actividad social</a:t>
            </a:r>
          </a:p>
        </p:txBody>
      </p:sp>
      <p:sp>
        <p:nvSpPr>
          <p:cNvPr id="3" name="Flecha curvada hacia la derecha 2">
            <a:extLst>
              <a:ext uri="{FF2B5EF4-FFF2-40B4-BE49-F238E27FC236}">
                <a16:creationId xmlns:a16="http://schemas.microsoft.com/office/drawing/2014/main" id="{9AA9929C-3B5E-B842-BDF1-219D7DC850AE}"/>
              </a:ext>
            </a:extLst>
          </p:cNvPr>
          <p:cNvSpPr/>
          <p:nvPr/>
        </p:nvSpPr>
        <p:spPr>
          <a:xfrm>
            <a:off x="6994566" y="2799052"/>
            <a:ext cx="760020" cy="1745673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81DB77-E7EB-8C50-43F3-9C6B9437B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1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13"/>
    </mc:Choice>
    <mc:Fallback xmlns="">
      <p:transition spd="slow" advTm="33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4D765-7E67-49E2-9034-9DB4888D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Score geriátrico predice toxicidad mejor que valoración oncológica tradicional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D39011-A4AC-4CF3-92D0-7337D6C2E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19" y="2166438"/>
            <a:ext cx="12175539" cy="401052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B56C997-23BF-484B-B58A-601C648D918F}"/>
              </a:ext>
            </a:extLst>
          </p:cNvPr>
          <p:cNvSpPr/>
          <p:nvPr/>
        </p:nvSpPr>
        <p:spPr>
          <a:xfrm>
            <a:off x="9630888" y="2113808"/>
            <a:ext cx="2561112" cy="4286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8245D38-6E38-964E-A77F-0595EC4E5F54}"/>
              </a:ext>
            </a:extLst>
          </p:cNvPr>
          <p:cNvSpPr/>
          <p:nvPr/>
        </p:nvSpPr>
        <p:spPr>
          <a:xfrm>
            <a:off x="2078182" y="2166438"/>
            <a:ext cx="1983179" cy="5886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Geriatrico</a:t>
            </a:r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F565A3E-45AA-5C44-A5CD-B445B7491781}"/>
              </a:ext>
            </a:extLst>
          </p:cNvPr>
          <p:cNvSpPr/>
          <p:nvPr/>
        </p:nvSpPr>
        <p:spPr>
          <a:xfrm>
            <a:off x="7022588" y="2166438"/>
            <a:ext cx="1983179" cy="5886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Oncológico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F954C78-DD7D-B90B-EDF8-2AC1124B1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7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3"/>
    </mc:Choice>
    <mc:Fallback xmlns="">
      <p:transition spd="slow" advTm="29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4C7806D-9B3C-45E9-BB06-4FE3FC989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016" y="849313"/>
            <a:ext cx="4643335" cy="318387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l"/>
            <a:r>
              <a:rPr lang="es-ES" sz="6100" dirty="0">
                <a:solidFill>
                  <a:schemeClr val="bg1"/>
                </a:solidFill>
              </a:rPr>
              <a:t>¿</a:t>
            </a:r>
            <a:r>
              <a:rPr lang="es-ES" sz="6100" dirty="0" err="1">
                <a:solidFill>
                  <a:schemeClr val="bg1"/>
                </a:solidFill>
              </a:rPr>
              <a:t>Sarcopenia</a:t>
            </a:r>
            <a:r>
              <a:rPr lang="es-ES" sz="6100" dirty="0">
                <a:solidFill>
                  <a:schemeClr val="bg1"/>
                </a:solidFill>
              </a:rPr>
              <a:t> predictor de toxicidad a quimioterapia?</a:t>
            </a:r>
            <a:endParaRPr lang="en-US" sz="6100" dirty="0">
              <a:solidFill>
                <a:schemeClr val="bg1"/>
              </a:solidFill>
            </a:endParaRPr>
          </a:p>
        </p:txBody>
      </p:sp>
      <p:pic>
        <p:nvPicPr>
          <p:cNvPr id="2050" name="Picture 2" descr="Sarcopenia y envejecimiento | Blogs Quirónsalud">
            <a:extLst>
              <a:ext uri="{FF2B5EF4-FFF2-40B4-BE49-F238E27FC236}">
                <a16:creationId xmlns:a16="http://schemas.microsoft.com/office/drawing/2014/main" id="{C1B9D21C-DD7A-8C4D-9B6E-A3C3354F5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3434" y="1079642"/>
            <a:ext cx="4397376" cy="23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E1F1079-2553-E248-BBEE-CEAF33C22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7714" y="4033182"/>
            <a:ext cx="2802577" cy="24332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D0B308-7291-7D6B-8940-840FA2DDF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9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2"/>
    </mc:Choice>
    <mc:Fallback xmlns="">
      <p:transition spd="slow" advTm="6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353E6-984D-435E-86B6-26E435F0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FE495F5F-08D9-4096-ACD9-43FD9ECA2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68" y="879614"/>
            <a:ext cx="8437533" cy="5436463"/>
          </a:xfrm>
        </p:spPr>
      </p:pic>
      <p:sp>
        <p:nvSpPr>
          <p:cNvPr id="4" name="Pentágono 3">
            <a:extLst>
              <a:ext uri="{FF2B5EF4-FFF2-40B4-BE49-F238E27FC236}">
                <a16:creationId xmlns:a16="http://schemas.microsoft.com/office/drawing/2014/main" id="{FB5B5A75-17E6-8740-B625-C43FDD2F3F67}"/>
              </a:ext>
            </a:extLst>
          </p:cNvPr>
          <p:cNvSpPr/>
          <p:nvPr/>
        </p:nvSpPr>
        <p:spPr>
          <a:xfrm rot="20999098">
            <a:off x="2702914" y="5908591"/>
            <a:ext cx="1946861" cy="562708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Quimioterapia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EE7B13-A5D8-7E24-BBD6-57AF07B17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1"/>
    </mc:Choice>
    <mc:Fallback xmlns="">
      <p:transition spd="slow" advTm="7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21FAD-A04B-4E70-9AF7-642FC6A8D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Silver Tsunami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4D26778E-C14D-4DE8-8E1A-C1EB45AA1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3738" y="5265519"/>
            <a:ext cx="5410576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1400" kern="1200" dirty="0">
                <a:latin typeface="+mn-lt"/>
                <a:ea typeface="+mn-ea"/>
                <a:cs typeface="+mn-cs"/>
              </a:rPr>
              <a:t>Cancer Epidemiol Biomarkers Prev. 2016 Jul;25(7):1029-36.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2CACE4-352C-451E-B95E-9FFA524AD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428" y="890956"/>
            <a:ext cx="7225748" cy="50760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889439-C6D5-97B3-E9F9-9F233CCA7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0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6"/>
    </mc:Choice>
    <mc:Fallback xmlns="">
      <p:transition spd="slow" advTm="3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0303-264E-4852-979E-1E8230F18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70" y="608240"/>
            <a:ext cx="7714722" cy="1325563"/>
          </a:xfrm>
          <a:solidFill>
            <a:schemeClr val="tx1"/>
          </a:solidFill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Sarcopenia y Quimioterapia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AD1D00-980B-47EE-9E94-88820C7CB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360" y="2510823"/>
            <a:ext cx="5316187" cy="42376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F02D4B-4285-4548-84DB-4C5192CF7BC2}"/>
              </a:ext>
            </a:extLst>
          </p:cNvPr>
          <p:cNvSpPr txBox="1"/>
          <p:nvPr/>
        </p:nvSpPr>
        <p:spPr>
          <a:xfrm>
            <a:off x="139700" y="9080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 J Clin Oncol. 2019 Oct;24(10):1204-1213</a:t>
            </a:r>
            <a:endParaRPr lang="en-US" sz="1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097CD1C-50C6-A742-B1A8-E1B8A4EC8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90" y="2514600"/>
            <a:ext cx="6344870" cy="423766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5C3F1C6-DE11-654E-B017-07B1A1B9CE8E}"/>
              </a:ext>
            </a:extLst>
          </p:cNvPr>
          <p:cNvSpPr/>
          <p:nvPr/>
        </p:nvSpPr>
        <p:spPr>
          <a:xfrm>
            <a:off x="9400453" y="1759958"/>
            <a:ext cx="2016476" cy="3476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sarcopenia</a:t>
            </a:r>
            <a:endParaRPr lang="es-CL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14DE65F-97E5-354F-9C4C-C9F7159F44A6}"/>
              </a:ext>
            </a:extLst>
          </p:cNvPr>
          <p:cNvSpPr/>
          <p:nvPr/>
        </p:nvSpPr>
        <p:spPr>
          <a:xfrm>
            <a:off x="3793671" y="4750353"/>
            <a:ext cx="2016476" cy="3476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sarcopenia</a:t>
            </a:r>
            <a:endParaRPr lang="es-CL" dirty="0"/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D8BE0B69-EFB6-FB49-99FD-74476F3F270A}"/>
              </a:ext>
            </a:extLst>
          </p:cNvPr>
          <p:cNvCxnSpPr>
            <a:cxnSpLocks/>
          </p:cNvCxnSpPr>
          <p:nvPr/>
        </p:nvCxnSpPr>
        <p:spPr>
          <a:xfrm>
            <a:off x="10303329" y="2955471"/>
            <a:ext cx="538842" cy="1072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BC298B2-7CFA-C345-916A-A27DDAEE7FAE}"/>
              </a:ext>
            </a:extLst>
          </p:cNvPr>
          <p:cNvCxnSpPr/>
          <p:nvPr/>
        </p:nvCxnSpPr>
        <p:spPr>
          <a:xfrm flipH="1">
            <a:off x="3569925" y="5198274"/>
            <a:ext cx="980448" cy="745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D2ABA6-F8AC-7926-39A2-09E9AD637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9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6"/>
    </mc:Choice>
    <mc:Fallback xmlns="">
      <p:transition spd="slow" advTm="23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E988F3-D2DA-45B1-83DD-2A73A13BB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A38967-D08A-4BCE-9705-997A35D2B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A09FB1-2979-4094-845D-685CDB176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624" y="1928124"/>
            <a:ext cx="5020376" cy="47155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DEB2A0C-5893-4199-BDCB-58504BB6F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112" y="2142467"/>
            <a:ext cx="4744112" cy="42868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3A5EBB-2342-434F-B7FC-92764F509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" y="196581"/>
            <a:ext cx="5638800" cy="143915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43E78F7-3059-4839-9DD9-F8A4498F10FD}"/>
              </a:ext>
            </a:extLst>
          </p:cNvPr>
          <p:cNvSpPr/>
          <p:nvPr/>
        </p:nvSpPr>
        <p:spPr>
          <a:xfrm>
            <a:off x="7657603" y="401631"/>
            <a:ext cx="3453130" cy="1202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603 pacientes</a:t>
            </a:r>
          </a:p>
          <a:p>
            <a:pPr algn="ctr"/>
            <a:r>
              <a:rPr lang="es-ES" sz="2400" dirty="0"/>
              <a:t>Edad promedio 81 años</a:t>
            </a:r>
          </a:p>
          <a:p>
            <a:pPr algn="ctr"/>
            <a:r>
              <a:rPr lang="es-ES" sz="2400" dirty="0"/>
              <a:t>45% ca MTT</a:t>
            </a:r>
            <a:endParaRPr lang="en-US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B35415A-E0CC-49FC-99A5-7778A6EDBAF7}"/>
              </a:ext>
            </a:extLst>
          </p:cNvPr>
          <p:cNvSpPr/>
          <p:nvPr/>
        </p:nvSpPr>
        <p:spPr>
          <a:xfrm>
            <a:off x="3914568" y="4285891"/>
            <a:ext cx="1452880" cy="447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 </a:t>
            </a:r>
            <a:r>
              <a:rPr lang="es-ES" dirty="0" err="1"/>
              <a:t>Index</a:t>
            </a:r>
            <a:r>
              <a:rPr lang="es-ES" dirty="0"/>
              <a:t> 0.77</a:t>
            </a:r>
            <a:endParaRPr lang="en-US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D95DA23-44A0-4B93-B238-901280CCC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7603" y="-65727"/>
            <a:ext cx="30091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Geront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Biol. 2020 Jan 1;75(1):189-196.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1696E28-B299-46E3-94A8-8052AACD879C}"/>
              </a:ext>
            </a:extLst>
          </p:cNvPr>
          <p:cNvSpPr/>
          <p:nvPr/>
        </p:nvSpPr>
        <p:spPr>
          <a:xfrm>
            <a:off x="8949690" y="1671277"/>
            <a:ext cx="1452880" cy="447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 Marcha</a:t>
            </a:r>
            <a:endParaRPr lang="en-US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6E9D833-F782-4A2D-8DE4-49EEAEFE13CB}"/>
              </a:ext>
            </a:extLst>
          </p:cNvPr>
          <p:cNvSpPr/>
          <p:nvPr/>
        </p:nvSpPr>
        <p:spPr>
          <a:xfrm>
            <a:off x="3261789" y="1678184"/>
            <a:ext cx="1452880" cy="447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SPPB</a:t>
            </a:r>
            <a:endParaRPr lang="en-U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EA45B2E-646E-42E1-8E5B-8F54781FABD1}"/>
              </a:ext>
            </a:extLst>
          </p:cNvPr>
          <p:cNvSpPr/>
          <p:nvPr/>
        </p:nvSpPr>
        <p:spPr>
          <a:xfrm>
            <a:off x="9900920" y="4285890"/>
            <a:ext cx="1452880" cy="447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 </a:t>
            </a:r>
            <a:r>
              <a:rPr lang="es-ES" dirty="0" err="1"/>
              <a:t>Index</a:t>
            </a:r>
            <a:r>
              <a:rPr lang="es-ES" dirty="0"/>
              <a:t> 0.72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F61115-0591-A12D-653C-8FD118FAC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6"/>
    </mc:Choice>
    <mc:Fallback xmlns="">
      <p:transition spd="slow" advTm="17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6BDF282-3A54-44E3-8018-0F656C31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5" y="2006930"/>
            <a:ext cx="8609611" cy="484196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BC64A3C-5595-4D52-86AA-25A09E5CB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871C99B-AECB-DF43-B7D8-0729FEAAE92A}"/>
              </a:ext>
            </a:extLst>
          </p:cNvPr>
          <p:cNvSpPr txBox="1">
            <a:spLocks/>
          </p:cNvSpPr>
          <p:nvPr/>
        </p:nvSpPr>
        <p:spPr>
          <a:xfrm>
            <a:off x="289247" y="343973"/>
            <a:ext cx="7785974" cy="13255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>
                <a:solidFill>
                  <a:schemeClr val="bg1"/>
                </a:solidFill>
              </a:rPr>
              <a:t>Sarcopenia</a:t>
            </a:r>
            <a:r>
              <a:rPr lang="es-ES" dirty="0">
                <a:solidFill>
                  <a:schemeClr val="bg1"/>
                </a:solidFill>
              </a:rPr>
              <a:t> e </a:t>
            </a:r>
            <a:r>
              <a:rPr lang="es-ES" dirty="0" err="1">
                <a:solidFill>
                  <a:schemeClr val="bg1"/>
                </a:solidFill>
              </a:rPr>
              <a:t>Inumnoterapia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11E325-327B-E030-8291-89B585B3B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7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88"/>
    </mc:Choice>
    <mc:Fallback xmlns="">
      <p:transition spd="slow" advTm="25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98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2" name="Picture 2" descr="Rehabilitación preventiva adulto mayor | Kinesiología y Rehabilitación">
            <a:extLst>
              <a:ext uri="{FF2B5EF4-FFF2-40B4-BE49-F238E27FC236}">
                <a16:creationId xmlns:a16="http://schemas.microsoft.com/office/drawing/2014/main" id="{BDDED508-656B-A040-BC0F-4A1333811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0" r="-1" b="10316"/>
          <a:stretch/>
        </p:blipFill>
        <p:spPr bwMode="auto">
          <a:xfrm>
            <a:off x="4547938" y="3681409"/>
            <a:ext cx="7644062" cy="31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Rectangle 20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53F8CD6-ED3B-475A-A0F0-53FE9593C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lvl="0" algn="l"/>
            <a:r>
              <a:rPr lang="es-ES" sz="4300">
                <a:solidFill>
                  <a:schemeClr val="bg1"/>
                </a:solidFill>
              </a:rPr>
              <a:t>¿Es posible intervenir pacientes mayores para reducir toxicidad?</a:t>
            </a:r>
            <a:endParaRPr lang="en-US" sz="4300">
              <a:solidFill>
                <a:schemeClr val="bg1"/>
              </a:solidFill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859DC9F-6891-494D-96FE-9A8C87782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>
            <a:normAutofit/>
          </a:bodyPr>
          <a:lstStyle/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94E7F1-2127-C291-E878-CC6637A6C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0"/>
    </mc:Choice>
    <mc:Fallback xmlns="">
      <p:transition spd="slow" advTm="8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5727D-9F00-004B-A867-7F6C1EAB9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Mejoría en la sobrevida de pacientes con Cáncer de colon que reciben cirugía con ejercicio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1FFC127-2F87-6540-A851-3F7D5AC6504A}"/>
              </a:ext>
            </a:extLst>
          </p:cNvPr>
          <p:cNvSpPr/>
          <p:nvPr/>
        </p:nvSpPr>
        <p:spPr>
          <a:xfrm>
            <a:off x="5905500" y="64352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 err="1">
                <a:latin typeface="AdvP9785"/>
              </a:rPr>
              <a:t>Annals</a:t>
            </a:r>
            <a:r>
              <a:rPr lang="es-CL" dirty="0">
                <a:latin typeface="AdvP9785"/>
              </a:rPr>
              <a:t> of </a:t>
            </a:r>
            <a:r>
              <a:rPr lang="es-CL" dirty="0" err="1">
                <a:latin typeface="AdvP9785"/>
              </a:rPr>
              <a:t>Surgery</a:t>
            </a:r>
            <a:r>
              <a:rPr lang="es-CL" dirty="0">
                <a:latin typeface="AdvP9785"/>
              </a:rPr>
              <a:t> </a:t>
            </a:r>
            <a:r>
              <a:rPr lang="es-CL" dirty="0">
                <a:latin typeface="AdvP4C4E74"/>
              </a:rPr>
              <a:t>􏰁 </a:t>
            </a:r>
            <a:r>
              <a:rPr lang="es-CL" dirty="0" err="1">
                <a:latin typeface="AdvP9779"/>
              </a:rPr>
              <a:t>Volume</a:t>
            </a:r>
            <a:r>
              <a:rPr lang="es-CL" dirty="0">
                <a:latin typeface="AdvP9779"/>
              </a:rPr>
              <a:t> 270, </a:t>
            </a:r>
            <a:r>
              <a:rPr lang="es-CL" dirty="0" err="1">
                <a:latin typeface="AdvP9779"/>
              </a:rPr>
              <a:t>Number</a:t>
            </a:r>
            <a:r>
              <a:rPr lang="es-CL" dirty="0">
                <a:latin typeface="AdvP9779"/>
              </a:rPr>
              <a:t> 3, </a:t>
            </a:r>
            <a:r>
              <a:rPr lang="es-CL" dirty="0" err="1">
                <a:latin typeface="AdvP9779"/>
              </a:rPr>
              <a:t>September</a:t>
            </a:r>
            <a:r>
              <a:rPr lang="es-CL" dirty="0">
                <a:latin typeface="AdvP9779"/>
              </a:rPr>
              <a:t> 2019</a:t>
            </a:r>
            <a:br>
              <a:rPr lang="es-CL" dirty="0">
                <a:latin typeface="AdvP9779"/>
              </a:rPr>
            </a:b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ACEB27C-481E-9A4E-8415-A71E95AF4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2283995"/>
            <a:ext cx="11798300" cy="42902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0398D79-0984-A05F-8408-7AA0A209A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9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56"/>
    </mc:Choice>
    <mc:Fallback xmlns="">
      <p:transition spd="slow" advTm="58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CA9E81F-0809-9B49-BC53-25A8D548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36062"/>
            <a:ext cx="10515600" cy="1325563"/>
          </a:xfrm>
        </p:spPr>
        <p:txBody>
          <a:bodyPr/>
          <a:lstStyle/>
          <a:p>
            <a:r>
              <a:rPr lang="es-CL" b="1" dirty="0" err="1">
                <a:solidFill>
                  <a:srgbClr val="002060"/>
                </a:solidFill>
              </a:rPr>
              <a:t>Desafio</a:t>
            </a:r>
            <a:r>
              <a:rPr lang="es-CL" b="1" dirty="0">
                <a:solidFill>
                  <a:srgbClr val="002060"/>
                </a:solidFill>
              </a:rPr>
              <a:t> </a:t>
            </a:r>
            <a:r>
              <a:rPr lang="es-CL" b="1" dirty="0" err="1">
                <a:solidFill>
                  <a:srgbClr val="002060"/>
                </a:solidFill>
              </a:rPr>
              <a:t>Prehabilitación</a:t>
            </a:r>
            <a:endParaRPr lang="es-CL" b="1" dirty="0">
              <a:solidFill>
                <a:srgbClr val="002060"/>
              </a:solidFill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6C1FEDA-1F3A-244A-81EC-23C36657C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86265" y="2284752"/>
            <a:ext cx="10617296" cy="4351338"/>
          </a:xfrm>
          <a:prstGeom prst="rect">
            <a:avLst/>
          </a:prstGeom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8A08BEF-E57F-FC4B-B4A2-855ED8EA5F9D}"/>
              </a:ext>
            </a:extLst>
          </p:cNvPr>
          <p:cNvCxnSpPr/>
          <p:nvPr/>
        </p:nvCxnSpPr>
        <p:spPr>
          <a:xfrm>
            <a:off x="6869037" y="1915325"/>
            <a:ext cx="0" cy="409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C23DCAF7-30F4-FE47-B74B-2272D481737B}"/>
              </a:ext>
            </a:extLst>
          </p:cNvPr>
          <p:cNvCxnSpPr/>
          <p:nvPr/>
        </p:nvCxnSpPr>
        <p:spPr>
          <a:xfrm>
            <a:off x="7506629" y="1915325"/>
            <a:ext cx="0" cy="409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8D01EC21-476F-EC43-9D21-F7403B34BD34}"/>
              </a:ext>
            </a:extLst>
          </p:cNvPr>
          <p:cNvCxnSpPr/>
          <p:nvPr/>
        </p:nvCxnSpPr>
        <p:spPr>
          <a:xfrm>
            <a:off x="8162882" y="1915325"/>
            <a:ext cx="0" cy="409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B7BDDD59-B14C-F448-819A-B83CF78F9EE3}"/>
              </a:ext>
            </a:extLst>
          </p:cNvPr>
          <p:cNvCxnSpPr/>
          <p:nvPr/>
        </p:nvCxnSpPr>
        <p:spPr>
          <a:xfrm>
            <a:off x="8931103" y="1915325"/>
            <a:ext cx="0" cy="409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E9AE3C8C-3F34-484C-AE16-2577F766DEEB}"/>
              </a:ext>
            </a:extLst>
          </p:cNvPr>
          <p:cNvCxnSpPr/>
          <p:nvPr/>
        </p:nvCxnSpPr>
        <p:spPr>
          <a:xfrm>
            <a:off x="3914040" y="1875176"/>
            <a:ext cx="0" cy="409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9368304-450D-4348-B8A2-2B77B6F77EA6}"/>
              </a:ext>
            </a:extLst>
          </p:cNvPr>
          <p:cNvCxnSpPr/>
          <p:nvPr/>
        </p:nvCxnSpPr>
        <p:spPr>
          <a:xfrm>
            <a:off x="3384400" y="1875176"/>
            <a:ext cx="0" cy="409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4E409EF-20CE-4382-9722-E0E957BF8910}"/>
              </a:ext>
            </a:extLst>
          </p:cNvPr>
          <p:cNvCxnSpPr/>
          <p:nvPr/>
        </p:nvCxnSpPr>
        <p:spPr>
          <a:xfrm>
            <a:off x="4338272" y="1875176"/>
            <a:ext cx="0" cy="409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0403EE9-439D-4D55-AC5A-D69282FFA028}"/>
              </a:ext>
            </a:extLst>
          </p:cNvPr>
          <p:cNvSpPr/>
          <p:nvPr/>
        </p:nvSpPr>
        <p:spPr>
          <a:xfrm>
            <a:off x="6506994" y="1278278"/>
            <a:ext cx="3022212" cy="508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Adyuvancia</a:t>
            </a:r>
            <a:endParaRPr lang="es-CL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51733D1-407D-4900-911C-64E16C367239}"/>
              </a:ext>
            </a:extLst>
          </p:cNvPr>
          <p:cNvSpPr/>
          <p:nvPr/>
        </p:nvSpPr>
        <p:spPr>
          <a:xfrm>
            <a:off x="2784820" y="1307625"/>
            <a:ext cx="1873245" cy="508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Neo </a:t>
            </a:r>
            <a:r>
              <a:rPr lang="es-CL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ady</a:t>
            </a:r>
            <a:endParaRPr lang="es-CL" dirty="0"/>
          </a:p>
        </p:txBody>
      </p:sp>
      <p:pic>
        <p:nvPicPr>
          <p:cNvPr id="21" name="Gráfico 20" descr="Gráfico de tendencia descendente con relleno sólido">
            <a:extLst>
              <a:ext uri="{FF2B5EF4-FFF2-40B4-BE49-F238E27FC236}">
                <a16:creationId xmlns:a16="http://schemas.microsoft.com/office/drawing/2014/main" id="{3FB76534-5369-45AC-9CEB-3E201E9265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12994" y="1944672"/>
            <a:ext cx="5588000" cy="558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9DEB92-2436-8B32-877A-40179932F1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33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78"/>
    </mc:Choice>
    <mc:Fallback xmlns="">
      <p:transition spd="slow" advTm="49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248AAE-DE81-445C-ADA6-D1525AA3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AAABBC-7B8B-4230-95FC-08489530F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0793"/>
            <a:ext cx="12192000" cy="651641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8252E7F-38ED-B641-8CB4-4BEF0554D58C}"/>
              </a:ext>
            </a:extLst>
          </p:cNvPr>
          <p:cNvSpPr/>
          <p:nvPr/>
        </p:nvSpPr>
        <p:spPr>
          <a:xfrm>
            <a:off x="415635" y="170793"/>
            <a:ext cx="10010900" cy="719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Impacto Evaluación Geriátrica en toxicidad por quimioterapia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5D8BF69-C89F-3944-B7CF-251D19190BE0}"/>
              </a:ext>
            </a:extLst>
          </p:cNvPr>
          <p:cNvSpPr/>
          <p:nvPr/>
        </p:nvSpPr>
        <p:spPr>
          <a:xfrm>
            <a:off x="0" y="1995055"/>
            <a:ext cx="1971304" cy="2193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es-CL" dirty="0"/>
              <a:t>65 años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es-CL" dirty="0"/>
              <a:t>Tumor solido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es-CL" dirty="0"/>
              <a:t>Inicia nueva QT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5C1502E-4331-3742-BA88-445341D583E8}"/>
              </a:ext>
            </a:extLst>
          </p:cNvPr>
          <p:cNvSpPr/>
          <p:nvPr/>
        </p:nvSpPr>
        <p:spPr>
          <a:xfrm>
            <a:off x="2398815" y="2481943"/>
            <a:ext cx="1543793" cy="1325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es-CL" dirty="0"/>
              <a:t>VGI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DAEC578-FA1C-844C-B09C-AC726FA4A5EE}"/>
              </a:ext>
            </a:extLst>
          </p:cNvPr>
          <p:cNvSpPr/>
          <p:nvPr/>
        </p:nvSpPr>
        <p:spPr>
          <a:xfrm>
            <a:off x="5015345" y="1425038"/>
            <a:ext cx="2161310" cy="20039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Oncólogo + equipo geriatría multidisciplinario</a:t>
            </a:r>
          </a:p>
          <a:p>
            <a:pPr algn="ctr"/>
            <a:r>
              <a:rPr lang="es-CL" dirty="0"/>
              <a:t>(n=389)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7B35FC0-8550-1848-870E-EF1EBEAAF2CD}"/>
              </a:ext>
            </a:extLst>
          </p:cNvPr>
          <p:cNvSpPr/>
          <p:nvPr/>
        </p:nvSpPr>
        <p:spPr>
          <a:xfrm>
            <a:off x="7877297" y="1865661"/>
            <a:ext cx="4176157" cy="21938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/>
              <a:t>Seguimiento 6 meses post QT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57DE89-E1A1-1597-EE86-2A50849C7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8"/>
    </mc:Choice>
    <mc:Fallback xmlns="">
      <p:transition spd="slow" advTm="24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F33620-5285-4E0E-BC3C-F13CBB22D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0CC0A4-93FD-43BA-BEFF-37BB800B9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145"/>
            <a:ext cx="12192000" cy="675770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7B4CA0F-C78C-AC46-98EA-DA47B953FE99}"/>
              </a:ext>
            </a:extLst>
          </p:cNvPr>
          <p:cNvSpPr/>
          <p:nvPr/>
        </p:nvSpPr>
        <p:spPr>
          <a:xfrm>
            <a:off x="261255" y="365125"/>
            <a:ext cx="10010900" cy="719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Impacto Evaluación Geriátrica en toxicidad por quimioterapia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431EBDA-0700-8E4A-88F9-DFC92A329960}"/>
              </a:ext>
            </a:extLst>
          </p:cNvPr>
          <p:cNvSpPr/>
          <p:nvPr/>
        </p:nvSpPr>
        <p:spPr>
          <a:xfrm>
            <a:off x="1051956" y="1470132"/>
            <a:ext cx="4291940" cy="328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Toxicidad severa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66FDBE-8C2F-17B5-FD29-34785437E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82"/>
    </mc:Choice>
    <mc:Fallback xmlns="">
      <p:transition spd="slow" advTm="30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BF57E7C-CF7C-5347-B3E7-1A8CD64D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956" y="336550"/>
            <a:ext cx="8412338" cy="215308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250430A-5465-2344-982D-91F243A5A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933" y="2489638"/>
            <a:ext cx="9398000" cy="42164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15140E0-DCA9-0F42-A714-6C55CCEDCEDA}"/>
              </a:ext>
            </a:extLst>
          </p:cNvPr>
          <p:cNvSpPr/>
          <p:nvPr/>
        </p:nvSpPr>
        <p:spPr>
          <a:xfrm>
            <a:off x="1159933" y="2489638"/>
            <a:ext cx="2177033" cy="3566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es-CL" dirty="0"/>
              <a:t>70 años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es-CL" dirty="0"/>
              <a:t>Tumores solidos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es-CL" dirty="0"/>
              <a:t>Tratamiento oncológicos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BFA893-17D1-1D40-9D76-52D0C8AE90F0}"/>
              </a:ext>
            </a:extLst>
          </p:cNvPr>
          <p:cNvSpPr/>
          <p:nvPr/>
        </p:nvSpPr>
        <p:spPr>
          <a:xfrm>
            <a:off x="4370119" y="3429000"/>
            <a:ext cx="1995055" cy="85799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Equipo </a:t>
            </a:r>
            <a:r>
              <a:rPr lang="es-CL" dirty="0" err="1"/>
              <a:t>oncogeriatrico</a:t>
            </a:r>
            <a:endParaRPr lang="es-CL" dirty="0"/>
          </a:p>
          <a:p>
            <a:pPr algn="ctr"/>
            <a:r>
              <a:rPr lang="es-CL" dirty="0"/>
              <a:t>(n=76)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9B47622-B5AA-EF4C-A03A-693AF343ACA2}"/>
              </a:ext>
            </a:extLst>
          </p:cNvPr>
          <p:cNvSpPr/>
          <p:nvPr/>
        </p:nvSpPr>
        <p:spPr>
          <a:xfrm>
            <a:off x="8168245" y="3251472"/>
            <a:ext cx="2579694" cy="23061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Calidad vida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D721BA7-B3C9-6144-B3F5-419AA7EAB176}"/>
              </a:ext>
            </a:extLst>
          </p:cNvPr>
          <p:cNvSpPr/>
          <p:nvPr/>
        </p:nvSpPr>
        <p:spPr>
          <a:xfrm>
            <a:off x="6745185" y="3844031"/>
            <a:ext cx="1056904" cy="8579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6 meses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6DC9DA-09FD-B281-1145-1C749A345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4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0"/>
    </mc:Choice>
    <mc:Fallback xmlns="">
      <p:transition spd="slow" advTm="20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Slide 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1025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04110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Wee-Kheng Soo at TBD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B8B70FD-301B-2C47-AFE5-C2FD0BDF83CC}"/>
              </a:ext>
            </a:extLst>
          </p:cNvPr>
          <p:cNvSpPr/>
          <p:nvPr/>
        </p:nvSpPr>
        <p:spPr>
          <a:xfrm>
            <a:off x="1704110" y="994133"/>
            <a:ext cx="7805737" cy="857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Calidad de vida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305A6A-669D-3574-8E8B-711B5D76B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5919242-E672-4577-8C9F-A3B56735A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031" y="507657"/>
            <a:ext cx="8160969" cy="643684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65D770F-1CB7-458A-9975-52D7298C6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549860" cy="6857999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s-ES" sz="3200" dirty="0"/>
              <a:t>       </a:t>
            </a:r>
            <a:r>
              <a:rPr lang="es-ES" sz="3600" dirty="0" err="1">
                <a:solidFill>
                  <a:schemeClr val="bg1"/>
                </a:solidFill>
              </a:rPr>
              <a:t>Tusunami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980F7D8-0EE3-4A21-AFF9-BFDFDF2DF795}"/>
              </a:ext>
            </a:extLst>
          </p:cNvPr>
          <p:cNvSpPr/>
          <p:nvPr/>
        </p:nvSpPr>
        <p:spPr>
          <a:xfrm>
            <a:off x="10898659" y="1692876"/>
            <a:ext cx="1013255" cy="51651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4B1367-7422-6DD3-6745-ECB14C609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0"/>
    </mc:Choice>
    <mc:Fallback xmlns="">
      <p:transition spd="slow" advTm="1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Slide 10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CF616B-5A15-5F4A-9888-2E8E74285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694" y="1455737"/>
            <a:ext cx="6108865" cy="4351338"/>
          </a:xfrm>
        </p:spPr>
        <p:txBody>
          <a:bodyPr/>
          <a:lstStyle/>
          <a:p>
            <a:r>
              <a:rPr lang="es-CL" dirty="0"/>
              <a:t>39%  menos consultas servicio urgencia</a:t>
            </a:r>
          </a:p>
          <a:p>
            <a:r>
              <a:rPr lang="es-CL" dirty="0"/>
              <a:t>41% menos hospitalizaciones</a:t>
            </a:r>
          </a:p>
          <a:p>
            <a:r>
              <a:rPr lang="es-CL" dirty="0"/>
              <a:t>Menos discontinuación debido a efectos adversos (32 vs 53%)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04110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Wee-Kheng Soo at TBD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E28473-57EC-C349-A7B0-148CFAD09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706" y="1566194"/>
            <a:ext cx="4673600" cy="43513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A7D77C-85E8-ACCF-B431-C55FFE2C0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2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5D263B-61A5-46AC-BEC9-C53C7B0E7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0191CE-9034-46BC-92F3-3503A35D1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312"/>
            <a:ext cx="12192000" cy="6783457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6172F80-378E-7948-B3AE-8E13780C47BE}"/>
              </a:ext>
            </a:extLst>
          </p:cNvPr>
          <p:cNvSpPr/>
          <p:nvPr/>
        </p:nvSpPr>
        <p:spPr>
          <a:xfrm>
            <a:off x="415635" y="170793"/>
            <a:ext cx="10010900" cy="719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Impacto Evaluación Geriátrica en toxicidad por quimioterapia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9BB5F07-2354-CC4B-9CED-9C3E17DFBF29}"/>
              </a:ext>
            </a:extLst>
          </p:cNvPr>
          <p:cNvSpPr/>
          <p:nvPr/>
        </p:nvSpPr>
        <p:spPr>
          <a:xfrm>
            <a:off x="926274" y="1885020"/>
            <a:ext cx="3966359" cy="282193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es-CL" sz="2800" dirty="0"/>
              <a:t>70 años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CL" sz="2800" dirty="0" err="1"/>
              <a:t>Cancer</a:t>
            </a:r>
            <a:r>
              <a:rPr lang="es-CL" sz="2800" dirty="0"/>
              <a:t> etapa III-IV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CL" sz="2800" dirty="0" err="1"/>
              <a:t>Alteracion</a:t>
            </a:r>
            <a:r>
              <a:rPr lang="es-CL" sz="2800" dirty="0"/>
              <a:t> en evaluación geriátrica (VGI)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s-CL" sz="2800" dirty="0"/>
              <a:t>Inicio quimioterapia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4A01E10-A95C-2C4E-99AB-138E274CBAA0}"/>
              </a:ext>
            </a:extLst>
          </p:cNvPr>
          <p:cNvSpPr/>
          <p:nvPr/>
        </p:nvSpPr>
        <p:spPr>
          <a:xfrm>
            <a:off x="6448301" y="1690688"/>
            <a:ext cx="3503221" cy="1839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Oncólogo entregaba recomendaciones geriátricas basadas en hallazgos de la VGI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0F448B3-7DE3-9758-122D-C933F6CA1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1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8"/>
    </mc:Choice>
    <mc:Fallback xmlns="">
      <p:transition spd="slow" advTm="1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EC41F6-6A25-4D95-82D4-B9F1F9C5B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478893-2C8C-4282-A842-155373786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136"/>
            <a:ext cx="12200017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4317624-5B9D-7141-A91B-C7ABB8F8D525}"/>
              </a:ext>
            </a:extLst>
          </p:cNvPr>
          <p:cNvSpPr/>
          <p:nvPr/>
        </p:nvSpPr>
        <p:spPr>
          <a:xfrm>
            <a:off x="415635" y="170793"/>
            <a:ext cx="10010900" cy="719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Impacto Evaluación Geriátrica en toxicidad por quimioterapia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F054F51-F2EB-844F-9F00-2AD524CF84DE}"/>
              </a:ext>
            </a:extLst>
          </p:cNvPr>
          <p:cNvSpPr/>
          <p:nvPr/>
        </p:nvSpPr>
        <p:spPr>
          <a:xfrm>
            <a:off x="838200" y="1690688"/>
            <a:ext cx="4101935" cy="328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Toxicidad severa a 3 meses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F0728DC-9E0D-184C-A2C8-B9C6610F3DCF}"/>
              </a:ext>
            </a:extLst>
          </p:cNvPr>
          <p:cNvSpPr/>
          <p:nvPr/>
        </p:nvSpPr>
        <p:spPr>
          <a:xfrm>
            <a:off x="6940138" y="1720961"/>
            <a:ext cx="4101935" cy="328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Intensidad dosis</a:t>
            </a:r>
          </a:p>
        </p:txBody>
      </p:sp>
      <p:pic>
        <p:nvPicPr>
          <p:cNvPr id="1032" name="Picture 8" descr="Lento pero seguro">
            <a:extLst>
              <a:ext uri="{FF2B5EF4-FFF2-40B4-BE49-F238E27FC236}">
                <a16:creationId xmlns:a16="http://schemas.microsoft.com/office/drawing/2014/main" id="{FCB38D12-CA70-4742-AE3C-FF84D0AC1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21" y="15136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75F813-4EA5-018E-73A5-701500E3F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536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33"/>
    </mc:Choice>
    <mc:Fallback xmlns="">
      <p:transition spd="slow" advTm="5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22B229-4561-0248-8B50-385379334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170"/>
            <a:ext cx="10515600" cy="1325563"/>
          </a:xfrm>
        </p:spPr>
        <p:txBody>
          <a:bodyPr/>
          <a:lstStyle/>
          <a:p>
            <a:r>
              <a:rPr lang="es-CL" b="1" dirty="0">
                <a:solidFill>
                  <a:srgbClr val="002060"/>
                </a:solidFill>
              </a:rPr>
              <a:t>Evidencia intervención oncogeriátrica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BCEC43-C7C0-5A49-A3ED-CD85024FC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16" y="3550138"/>
            <a:ext cx="6743700" cy="11716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6D419B1-ED9A-EC40-B505-BAB154C20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16" y="1482815"/>
            <a:ext cx="5985228" cy="172858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E9FD74-35CA-624F-8C91-8B4521D1D4FD}"/>
              </a:ext>
            </a:extLst>
          </p:cNvPr>
          <p:cNvSpPr txBox="1"/>
          <p:nvPr/>
        </p:nvSpPr>
        <p:spPr>
          <a:xfrm>
            <a:off x="7420478" y="1375327"/>
            <a:ext cx="38746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400" dirty="0"/>
          </a:p>
          <a:p>
            <a:r>
              <a:rPr lang="es-CL" sz="2400" dirty="0"/>
              <a:t>Equipo multidisciplinario especializado </a:t>
            </a:r>
            <a:r>
              <a:rPr lang="es-CL" sz="2400" dirty="0" err="1"/>
              <a:t>oncogeriatra</a:t>
            </a:r>
            <a:endParaRPr lang="es-CL" sz="2400" dirty="0"/>
          </a:p>
          <a:p>
            <a:r>
              <a:rPr lang="es-CL" sz="2400" dirty="0">
                <a:solidFill>
                  <a:srgbClr val="00B050"/>
                </a:solidFill>
              </a:rPr>
              <a:t>Toxicidad G3-G5 (50 vs 60%) p 0.02 </a:t>
            </a:r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1ADECC5-1A93-9345-B6C4-72D35B0E5101}"/>
              </a:ext>
            </a:extLst>
          </p:cNvPr>
          <p:cNvSpPr/>
          <p:nvPr/>
        </p:nvSpPr>
        <p:spPr>
          <a:xfrm>
            <a:off x="573616" y="1482815"/>
            <a:ext cx="10932584" cy="1728587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983D7C4-33A0-404C-878D-04527192764D}"/>
              </a:ext>
            </a:extLst>
          </p:cNvPr>
          <p:cNvSpPr/>
          <p:nvPr/>
        </p:nvSpPr>
        <p:spPr>
          <a:xfrm>
            <a:off x="573616" y="3526692"/>
            <a:ext cx="10932584" cy="141499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1883827-FEBA-B646-B353-E3EF521DD799}"/>
              </a:ext>
            </a:extLst>
          </p:cNvPr>
          <p:cNvSpPr/>
          <p:nvPr/>
        </p:nvSpPr>
        <p:spPr>
          <a:xfrm>
            <a:off x="573616" y="5222785"/>
            <a:ext cx="10932584" cy="1414995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B6320F3-AE60-458B-B513-FF0FB9044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059" y="5742139"/>
            <a:ext cx="895475" cy="72400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E00D207-6C76-49C8-B7F3-F00D2B7FAC81}"/>
              </a:ext>
            </a:extLst>
          </p:cNvPr>
          <p:cNvSpPr txBox="1"/>
          <p:nvPr/>
        </p:nvSpPr>
        <p:spPr>
          <a:xfrm>
            <a:off x="685800" y="5318482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 geriatric assessment (GA) intervention to reduce treatment toxicity in older patients with advanced cancer: A University of Rochester Cancer Center NCI community oncology research program cluster randomized clinical trial (CRCT)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3C60A19-4C63-437D-8614-E6D56FB75341}"/>
              </a:ext>
            </a:extLst>
          </p:cNvPr>
          <p:cNvSpPr txBox="1"/>
          <p:nvPr/>
        </p:nvSpPr>
        <p:spPr>
          <a:xfrm>
            <a:off x="7549028" y="3429000"/>
            <a:ext cx="38746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Equipo multidisciplinario no especializado</a:t>
            </a:r>
          </a:p>
          <a:p>
            <a:r>
              <a:rPr lang="es-CL" sz="2400" dirty="0">
                <a:solidFill>
                  <a:srgbClr val="00B050"/>
                </a:solidFill>
              </a:rPr>
              <a:t>Calidad vida. 41% menos </a:t>
            </a:r>
            <a:r>
              <a:rPr lang="es-CL" sz="2400" dirty="0" err="1">
                <a:solidFill>
                  <a:srgbClr val="00B050"/>
                </a:solidFill>
              </a:rPr>
              <a:t>hosp</a:t>
            </a:r>
            <a:r>
              <a:rPr lang="es-CL" sz="2400" dirty="0">
                <a:solidFill>
                  <a:srgbClr val="00B050"/>
                </a:solidFill>
              </a:rPr>
              <a:t>.  39% menos visita SU</a:t>
            </a:r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6D4E0CE-E55C-4504-9477-25F3391A9842}"/>
              </a:ext>
            </a:extLst>
          </p:cNvPr>
          <p:cNvSpPr txBox="1"/>
          <p:nvPr/>
        </p:nvSpPr>
        <p:spPr>
          <a:xfrm>
            <a:off x="7590299" y="4809956"/>
            <a:ext cx="38746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400" dirty="0"/>
          </a:p>
          <a:p>
            <a:r>
              <a:rPr lang="es-CL" sz="2400" dirty="0"/>
              <a:t>Sin geriatra ni equipo Recomendaciones oncólogo</a:t>
            </a:r>
          </a:p>
          <a:p>
            <a:r>
              <a:rPr lang="es-CL" sz="2400" dirty="0">
                <a:solidFill>
                  <a:srgbClr val="00B050"/>
                </a:solidFill>
              </a:rPr>
              <a:t>Toxicidad G3-G5 (50 vs 71% p&lt;.0.1)</a:t>
            </a:r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73274ABC-60F9-4752-85EC-0B071E90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466" y="2108983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40DD37B8-CCCD-4B04-85DC-B3BB54C9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07" y="3996064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CDBEA962-FE40-4C49-8886-AD632586A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377" y="5680521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2AB34F-053F-2F53-944D-5DC974E56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0"/>
    </mc:Choice>
    <mc:Fallback xmlns="">
      <p:transition spd="slow" advTm="14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879240C-458D-454B-B0C7-F6AEE1908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Que podemos concluir?</a:t>
            </a:r>
            <a:endParaRPr lang="en-U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0C24F7-F445-41AE-9B2A-17C168959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610" y="2225675"/>
            <a:ext cx="3550920" cy="3109754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r>
              <a:rPr lang="es-ES" dirty="0"/>
              <a:t>Ajustar esquema de quimioterapia basado VGI disminuye el riesgo de toxicidad en AM</a:t>
            </a:r>
          </a:p>
          <a:p>
            <a:r>
              <a:rPr lang="es-ES" dirty="0"/>
              <a:t> </a:t>
            </a:r>
            <a:r>
              <a:rPr lang="es-ES" dirty="0" err="1"/>
              <a:t>ej</a:t>
            </a:r>
            <a:r>
              <a:rPr lang="es-ES" dirty="0"/>
              <a:t> dosis reducida o esquema menos tóxico</a:t>
            </a:r>
          </a:p>
          <a:p>
            <a:endParaRPr lang="en-US" dirty="0"/>
          </a:p>
        </p:txBody>
      </p:sp>
      <p:pic>
        <p:nvPicPr>
          <p:cNvPr id="2050" name="Picture 2" descr="Cuales son los beneficios de armar un rompecabezas? | CRN Noticias">
            <a:extLst>
              <a:ext uri="{FF2B5EF4-FFF2-40B4-BE49-F238E27FC236}">
                <a16:creationId xmlns:a16="http://schemas.microsoft.com/office/drawing/2014/main" id="{E8D650B1-80B7-472F-A8AB-F15A0692A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34" y="1825625"/>
            <a:ext cx="3305175" cy="310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2" name="CuadroTexto 9">
            <a:extLst>
              <a:ext uri="{FF2B5EF4-FFF2-40B4-BE49-F238E27FC236}">
                <a16:creationId xmlns:a16="http://schemas.microsoft.com/office/drawing/2014/main" id="{038A3D42-84F0-46A7-B31D-AEC5DEEC4C0F}"/>
              </a:ext>
            </a:extLst>
          </p:cNvPr>
          <p:cNvGraphicFramePr/>
          <p:nvPr/>
        </p:nvGraphicFramePr>
        <p:xfrm>
          <a:off x="8134349" y="1585248"/>
          <a:ext cx="3943351" cy="4832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939274-FA9B-B38D-76F4-9DA08AA22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2"/>
    </mc:Choice>
    <mc:Fallback xmlns="">
      <p:transition spd="slow" advTm="13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474F8-1041-4394-AE7F-424D3C643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s-ES" sz="4700" dirty="0">
                <a:solidFill>
                  <a:schemeClr val="accent5"/>
                </a:solidFill>
              </a:rPr>
              <a:t>Algunos desafíos en la toma decisiones en </a:t>
            </a:r>
            <a:r>
              <a:rPr lang="es-ES" sz="4700" dirty="0" err="1">
                <a:solidFill>
                  <a:schemeClr val="accent5"/>
                </a:solidFill>
              </a:rPr>
              <a:t>Oncogeriatria</a:t>
            </a:r>
            <a:endParaRPr lang="en-US" sz="4700" dirty="0">
              <a:solidFill>
                <a:schemeClr val="accent5"/>
              </a:solidFill>
            </a:endParaRPr>
          </a:p>
        </p:txBody>
      </p:sp>
      <p:graphicFrame>
        <p:nvGraphicFramePr>
          <p:cNvPr id="34" name="Marcador de contenido 2">
            <a:extLst>
              <a:ext uri="{FF2B5EF4-FFF2-40B4-BE49-F238E27FC236}">
                <a16:creationId xmlns:a16="http://schemas.microsoft.com/office/drawing/2014/main" id="{0B26EDE9-6185-4294-9DC1-530C1F0B8A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8">
            <a:extLst>
              <a:ext uri="{FF2B5EF4-FFF2-40B4-BE49-F238E27FC236}">
                <a16:creationId xmlns:a16="http://schemas.microsoft.com/office/drawing/2014/main" id="{3AF73483-5CA8-6D4E-824E-BD226F9DB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956" y="4972724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CD08FCB9-2232-AF4F-9F33-B5EE59F4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692" y="295275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62D90961-483C-7A40-A7E7-3BC2D4FF8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692" y="1466513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88FA1F-AA31-CCED-DC08-6F50633D50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5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64"/>
    </mc:Choice>
    <mc:Fallback xmlns="">
      <p:transition spd="slow" advTm="2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B1E0A-7764-CE45-945B-84A550A89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E23BDC-B367-1A48-9DFE-FD657603D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A733A4-5002-8148-AF88-9E359E7A0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393700"/>
            <a:ext cx="11074400" cy="6070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21E643-ED49-5F4C-4D69-1EA98D4AA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7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1"/>
    </mc:Choice>
    <mc:Fallback xmlns="">
      <p:transition spd="slow" advTm="23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3B9A74-4B31-3D4C-81F6-6F780A2FA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0C17D4-7F02-F149-9AF5-1035294E1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98F88C-564C-4C46-AF64-7211B6B70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368300"/>
            <a:ext cx="11074400" cy="6121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B6CADB-C3C0-0D1F-C145-1DCFD35D7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6"/>
    </mc:Choice>
    <mc:Fallback xmlns="">
      <p:transition spd="slow" advTm="18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73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75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2CF9A7-F1EA-401E-8642-53E3DDB1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anchor="t">
            <a:normAutofit/>
          </a:bodyPr>
          <a:lstStyle/>
          <a:p>
            <a:r>
              <a:rPr lang="es-CL" dirty="0"/>
              <a:t>Algunos datos</a:t>
            </a:r>
          </a:p>
        </p:txBody>
      </p:sp>
      <p:pic>
        <p:nvPicPr>
          <p:cNvPr id="1026" name="Picture 2" descr="Qué es el envejecimiento? -canalSALUD">
            <a:extLst>
              <a:ext uri="{FF2B5EF4-FFF2-40B4-BE49-F238E27FC236}">
                <a16:creationId xmlns:a16="http://schemas.microsoft.com/office/drawing/2014/main" id="{72E09281-7319-A449-90E4-419A0764D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r="26866" b="-2"/>
          <a:stretch/>
        </p:blipFill>
        <p:spPr bwMode="auto"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5019EBA4-81F2-4915-8083-B7FAD4D9EB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1097946"/>
              </p:ext>
            </p:extLst>
          </p:nvPr>
        </p:nvGraphicFramePr>
        <p:xfrm>
          <a:off x="6448425" y="254833"/>
          <a:ext cx="5378814" cy="626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317F8E-8C34-9E34-ADEB-2FBCEF226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94"/>
    </mc:Choice>
    <mc:Fallback xmlns="">
      <p:transition spd="slow" advTm="33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1252182-635F-AD7B-404B-997645B99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s-ES" sz="4700" dirty="0"/>
              <a:t>El aumento en la expectativa de vida poblacional se asocia a mayor incidencia de cáncer</a:t>
            </a:r>
            <a:br>
              <a:rPr lang="es-ES" sz="4700" dirty="0"/>
            </a:br>
            <a:endParaRPr lang="es-CL" sz="47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8A02F2-357C-462E-D00D-9425B7D55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8"/>
    </mc:Choice>
    <mc:Fallback xmlns="">
      <p:transition spd="slow" advTm="10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ología molecular: ¿en qué consiste esta disciplina? - Muy Salud">
            <a:extLst>
              <a:ext uri="{FF2B5EF4-FFF2-40B4-BE49-F238E27FC236}">
                <a16:creationId xmlns:a16="http://schemas.microsoft.com/office/drawing/2014/main" id="{8052ACE1-100E-0950-AA39-0FFD6F0FE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5" r="12397" b="2"/>
          <a:stretch/>
        </p:blipFill>
        <p:spPr bwMode="auto">
          <a:xfrm>
            <a:off x="20" y="584909"/>
            <a:ext cx="571861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0" y="0"/>
                </a:moveTo>
                <a:lnTo>
                  <a:pt x="2672821" y="0"/>
                </a:lnTo>
                <a:lnTo>
                  <a:pt x="2673116" y="639"/>
                </a:lnTo>
                <a:lnTo>
                  <a:pt x="3175662" y="639"/>
                </a:lnTo>
                <a:lnTo>
                  <a:pt x="5718636" y="5509675"/>
                </a:lnTo>
                <a:lnTo>
                  <a:pt x="502842" y="5509675"/>
                </a:lnTo>
                <a:lnTo>
                  <a:pt x="502842" y="5509036"/>
                </a:lnTo>
                <a:lnTo>
                  <a:pt x="0" y="55090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2619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181952D2-D4A2-4B17-84C6-5B8F91CCB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6272" y="3651047"/>
            <a:ext cx="5370576" cy="911117"/>
          </a:xfrm>
        </p:spPr>
        <p:txBody>
          <a:bodyPr>
            <a:normAutofit/>
          </a:bodyPr>
          <a:lstStyle/>
          <a:p>
            <a:pPr algn="l"/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C288B70-F849-47FB-9143-E8B062ED3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3747" y="1408814"/>
            <a:ext cx="5683102" cy="2235277"/>
          </a:xfrm>
        </p:spPr>
        <p:txBody>
          <a:bodyPr>
            <a:normAutofit/>
          </a:bodyPr>
          <a:lstStyle/>
          <a:p>
            <a:pPr lvl="0" algn="l"/>
            <a:r>
              <a:rPr lang="es-ES" sz="5000">
                <a:solidFill>
                  <a:srgbClr val="FFFFFF"/>
                </a:solidFill>
              </a:rPr>
              <a:t>Aspectos biológicos ce cáncer y envejecimiento</a:t>
            </a:r>
            <a:endParaRPr lang="en-US" sz="5000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A8B345-D180-9CB9-78E2-ACA3D558E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4"/>
    </mc:Choice>
    <mc:Fallback xmlns="">
      <p:transition spd="slow" advTm="5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4|3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7|0.2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12178</TotalTime>
  <Words>855</Words>
  <Application>Microsoft Macintosh PowerPoint</Application>
  <PresentationFormat>Panorámica</PresentationFormat>
  <Paragraphs>176</Paragraphs>
  <Slides>45</Slides>
  <Notes>4</Notes>
  <HiddenSlides>0</HiddenSlides>
  <MMClips>45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45</vt:i4>
      </vt:variant>
    </vt:vector>
  </HeadingPairs>
  <TitlesOfParts>
    <vt:vector size="60" baseType="lpstr">
      <vt:lpstr>Advhelvneue</vt:lpstr>
      <vt:lpstr>AdvP4C4E74</vt:lpstr>
      <vt:lpstr>AdvP9779</vt:lpstr>
      <vt:lpstr>AdvP9785</vt:lpstr>
      <vt:lpstr>AdvPSA183</vt:lpstr>
      <vt:lpstr>AdvPSSym</vt:lpstr>
      <vt:lpstr>AGaramondPro</vt:lpstr>
      <vt:lpstr>Arial</vt:lpstr>
      <vt:lpstr>Calibri</vt:lpstr>
      <vt:lpstr>Calibri Light</vt:lpstr>
      <vt:lpstr>GillSansStd</vt:lpstr>
      <vt:lpstr>StarSymbol</vt:lpstr>
      <vt:lpstr>Wingdings</vt:lpstr>
      <vt:lpstr>Tema de Office</vt:lpstr>
      <vt:lpstr>1_Tema de Office</vt:lpstr>
      <vt:lpstr>Cáncer la persona mayor</vt:lpstr>
      <vt:lpstr>Retardo en el envejecimiento  </vt:lpstr>
      <vt:lpstr>Silver Tsunami</vt:lpstr>
      <vt:lpstr>       Tusunami</vt:lpstr>
      <vt:lpstr>Presentación de PowerPoint</vt:lpstr>
      <vt:lpstr>Presentación de PowerPoint</vt:lpstr>
      <vt:lpstr>Algunos datos</vt:lpstr>
      <vt:lpstr>El aumento en la expectativa de vida poblacional se asocia a mayor incidencia de cáncer </vt:lpstr>
      <vt:lpstr>Aspectos biológicos ce cáncer y envejecimiento</vt:lpstr>
      <vt:lpstr>Cáncer y senescencia: ¿Procesos opuestos?</vt:lpstr>
      <vt:lpstr>¿Cual es el impacto de una enfermedad oncológica en el cuerpo?</vt:lpstr>
      <vt:lpstr>Presentación de PowerPoint</vt:lpstr>
      <vt:lpstr>Evolución del tiempo en el espacio según programa contramedidas de viajes espaciales</vt:lpstr>
      <vt:lpstr>Presentación de PowerPoint</vt:lpstr>
      <vt:lpstr>Enviaría a un adulto mayor al espacio sin entrenamiento???</vt:lpstr>
      <vt:lpstr>Algunos desafíos en la toma decisiones en Oncogeriatria</vt:lpstr>
      <vt:lpstr>¿Podemos seleccionar que pacientes mayores pueden recibir quimioterapia?</vt:lpstr>
      <vt:lpstr>¿Lo mismo para todos/as?</vt:lpstr>
      <vt:lpstr>Desafío es lidiar con la heterogeneidad: Medicina de precisión </vt:lpstr>
      <vt:lpstr>Presentación de PowerPoint</vt:lpstr>
      <vt:lpstr>Guías clínicas: recomendación para oncológos</vt:lpstr>
      <vt:lpstr>VGI y predicción de toxicidad</vt:lpstr>
      <vt:lpstr>Presentación de PowerPoint</vt:lpstr>
      <vt:lpstr>Presentación de PowerPoint</vt:lpstr>
      <vt:lpstr>¿Podemos predecir el riesgo de toxicidad a quimioterapia?</vt:lpstr>
      <vt:lpstr>¿Tenemos buenos predictores de toxicidad en adultos mayores?</vt:lpstr>
      <vt:lpstr>Score geriátrico predice toxicidad mejor que valoración oncológica tradicional</vt:lpstr>
      <vt:lpstr>¿Sarcopenia predictor de toxicidad a quimioterapia?</vt:lpstr>
      <vt:lpstr>Presentación de PowerPoint</vt:lpstr>
      <vt:lpstr>Sarcopenia y Quimioterapia</vt:lpstr>
      <vt:lpstr>Presentación de PowerPoint</vt:lpstr>
      <vt:lpstr>Presentación de PowerPoint</vt:lpstr>
      <vt:lpstr>¿Es posible intervenir pacientes mayores para reducir toxicidad?</vt:lpstr>
      <vt:lpstr>Mejoría en la sobrevida de pacientes con Cáncer de colon que reciben cirugía con ejercicio</vt:lpstr>
      <vt:lpstr>Desafio Prehabilitación</vt:lpstr>
      <vt:lpstr>Presentación de PowerPoint</vt:lpstr>
      <vt:lpstr>Presentación de PowerPoint</vt:lpstr>
      <vt:lpstr>Presentación de PowerPoint</vt:lpstr>
      <vt:lpstr>Slide 8</vt:lpstr>
      <vt:lpstr>Slide 10</vt:lpstr>
      <vt:lpstr>Presentación de PowerPoint</vt:lpstr>
      <vt:lpstr>Presentación de PowerPoint</vt:lpstr>
      <vt:lpstr>Evidencia intervención oncogeriátrica</vt:lpstr>
      <vt:lpstr>Que podemos concluir?</vt:lpstr>
      <vt:lpstr>Algunos desafíos en la toma decisiones en Oncogeriatria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gonzalo navarrete</dc:creator>
  <cp:lastModifiedBy>gonzalo navarrete</cp:lastModifiedBy>
  <cp:revision>23</cp:revision>
  <dcterms:created xsi:type="dcterms:W3CDTF">2021-05-15T16:52:25Z</dcterms:created>
  <dcterms:modified xsi:type="dcterms:W3CDTF">2023-04-07T19:21:34Z</dcterms:modified>
</cp:coreProperties>
</file>