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3" r:id="rId3"/>
    <p:sldId id="304" r:id="rId4"/>
    <p:sldId id="327" r:id="rId5"/>
    <p:sldId id="307" r:id="rId6"/>
    <p:sldId id="328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20" r:id="rId15"/>
    <p:sldId id="321" r:id="rId16"/>
    <p:sldId id="317" r:id="rId17"/>
    <p:sldId id="318" r:id="rId18"/>
    <p:sldId id="319" r:id="rId19"/>
    <p:sldId id="322" r:id="rId20"/>
    <p:sldId id="325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1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D31B5-C0A3-444A-8177-8C461B1FE3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117A89-B8E9-C143-BFFA-901E54F32332}">
      <dgm:prSet/>
      <dgm:spPr/>
      <dgm:t>
        <a:bodyPr/>
        <a:lstStyle/>
        <a:p>
          <a:r>
            <a:rPr lang="es-CL" dirty="0"/>
            <a:t>Tendinopatía/</a:t>
          </a:r>
          <a:r>
            <a:rPr lang="es-CL" dirty="0" err="1"/>
            <a:t>tendinosis</a:t>
          </a:r>
          <a:endParaRPr lang="es-CL" dirty="0"/>
        </a:p>
      </dgm:t>
    </dgm:pt>
    <dgm:pt modelId="{4635B4F2-4CEC-184A-B9F3-F70EB2BDE26C}" type="parTrans" cxnId="{D65CD5E0-7D9F-1D4A-A755-6146BBB75999}">
      <dgm:prSet/>
      <dgm:spPr/>
      <dgm:t>
        <a:bodyPr/>
        <a:lstStyle/>
        <a:p>
          <a:endParaRPr lang="es-MX"/>
        </a:p>
      </dgm:t>
    </dgm:pt>
    <dgm:pt modelId="{E7FDE8F3-D07B-A741-B41A-ACF27B4BF51A}" type="sibTrans" cxnId="{D65CD5E0-7D9F-1D4A-A755-6146BBB75999}">
      <dgm:prSet/>
      <dgm:spPr/>
      <dgm:t>
        <a:bodyPr/>
        <a:lstStyle/>
        <a:p>
          <a:endParaRPr lang="es-MX"/>
        </a:p>
      </dgm:t>
    </dgm:pt>
    <dgm:pt modelId="{E13C02B6-B135-F042-BB43-51B94CA0B73C}">
      <dgm:prSet/>
      <dgm:spPr/>
      <dgm:t>
        <a:bodyPr/>
        <a:lstStyle/>
        <a:p>
          <a:r>
            <a:rPr lang="es-CL" dirty="0"/>
            <a:t>Rotura parcial</a:t>
          </a:r>
        </a:p>
      </dgm:t>
    </dgm:pt>
    <dgm:pt modelId="{62C7798E-23A4-2B4C-AAA2-B4D2E3DFF6C8}" type="parTrans" cxnId="{B6A96EA1-C8B6-F546-93B1-AC387C4B0E43}">
      <dgm:prSet/>
      <dgm:spPr/>
      <dgm:t>
        <a:bodyPr/>
        <a:lstStyle/>
        <a:p>
          <a:endParaRPr lang="es-MX"/>
        </a:p>
      </dgm:t>
    </dgm:pt>
    <dgm:pt modelId="{CDB96508-0194-4E4C-BC80-8C6D571AF673}" type="sibTrans" cxnId="{B6A96EA1-C8B6-F546-93B1-AC387C4B0E43}">
      <dgm:prSet/>
      <dgm:spPr/>
      <dgm:t>
        <a:bodyPr/>
        <a:lstStyle/>
        <a:p>
          <a:endParaRPr lang="es-MX"/>
        </a:p>
      </dgm:t>
    </dgm:pt>
    <dgm:pt modelId="{9348BDEE-8B81-0243-8D5A-57BB1D5EA155}">
      <dgm:prSet/>
      <dgm:spPr/>
      <dgm:t>
        <a:bodyPr/>
        <a:lstStyle/>
        <a:p>
          <a:r>
            <a:rPr lang="es-MX" dirty="0"/>
            <a:t>Rotura total</a:t>
          </a:r>
        </a:p>
      </dgm:t>
    </dgm:pt>
    <dgm:pt modelId="{0C506877-BA5E-1748-B560-0488ADD2F0FA}" type="parTrans" cxnId="{1C95BBFD-C691-B842-AE18-9345717C0579}">
      <dgm:prSet/>
      <dgm:spPr/>
      <dgm:t>
        <a:bodyPr/>
        <a:lstStyle/>
        <a:p>
          <a:endParaRPr lang="es-MX"/>
        </a:p>
      </dgm:t>
    </dgm:pt>
    <dgm:pt modelId="{62E835FC-5CC0-014F-BB25-4AE4D1A2E62B}" type="sibTrans" cxnId="{1C95BBFD-C691-B842-AE18-9345717C0579}">
      <dgm:prSet/>
      <dgm:spPr/>
      <dgm:t>
        <a:bodyPr/>
        <a:lstStyle/>
        <a:p>
          <a:endParaRPr lang="es-MX"/>
        </a:p>
      </dgm:t>
    </dgm:pt>
    <dgm:pt modelId="{A17030E4-6492-7542-9CD5-8A3352949207}">
      <dgm:prSet/>
      <dgm:spPr/>
      <dgm:t>
        <a:bodyPr/>
        <a:lstStyle/>
        <a:p>
          <a:r>
            <a:rPr lang="es-MX" dirty="0"/>
            <a:t>Artropatía</a:t>
          </a:r>
        </a:p>
      </dgm:t>
    </dgm:pt>
    <dgm:pt modelId="{8C3747C9-1CDA-3D45-842C-C0959FD721DE}" type="parTrans" cxnId="{5A9951D3-8D6E-2D4D-A644-A0FA48074DD9}">
      <dgm:prSet/>
      <dgm:spPr/>
      <dgm:t>
        <a:bodyPr/>
        <a:lstStyle/>
        <a:p>
          <a:endParaRPr lang="es-MX"/>
        </a:p>
      </dgm:t>
    </dgm:pt>
    <dgm:pt modelId="{A5CBB45C-E7F4-734C-8387-3507297BD0A4}" type="sibTrans" cxnId="{5A9951D3-8D6E-2D4D-A644-A0FA48074DD9}">
      <dgm:prSet/>
      <dgm:spPr/>
      <dgm:t>
        <a:bodyPr/>
        <a:lstStyle/>
        <a:p>
          <a:endParaRPr lang="es-MX"/>
        </a:p>
      </dgm:t>
    </dgm:pt>
    <dgm:pt modelId="{595B80D0-9992-3A45-831B-EA37038582B6}" type="pres">
      <dgm:prSet presAssocID="{44ED31B5-C0A3-444A-8177-8C461B1FE334}" presName="CompostProcess" presStyleCnt="0">
        <dgm:presLayoutVars>
          <dgm:dir/>
          <dgm:resizeHandles val="exact"/>
        </dgm:presLayoutVars>
      </dgm:prSet>
      <dgm:spPr/>
    </dgm:pt>
    <dgm:pt modelId="{776DC1CD-92CB-EE41-8FFB-EAE508BA7128}" type="pres">
      <dgm:prSet presAssocID="{44ED31B5-C0A3-444A-8177-8C461B1FE334}" presName="arrow" presStyleLbl="bgShp" presStyleIdx="0" presStyleCnt="1"/>
      <dgm:spPr/>
    </dgm:pt>
    <dgm:pt modelId="{11140B82-80C2-3E42-B364-C9512ACAAA4E}" type="pres">
      <dgm:prSet presAssocID="{44ED31B5-C0A3-444A-8177-8C461B1FE334}" presName="linearProcess" presStyleCnt="0"/>
      <dgm:spPr/>
    </dgm:pt>
    <dgm:pt modelId="{2677B34F-3682-F242-BD9A-D146AEB6F63A}" type="pres">
      <dgm:prSet presAssocID="{7A117A89-B8E9-C143-BFFA-901E54F32332}" presName="textNode" presStyleLbl="node1" presStyleIdx="0" presStyleCnt="4">
        <dgm:presLayoutVars>
          <dgm:bulletEnabled val="1"/>
        </dgm:presLayoutVars>
      </dgm:prSet>
      <dgm:spPr/>
    </dgm:pt>
    <dgm:pt modelId="{2DA02D39-FEE0-C94F-A7E7-E5AF8F8EAAB2}" type="pres">
      <dgm:prSet presAssocID="{E7FDE8F3-D07B-A741-B41A-ACF27B4BF51A}" presName="sibTrans" presStyleCnt="0"/>
      <dgm:spPr/>
    </dgm:pt>
    <dgm:pt modelId="{C8578D3B-B745-9047-84E6-63C078DCC4C9}" type="pres">
      <dgm:prSet presAssocID="{E13C02B6-B135-F042-BB43-51B94CA0B73C}" presName="textNode" presStyleLbl="node1" presStyleIdx="1" presStyleCnt="4">
        <dgm:presLayoutVars>
          <dgm:bulletEnabled val="1"/>
        </dgm:presLayoutVars>
      </dgm:prSet>
      <dgm:spPr/>
    </dgm:pt>
    <dgm:pt modelId="{FC99C2D2-0653-E54F-A8E9-FC8BDDCFF205}" type="pres">
      <dgm:prSet presAssocID="{CDB96508-0194-4E4C-BC80-8C6D571AF673}" presName="sibTrans" presStyleCnt="0"/>
      <dgm:spPr/>
    </dgm:pt>
    <dgm:pt modelId="{438741B6-BE27-1F41-AECD-038AD10064E1}" type="pres">
      <dgm:prSet presAssocID="{9348BDEE-8B81-0243-8D5A-57BB1D5EA155}" presName="textNode" presStyleLbl="node1" presStyleIdx="2" presStyleCnt="4">
        <dgm:presLayoutVars>
          <dgm:bulletEnabled val="1"/>
        </dgm:presLayoutVars>
      </dgm:prSet>
      <dgm:spPr/>
    </dgm:pt>
    <dgm:pt modelId="{825BA5D2-3585-F248-9E95-8B2F252494E0}" type="pres">
      <dgm:prSet presAssocID="{62E835FC-5CC0-014F-BB25-4AE4D1A2E62B}" presName="sibTrans" presStyleCnt="0"/>
      <dgm:spPr/>
    </dgm:pt>
    <dgm:pt modelId="{0F18A0F5-7FE4-3046-B5C3-169E4925E369}" type="pres">
      <dgm:prSet presAssocID="{A17030E4-6492-7542-9CD5-8A335294920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0405908-B5D3-A14C-BE7C-C624C6B79E14}" type="presOf" srcId="{E13C02B6-B135-F042-BB43-51B94CA0B73C}" destId="{C8578D3B-B745-9047-84E6-63C078DCC4C9}" srcOrd="0" destOrd="0" presId="urn:microsoft.com/office/officeart/2005/8/layout/hProcess9"/>
    <dgm:cxn modelId="{14ED7815-2CA1-2D4E-A25C-BE61AB94E3EF}" type="presOf" srcId="{7A117A89-B8E9-C143-BFFA-901E54F32332}" destId="{2677B34F-3682-F242-BD9A-D146AEB6F63A}" srcOrd="0" destOrd="0" presId="urn:microsoft.com/office/officeart/2005/8/layout/hProcess9"/>
    <dgm:cxn modelId="{43B4843F-6C1D-6441-8384-FC225A09C25F}" type="presOf" srcId="{A17030E4-6492-7542-9CD5-8A3352949207}" destId="{0F18A0F5-7FE4-3046-B5C3-169E4925E369}" srcOrd="0" destOrd="0" presId="urn:microsoft.com/office/officeart/2005/8/layout/hProcess9"/>
    <dgm:cxn modelId="{B6A96EA1-C8B6-F546-93B1-AC387C4B0E43}" srcId="{44ED31B5-C0A3-444A-8177-8C461B1FE334}" destId="{E13C02B6-B135-F042-BB43-51B94CA0B73C}" srcOrd="1" destOrd="0" parTransId="{62C7798E-23A4-2B4C-AAA2-B4D2E3DFF6C8}" sibTransId="{CDB96508-0194-4E4C-BC80-8C6D571AF673}"/>
    <dgm:cxn modelId="{84FEE7A7-7B7D-3649-8D4D-D5444E6D7CE5}" type="presOf" srcId="{9348BDEE-8B81-0243-8D5A-57BB1D5EA155}" destId="{438741B6-BE27-1F41-AECD-038AD10064E1}" srcOrd="0" destOrd="0" presId="urn:microsoft.com/office/officeart/2005/8/layout/hProcess9"/>
    <dgm:cxn modelId="{C34B8BCF-1264-804B-8EAC-461100ABB1ED}" type="presOf" srcId="{44ED31B5-C0A3-444A-8177-8C461B1FE334}" destId="{595B80D0-9992-3A45-831B-EA37038582B6}" srcOrd="0" destOrd="0" presId="urn:microsoft.com/office/officeart/2005/8/layout/hProcess9"/>
    <dgm:cxn modelId="{5A9951D3-8D6E-2D4D-A644-A0FA48074DD9}" srcId="{44ED31B5-C0A3-444A-8177-8C461B1FE334}" destId="{A17030E4-6492-7542-9CD5-8A3352949207}" srcOrd="3" destOrd="0" parTransId="{8C3747C9-1CDA-3D45-842C-C0959FD721DE}" sibTransId="{A5CBB45C-E7F4-734C-8387-3507297BD0A4}"/>
    <dgm:cxn modelId="{D65CD5E0-7D9F-1D4A-A755-6146BBB75999}" srcId="{44ED31B5-C0A3-444A-8177-8C461B1FE334}" destId="{7A117A89-B8E9-C143-BFFA-901E54F32332}" srcOrd="0" destOrd="0" parTransId="{4635B4F2-4CEC-184A-B9F3-F70EB2BDE26C}" sibTransId="{E7FDE8F3-D07B-A741-B41A-ACF27B4BF51A}"/>
    <dgm:cxn modelId="{1C95BBFD-C691-B842-AE18-9345717C0579}" srcId="{44ED31B5-C0A3-444A-8177-8C461B1FE334}" destId="{9348BDEE-8B81-0243-8D5A-57BB1D5EA155}" srcOrd="2" destOrd="0" parTransId="{0C506877-BA5E-1748-B560-0488ADD2F0FA}" sibTransId="{62E835FC-5CC0-014F-BB25-4AE4D1A2E62B}"/>
    <dgm:cxn modelId="{143495CC-8CEB-FB48-B68E-B7E19FA94960}" type="presParOf" srcId="{595B80D0-9992-3A45-831B-EA37038582B6}" destId="{776DC1CD-92CB-EE41-8FFB-EAE508BA7128}" srcOrd="0" destOrd="0" presId="urn:microsoft.com/office/officeart/2005/8/layout/hProcess9"/>
    <dgm:cxn modelId="{66853183-C622-FB4B-A6B8-3462941772B0}" type="presParOf" srcId="{595B80D0-9992-3A45-831B-EA37038582B6}" destId="{11140B82-80C2-3E42-B364-C9512ACAAA4E}" srcOrd="1" destOrd="0" presId="urn:microsoft.com/office/officeart/2005/8/layout/hProcess9"/>
    <dgm:cxn modelId="{99DE951A-BB0C-524A-81FE-D8C0332132BC}" type="presParOf" srcId="{11140B82-80C2-3E42-B364-C9512ACAAA4E}" destId="{2677B34F-3682-F242-BD9A-D146AEB6F63A}" srcOrd="0" destOrd="0" presId="urn:microsoft.com/office/officeart/2005/8/layout/hProcess9"/>
    <dgm:cxn modelId="{D28E6C2C-0B2E-FF44-84A5-69537C674D64}" type="presParOf" srcId="{11140B82-80C2-3E42-B364-C9512ACAAA4E}" destId="{2DA02D39-FEE0-C94F-A7E7-E5AF8F8EAAB2}" srcOrd="1" destOrd="0" presId="urn:microsoft.com/office/officeart/2005/8/layout/hProcess9"/>
    <dgm:cxn modelId="{3F935025-1A9E-4E4A-AF6C-58EE11F6E556}" type="presParOf" srcId="{11140B82-80C2-3E42-B364-C9512ACAAA4E}" destId="{C8578D3B-B745-9047-84E6-63C078DCC4C9}" srcOrd="2" destOrd="0" presId="urn:microsoft.com/office/officeart/2005/8/layout/hProcess9"/>
    <dgm:cxn modelId="{8475268C-B3DD-294C-A4AF-2C5D6A956CDB}" type="presParOf" srcId="{11140B82-80C2-3E42-B364-C9512ACAAA4E}" destId="{FC99C2D2-0653-E54F-A8E9-FC8BDDCFF205}" srcOrd="3" destOrd="0" presId="urn:microsoft.com/office/officeart/2005/8/layout/hProcess9"/>
    <dgm:cxn modelId="{DBDA30FC-4CF9-D840-9732-27A8F4BC7C34}" type="presParOf" srcId="{11140B82-80C2-3E42-B364-C9512ACAAA4E}" destId="{438741B6-BE27-1F41-AECD-038AD10064E1}" srcOrd="4" destOrd="0" presId="urn:microsoft.com/office/officeart/2005/8/layout/hProcess9"/>
    <dgm:cxn modelId="{4034E026-5D85-EA45-8A01-98A3D78491B8}" type="presParOf" srcId="{11140B82-80C2-3E42-B364-C9512ACAAA4E}" destId="{825BA5D2-3585-F248-9E95-8B2F252494E0}" srcOrd="5" destOrd="0" presId="urn:microsoft.com/office/officeart/2005/8/layout/hProcess9"/>
    <dgm:cxn modelId="{2D76B849-53CC-8949-B3BB-1A5D228E7992}" type="presParOf" srcId="{11140B82-80C2-3E42-B364-C9512ACAAA4E}" destId="{0F18A0F5-7FE4-3046-B5C3-169E4925E36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C1CD-92CB-EE41-8FFB-EAE508BA7128}">
      <dsp:nvSpPr>
        <dsp:cNvPr id="0" name=""/>
        <dsp:cNvSpPr/>
      </dsp:nvSpPr>
      <dsp:spPr>
        <a:xfrm>
          <a:off x="858289" y="0"/>
          <a:ext cx="9727276" cy="39397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7B34F-3682-F242-BD9A-D146AEB6F63A}">
      <dsp:nvSpPr>
        <dsp:cNvPr id="0" name=""/>
        <dsp:cNvSpPr/>
      </dsp:nvSpPr>
      <dsp:spPr>
        <a:xfrm>
          <a:off x="3143" y="1181932"/>
          <a:ext cx="2728427" cy="157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Tendinopatía/</a:t>
          </a:r>
          <a:r>
            <a:rPr lang="es-CL" sz="1900" kern="1200" dirty="0" err="1"/>
            <a:t>tendinosis</a:t>
          </a:r>
          <a:endParaRPr lang="es-CL" sz="1900" kern="1200" dirty="0"/>
        </a:p>
      </dsp:txBody>
      <dsp:txXfrm>
        <a:off x="80073" y="1258862"/>
        <a:ext cx="2574567" cy="1422049"/>
      </dsp:txXfrm>
    </dsp:sp>
    <dsp:sp modelId="{C8578D3B-B745-9047-84E6-63C078DCC4C9}">
      <dsp:nvSpPr>
        <dsp:cNvPr id="0" name=""/>
        <dsp:cNvSpPr/>
      </dsp:nvSpPr>
      <dsp:spPr>
        <a:xfrm>
          <a:off x="2906190" y="1181932"/>
          <a:ext cx="2728427" cy="157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Rotura parcial</a:t>
          </a:r>
        </a:p>
      </dsp:txBody>
      <dsp:txXfrm>
        <a:off x="2983120" y="1258862"/>
        <a:ext cx="2574567" cy="1422049"/>
      </dsp:txXfrm>
    </dsp:sp>
    <dsp:sp modelId="{438741B6-BE27-1F41-AECD-038AD10064E1}">
      <dsp:nvSpPr>
        <dsp:cNvPr id="0" name=""/>
        <dsp:cNvSpPr/>
      </dsp:nvSpPr>
      <dsp:spPr>
        <a:xfrm>
          <a:off x="5809237" y="1181932"/>
          <a:ext cx="2728427" cy="157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Rotura total</a:t>
          </a:r>
        </a:p>
      </dsp:txBody>
      <dsp:txXfrm>
        <a:off x="5886167" y="1258862"/>
        <a:ext cx="2574567" cy="1422049"/>
      </dsp:txXfrm>
    </dsp:sp>
    <dsp:sp modelId="{0F18A0F5-7FE4-3046-B5C3-169E4925E369}">
      <dsp:nvSpPr>
        <dsp:cNvPr id="0" name=""/>
        <dsp:cNvSpPr/>
      </dsp:nvSpPr>
      <dsp:spPr>
        <a:xfrm>
          <a:off x="8712284" y="1181932"/>
          <a:ext cx="2728427" cy="157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Artropatía</a:t>
          </a:r>
        </a:p>
      </dsp:txBody>
      <dsp:txXfrm>
        <a:off x="8789214" y="1258862"/>
        <a:ext cx="2574567" cy="142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3371-2DFB-4BD7-AEBA-75A6AC05F1A3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C78D-B6FF-4EA8-B692-1ABC96879F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36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C78D-B6FF-4EA8-B692-1ABC96879FC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88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DC78D-B6FF-4EA8-B692-1ABC96879FC8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340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CB435-8022-7FE6-F935-0E620E2F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85345D-A806-39F3-051E-78F5D6566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294A4-FBD7-8F02-D67C-1F67D7AF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5746-4467-A8CB-9A52-F2F2F74D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CC65E-B186-3A7F-B96A-D7093815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05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69EC1-9C2B-E08F-9DCD-B0776259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36A35D-1D14-5EA2-E311-4F1FCF5C5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773299-0965-7BFA-9EAB-AD2E700F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63997-CC57-E307-2489-0A6E5958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20C82-25E6-DF4F-5D07-B6A0127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9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8B4BED-F51F-4514-44E4-F58A4155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9D38C7-8592-98F4-8315-C7FA85F7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7510F-2844-720B-0936-85D8C1B6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EE4AE-BBBA-697D-7355-6730D3DF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6555B-3577-E44B-6103-37D71E1E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3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40A33-A100-93B3-BD9A-0AFE3891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A7386-9F18-B7E0-7FC4-97AAE948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BAECB-2C55-B9DB-26D4-0F7F645E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8CF55-7249-F08C-B848-5F1BB33A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4915E-DADE-1E57-0A56-E2BAC5D6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483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E5890-074F-22DF-685A-84C37165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A6D209-2413-5206-7704-9E390DA4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BE58F1-E7FD-B64E-852E-70C8AB5E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79776-76C8-F16D-C4CC-5A923C7C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AE46A-F280-044E-0DE5-6FF2840C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89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29650-FCF8-559D-C2DD-D70D6546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A94BC-95EF-5954-B564-1EC149F9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308B34-4A6C-7BF0-5406-6ED5433D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E068B-FF09-EAA5-1BC4-B4361531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116B7-35BC-121E-552D-A99A609B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D7C7E-BA8D-6BE9-258A-99DF1B01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8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A1E52-5EDB-165F-4674-263C2F3D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A769B0-7800-6E58-6582-837FB180D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ABEE52-089A-CC87-441C-9D8893D63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163394-1260-4A56-765A-0AD5021B0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DE032E-B6D2-CFA4-616D-6342E13A0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6A602F-546D-2A60-EAC4-DDD184A2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9A3C7E-F834-39B1-59AB-4CCFC9C3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81D5AA-1C9B-0C92-D5C3-59DC34A1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015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AF48A-F44F-C2D6-6849-4EBCEE3C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9D49E8-0606-D94D-D064-62D30CE9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15E2E-2884-B7C0-775F-71B58556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5B705F-9927-AEA9-F575-A079105A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33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0458E7-F830-738C-AF3D-44A00C73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0EDF0A-24B1-8805-1670-63C0A13E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75FE4E-EDC5-8ED6-BE5B-733FA569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71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B3892-56C0-17D7-9464-69BD2618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0F57D-7A84-5E4A-A657-E7922F68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81839-F5E8-8AEF-6EA2-92A30A850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41E4DC-B406-5C43-CA88-721AAA4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F895F-86C3-3D8D-484B-796324A5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14D10D-AAF7-1334-A9C3-0B966D78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45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09380-0268-C085-6E91-39572A1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F91791-E44C-A8B1-4649-16E83B0FE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FED7BB-B2FA-342A-69FB-F40FD5C33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A472EC-EA72-1348-A16A-87E7F02A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80EF91-CD7B-7B24-A746-741C5B29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EE4B4-92F1-5980-1160-3EBA9B7F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67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564B5F-4CAC-2D00-A8E8-020F0A75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E5B70C-E4C5-1C9E-8992-BB50FF00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9D8B2D-0C6D-F081-77B4-0FA0D652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DC29-58A3-4674-B0A4-CCCF0C754746}" type="datetimeFigureOut">
              <a:rPr lang="es-CL" smtClean="0"/>
              <a:t>18-03-23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F8727-75AD-5247-D7EE-238DEE87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D7BA2F-0FDF-934E-D014-ADDC7D04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E398-6808-4B57-8879-7BD9522E2D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8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4.png"/><Relationship Id="rId2" Type="http://schemas.microsoft.com/office/2007/relationships/media" Target="../media/media14.m4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7" Type="http://schemas.openxmlformats.org/officeDocument/2006/relationships/image" Target="../media/image4.png"/><Relationship Id="rId2" Type="http://schemas.microsoft.com/office/2007/relationships/media" Target="../media/media17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ndo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1218438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7372" y="2564904"/>
            <a:ext cx="11489635" cy="1728192"/>
          </a:xfr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s-CL" sz="3800" dirty="0">
                <a:solidFill>
                  <a:schemeClr val="bg1">
                    <a:lumMod val="95000"/>
                  </a:schemeClr>
                </a:solidFill>
              </a:rPr>
              <a:t>Patología Manguito Rotador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96191" y="4874219"/>
            <a:ext cx="6046440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Dr. Cristóbal Díaz Lorenzo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Curso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Especialidades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Médico –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Quirúrgicas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I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Traumatología</a:t>
            </a:r>
            <a:br>
              <a:rPr lang="es-ES" sz="2000" dirty="0">
                <a:solidFill>
                  <a:schemeClr val="bg1">
                    <a:lumMod val="75000"/>
                  </a:schemeClr>
                </a:solidFill>
              </a:rPr>
            </a:br>
            <a:endParaRPr lang="es-C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Sin título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5" y="445625"/>
            <a:ext cx="874946" cy="13193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04EDB2-A425-492D-903B-B560F1C2D474}"/>
              </a:ext>
            </a:extLst>
          </p:cNvPr>
          <p:cNvSpPr txBox="1"/>
          <p:nvPr/>
        </p:nvSpPr>
        <p:spPr>
          <a:xfrm>
            <a:off x="8115488" y="6137218"/>
            <a:ext cx="3779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s-CL" sz="1800" dirty="0">
                <a:solidFill>
                  <a:schemeClr val="bg1">
                    <a:lumMod val="75000"/>
                  </a:schemeClr>
                </a:solidFill>
              </a:rPr>
              <a:t>Marzo 2023</a:t>
            </a:r>
          </a:p>
        </p:txBody>
      </p:sp>
      <p:pic>
        <p:nvPicPr>
          <p:cNvPr id="1026" name="Picture 2" descr="Contacto - Instituto Traumatologico">
            <a:extLst>
              <a:ext uri="{FF2B5EF4-FFF2-40B4-BE49-F238E27FC236}">
                <a16:creationId xmlns:a16="http://schemas.microsoft.com/office/drawing/2014/main" id="{D14CA575-9977-96D0-01A6-95CCA07C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31" y="604514"/>
            <a:ext cx="1206500" cy="11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75FC36-653C-7350-C7BA-61F64F127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160">
        <p:fade/>
      </p:transition>
    </mc:Choice>
    <mc:Fallback>
      <p:transition spd="med" advTm="12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Etiología: teoría intrínseca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5727" cy="4351338"/>
          </a:xfrm>
        </p:spPr>
        <p:txBody>
          <a:bodyPr>
            <a:normAutofit lnSpcReduction="10000"/>
          </a:bodyPr>
          <a:lstStyle/>
          <a:p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Codman, 1927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Microtrauma</a:t>
            </a:r>
            <a:r>
              <a:rPr lang="es-ES" altLang="es-ES" sz="2800" dirty="0">
                <a:ea typeface="ＭＳ Ｐゴシック" panose="020B0600070205080204" pitchFamily="34" charset="-128"/>
              </a:rPr>
              <a:t> repetido por sobreuso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Degerenación</a:t>
            </a:r>
            <a:r>
              <a:rPr lang="es-ES" altLang="es-ES" sz="2800" dirty="0">
                <a:ea typeface="ＭＳ Ｐゴシック" panose="020B0600070205080204" pitchFamily="34" charset="-128"/>
              </a:rPr>
              <a:t> relacionada a la edad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Desorganización del cartílago, Degeneración mixoide y hialina, proliferación vascular</a:t>
            </a: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4820E2A-F72A-ED69-5470-5F7652969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602">
        <p:fade/>
      </p:transition>
    </mc:Choice>
    <mc:Fallback>
      <p:transition spd="med" advTm="26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Espectro de patologías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29EAC716-5B1E-C176-9FC8-DFA4D8791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78701"/>
              </p:ext>
            </p:extLst>
          </p:nvPr>
        </p:nvGraphicFramePr>
        <p:xfrm>
          <a:off x="332509" y="1856509"/>
          <a:ext cx="11443855" cy="39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7E883E-FBF2-E3BF-661B-08A208A16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32">
        <p:fade/>
      </p:transition>
    </mc:Choice>
    <mc:Fallback>
      <p:transition spd="med" advTm="20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Diagnóstico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509" cy="4351338"/>
          </a:xfrm>
        </p:spPr>
        <p:txBody>
          <a:bodyPr>
            <a:normAutofit/>
          </a:bodyPr>
          <a:lstStyle/>
          <a:p>
            <a:r>
              <a:rPr lang="es-ES" altLang="es-ES" sz="2800" dirty="0">
                <a:ea typeface="ＭＳ Ｐゴシック" panose="020B0600070205080204" pitchFamily="34" charset="-128"/>
              </a:rPr>
              <a:t>Historia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Examen físico: Signos Debilidad muscular, Signos pinzamiento, dolor en las maniobras (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Empty</a:t>
            </a:r>
            <a:r>
              <a:rPr lang="es-ES" altLang="es-ES" sz="2800" dirty="0">
                <a:ea typeface="ＭＳ Ｐゴシック" panose="020B0600070205080204" pitchFamily="34" charset="-128"/>
              </a:rPr>
              <a:t> can (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Jobe</a:t>
            </a:r>
            <a:r>
              <a:rPr lang="es-ES" altLang="es-ES" sz="2800" dirty="0">
                <a:ea typeface="ＭＳ Ｐゴシック" panose="020B0600070205080204" pitchFamily="34" charset="-128"/>
              </a:rPr>
              <a:t>),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Drop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Arm</a:t>
            </a:r>
            <a:r>
              <a:rPr lang="es-ES" altLang="es-ES" sz="2800" dirty="0">
                <a:ea typeface="ＭＳ Ｐゴシック" panose="020B0600070205080204" pitchFamily="34" charset="-128"/>
              </a:rPr>
              <a:t>, Arco doloroso,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Napoleon</a:t>
            </a:r>
            <a:r>
              <a:rPr lang="es-ES" altLang="es-ES" sz="2800" dirty="0">
                <a:ea typeface="ＭＳ Ｐゴシック" panose="020B0600070205080204" pitchFamily="34" charset="-128"/>
              </a:rPr>
              <a:t>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Patte</a:t>
            </a:r>
            <a:r>
              <a:rPr lang="es-ES" altLang="es-ES" sz="2800" dirty="0">
                <a:ea typeface="ＭＳ Ｐゴシック" panose="020B0600070205080204" pitchFamily="34" charset="-128"/>
              </a:rPr>
              <a:t>, Gerber, Neer, Hawkins,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Yocum</a:t>
            </a:r>
            <a:r>
              <a:rPr lang="es-ES" altLang="es-ES" sz="2800" dirty="0">
                <a:ea typeface="ＭＳ Ｐゴシック" panose="020B0600070205080204" pitchFamily="34" charset="-128"/>
              </a:rPr>
              <a:t>, etc..)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Radiografía + Ecotomografía partes blandas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b="1" dirty="0">
                <a:ea typeface="ＭＳ Ｐゴシック" panose="020B0600070205080204" pitchFamily="34" charset="-128"/>
              </a:rPr>
              <a:t>Resonancia magnética</a:t>
            </a: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67103EA-93CA-2606-609D-D5519FCAB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509">
        <p:fade/>
      </p:transition>
    </mc:Choice>
    <mc:Fallback>
      <p:transition spd="med" advTm="87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Diagnóstico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509" cy="4351338"/>
          </a:xfrm>
        </p:spPr>
        <p:txBody>
          <a:bodyPr>
            <a:normAutofit/>
          </a:bodyPr>
          <a:lstStyle/>
          <a:p>
            <a:r>
              <a:rPr lang="es-ES" altLang="es-ES" sz="2800" dirty="0">
                <a:ea typeface="ＭＳ Ｐゴシック" panose="020B0600070205080204" pitchFamily="34" charset="-128"/>
              </a:rPr>
              <a:t>Historia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Examen físico: Signos Debilidad muscular, Signos pinzamiento, dolor en las maniobras (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Empty</a:t>
            </a:r>
            <a:r>
              <a:rPr lang="es-ES" altLang="es-ES" sz="2800" dirty="0">
                <a:ea typeface="ＭＳ Ｐゴシック" panose="020B0600070205080204" pitchFamily="34" charset="-128"/>
              </a:rPr>
              <a:t> can (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Jobe</a:t>
            </a:r>
            <a:r>
              <a:rPr lang="es-ES" altLang="es-ES" sz="2800" dirty="0">
                <a:ea typeface="ＭＳ Ｐゴシック" panose="020B0600070205080204" pitchFamily="34" charset="-128"/>
              </a:rPr>
              <a:t>),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Drop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Arm</a:t>
            </a:r>
            <a:r>
              <a:rPr lang="es-ES" altLang="es-ES" sz="2800" dirty="0">
                <a:ea typeface="ＭＳ Ｐゴシック" panose="020B0600070205080204" pitchFamily="34" charset="-128"/>
              </a:rPr>
              <a:t>, Arco doloroso,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Napoleon</a:t>
            </a:r>
            <a:r>
              <a:rPr lang="es-ES" altLang="es-ES" sz="2800" dirty="0">
                <a:ea typeface="ＭＳ Ｐゴシック" panose="020B0600070205080204" pitchFamily="34" charset="-128"/>
              </a:rPr>
              <a:t>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Patte</a:t>
            </a:r>
            <a:r>
              <a:rPr lang="es-ES" altLang="es-ES" sz="2800" dirty="0">
                <a:ea typeface="ＭＳ Ｐゴシック" panose="020B0600070205080204" pitchFamily="34" charset="-128"/>
              </a:rPr>
              <a:t>, Gerber, Neer, Hawkins,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Yocum</a:t>
            </a:r>
            <a:r>
              <a:rPr lang="es-ES" altLang="es-ES" sz="2800" dirty="0">
                <a:ea typeface="ＭＳ Ｐゴシック" panose="020B0600070205080204" pitchFamily="34" charset="-128"/>
              </a:rPr>
              <a:t>, etc..)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Radiografía + Ecotomografía partes blandas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b="1" dirty="0">
                <a:ea typeface="ＭＳ Ｐゴシック" panose="020B0600070205080204" pitchFamily="34" charset="-128"/>
              </a:rPr>
              <a:t>Resonancia magnética</a:t>
            </a: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21FFD3-1042-7A16-1585-C8DC67C8C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20">
        <p:fade/>
      </p:transition>
    </mc:Choice>
    <mc:Fallback>
      <p:transition spd="med" advTm="1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Clasificaciones:rotura</a:t>
            </a:r>
            <a:r>
              <a:rPr lang="es-CL" dirty="0"/>
              <a:t> parcial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CDCBFA-81D8-F75B-8AD9-AFE5EA88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Imagen 7" descr="Captura de pantalla 2016-05-08 a las 10.54.55 p.m..png">
            <a:extLst>
              <a:ext uri="{FF2B5EF4-FFF2-40B4-BE49-F238E27FC236}">
                <a16:creationId xmlns:a16="http://schemas.microsoft.com/office/drawing/2014/main" id="{275A2637-B139-DDBC-393E-A4800BBE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4" y="2012820"/>
            <a:ext cx="3599151" cy="397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BA2F8D4-3824-D411-A267-6575EBD761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86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68">
        <p:fade/>
      </p:transition>
    </mc:Choice>
    <mc:Fallback>
      <p:transition spd="med" advTm="48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Clasificaciones: rotura total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pic>
        <p:nvPicPr>
          <p:cNvPr id="3" name="Imagen 2" descr="Captura de pantalla 2016-05-08 a las 11.35.55 p.m..png">
            <a:extLst>
              <a:ext uri="{FF2B5EF4-FFF2-40B4-BE49-F238E27FC236}">
                <a16:creationId xmlns:a16="http://schemas.microsoft.com/office/drawing/2014/main" id="{751C250E-04D3-655C-64E0-CDF780D96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2240709"/>
            <a:ext cx="3103079" cy="35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" descr="Captura de pantalla 2016-05-08 a las 11.38.19 p.m..png">
            <a:extLst>
              <a:ext uri="{FF2B5EF4-FFF2-40B4-BE49-F238E27FC236}">
                <a16:creationId xmlns:a16="http://schemas.microsoft.com/office/drawing/2014/main" id="{08E0FCDF-E832-BB59-50B8-EF95979FA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0" y="2977983"/>
            <a:ext cx="383816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 descr="Captura de pantalla 2016-05-08 a las 11.40.12 p.m..png">
            <a:extLst>
              <a:ext uri="{FF2B5EF4-FFF2-40B4-BE49-F238E27FC236}">
                <a16:creationId xmlns:a16="http://schemas.microsoft.com/office/drawing/2014/main" id="{95D660DF-E928-4AC3-0F04-EDE5B341C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75" y="2477534"/>
            <a:ext cx="3658325" cy="29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CE0B10-DAA6-A766-E9FD-7D260694E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170">
        <p:fade/>
      </p:transition>
    </mc:Choice>
    <mc:Fallback>
      <p:transition spd="med" advTm="68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Manejo: tendinopatía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509" cy="4351338"/>
          </a:xfrm>
        </p:spPr>
        <p:txBody>
          <a:bodyPr>
            <a:normAutofit/>
          </a:bodyPr>
          <a:lstStyle/>
          <a:p>
            <a:r>
              <a:rPr lang="es-CL" dirty="0"/>
              <a:t>Manejo kinésico es de primera línea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&gt; 95% éxito</a:t>
            </a:r>
          </a:p>
          <a:p>
            <a:endParaRPr lang="es-CL" dirty="0"/>
          </a:p>
          <a:p>
            <a:r>
              <a:rPr lang="es-CL" dirty="0"/>
              <a:t>En caso de fracaso, considerar:</a:t>
            </a:r>
          </a:p>
          <a:p>
            <a:pPr lvl="1"/>
            <a:r>
              <a:rPr lang="es-CL" dirty="0"/>
              <a:t>Diagnósticos diferenciales</a:t>
            </a: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C0A1BAB-EC0D-403C-7E2F-1755CC54D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229">
        <p:fade/>
      </p:transition>
    </mc:Choice>
    <mc:Fallback>
      <p:transition spd="med" advTm="38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Manejo: roturas parciales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CE1FDC-6CB2-84BA-3DB9-C24F88CC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Imagen 7" descr="Captura de pantalla 2016-05-09 a las 4.34.03 p.m..png">
            <a:extLst>
              <a:ext uri="{FF2B5EF4-FFF2-40B4-BE49-F238E27FC236}">
                <a16:creationId xmlns:a16="http://schemas.microsoft.com/office/drawing/2014/main" id="{4697B408-BBAD-FCA8-EF58-574A7691F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99" y="1882995"/>
            <a:ext cx="6488401" cy="42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7889302-D8B4-74A7-A23B-4ACAA4D7B1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73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538">
        <p:fade/>
      </p:transition>
    </mc:Choice>
    <mc:Fallback>
      <p:transition spd="med" advTm="22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Manejo: Espesor total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509" cy="4351338"/>
          </a:xfrm>
        </p:spPr>
        <p:txBody>
          <a:bodyPr>
            <a:normAutofit fontScale="92500" lnSpcReduction="20000"/>
          </a:bodyPr>
          <a:lstStyle/>
          <a:p>
            <a:r>
              <a:rPr lang="es-ES" altLang="es-ES" sz="2800" dirty="0">
                <a:ea typeface="ＭＳ Ｐゴシック" panose="020B0600070205080204" pitchFamily="34" charset="-128"/>
              </a:rPr>
              <a:t>Factores a considerar:</a:t>
            </a:r>
          </a:p>
          <a:p>
            <a:pPr>
              <a:buFontTx/>
              <a:buAutoNum type="arabicPeriod"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Traumática v/s Degenerativa</a:t>
            </a: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Asintomática v/s Sintomática</a:t>
            </a: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Factores propios del paciente</a:t>
            </a:r>
          </a:p>
          <a:p>
            <a:pPr>
              <a:buFontTx/>
              <a:buAutoNum type="arabicPeriod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Reparabilidad</a:t>
            </a:r>
            <a:r>
              <a:rPr lang="es-ES" altLang="es-ES" sz="2800" dirty="0">
                <a:ea typeface="ＭＳ Ｐゴシック" panose="020B0600070205080204" pitchFamily="34" charset="-128"/>
              </a:rPr>
              <a:t> del manguito</a:t>
            </a:r>
          </a:p>
          <a:p>
            <a:pPr>
              <a:buFontTx/>
              <a:buAutoNum type="arabicPeriod"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En lesiones Degenerativas parece prudente al menos iniciar tratamiento médico y rehabilitación por un periodo de 3-6 meses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Reevaluar</a:t>
            </a:r>
            <a:r>
              <a:rPr lang="is-IS" altLang="es-ES" sz="2800" dirty="0">
                <a:ea typeface="ＭＳ Ｐゴシック" panose="020B0600070205080204" pitchFamily="34" charset="-128"/>
              </a:rPr>
              <a:t>…</a:t>
            </a:r>
            <a:endParaRPr lang="es-ES" altLang="es-ES" sz="2800" dirty="0">
              <a:ea typeface="ＭＳ Ｐゴシック" panose="020B0600070205080204" pitchFamily="34" charset="-128"/>
            </a:endParaRP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73A2FF-A7E4-0044-666C-22D4F69E2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226">
        <p:fade/>
      </p:transition>
    </mc:Choice>
    <mc:Fallback>
      <p:transition spd="med" advTm="109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¿Cuándo derivar a especialista?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i="1" dirty="0"/>
              <a:t>J Am </a:t>
            </a:r>
            <a:r>
              <a:rPr lang="en-US" altLang="es-ES" sz="1200" i="1" dirty="0" err="1"/>
              <a:t>Acad</a:t>
            </a:r>
            <a:r>
              <a:rPr lang="en-US" altLang="es-ES" sz="1200" i="1" dirty="0"/>
              <a:t> </a:t>
            </a:r>
            <a:r>
              <a:rPr lang="en-US" altLang="es-ES" sz="1200" i="1" dirty="0" err="1"/>
              <a:t>Orthop</a:t>
            </a:r>
            <a:r>
              <a:rPr lang="en-US" altLang="es-ES" sz="1200" i="1" dirty="0"/>
              <a:t> Surg </a:t>
            </a:r>
            <a:r>
              <a:rPr lang="en-US" altLang="es-ES" sz="1200" dirty="0"/>
              <a:t>2006;14:715- 725</a:t>
            </a:r>
            <a:endParaRPr lang="es-ES" altLang="es-ES" sz="1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509" cy="4351338"/>
          </a:xfrm>
        </p:spPr>
        <p:txBody>
          <a:bodyPr>
            <a:normAutofit/>
          </a:bodyPr>
          <a:lstStyle/>
          <a:p>
            <a:r>
              <a:rPr lang="es-ES" altLang="es-ES" sz="2800" dirty="0">
                <a:ea typeface="ＭＳ Ｐゴシック" panose="020B0600070205080204" pitchFamily="34" charset="-128"/>
              </a:rPr>
              <a:t>Roturas traumáticas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Rotura parciales con fracaso del manejo médico (a lo menos 3 meses de tratamiento).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dirty="0">
                <a:ea typeface="ＭＳ Ｐゴシック" panose="020B0600070205080204" pitchFamily="34" charset="-128"/>
              </a:rPr>
              <a:t>Rotura completas en paciente joven (&lt; 65 años)</a:t>
            </a:r>
          </a:p>
          <a:p>
            <a:endParaRPr lang="es-ES" altLang="es-ES" sz="2800" b="1" dirty="0">
              <a:ea typeface="ＭＳ Ｐゴシック" panose="020B0600070205080204" pitchFamily="34" charset="-128"/>
            </a:endParaRPr>
          </a:p>
          <a:p>
            <a:r>
              <a:rPr lang="es-ES" altLang="es-ES" b="1" dirty="0">
                <a:ea typeface="ＭＳ Ｐゴシック" panose="020B0600070205080204" pitchFamily="34" charset="-128"/>
              </a:rPr>
              <a:t>SIEMPRE:</a:t>
            </a:r>
          </a:p>
          <a:p>
            <a:pPr lvl="1"/>
            <a:r>
              <a:rPr lang="es-ES" altLang="es-ES" b="1" dirty="0">
                <a:ea typeface="ＭＳ Ｐゴシック" panose="020B0600070205080204" pitchFamily="34" charset="-128"/>
              </a:rPr>
              <a:t>Solicitar radiografía.</a:t>
            </a:r>
          </a:p>
          <a:p>
            <a:endParaRPr lang="es-C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0EF2E3-C7A1-3622-234A-1CCD8BA79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6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328">
        <p:fade/>
      </p:transition>
    </mc:Choice>
    <mc:Fallback>
      <p:transition spd="med" advTm="31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0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C928A-5C00-8490-382B-46B31E1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16"/>
            <a:ext cx="10515600" cy="4351338"/>
          </a:xfrm>
        </p:spPr>
        <p:txBody>
          <a:bodyPr/>
          <a:lstStyle/>
          <a:p>
            <a:r>
              <a:rPr lang="es-ES" altLang="es-ES" sz="2800" dirty="0">
                <a:ea typeface="ＭＳ Ｐゴシック" panose="020B0600070205080204" pitchFamily="34" charset="-128"/>
              </a:rPr>
              <a:t>Progresivo aumento en el entendimiento de la patología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Imágenes</a:t>
            </a: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Publicaciones científicas</a:t>
            </a:r>
          </a:p>
          <a:p>
            <a:pPr>
              <a:buFontTx/>
              <a:buAutoNum type="arabicPeriod"/>
            </a:pPr>
            <a:r>
              <a:rPr lang="es-ES" altLang="es-ES" sz="2800" dirty="0">
                <a:ea typeface="ＭＳ Ｐゴシック" panose="020B0600070205080204" pitchFamily="34" charset="-128"/>
              </a:rPr>
              <a:t>Artroscopía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 descr="Manguito-1.jpg">
            <a:extLst>
              <a:ext uri="{FF2B5EF4-FFF2-40B4-BE49-F238E27FC236}">
                <a16:creationId xmlns:a16="http://schemas.microsoft.com/office/drawing/2014/main" id="{9546D625-2E00-EDFA-BC43-274B19AA0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7" y="2728359"/>
            <a:ext cx="3635896" cy="2840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0AA47F-C43F-DD90-2736-368828357D29}"/>
              </a:ext>
            </a:extLst>
          </p:cNvPr>
          <p:cNvSpPr txBox="1"/>
          <p:nvPr/>
        </p:nvSpPr>
        <p:spPr>
          <a:xfrm>
            <a:off x="7046137" y="6182216"/>
            <a:ext cx="620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s-ES" sz="1800" i="1" dirty="0"/>
              <a:t>J Am </a:t>
            </a:r>
            <a:r>
              <a:rPr lang="en-US" altLang="es-ES" sz="1800" i="1" dirty="0" err="1"/>
              <a:t>Acad</a:t>
            </a:r>
            <a:r>
              <a:rPr lang="en-US" altLang="es-ES" sz="1800" i="1" dirty="0"/>
              <a:t> </a:t>
            </a:r>
            <a:r>
              <a:rPr lang="en-US" altLang="es-ES" sz="1800" i="1" dirty="0" err="1"/>
              <a:t>Orthop</a:t>
            </a:r>
            <a:r>
              <a:rPr lang="en-US" altLang="es-ES" sz="1800" i="1" dirty="0"/>
              <a:t> Surg </a:t>
            </a:r>
            <a:r>
              <a:rPr lang="en-US" altLang="es-ES" sz="1800" dirty="0"/>
              <a:t>2006;14:715- 725 </a:t>
            </a:r>
            <a:endParaRPr lang="es-CL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75EC2A4-1C45-4B6E-523F-E95049E26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538">
        <p:fade/>
      </p:transition>
    </mc:Choice>
    <mc:Fallback>
      <p:transition spd="med" advTm="38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0A2C74-A87C-2881-F020-CC77B99C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2E914F9-3EB3-E0FF-D324-EFD08E98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" name="Picture 2" descr="Prevalencia de artropatía por desgarro masivo del manguito de los rotadores">
            <a:extLst>
              <a:ext uri="{FF2B5EF4-FFF2-40B4-BE49-F238E27FC236}">
                <a16:creationId xmlns:a16="http://schemas.microsoft.com/office/drawing/2014/main" id="{134EF605-B5F8-BFBC-7F4D-CD52E772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5697"/>
            <a:ext cx="3405994" cy="45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STUDIO RADIOLÓGICO SIMPLE EN EL DIAGNOSTICO DE CONDROBLASTOMA EPIFISIARIO  BENIGNO: CORRELACIÓN ANATOMO - RADIOLÓGICA">
            <a:extLst>
              <a:ext uri="{FF2B5EF4-FFF2-40B4-BE49-F238E27FC236}">
                <a16:creationId xmlns:a16="http://schemas.microsoft.com/office/drawing/2014/main" id="{C813013C-6186-C0E1-D049-5A87241F0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1"/>
          <a:stretch/>
        </p:blipFill>
        <p:spPr bwMode="auto">
          <a:xfrm>
            <a:off x="4411519" y="2754167"/>
            <a:ext cx="4221333" cy="29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apositiva 1">
            <a:extLst>
              <a:ext uri="{FF2B5EF4-FFF2-40B4-BE49-F238E27FC236}">
                <a16:creationId xmlns:a16="http://schemas.microsoft.com/office/drawing/2014/main" id="{D28F83D2-6F44-42B8-94D3-946A3DA3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98" y="2949285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4797A7-76EF-4B99-C17B-7BF86C2E5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677">
        <p:fade/>
      </p:transition>
    </mc:Choice>
    <mc:Fallback>
      <p:transition spd="med" advTm="86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F2E914F9-3EB3-E0FF-D324-EFD08E98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437" y="2886652"/>
            <a:ext cx="10515600" cy="1325563"/>
          </a:xfrm>
        </p:spPr>
        <p:txBody>
          <a:bodyPr/>
          <a:lstStyle/>
          <a:p>
            <a:r>
              <a:rPr lang="es-CL" dirty="0"/>
              <a:t>Gracias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E891BB-EC9F-F7DA-59F0-AC3F86DC0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20">
        <p:fade/>
      </p:transition>
    </mc:Choice>
    <mc:Fallback>
      <p:transition spd="med" advTm="2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0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C928A-5C00-8490-382B-46B31E1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1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s-ES" altLang="es-ES" dirty="0" err="1">
                <a:ea typeface="ＭＳ Ｐゴシック" panose="020B0600070205080204" pitchFamily="34" charset="-128"/>
              </a:rPr>
              <a:t>Tendinosis</a:t>
            </a:r>
            <a:r>
              <a:rPr lang="es-ES" altLang="es-ES" dirty="0">
                <a:ea typeface="ＭＳ Ｐゴシック" panose="020B0600070205080204" pitchFamily="34" charset="-128"/>
              </a:rPr>
              <a:t>: muy frecuente por sobre los 40 años. 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32% roturas supraespinoso en cadáveres 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(Codman, 1934)</a:t>
            </a:r>
          </a:p>
          <a:p>
            <a:endParaRPr lang="es-ES" altLang="es-ES" sz="28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18% Roturas parciales. 50% </a:t>
            </a:r>
            <a:r>
              <a:rPr lang="es-ES" altLang="es-ES" sz="28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Intrasustancia</a:t>
            </a:r>
            <a:r>
              <a:rPr lang="es-ES" altLang="es-E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s-ES" altLang="es-ES" sz="2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Fukuda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2000)</a:t>
            </a:r>
          </a:p>
          <a:p>
            <a:endParaRPr lang="es-ES" altLang="es-E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Estudios con RM en pacientes asintomáticos 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s-ES" altLang="es-ES" sz="2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Sher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1995)</a:t>
            </a:r>
          </a:p>
          <a:p>
            <a:pPr>
              <a:buFontTx/>
              <a:buNone/>
            </a:pPr>
            <a:endParaRPr lang="es-ES" altLang="es-E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26% Mayores de 60 años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24% Entre 40 y 60 años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4% Menores 40 años</a:t>
            </a:r>
          </a:p>
          <a:p>
            <a:endParaRPr lang="es-C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A04B567-E68E-7C2A-8C02-A86DD86D4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634">
        <p:fade/>
      </p:transition>
    </mc:Choice>
    <mc:Fallback>
      <p:transition spd="med" advTm="86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0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Anatomía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F7308D-ED40-BE1B-A1BD-AC1F0D9D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3" descr="Captura de pantalla 2016-05-06 a las 2.58.20 p.m..png">
            <a:extLst>
              <a:ext uri="{FF2B5EF4-FFF2-40B4-BE49-F238E27FC236}">
                <a16:creationId xmlns:a16="http://schemas.microsoft.com/office/drawing/2014/main" id="{B8220900-7F1D-3D66-2234-AFF860058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5336"/>
          <a:stretch>
            <a:fillRect/>
          </a:stretch>
        </p:blipFill>
        <p:spPr>
          <a:xfrm>
            <a:off x="660245" y="2393215"/>
            <a:ext cx="4840010" cy="2680328"/>
          </a:xfrm>
          <a:prstGeom prst="rect">
            <a:avLst/>
          </a:prstGeom>
        </p:spPr>
      </p:pic>
      <p:pic>
        <p:nvPicPr>
          <p:cNvPr id="8" name="Picture 2" descr="Reparación artroscópica de las roturas del manguito rotador - ScienceDirect">
            <a:extLst>
              <a:ext uri="{FF2B5EF4-FFF2-40B4-BE49-F238E27FC236}">
                <a16:creationId xmlns:a16="http://schemas.microsoft.com/office/drawing/2014/main" id="{AB915149-6D19-3DE3-4C95-75A5518F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400"/>
            <a:ext cx="5777923" cy="18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3BF119B-EDB2-1A3C-DD23-1276CE154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1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392">
        <p:fade/>
      </p:transition>
    </mc:Choice>
    <mc:Fallback>
      <p:transition spd="med" advTm="39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Anatomía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C928A-5C00-8490-382B-46B31E1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1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ES" altLang="es-ES" sz="2800" b="1" dirty="0">
                <a:ea typeface="ＭＳ Ｐゴシック" panose="020B0600070205080204" pitchFamily="34" charset="-128"/>
              </a:rPr>
              <a:t>Subescapular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Troquín</a:t>
            </a: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El mas fuerte y largo del MR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Foot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Print</a:t>
            </a:r>
            <a:r>
              <a:rPr lang="es-ES" altLang="es-ES" sz="2800" dirty="0">
                <a:ea typeface="ＭＳ Ｐゴシック" panose="020B0600070205080204" pitchFamily="34" charset="-128"/>
              </a:rPr>
              <a:t> (24 - 40 x 16 - 20 mm)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b="1" dirty="0">
                <a:ea typeface="ＭＳ Ｐゴシック" panose="020B0600070205080204" pitchFamily="34" charset="-128"/>
              </a:rPr>
              <a:t>Supraespinoso / Infraespinoso / Redondo menor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Troquiter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6 cm</a:t>
            </a:r>
            <a:r>
              <a:rPr lang="es-ES" altLang="es-ES" sz="2800" baseline="30000" dirty="0">
                <a:ea typeface="ＭＳ Ｐゴシック" panose="020B0600070205080204" pitchFamily="34" charset="-128"/>
              </a:rPr>
              <a:t>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 err="1">
                <a:ea typeface="ＭＳ Ｐゴシック" panose="020B0600070205080204" pitchFamily="34" charset="-128"/>
              </a:rPr>
              <a:t>Foot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print</a:t>
            </a:r>
            <a:r>
              <a:rPr lang="es-ES" altLang="es-ES" sz="2800" dirty="0">
                <a:ea typeface="ＭＳ Ｐゴシック" panose="020B0600070205080204" pitchFamily="34" charset="-128"/>
              </a:rPr>
              <a:t> (37.8 mm x 15 mm)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La restauración del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FootPrint</a:t>
            </a:r>
            <a:r>
              <a:rPr lang="es-ES" altLang="es-ES" sz="2800" dirty="0">
                <a:ea typeface="ＭＳ Ｐゴシック" panose="020B0600070205080204" pitchFamily="34" charset="-128"/>
              </a:rPr>
              <a:t> aumenta probabilidad de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cicactrización</a:t>
            </a:r>
            <a:r>
              <a:rPr lang="es-ES" altLang="es-ES" sz="2800" dirty="0">
                <a:ea typeface="ＭＳ Ｐゴシック" panose="020B0600070205080204" pitchFamily="34" charset="-128"/>
              </a:rPr>
              <a:t> y mejoría funcional 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s-ES" altLang="es-ES" sz="2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Dougas</a:t>
            </a:r>
            <a:r>
              <a:rPr lang="es-ES" altLang="es-E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et al, 2002)</a:t>
            </a: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3B03BCB-8F97-2D07-4EF3-50414EE2F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925">
        <p:fade/>
      </p:transition>
    </mc:Choice>
    <mc:Fallback>
      <p:transition spd="med" advTm="47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Biomecánica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C928A-5C00-8490-382B-46B31E1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1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altLang="es-ES" sz="2800" b="1" dirty="0">
                <a:ea typeface="ＭＳ Ｐゴシック" panose="020B0600070205080204" pitchFamily="34" charset="-128"/>
              </a:rPr>
              <a:t>Función primaria:</a:t>
            </a:r>
          </a:p>
          <a:p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dirty="0">
                <a:ea typeface="ＭＳ Ｐゴシック" panose="020B0600070205080204" pitchFamily="34" charset="-128"/>
              </a:rPr>
              <a:t>Mantener cabeza centrada en la Glena durante los movimientos, permitiendo un centro rotación único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r>
              <a:rPr lang="es-ES" altLang="es-ES" sz="2800" dirty="0">
                <a:ea typeface="ＭＳ Ｐゴシック" panose="020B0600070205080204" pitchFamily="34" charset="-128"/>
              </a:rPr>
              <a:t>Esto se logra alcanzando un balance entre las parejas de fuerza (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force</a:t>
            </a:r>
            <a:r>
              <a:rPr lang="es-ES" altLang="es-ES" sz="2800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>
                <a:ea typeface="ＭＳ Ｐゴシック" panose="020B0600070205080204" pitchFamily="34" charset="-128"/>
              </a:rPr>
              <a:t>couples</a:t>
            </a:r>
            <a:r>
              <a:rPr lang="es-ES" altLang="es-ES" sz="2800" dirty="0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endParaRPr lang="es-ES" altLang="es-ES" sz="28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b="1" dirty="0">
                <a:ea typeface="ＭＳ Ｐゴシック" panose="020B0600070205080204" pitchFamily="34" charset="-128"/>
              </a:rPr>
              <a:t>Coronal </a:t>
            </a:r>
            <a:r>
              <a:rPr lang="es-ES" altLang="es-ES" sz="2800" b="1" dirty="0" err="1">
                <a:ea typeface="ＭＳ Ｐゴシック" panose="020B0600070205080204" pitchFamily="34" charset="-128"/>
              </a:rPr>
              <a:t>force</a:t>
            </a:r>
            <a:r>
              <a:rPr lang="es-ES" altLang="es-ES" sz="2800" b="1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b="1" dirty="0" err="1">
                <a:ea typeface="ＭＳ Ｐゴシック" panose="020B0600070205080204" pitchFamily="34" charset="-128"/>
              </a:rPr>
              <a:t>couple</a:t>
            </a:r>
            <a:r>
              <a:rPr lang="es-ES" altLang="es-ES" sz="2800" b="1" dirty="0">
                <a:ea typeface="ＭＳ Ｐゴシック" panose="020B0600070205080204" pitchFamily="34" charset="-128"/>
              </a:rPr>
              <a:t> (Vertical)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2800" b="1" dirty="0">
                <a:ea typeface="ＭＳ Ｐゴシック" panose="020B0600070205080204" pitchFamily="34" charset="-128"/>
              </a:rPr>
              <a:t>Transverse </a:t>
            </a:r>
            <a:r>
              <a:rPr lang="es-ES" altLang="es-ES" sz="2800" b="1" dirty="0" err="1">
                <a:ea typeface="ＭＳ Ｐゴシック" panose="020B0600070205080204" pitchFamily="34" charset="-128"/>
              </a:rPr>
              <a:t>force</a:t>
            </a:r>
            <a:r>
              <a:rPr lang="es-ES" altLang="es-ES" sz="2800" b="1" dirty="0">
                <a:ea typeface="ＭＳ Ｐゴシック" panose="020B0600070205080204" pitchFamily="34" charset="-128"/>
              </a:rPr>
              <a:t> </a:t>
            </a:r>
            <a:r>
              <a:rPr lang="es-ES" altLang="es-ES" sz="2800" b="1" dirty="0" err="1">
                <a:ea typeface="ＭＳ Ｐゴシック" panose="020B0600070205080204" pitchFamily="34" charset="-128"/>
              </a:rPr>
              <a:t>couple</a:t>
            </a:r>
            <a:r>
              <a:rPr lang="es-ES" altLang="es-ES" sz="2800" b="1" dirty="0">
                <a:ea typeface="ＭＳ Ｐゴシック" panose="020B0600070205080204" pitchFamily="34" charset="-128"/>
              </a:rPr>
              <a:t> (Horizontal)</a:t>
            </a: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0E7D83-3683-408C-6C2C-7AF31BDB9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981">
        <p:fade/>
      </p:transition>
    </mc:Choice>
    <mc:Fallback>
      <p:transition spd="med" advTm="44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Biomecánica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Marcador de contenido 5" descr="Captura de pantalla 2016-05-06 a las 3.46.04 p.m..png">
            <a:extLst>
              <a:ext uri="{FF2B5EF4-FFF2-40B4-BE49-F238E27FC236}">
                <a16:creationId xmlns:a16="http://schemas.microsoft.com/office/drawing/2014/main" id="{0F5428DE-2A4A-2892-960D-F3EEF80FD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69" b="-18269"/>
          <a:stretch>
            <a:fillRect/>
          </a:stretch>
        </p:blipFill>
        <p:spPr>
          <a:xfrm>
            <a:off x="2407661" y="1556273"/>
            <a:ext cx="8101012" cy="45259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249126-E2FE-BEE8-4C6D-79D570CE7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952">
        <p:fade/>
      </p:transition>
    </mc:Choice>
    <mc:Fallback>
      <p:transition spd="med" advTm="17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Etiología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Marcador de contenido 5" descr="Captura de pantalla 2016-05-06 a las 3.46.04 p.m..png">
            <a:extLst>
              <a:ext uri="{FF2B5EF4-FFF2-40B4-BE49-F238E27FC236}">
                <a16:creationId xmlns:a16="http://schemas.microsoft.com/office/drawing/2014/main" id="{0F5428DE-2A4A-2892-960D-F3EEF80FD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69" b="-18269"/>
          <a:stretch>
            <a:fillRect/>
          </a:stretch>
        </p:blipFill>
        <p:spPr>
          <a:xfrm>
            <a:off x="2407661" y="1556273"/>
            <a:ext cx="8101012" cy="4525963"/>
          </a:xfrm>
          <a:prstGeom prst="rect">
            <a:avLst/>
          </a:prstGeom>
        </p:spPr>
      </p:pic>
      <p:pic>
        <p:nvPicPr>
          <p:cNvPr id="3" name="Marcador de contenido 1" descr="Captura de pantalla 2016-05-06 a las 4.00.38 p.m..png">
            <a:extLst>
              <a:ext uri="{FF2B5EF4-FFF2-40B4-BE49-F238E27FC236}">
                <a16:creationId xmlns:a16="http://schemas.microsoft.com/office/drawing/2014/main" id="{E6D045F3-CD1D-5DC6-7F59-1857823C7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27" b="-30227"/>
          <a:stretch>
            <a:fillRect/>
          </a:stretch>
        </p:blipFill>
        <p:spPr>
          <a:xfrm>
            <a:off x="2009800" y="1690688"/>
            <a:ext cx="8172400" cy="452596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8543FE-21E2-536D-79E9-E5B123DE6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848">
        <p:fade/>
      </p:transition>
    </mc:Choice>
    <mc:Fallback>
      <p:transition spd="med" advTm="34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5CE4A-C4B5-D79E-4CCB-DC88153D4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8" t="9931" r="2418" b="9931"/>
          <a:stretch/>
        </p:blipFill>
        <p:spPr>
          <a:xfrm>
            <a:off x="0" y="365125"/>
            <a:ext cx="12192000" cy="6908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CE5EF-6EDF-863D-A58B-2D4BF92F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Etiología: teoría extrínseca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3E370-D03F-3DCF-ABE1-1771946480BD}"/>
              </a:ext>
            </a:extLst>
          </p:cNvPr>
          <p:cNvSpPr txBox="1"/>
          <p:nvPr/>
        </p:nvSpPr>
        <p:spPr>
          <a:xfrm>
            <a:off x="7616283" y="6211669"/>
            <a:ext cx="437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/>
              <a:t>Vivek</a:t>
            </a:r>
            <a:r>
              <a:rPr lang="es-ES" altLang="es-ES" sz="1200" dirty="0"/>
              <a:t> Pandey: </a:t>
            </a:r>
            <a:r>
              <a:rPr lang="es-ES" altLang="es-ES" sz="1200" dirty="0" err="1"/>
              <a:t>Rotator</a:t>
            </a:r>
            <a:r>
              <a:rPr lang="es-ES" altLang="es-ES" sz="1200" dirty="0"/>
              <a:t> </a:t>
            </a:r>
            <a:r>
              <a:rPr lang="es-ES" altLang="es-ES" sz="1200" dirty="0" err="1"/>
              <a:t>cuff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tear</a:t>
            </a:r>
            <a:r>
              <a:rPr lang="es-ES" altLang="es-ES" sz="1200" dirty="0"/>
              <a:t>: A </a:t>
            </a:r>
            <a:r>
              <a:rPr lang="es-ES" altLang="es-ES" sz="1200" dirty="0" err="1"/>
              <a:t>detailed</a:t>
            </a:r>
            <a:r>
              <a:rPr lang="es-ES" altLang="es-ES" sz="1200" dirty="0"/>
              <a:t> </a:t>
            </a:r>
            <a:r>
              <a:rPr lang="es-ES" altLang="es-ES" sz="1200" dirty="0" err="1"/>
              <a:t>update</a:t>
            </a:r>
            <a:r>
              <a:rPr lang="es-ES" altLang="es-ES" sz="1200" dirty="0"/>
              <a:t>. Asia-</a:t>
            </a:r>
            <a:r>
              <a:rPr lang="es-ES" altLang="es-ES" sz="1200" dirty="0" err="1"/>
              <a:t>Pacific</a:t>
            </a:r>
            <a:r>
              <a:rPr lang="es-ES" altLang="es-ES" sz="1200" dirty="0"/>
              <a:t> </a:t>
            </a:r>
            <a:r>
              <a:rPr lang="es-ES" altLang="es-ES" sz="1200" dirty="0" err="1"/>
              <a:t>Journal</a:t>
            </a:r>
            <a:r>
              <a:rPr lang="es-ES" altLang="es-ES" sz="1200" dirty="0"/>
              <a:t> </a:t>
            </a:r>
            <a:r>
              <a:rPr lang="es-ES" altLang="es-ES" sz="1200" dirty="0" err="1"/>
              <a:t>of</a:t>
            </a:r>
            <a:r>
              <a:rPr lang="es-ES" altLang="es-ES" sz="1200" dirty="0"/>
              <a:t> </a:t>
            </a:r>
            <a:r>
              <a:rPr lang="es-ES" altLang="es-ES" sz="1200" dirty="0" err="1"/>
              <a:t>Sports</a:t>
            </a:r>
            <a:r>
              <a:rPr lang="es-ES" altLang="es-ES" sz="1200" dirty="0"/>
              <a:t> Medicine, </a:t>
            </a:r>
            <a:r>
              <a:rPr lang="es-ES" altLang="es-ES" sz="1200" dirty="0" err="1"/>
              <a:t>Arthroscopy</a:t>
            </a:r>
            <a:r>
              <a:rPr lang="es-ES" altLang="es-ES" sz="1200" dirty="0"/>
              <a:t>, </a:t>
            </a:r>
            <a:r>
              <a:rPr lang="es-ES" altLang="es-ES" sz="1200" dirty="0" err="1"/>
              <a:t>Rehabilitation</a:t>
            </a:r>
            <a:r>
              <a:rPr lang="es-ES" altLang="es-ES" sz="1200" dirty="0"/>
              <a:t> and </a:t>
            </a:r>
            <a:r>
              <a:rPr lang="es-ES" altLang="es-ES" sz="1200" dirty="0" err="1"/>
              <a:t>Technology</a:t>
            </a:r>
            <a:r>
              <a:rPr lang="es-ES" altLang="es-ES" sz="1200" dirty="0"/>
              <a:t> 2 (2015) 1e14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4D68EE-8443-9502-B23A-B354CE49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1" descr="Captura de pantalla 2016-05-06 a las 4.12.21 p.m..png">
            <a:extLst>
              <a:ext uri="{FF2B5EF4-FFF2-40B4-BE49-F238E27FC236}">
                <a16:creationId xmlns:a16="http://schemas.microsoft.com/office/drawing/2014/main" id="{CA2DC457-40A1-E254-5AA5-2C2B1636E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1" r="-9221"/>
          <a:stretch>
            <a:fillRect/>
          </a:stretch>
        </p:blipFill>
        <p:spPr>
          <a:xfrm>
            <a:off x="2597727" y="1895340"/>
            <a:ext cx="6996545" cy="384783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91E096-E18A-035C-85C7-BCD389206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65">
        <p:fade/>
      </p:transition>
    </mc:Choice>
    <mc:Fallback>
      <p:transition spd="med" advTm="1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714</Words>
  <Application>Microsoft Macintosh PowerPoint</Application>
  <PresentationFormat>Panorámica</PresentationFormat>
  <Paragraphs>126</Paragraphs>
  <Slides>21</Slides>
  <Notes>2</Notes>
  <HiddenSlides>0</HiddenSlides>
  <MMClips>21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de Office</vt:lpstr>
      <vt:lpstr>Patología Manguito Rotador</vt:lpstr>
      <vt:lpstr>Introducción</vt:lpstr>
      <vt:lpstr>Epidemiología</vt:lpstr>
      <vt:lpstr>Anatomía</vt:lpstr>
      <vt:lpstr>Anatomía</vt:lpstr>
      <vt:lpstr>Biomecánica</vt:lpstr>
      <vt:lpstr>Biomecánica</vt:lpstr>
      <vt:lpstr>Etiología</vt:lpstr>
      <vt:lpstr>Etiología: teoría extrínseca</vt:lpstr>
      <vt:lpstr>Etiología: teoría intrínseca</vt:lpstr>
      <vt:lpstr>Espectro de patologías</vt:lpstr>
      <vt:lpstr>Diagnóstico</vt:lpstr>
      <vt:lpstr>Diagnóstico</vt:lpstr>
      <vt:lpstr>Clasificaciones:rotura parcial</vt:lpstr>
      <vt:lpstr>Clasificaciones: rotura total</vt:lpstr>
      <vt:lpstr>Manejo: tendinopatía</vt:lpstr>
      <vt:lpstr>Manejo: roturas parciales</vt:lpstr>
      <vt:lpstr>Manejo: Espesor total</vt:lpstr>
      <vt:lpstr>¿Cuándo derivar a especialista?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CRISTOBAL FELIPE DIAZ LORENZO (crdiaz)</dc:creator>
  <cp:lastModifiedBy>CRISTOBAL FELIPE DIAZ LORENZO (crdiaz)</cp:lastModifiedBy>
  <cp:revision>6</cp:revision>
  <dcterms:created xsi:type="dcterms:W3CDTF">2023-01-19T17:13:24Z</dcterms:created>
  <dcterms:modified xsi:type="dcterms:W3CDTF">2023-03-18T16:17:50Z</dcterms:modified>
</cp:coreProperties>
</file>