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m4a" ContentType="audio/mp4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2" r:id="rId2"/>
    <p:sldId id="303" r:id="rId3"/>
    <p:sldId id="312" r:id="rId4"/>
    <p:sldId id="316" r:id="rId5"/>
    <p:sldId id="310" r:id="rId6"/>
    <p:sldId id="317" r:id="rId7"/>
    <p:sldId id="311" r:id="rId8"/>
    <p:sldId id="313" r:id="rId9"/>
    <p:sldId id="314" r:id="rId10"/>
    <p:sldId id="318" r:id="rId11"/>
    <p:sldId id="319" r:id="rId12"/>
    <p:sldId id="320" r:id="rId13"/>
    <p:sldId id="322" r:id="rId14"/>
    <p:sldId id="308" r:id="rId15"/>
    <p:sldId id="323" r:id="rId16"/>
    <p:sldId id="324" r:id="rId17"/>
    <p:sldId id="321" r:id="rId18"/>
    <p:sldId id="309" r:id="rId19"/>
    <p:sldId id="325" r:id="rId20"/>
    <p:sldId id="326" r:id="rId21"/>
    <p:sldId id="327" r:id="rId22"/>
    <p:sldId id="330" r:id="rId23"/>
    <p:sldId id="331" r:id="rId24"/>
    <p:sldId id="332" r:id="rId25"/>
    <p:sldId id="33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631"/>
  </p:normalViewPr>
  <p:slideViewPr>
    <p:cSldViewPr snapToGrid="0">
      <p:cViewPr>
        <p:scale>
          <a:sx n="56" d="100"/>
          <a:sy n="56" d="100"/>
        </p:scale>
        <p:origin x="1840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53371-2DFB-4BD7-AEBA-75A6AC05F1A3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DC78D-B6FF-4EA8-B692-1ABC96879FC8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53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9889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03CB435-8022-7FE6-F935-0E620E2F1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B85345D-A806-39F3-051E-78F5D6566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E9294A4-FBD7-8F02-D67C-1F67D7AF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1895746-4467-A8CB-9A52-F2F2F74D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C0CC65E-B186-3A7F-B96A-D7093815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405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169EC1-9C2B-E08F-9DCD-B0776259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536A35D-1D14-5EA2-E311-4F1FCF5C5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E773299-0965-7BFA-9EAB-AD2E700F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D963997-CC57-E307-2489-0A6E5958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C220C82-25E6-DF4F-5D07-B6A01271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091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928B4BED-F51F-4514-44E4-F58A41559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39D38C7-8592-98F4-8315-C7FA85F71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197510F-2844-720B-0936-85D8C1B6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87EE4AE-BBBA-697D-7355-6730D3DF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196555B-3577-E44B-6103-37D71E1E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7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6140A33-A100-93B3-BD9A-0AFE3891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5AA7386-9F18-B7E0-7FC4-97AAE9489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48BAECB-2C55-B9DB-26D4-0F7F645E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FB8CF55-7249-F08C-B848-5F1BB33A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734915E-DADE-1E57-0A56-E2BAC5D6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48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2DE5890-074F-22DF-685A-84C37165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FA6D209-2413-5206-7704-9E390DA4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0ABE58F1-E7FD-B64E-852E-70C8AB5E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D079776-76C8-F16D-C4CC-5A923C7C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D1AE46A-F280-044E-0DE5-6FF2840C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38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0629650-FCF8-559D-C2DD-D70D6546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D0A94BC-95EF-5954-B564-1EC149F9B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C308B34-4A6C-7BF0-5406-6ED5433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16E068B-FF09-EAA5-1BC4-B4361531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04116B7-35BC-121E-552D-A99A609B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585D7C7E-BA8D-6BE9-258A-99DF1B01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88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6A1E52-5EDB-165F-4674-263C2F3D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5A769B0-7800-6E58-6582-837FB180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4ABEE52-089A-CC87-441C-9D8893D63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6163394-1260-4A56-765A-0AD5021B0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68DE032E-B6D2-CFA4-616D-6342E13A0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66A602F-546D-2A60-EAC4-DDD184A2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9F9A3C7E-F834-39B1-59AB-4CCFC9C3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181D5AA-1C9B-0C92-D5C3-59DC34A1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015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0AF48A-F44F-C2D6-6849-4EBCEE3C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259D49E8-0606-D94D-D064-62D30CE9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1F615E2E-2884-B7C0-775F-71B58556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65B705F-9927-AEA9-F575-A079105A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733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B0458E7-F830-738C-AF3D-44A00C73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E0EDF0A-24B1-8805-1670-63C0A13E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C75FE4E-EDC5-8ED6-BE5B-733FA569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67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BB3892-56C0-17D7-9464-69BD2618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B30F57D-7A84-5E4A-A657-E7922F68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EB81839-F5E8-8AEF-6EA2-92A30A85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DA41E4DC-B406-5C43-CA88-721AAA46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DFF895F-86C3-3D8D-484B-796324A5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B14D10D-AAF7-1334-A9C3-0B966D78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745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F409380-0268-C085-6E91-39572A1A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44F91791-E44C-A8B1-4649-16E83B0FE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2FED7BB-B2FA-342A-69FB-F40FD5C33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B4A472EC-EA72-1348-A16A-87E7F02A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D80EF91-CD7B-7B24-A746-741C5B29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465EE4B4-92F1-5980-1160-3EBA9B7F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567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04564B5F-4CAC-2D00-A8E8-020F0A75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DE5B70C-E4C5-1C9E-8992-BB50FF004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59D8B2D-0C6D-F081-77B4-0FA0D6521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DC29-58A3-4674-B0A4-CCCF0C754746}" type="datetimeFigureOut">
              <a:rPr lang="es-CL" smtClean="0"/>
              <a:t>12-03-23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C2F8727-75AD-5247-D7EE-238DEE875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5D7BA2F-0FDF-934E-D014-ADDC7D04F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7E398-6808-4B57-8879-7BD9522E2DB7}" type="slidenum">
              <a:rPr lang="es-CL" smtClean="0"/>
              <a:t>‹Nr.›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18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4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8" Type="http://schemas.openxmlformats.org/officeDocument/2006/relationships/image" Target="../media/image4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4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0.jpeg"/><Relationship Id="rId6" Type="http://schemas.openxmlformats.org/officeDocument/2006/relationships/image" Target="../media/image4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4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4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2.png"/><Relationship Id="rId6" Type="http://schemas.openxmlformats.org/officeDocument/2006/relationships/image" Target="../media/image4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3.jpg"/><Relationship Id="rId6" Type="http://schemas.openxmlformats.org/officeDocument/2006/relationships/image" Target="../media/image44.png"/><Relationship Id="rId7" Type="http://schemas.openxmlformats.org/officeDocument/2006/relationships/image" Target="../media/image4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3.jpg"/><Relationship Id="rId6" Type="http://schemas.openxmlformats.org/officeDocument/2006/relationships/image" Target="../media/image45.png"/><Relationship Id="rId7" Type="http://schemas.openxmlformats.org/officeDocument/2006/relationships/image" Target="../media/image4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6.png"/><Relationship Id="rId6" Type="http://schemas.openxmlformats.org/officeDocument/2006/relationships/hyperlink" Target="https://doi.org/10.34720/yzjd-1430" TargetMode="External"/><Relationship Id="rId7" Type="http://schemas.openxmlformats.org/officeDocument/2006/relationships/image" Target="../media/image4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4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4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4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4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4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nd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47372" y="2564904"/>
            <a:ext cx="11489635" cy="1728192"/>
          </a:xfrm>
        </p:spPr>
        <p:txBody>
          <a:bodyPr anchor="ctr"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CL" sz="4000" dirty="0" smtClean="0">
                <a:solidFill>
                  <a:schemeClr val="bg1">
                    <a:lumMod val="95000"/>
                  </a:schemeClr>
                </a:solidFill>
              </a:rPr>
              <a:t>Fracturas en tobillo y pie </a:t>
            </a:r>
            <a:endParaRPr lang="es-CL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196191" y="4874219"/>
            <a:ext cx="6046440" cy="136815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Hugo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Henríquez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Sazo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Curso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Especialidades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Médico –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Quirúrgicas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I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Traumatología</a:t>
            </a:r>
            <a:r>
              <a:rPr lang="es-ES" dirty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s-ES" dirty="0">
                <a:solidFill>
                  <a:schemeClr val="bg1">
                    <a:lumMod val="75000"/>
                  </a:schemeClr>
                </a:solidFill>
              </a:rPr>
            </a:br>
            <a:endParaRPr lang="es-CL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Sin título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05" y="445625"/>
            <a:ext cx="874946" cy="13193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3204EDB2-A425-492D-903B-B560F1C2D474}"/>
              </a:ext>
            </a:extLst>
          </p:cNvPr>
          <p:cNvSpPr txBox="1"/>
          <p:nvPr/>
        </p:nvSpPr>
        <p:spPr>
          <a:xfrm>
            <a:off x="8115488" y="6137218"/>
            <a:ext cx="3779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s-CL" sz="1800" dirty="0" smtClean="0">
                <a:solidFill>
                  <a:schemeClr val="bg1">
                    <a:lumMod val="75000"/>
                  </a:schemeClr>
                </a:solidFill>
              </a:rPr>
              <a:t>Marzo 2023</a:t>
            </a:r>
            <a:endParaRPr lang="es-CL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1 Título">
            <a:extLst>
              <a:ext uri="{FF2B5EF4-FFF2-40B4-BE49-F238E27FC236}">
                <a16:creationId xmlns="" xmlns:a16="http://schemas.microsoft.com/office/drawing/2014/main" id="{6B91877D-E1AD-2A6C-062F-8B801A4A394F}"/>
              </a:ext>
            </a:extLst>
          </p:cNvPr>
          <p:cNvSpPr txBox="1">
            <a:spLocks/>
          </p:cNvSpPr>
          <p:nvPr/>
        </p:nvSpPr>
        <p:spPr>
          <a:xfrm>
            <a:off x="8011487" y="845570"/>
            <a:ext cx="2837018" cy="519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CL" sz="2400" dirty="0">
                <a:solidFill>
                  <a:schemeClr val="bg1">
                    <a:lumMod val="95000"/>
                  </a:schemeClr>
                </a:solidFill>
              </a:rPr>
              <a:t>Agregar logo Hosp.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583" y="720782"/>
            <a:ext cx="2726095" cy="957817"/>
          </a:xfrm>
          <a:prstGeom prst="rect">
            <a:avLst/>
          </a:prstGeom>
        </p:spPr>
      </p:pic>
      <p:pic>
        <p:nvPicPr>
          <p:cNvPr id="9" name="Sonid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61"/>
    </mc:Choice>
    <mc:Fallback xmlns="">
      <p:transition spd="slow" advTm="4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838200" y="1961611"/>
            <a:ext cx="4876800" cy="53117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s-ES_tradnl" altLang="es-CL" dirty="0" smtClean="0">
                <a:ea typeface="ＭＳ Ｐゴシック" panose="020B0600070205080204" pitchFamily="34" charset="-128"/>
              </a:rPr>
              <a:t>Alta energía 2/3 </a:t>
            </a:r>
            <a:endParaRPr lang="es-ES_tradnl" altLang="es-CL" dirty="0"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endParaRPr lang="es-ES_tradnl" altLang="es-CL" dirty="0" smtClean="0"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r>
              <a:rPr lang="es-ES_tradnl" altLang="es-CL" dirty="0" smtClean="0">
                <a:ea typeface="ＭＳ Ｐゴシック" panose="020B0600070205080204" pitchFamily="34" charset="-128"/>
              </a:rPr>
              <a:t>20% de no diagnóstico</a:t>
            </a:r>
          </a:p>
          <a:p>
            <a:pPr marL="1371600" lvl="3" indent="0">
              <a:buNone/>
              <a:defRPr/>
            </a:pPr>
            <a:endParaRPr lang="es-ES_tradnl" altLang="es-CL" sz="2800" dirty="0" smtClean="0">
              <a:ea typeface="ＭＳ Ｐゴシック" panose="020B0600070205080204" pitchFamily="34" charset="-128"/>
            </a:endParaRPr>
          </a:p>
          <a:p>
            <a:pPr marL="0" indent="0">
              <a:buNone/>
              <a:defRPr/>
            </a:pPr>
            <a:r>
              <a:rPr lang="es-ES_tradnl" altLang="es-CL" dirty="0" smtClean="0">
                <a:ea typeface="ＭＳ Ｐゴシック" panose="020B0600070205080204" pitchFamily="34" charset="-128"/>
              </a:rPr>
              <a:t>Alto índice de sospecha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s-ES_tradnl" altLang="es-CL" sz="24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10" name="Imagen 5" descr="IMG_20140519_14045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603201"/>
            <a:ext cx="3208020" cy="427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6" descr="IMG_20140519_14050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603201"/>
            <a:ext cx="3208020" cy="427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21"/>
    </mc:Choice>
    <mc:Fallback xmlns="">
      <p:transition spd="slow" advTm="39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584200" y="1807252"/>
            <a:ext cx="7524290" cy="4253600"/>
          </a:xfrm>
        </p:spPr>
        <p:txBody>
          <a:bodyPr>
            <a:normAutofit/>
          </a:bodyPr>
          <a:lstStyle/>
          <a:p>
            <a:r>
              <a:rPr lang="es-ES_tradnl" altLang="es-CL" sz="2400" b="1" dirty="0">
                <a:solidFill>
                  <a:srgbClr val="000000"/>
                </a:solidFill>
              </a:rPr>
              <a:t>Complejo tarso-MTT</a:t>
            </a:r>
          </a:p>
          <a:p>
            <a:pPr lvl="1"/>
            <a:r>
              <a:rPr lang="es-ES_tradnl" altLang="es-CL" dirty="0">
                <a:solidFill>
                  <a:srgbClr val="000000"/>
                </a:solidFill>
              </a:rPr>
              <a:t>Óseo</a:t>
            </a:r>
          </a:p>
          <a:p>
            <a:pPr lvl="1"/>
            <a:r>
              <a:rPr lang="es-ES_tradnl" altLang="es-CL" dirty="0">
                <a:solidFill>
                  <a:srgbClr val="000000"/>
                </a:solidFill>
              </a:rPr>
              <a:t>Ligamentos</a:t>
            </a:r>
          </a:p>
          <a:p>
            <a:pPr lvl="1"/>
            <a:endParaRPr lang="es-ES_tradnl" altLang="es-CL" dirty="0">
              <a:solidFill>
                <a:srgbClr val="000000"/>
              </a:solidFill>
            </a:endParaRPr>
          </a:p>
          <a:p>
            <a:r>
              <a:rPr lang="es-ES_tradnl" altLang="es-CL" sz="2400" b="1" dirty="0">
                <a:solidFill>
                  <a:srgbClr val="000000"/>
                </a:solidFill>
              </a:rPr>
              <a:t>Columnas</a:t>
            </a:r>
          </a:p>
          <a:p>
            <a:pPr marL="723900" lvl="3"/>
            <a:r>
              <a:rPr lang="es-ES_tradnl" altLang="es-CL" sz="2400" dirty="0">
                <a:solidFill>
                  <a:srgbClr val="000000"/>
                </a:solidFill>
              </a:rPr>
              <a:t>Medial (5-10º)</a:t>
            </a:r>
          </a:p>
          <a:p>
            <a:pPr marL="723900" lvl="3"/>
            <a:r>
              <a:rPr lang="es-ES_tradnl" altLang="es-CL" sz="2400" dirty="0">
                <a:solidFill>
                  <a:srgbClr val="000000"/>
                </a:solidFill>
              </a:rPr>
              <a:t>Media (mínima)</a:t>
            </a:r>
          </a:p>
          <a:p>
            <a:pPr marL="723900" lvl="3"/>
            <a:r>
              <a:rPr lang="es-ES_tradnl" altLang="es-CL" sz="2400" dirty="0">
                <a:solidFill>
                  <a:srgbClr val="000000"/>
                </a:solidFill>
              </a:rPr>
              <a:t>Lateral (10-20º) </a:t>
            </a:r>
          </a:p>
        </p:txBody>
      </p:sp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10171"/>
              </p:ext>
            </p:extLst>
          </p:nvPr>
        </p:nvGraphicFramePr>
        <p:xfrm>
          <a:off x="4522001" y="2856806"/>
          <a:ext cx="3147998" cy="215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Imagen de mapa de bits" r:id="rId6" imgW="5285714" imgH="3619048" progId="Paint.Picture">
                  <p:embed/>
                </p:oleObj>
              </mc:Choice>
              <mc:Fallback>
                <p:oleObj name="Imagen de mapa de bits" r:id="rId6" imgW="5285714" imgH="361904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2001" y="2856806"/>
                        <a:ext cx="3147998" cy="21544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4" descr="foto2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277" y="900918"/>
            <a:ext cx="3305479" cy="283849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398" y="4049464"/>
            <a:ext cx="1621081" cy="254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017" y="4034603"/>
            <a:ext cx="1720772" cy="257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3"/>
    </mc:Choice>
    <mc:Fallback xmlns="">
      <p:transition spd="slow" advTm="6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38200" y="2036651"/>
            <a:ext cx="5153396" cy="2834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 typeface="Wingdings" charset="2"/>
              <a:buAutoNum type="arabicPeriod"/>
            </a:pPr>
            <a:r>
              <a:rPr lang="es-ES" altLang="es-CL" dirty="0" err="1" smtClean="0"/>
              <a:t>Twisting</a:t>
            </a:r>
            <a:r>
              <a:rPr lang="es-ES" altLang="es-CL" dirty="0" smtClean="0"/>
              <a:t> </a:t>
            </a:r>
            <a:r>
              <a:rPr lang="es-ES" altLang="es-CL" dirty="0" err="1" smtClean="0"/>
              <a:t>antepie</a:t>
            </a:r>
            <a:endParaRPr lang="es-ES" altLang="es-CL" dirty="0" smtClean="0"/>
          </a:p>
          <a:p>
            <a:pPr marL="609600" indent="-609600">
              <a:buFont typeface="Wingdings" charset="2"/>
              <a:buAutoNum type="arabicPeriod"/>
            </a:pPr>
            <a:r>
              <a:rPr lang="es-ES" altLang="es-CL" dirty="0" smtClean="0"/>
              <a:t>Carga Axial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es-ES" altLang="es-CL" dirty="0" smtClean="0"/>
              <a:t>Aplastamiento</a:t>
            </a:r>
            <a:endParaRPr lang="es-CL" altLang="es-CL" dirty="0"/>
          </a:p>
        </p:txBody>
      </p:sp>
      <p:pic>
        <p:nvPicPr>
          <p:cNvPr id="10" name="Picture 4" descr="foto4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14" y="394669"/>
            <a:ext cx="3987191" cy="3255424"/>
          </a:xfr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6" descr="f7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6372" y="3827587"/>
            <a:ext cx="4371222" cy="277996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814" y="3827588"/>
            <a:ext cx="4021122" cy="278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84"/>
    </mc:Choice>
    <mc:Fallback xmlns="">
      <p:transition spd="slow" advTm="31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35748" y="16906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Clínica + Radiología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u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1. RX AP, Lat y Oblicua Int 30º.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u"/>
              <a:tabLst/>
              <a:defRPr/>
            </a:pPr>
            <a:r>
              <a:rPr lang="es-ES" sz="2400" kern="0" dirty="0" smtClean="0">
                <a:ea typeface="ＭＳ Ｐゴシック" charset="-128"/>
              </a:rPr>
              <a:t>2. Rx en carga comparativa.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u"/>
              <a:tabLst/>
              <a:defRPr/>
            </a:pPr>
            <a:r>
              <a:rPr lang="es-ES" sz="2400" kern="0" dirty="0" smtClean="0">
                <a:ea typeface="ＭＳ Ｐゴシック" charset="-128"/>
              </a:rPr>
              <a:t>3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. RX de STRESS siempre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-En caso de DUDA diagnóstica.</a:t>
            </a: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2"/>
              <a:buNone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-Para determinar inestabilidad 1ºMTT.</a:t>
            </a:r>
            <a:endParaRPr lang="es-ES" sz="2400" kern="0" dirty="0" smtClean="0">
              <a:ea typeface="ＭＳ Ｐゴシック" charset="-128"/>
            </a:endParaRPr>
          </a:p>
          <a:p>
            <a:pPr marL="1143000" marR="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charset="2"/>
              <a:buNone/>
              <a:tabLst/>
              <a:defRPr/>
            </a:pPr>
            <a:endParaRPr kumimoji="0" lang="es-E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2"/>
              <a:buChar char="n"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TAC</a:t>
            </a: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u"/>
              <a:tabLst/>
              <a:defRPr/>
            </a:pPr>
            <a:r>
              <a:rPr kumimoji="0" lang="es-E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Fx asociadas</a:t>
            </a:r>
            <a:r>
              <a:rPr kumimoji="0" lang="es-E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27"/>
    </mc:Choice>
    <mc:Fallback xmlns="">
      <p:transition spd="slow" advTm="98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pic>
        <p:nvPicPr>
          <p:cNvPr id="9" name="Imagen 8" descr="Captura de pantalla 2014-08-06 a la(s) 18.06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36" y="1462088"/>
            <a:ext cx="2580865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5120" y="1999553"/>
            <a:ext cx="5661660" cy="409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7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85"/>
    </mc:Choice>
    <mc:Fallback xmlns="">
      <p:transition spd="slow" advTm="3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838200" y="1996012"/>
            <a:ext cx="5311140" cy="23034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400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Manejo ortopédico</a:t>
            </a: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s-ES_tradnl" sz="2595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Lesiones estables</a:t>
            </a:r>
          </a:p>
          <a:p>
            <a:pPr lvl="1"/>
            <a:r>
              <a:rPr lang="es-ES_tradnl" sz="2595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Sin desplazamiento</a:t>
            </a:r>
          </a:p>
          <a:p>
            <a:pPr lvl="1"/>
            <a:r>
              <a:rPr lang="es-ES_tradnl" sz="2595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Nunley</a:t>
            </a:r>
            <a:r>
              <a:rPr lang="es-ES_tradnl" sz="2595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I (&lt; 2 </a:t>
            </a:r>
            <a:r>
              <a:rPr lang="es-ES_tradnl" sz="2595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mm</a:t>
            </a:r>
            <a:r>
              <a:rPr lang="es-ES_tradnl" sz="2595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) ?</a:t>
            </a:r>
          </a:p>
          <a:p>
            <a:pPr lvl="1"/>
            <a:r>
              <a:rPr lang="es-ES_tradnl" sz="2595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Rx</a:t>
            </a:r>
            <a:r>
              <a:rPr lang="es-ES_tradnl" sz="2595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stress (-)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604953" y="4070874"/>
            <a:ext cx="3468687" cy="2308225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Calibri"/>
              </a:rPr>
              <a:t>Bota de Marcha + Plantilla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Calibri"/>
              </a:rPr>
              <a:t>Reevaluar 2 semanas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Calibri"/>
              </a:rPr>
              <a:t>Descarga x 6 a 8 semanas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Calibri"/>
              </a:rPr>
              <a:t>Plantilla x 3 meses ?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Calibri"/>
              </a:rPr>
              <a:t>Deporte 8 a 9 meses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dirty="0">
                <a:solidFill>
                  <a:sysClr val="windowText" lastClr="000000"/>
                </a:solidFill>
                <a:latin typeface="Calibri"/>
              </a:rPr>
              <a:t>Hasta 1 año de molestias</a:t>
            </a:r>
          </a:p>
        </p:txBody>
      </p:sp>
      <p:sp>
        <p:nvSpPr>
          <p:cNvPr id="12" name="Flecha derecha 11"/>
          <p:cNvSpPr/>
          <p:nvPr/>
        </p:nvSpPr>
        <p:spPr>
          <a:xfrm rot="1975106">
            <a:off x="4561466" y="3969558"/>
            <a:ext cx="1300714" cy="659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3" name="Imagen 8" descr="Bota C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376" y="1189626"/>
            <a:ext cx="185578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9"/>
    </mc:Choice>
    <mc:Fallback xmlns="">
      <p:transition spd="slow" advTm="3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1298258" y="2322926"/>
            <a:ext cx="7165975" cy="4081462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ES_tradnl" sz="2162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Fracturas </a:t>
            </a:r>
            <a:r>
              <a:rPr lang="es-ES_tradnl" sz="2162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y </a:t>
            </a:r>
            <a:r>
              <a:rPr lang="es-ES_tradnl" sz="2162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luxofracturas</a:t>
            </a:r>
            <a:r>
              <a:rPr lang="es-ES_tradnl" sz="2162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162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desplazadas</a:t>
            </a:r>
          </a:p>
          <a:p>
            <a:pPr marL="457200" lvl="1" indent="0">
              <a:buNone/>
            </a:pPr>
            <a:r>
              <a:rPr lang="es-ES_tradnl" sz="2162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Lesiones ligamentosas </a:t>
            </a:r>
            <a:r>
              <a:rPr lang="es-ES_tradnl" sz="2162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inestables</a:t>
            </a:r>
          </a:p>
          <a:p>
            <a:pPr marL="457200" lvl="1" indent="0">
              <a:buNone/>
            </a:pPr>
            <a:endParaRPr lang="es-ES_tradnl" sz="2162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s-ES_tradnl" sz="2162" b="1" dirty="0" err="1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Timming</a:t>
            </a:r>
            <a:endParaRPr lang="es-ES_tradnl" sz="2162" b="1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457200" lvl="1" indent="0">
              <a:buNone/>
            </a:pPr>
            <a:r>
              <a:rPr lang="es-ES_tradnl" sz="2162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Inmediato</a:t>
            </a:r>
          </a:p>
          <a:p>
            <a:pPr marL="457200" lvl="1" indent="0">
              <a:buNone/>
            </a:pPr>
            <a:r>
              <a:rPr lang="es-ES_tradnl" sz="2162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Partes blandas OK (flictenas – arrugas piel</a:t>
            </a:r>
            <a:r>
              <a:rPr lang="es-ES_tradnl" sz="2162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457200" lvl="1" indent="0">
              <a:buNone/>
            </a:pPr>
            <a:r>
              <a:rPr lang="es-ES_tradnl" sz="2162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Antes de 6 </a:t>
            </a:r>
            <a:r>
              <a:rPr lang="es-ES_tradnl" sz="2162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semanas</a:t>
            </a:r>
          </a:p>
          <a:p>
            <a:pPr marL="457200" lvl="1" indent="0">
              <a:buNone/>
            </a:pPr>
            <a:endParaRPr lang="es-ES_tradnl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15378" y="1594148"/>
            <a:ext cx="2606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/>
              <a:t>Manejo quirúrgico </a:t>
            </a:r>
            <a:endParaRPr lang="es-ES_tradnl" sz="2400" b="1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46"/>
    </mc:Choice>
    <mc:Fallback xmlns="">
      <p:transition spd="slow" advTm="4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Lisfranc</a:t>
            </a:r>
            <a:endParaRPr lang="es-CL" dirty="0"/>
          </a:p>
        </p:txBody>
      </p:sp>
      <p:pic>
        <p:nvPicPr>
          <p:cNvPr id="6" name="Marcador de contenido 7" descr="lisfranc 1.jpg"/>
          <p:cNvPicPr>
            <a:picLocks noChangeAspect="1"/>
          </p:cNvPicPr>
          <p:nvPr/>
        </p:nvPicPr>
        <p:blipFill rotWithShape="1">
          <a:blip r:embed="rId5"/>
          <a:srcRect l="29381" t="5811" r="27573"/>
          <a:stretch/>
        </p:blipFill>
        <p:spPr>
          <a:xfrm>
            <a:off x="4168140" y="1788671"/>
            <a:ext cx="3398520" cy="4793106"/>
          </a:xfrm>
          <a:prstGeom prst="rect">
            <a:avLst/>
          </a:prstGeom>
        </p:spPr>
      </p:pic>
      <p:pic>
        <p:nvPicPr>
          <p:cNvPr id="7" name="Marcador de contenido 3" descr="lisfranc 2.jpg"/>
          <p:cNvPicPr>
            <a:picLocks noChangeAspect="1"/>
          </p:cNvPicPr>
          <p:nvPr/>
        </p:nvPicPr>
        <p:blipFill rotWithShape="1">
          <a:blip r:embed="rId6"/>
          <a:srcRect l="27211" t="5788" r="26849"/>
          <a:stretch/>
        </p:blipFill>
        <p:spPr>
          <a:xfrm>
            <a:off x="7736839" y="1788671"/>
            <a:ext cx="3626091" cy="4793105"/>
          </a:xfrm>
          <a:prstGeom prst="rect">
            <a:avLst/>
          </a:prstGeom>
        </p:spPr>
      </p:pic>
      <p:pic>
        <p:nvPicPr>
          <p:cNvPr id="8" name="Marcador de contenido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1777739"/>
            <a:ext cx="3589020" cy="4784716"/>
          </a:xfrm>
          <a:prstGeom prst="rect">
            <a:avLst/>
          </a:prstGeom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6"/>
    </mc:Choice>
    <mc:Fallback xmlns="">
      <p:transition spd="slow" advTm="2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pilón tibial</a:t>
            </a:r>
            <a:endParaRPr lang="es-CL" dirty="0"/>
          </a:p>
        </p:txBody>
      </p:sp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r="29198"/>
          <a:stretch/>
        </p:blipFill>
        <p:spPr>
          <a:xfrm>
            <a:off x="5100161" y="2041384"/>
            <a:ext cx="3361706" cy="36259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r="28214"/>
          <a:stretch/>
        </p:blipFill>
        <p:spPr>
          <a:xfrm>
            <a:off x="8572500" y="2063743"/>
            <a:ext cx="3420505" cy="366723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2" y="2041384"/>
            <a:ext cx="2266311" cy="40255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31822" y="2035998"/>
            <a:ext cx="2269343" cy="4030915"/>
          </a:xfrm>
          <a:prstGeom prst="rect">
            <a:avLst/>
          </a:prstGeom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9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9"/>
    </mc:Choice>
    <mc:Fallback xmlns="">
      <p:transition spd="slow" advTm="4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pilón tibial</a:t>
            </a:r>
            <a:endParaRPr lang="es-C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2054" r="15465" b="2279"/>
          <a:stretch/>
        </p:blipFill>
        <p:spPr>
          <a:xfrm>
            <a:off x="387820" y="1715121"/>
            <a:ext cx="2831237" cy="39312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r="2449"/>
          <a:stretch/>
        </p:blipFill>
        <p:spPr>
          <a:xfrm>
            <a:off x="3287808" y="1743733"/>
            <a:ext cx="2914778" cy="390268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57" y="1743733"/>
            <a:ext cx="2619430" cy="390268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 t="4025" b="5543"/>
          <a:stretch/>
        </p:blipFill>
        <p:spPr>
          <a:xfrm>
            <a:off x="9224067" y="1715121"/>
            <a:ext cx="2725095" cy="3931299"/>
          </a:xfrm>
          <a:prstGeom prst="rect">
            <a:avLst/>
          </a:prstGeom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8"/>
    </mc:Choice>
    <mc:Fallback xmlns="">
      <p:transition spd="slow" advTm="35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365125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 smtClean="0"/>
              <a:t>Fracturas de tobillo</a:t>
            </a:r>
            <a:endParaRPr lang="es-CL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3116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_tradnl" sz="2400" dirty="0"/>
              <a:t>La mayoría de las fracturas de tobillo son por mecanismo rotacional</a:t>
            </a:r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dirty="0"/>
              <a:t>“Torsión de tobillo”</a:t>
            </a:r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dirty="0"/>
              <a:t>Clínica desde escasa o nula deformidad hasta deformidades extremas </a:t>
            </a:r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dirty="0"/>
              <a:t>Estudio radiológico de regla en 2 </a:t>
            </a:r>
            <a:r>
              <a:rPr lang="es-ES_tradnl" sz="2400" dirty="0" smtClean="0"/>
              <a:t>planos</a:t>
            </a:r>
          </a:p>
          <a:p>
            <a:pPr marL="0" indent="0">
              <a:buNone/>
            </a:pPr>
            <a:endParaRPr lang="es-ES_tradnl" sz="2400" dirty="0"/>
          </a:p>
          <a:p>
            <a:pPr marL="0" indent="0">
              <a:buNone/>
            </a:pPr>
            <a:r>
              <a:rPr lang="es-ES_tradnl" sz="2400" dirty="0"/>
              <a:t>Estabilidad &gt; clave para el </a:t>
            </a:r>
            <a:r>
              <a:rPr lang="es-ES_tradnl" sz="2400" dirty="0" smtClean="0"/>
              <a:t>manejo</a:t>
            </a:r>
            <a:endParaRPr lang="es-ES_tradnl" sz="2400" dirty="0"/>
          </a:p>
          <a:p>
            <a:pPr lvl="1"/>
            <a:r>
              <a:rPr lang="es-ES_tradnl" sz="2000" dirty="0" err="1"/>
              <a:t>Fxs</a:t>
            </a:r>
            <a:r>
              <a:rPr lang="es-ES_tradnl" sz="2000" dirty="0"/>
              <a:t> estables: manejo </a:t>
            </a:r>
            <a:r>
              <a:rPr lang="es-ES_tradnl" sz="2000" dirty="0" err="1"/>
              <a:t>ortop</a:t>
            </a:r>
            <a:r>
              <a:rPr lang="es-ES_tradnl" sz="2000" dirty="0"/>
              <a:t>. 2,8% artrosis </a:t>
            </a:r>
            <a:r>
              <a:rPr lang="es-ES_tradnl" sz="2000" dirty="0" err="1"/>
              <a:t>Rx</a:t>
            </a:r>
            <a:r>
              <a:rPr lang="es-ES_tradnl" sz="2000" dirty="0"/>
              <a:t> (18 a-s) // 84% sin </a:t>
            </a:r>
            <a:r>
              <a:rPr lang="es-ES_tradnl" sz="2000" dirty="0" err="1" smtClean="0"/>
              <a:t>sintomas</a:t>
            </a:r>
            <a:endParaRPr lang="es-ES_tradnl" sz="2000" dirty="0"/>
          </a:p>
          <a:p>
            <a:pPr lvl="1"/>
            <a:r>
              <a:rPr lang="es-ES_tradnl" sz="2000" dirty="0" err="1"/>
              <a:t>Fxs</a:t>
            </a:r>
            <a:r>
              <a:rPr lang="es-ES_tradnl" sz="2000" dirty="0"/>
              <a:t> inestables: </a:t>
            </a:r>
            <a:r>
              <a:rPr lang="es-ES_tradnl" sz="2000" dirty="0" err="1"/>
              <a:t>ortop</a:t>
            </a:r>
            <a:r>
              <a:rPr lang="es-ES_tradnl" sz="2000" dirty="0"/>
              <a:t>: 65.5% artrosis v/s 20,9 % manejo </a:t>
            </a:r>
            <a:r>
              <a:rPr lang="es-ES_tradnl" sz="2000" dirty="0" smtClean="0"/>
              <a:t>quirúrgico</a:t>
            </a:r>
            <a:endParaRPr lang="es-ES_tradnl" sz="2000" dirty="0"/>
          </a:p>
          <a:p>
            <a:pPr marL="0" indent="0">
              <a:buNone/>
            </a:pPr>
            <a:endParaRPr lang="es-ES_tradnl" sz="2400" dirty="0"/>
          </a:p>
          <a:p>
            <a:endParaRPr lang="es-CL" sz="2400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11"/>
    </mc:Choice>
    <mc:Fallback xmlns="">
      <p:transition spd="slow" advTm="15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pilón tibial</a:t>
            </a:r>
            <a:endParaRPr lang="es-CL" dirty="0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 smtClean="0"/>
              <a:t>Daño articular</a:t>
            </a:r>
          </a:p>
          <a:p>
            <a:pPr lvl="1"/>
            <a:r>
              <a:rPr lang="es-ES_tradnl" dirty="0" smtClean="0"/>
              <a:t>Lesión </a:t>
            </a:r>
            <a:r>
              <a:rPr lang="es-ES_tradnl" dirty="0" err="1" smtClean="0"/>
              <a:t>condral</a:t>
            </a:r>
            <a:r>
              <a:rPr lang="es-ES_tradnl" dirty="0" smtClean="0"/>
              <a:t> irreversible</a:t>
            </a:r>
          </a:p>
          <a:p>
            <a:endParaRPr lang="es-ES_tradnl" dirty="0"/>
          </a:p>
          <a:p>
            <a:r>
              <a:rPr lang="es-ES_tradnl" dirty="0" smtClean="0"/>
              <a:t>Daño </a:t>
            </a:r>
            <a:r>
              <a:rPr lang="es-ES_tradnl" dirty="0" err="1" smtClean="0"/>
              <a:t>metafisiario</a:t>
            </a:r>
            <a:endParaRPr lang="es-ES_tradnl" dirty="0" smtClean="0"/>
          </a:p>
          <a:p>
            <a:pPr lvl="1"/>
            <a:r>
              <a:rPr lang="es-ES_tradnl" dirty="0" smtClean="0"/>
              <a:t>Necrosis  - colapso en evolución</a:t>
            </a:r>
          </a:p>
          <a:p>
            <a:endParaRPr lang="es-ES_tradnl" dirty="0"/>
          </a:p>
          <a:p>
            <a:r>
              <a:rPr lang="es-ES_tradnl" dirty="0" smtClean="0"/>
              <a:t>Eje alterado</a:t>
            </a:r>
          </a:p>
          <a:p>
            <a:pPr lvl="1"/>
            <a:r>
              <a:rPr lang="es-ES_tradnl" dirty="0" smtClean="0"/>
              <a:t>¿Cómo lograr (y mantener) eje adecuado?</a:t>
            </a:r>
          </a:p>
          <a:p>
            <a:endParaRPr lang="es-ES_tradnl" dirty="0"/>
          </a:p>
          <a:p>
            <a:r>
              <a:rPr lang="es-ES_tradnl" dirty="0" smtClean="0"/>
              <a:t>Experiencia del cirujano</a:t>
            </a:r>
          </a:p>
          <a:p>
            <a:pPr lvl="1"/>
            <a:r>
              <a:rPr lang="es-ES_tradnl" dirty="0" smtClean="0"/>
              <a:t>Punto crítico en la resolución</a:t>
            </a:r>
            <a:endParaRPr lang="es-ES_tradnl" dirty="0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18"/>
    </mc:Choice>
    <mc:Fallback xmlns="">
      <p:transition spd="slow" advTm="42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pilón tibial</a:t>
            </a:r>
            <a:endParaRPr lang="es-CL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200" dirty="0" smtClean="0"/>
              <a:t>Sospechar: sí, podría ser</a:t>
            </a:r>
          </a:p>
          <a:p>
            <a:endParaRPr lang="es-ES_tradnl" sz="3200" dirty="0" smtClean="0"/>
          </a:p>
          <a:p>
            <a:r>
              <a:rPr lang="es-ES_tradnl" sz="3200" dirty="0" smtClean="0"/>
              <a:t>Confirmar: estudio: </a:t>
            </a:r>
            <a:r>
              <a:rPr lang="es-ES_tradnl" sz="3200" dirty="0" err="1" smtClean="0"/>
              <a:t>Rx</a:t>
            </a:r>
            <a:r>
              <a:rPr lang="es-ES_tradnl" sz="3200" dirty="0" smtClean="0"/>
              <a:t> AP – L (dos planos)</a:t>
            </a:r>
          </a:p>
          <a:p>
            <a:endParaRPr lang="es-ES_tradnl" sz="3200" dirty="0" smtClean="0"/>
          </a:p>
          <a:p>
            <a:r>
              <a:rPr lang="es-ES_tradnl" sz="3200" dirty="0" smtClean="0"/>
              <a:t>Buscar: lesiones asociadas </a:t>
            </a:r>
            <a:r>
              <a:rPr lang="es-ES_tradnl" sz="2600" dirty="0" smtClean="0"/>
              <a:t>(33-50%)</a:t>
            </a:r>
          </a:p>
          <a:p>
            <a:endParaRPr lang="es-ES_tradnl" sz="3200" dirty="0" smtClean="0"/>
          </a:p>
          <a:p>
            <a:r>
              <a:rPr lang="es-ES_tradnl" sz="3200" dirty="0" smtClean="0"/>
              <a:t>Estabilizar: </a:t>
            </a:r>
          </a:p>
          <a:p>
            <a:pPr lvl="1"/>
            <a:r>
              <a:rPr lang="es-ES_tradnl" dirty="0" smtClean="0"/>
              <a:t>de manera definitiva (?)</a:t>
            </a:r>
          </a:p>
          <a:p>
            <a:pPr lvl="1"/>
            <a:r>
              <a:rPr lang="es-ES_tradnl" dirty="0" smtClean="0"/>
              <a:t>de manera transitoria &gt; fijador externo</a:t>
            </a:r>
          </a:p>
          <a:p>
            <a:pPr lvl="2"/>
            <a:r>
              <a:rPr lang="es-ES_tradnl" dirty="0" smtClean="0"/>
              <a:t>Largo – manejo partes blandas – permite traslado</a:t>
            </a:r>
          </a:p>
          <a:p>
            <a:endParaRPr lang="es-ES_tradn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3139803"/>
            <a:ext cx="3187700" cy="2504621"/>
          </a:xfrm>
          <a:prstGeom prst="rect">
            <a:avLst/>
          </a:prstGeom>
        </p:spPr>
      </p:pic>
      <p:sp>
        <p:nvSpPr>
          <p:cNvPr id="7" name="Flecha derecha 6"/>
          <p:cNvSpPr/>
          <p:nvPr/>
        </p:nvSpPr>
        <p:spPr>
          <a:xfrm>
            <a:off x="6783832" y="3668713"/>
            <a:ext cx="1057148" cy="537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83"/>
    </mc:Choice>
    <mc:Fallback xmlns="">
      <p:transition spd="slow" advTm="8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pilón tibial</a:t>
            </a:r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9599"/>
            <a:ext cx="3070860" cy="4184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20" y="2055811"/>
            <a:ext cx="5326380" cy="3652375"/>
          </a:xfrm>
          <a:prstGeom prst="rect">
            <a:avLst/>
          </a:prstGeom>
        </p:spPr>
      </p:pic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91"/>
    </mc:Choice>
    <mc:Fallback xmlns="">
      <p:transition spd="slow" advTm="3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Fracturas de pilón tibial</a:t>
            </a:r>
            <a:endParaRPr lang="es-C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70" y="2239988"/>
            <a:ext cx="2545010" cy="3468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50" y="2239988"/>
            <a:ext cx="5332063" cy="3468200"/>
          </a:xfrm>
          <a:prstGeom prst="rect">
            <a:avLst/>
          </a:prstGeom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28"/>
    </mc:Choice>
    <mc:Fallback xmlns="">
      <p:transition spd="slow" advTm="8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Mensajes </a:t>
            </a:r>
            <a:endParaRPr lang="es-CL" dirty="0"/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838200" y="1894205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Mecanismos de lesión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Alta sospecha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Pacientes jóvenes v/s de mayor edad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/>
              <a:t>Estudio correcto</a:t>
            </a:r>
            <a:endParaRPr lang="es-ES_tradnl" dirty="0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27"/>
    </mc:Choice>
    <mc:Fallback xmlns="">
      <p:transition spd="slow" advTm="77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0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Mensajes </a:t>
            </a:r>
            <a:endParaRPr lang="es-CL" dirty="0"/>
          </a:p>
        </p:txBody>
      </p:sp>
      <p:pic>
        <p:nvPicPr>
          <p:cNvPr id="7" name="Marcador de conteni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3027" y="619609"/>
            <a:ext cx="3965946" cy="51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4748919" y="5721581"/>
            <a:ext cx="6660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007AB2"/>
                </a:solidFill>
                <a:latin typeface="Noto Sans" charset="0"/>
                <a:hlinkClick r:id="rId6"/>
              </a:rPr>
              <a:t>https</a:t>
            </a:r>
            <a:r>
              <a:rPr lang="es-ES_tradnl" dirty="0">
                <a:solidFill>
                  <a:srgbClr val="007AB2"/>
                </a:solidFill>
                <a:latin typeface="Noto Sans" charset="0"/>
                <a:hlinkClick r:id="rId6"/>
              </a:rPr>
              <a:t>://doi.org/10.34720/yzjd-1430</a:t>
            </a:r>
            <a:endParaRPr lang="es-ES_tradnl" dirty="0">
              <a:latin typeface="Noto Sans" charset="0"/>
            </a:endParaRPr>
          </a:p>
          <a:p>
            <a:r>
              <a:rPr lang="es-ES_tradnl" dirty="0"/>
              <a:t/>
            </a:r>
            <a:br>
              <a:rPr lang="es-ES_tradnl" dirty="0"/>
            </a:br>
            <a:endParaRPr lang="es-ES_tradnl" dirty="0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1"/>
    </mc:Choice>
    <mc:Fallback xmlns="">
      <p:transition spd="slow" advTm="25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278527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Fracturas de </a:t>
            </a:r>
            <a:r>
              <a:rPr lang="es-CL" dirty="0" smtClean="0"/>
              <a:t>tobillo</a:t>
            </a:r>
            <a:endParaRPr lang="es-CL" dirty="0"/>
          </a:p>
        </p:txBody>
      </p:sp>
      <p:pic>
        <p:nvPicPr>
          <p:cNvPr id="9" name="Picture 13" descr="Pictur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8"/>
          <a:stretch>
            <a:fillRect/>
          </a:stretch>
        </p:blipFill>
        <p:spPr bwMode="auto">
          <a:xfrm>
            <a:off x="1566997" y="2202290"/>
            <a:ext cx="8402210" cy="356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4335780" y="627626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Book Antiqu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x-none" sz="2000">
                <a:latin typeface="Arial" charset="0"/>
              </a:rPr>
              <a:t>Can Med Assoc J. 1992</a:t>
            </a: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8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6"/>
    </mc:Choice>
    <mc:Fallback xmlns="">
      <p:transition spd="slow" advTm="5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278527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Fracturas de </a:t>
            </a:r>
            <a:r>
              <a:rPr lang="es-CL" dirty="0" smtClean="0"/>
              <a:t>tobillo</a:t>
            </a:r>
            <a:endParaRPr lang="es-C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6" y="1599440"/>
            <a:ext cx="5842314" cy="316119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7" name="Marcador de contenido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34" y="4682224"/>
            <a:ext cx="3228585" cy="1525596"/>
          </a:xfrm>
          <a:ln w="38100">
            <a:solidFill>
              <a:schemeClr val="tx2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434" y="1029426"/>
            <a:ext cx="3197812" cy="1030662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61" y="2607090"/>
            <a:ext cx="3228585" cy="183164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2573949" y="5188879"/>
            <a:ext cx="2441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err="1" smtClean="0"/>
              <a:t>Lauge</a:t>
            </a:r>
            <a:r>
              <a:rPr lang="es-ES_tradnl" sz="2800" b="1" dirty="0" smtClean="0"/>
              <a:t> - Hansen</a:t>
            </a:r>
            <a:endParaRPr lang="es-ES_tradnl" sz="2800" b="1" dirty="0"/>
          </a:p>
        </p:txBody>
      </p:sp>
      <p:pic>
        <p:nvPicPr>
          <p:cNvPr id="4" name="Sonid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05"/>
    </mc:Choice>
    <mc:Fallback xmlns="">
      <p:transition spd="slow" advTm="81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278527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Fracturas de </a:t>
            </a:r>
            <a:r>
              <a:rPr lang="es-CL" dirty="0" smtClean="0"/>
              <a:t>tobillo</a:t>
            </a:r>
            <a:endParaRPr lang="es-CL" dirty="0"/>
          </a:p>
        </p:txBody>
      </p:sp>
      <p:pic>
        <p:nvPicPr>
          <p:cNvPr id="6" name="Marcador de contenido 3" descr="TORO TOBAR - CLAUDIA- 38 A•OS- - CR from 18-09-2013_1 S0 I0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7735" r="10406" b="14772"/>
          <a:stretch>
            <a:fillRect/>
          </a:stretch>
        </p:blipFill>
        <p:spPr>
          <a:xfrm>
            <a:off x="527689" y="2452534"/>
            <a:ext cx="2501874" cy="3538594"/>
          </a:xfrm>
          <a:prstGeom prst="rect">
            <a:avLst/>
          </a:prstGeom>
        </p:spPr>
      </p:pic>
      <p:pic>
        <p:nvPicPr>
          <p:cNvPr id="7" name="Imagen 4" descr="TORO TOBAR - CLAUDIA- 38 A•OS- - CR from 18-09-2013 S0 I0_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2286" r="13907" b="13760"/>
          <a:stretch>
            <a:fillRect/>
          </a:stretch>
        </p:blipFill>
        <p:spPr bwMode="auto">
          <a:xfrm>
            <a:off x="3205834" y="2452534"/>
            <a:ext cx="2764591" cy="353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96695" y="1826852"/>
            <a:ext cx="1368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32 años </a:t>
            </a:r>
            <a:endParaRPr lang="es-ES_tradnl" sz="2400" dirty="0"/>
          </a:p>
        </p:txBody>
      </p:sp>
      <p:pic>
        <p:nvPicPr>
          <p:cNvPr id="9" name="Captura de pantalla 2015-10-23 a las 5.53.15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6000" y="2452534"/>
            <a:ext cx="2825960" cy="353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aptura de pantalla 2015-10-23 a las 5.53.26 P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22556" y="3421443"/>
            <a:ext cx="3245770" cy="160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16"/>
    </mc:Choice>
    <mc:Fallback xmlns="">
      <p:transition spd="slow" advTm="9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278527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Fracturas de </a:t>
            </a:r>
            <a:r>
              <a:rPr lang="es-CL" dirty="0" smtClean="0"/>
              <a:t>tobillo</a:t>
            </a:r>
            <a:endParaRPr lang="es-CL" dirty="0"/>
          </a:p>
        </p:txBody>
      </p:sp>
      <p:pic>
        <p:nvPicPr>
          <p:cNvPr id="9" name="Captura de pantalla 2015-10-23 a las 5.53.15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96000" y="2452534"/>
            <a:ext cx="2825960" cy="353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aptura de pantalla 2015-10-23 a las 5.53.26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22556" y="3421443"/>
            <a:ext cx="3245770" cy="1600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Marcador de contenido 3" descr="AP.jpg"/>
          <p:cNvPicPr>
            <a:picLocks noGrp="1" noChangeAspect="1"/>
          </p:cNvPicPr>
          <p:nvPr>
            <p:ph idx="1"/>
          </p:nvPr>
        </p:nvPicPr>
        <p:blipFill>
          <a:blip r:embed="rId7"/>
          <a:srcRect l="34722" t="-1006" r="33642" b="9406"/>
          <a:stretch>
            <a:fillRect/>
          </a:stretch>
        </p:blipFill>
        <p:spPr>
          <a:xfrm>
            <a:off x="236271" y="1690688"/>
            <a:ext cx="2913363" cy="4547689"/>
          </a:xfrm>
        </p:spPr>
      </p:pic>
      <p:pic>
        <p:nvPicPr>
          <p:cNvPr id="12" name="Imagen 11" descr="L.jpg"/>
          <p:cNvPicPr>
            <a:picLocks noChangeAspect="1"/>
          </p:cNvPicPr>
          <p:nvPr/>
        </p:nvPicPr>
        <p:blipFill>
          <a:blip r:embed="rId8"/>
          <a:srcRect l="32471" r="32929"/>
          <a:stretch>
            <a:fillRect/>
          </a:stretch>
        </p:blipFill>
        <p:spPr>
          <a:xfrm>
            <a:off x="3253241" y="1690688"/>
            <a:ext cx="2934199" cy="4572952"/>
          </a:xfrm>
          <a:prstGeom prst="rect">
            <a:avLst/>
          </a:prstGeom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6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2"/>
    </mc:Choice>
    <mc:Fallback xmlns="">
      <p:transition spd="slow" advTm="17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278527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Fracturas de </a:t>
            </a:r>
            <a:r>
              <a:rPr lang="es-CL" dirty="0" smtClean="0"/>
              <a:t>tobillo</a:t>
            </a:r>
            <a:endParaRPr lang="es-CL" dirty="0"/>
          </a:p>
        </p:txBody>
      </p:sp>
      <p:pic>
        <p:nvPicPr>
          <p:cNvPr id="6" name="Marcador de contenido 3" descr="TORO TOBAR - CLAUDIA- 38 A•OS- - CR from 18-09-2013_1 S0 I0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7735" r="10406" b="14772"/>
          <a:stretch>
            <a:fillRect/>
          </a:stretch>
        </p:blipFill>
        <p:spPr>
          <a:xfrm>
            <a:off x="838200" y="2016386"/>
            <a:ext cx="2961068" cy="4188068"/>
          </a:xfrm>
          <a:prstGeom prst="rect">
            <a:avLst/>
          </a:prstGeom>
        </p:spPr>
      </p:pic>
      <p:pic>
        <p:nvPicPr>
          <p:cNvPr id="7" name="Imagen 4" descr="TORO TOBAR - CLAUDIA- 38 A•OS- - CR from 18-09-2013 S0 I0_2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12286" r="13907" b="13760"/>
          <a:stretch>
            <a:fillRect/>
          </a:stretch>
        </p:blipFill>
        <p:spPr bwMode="auto">
          <a:xfrm>
            <a:off x="4014451" y="2016386"/>
            <a:ext cx="3272004" cy="418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838200" y="1459855"/>
            <a:ext cx="1368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32 años </a:t>
            </a:r>
            <a:endParaRPr lang="es-ES_tradnl" sz="2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744322" y="1709763"/>
            <a:ext cx="3434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b="1" u="sng" dirty="0"/>
              <a:t>¿Qué preguntas nos hacemos?</a:t>
            </a:r>
          </a:p>
          <a:p>
            <a:pPr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/>
              <a:t>Lesiones </a:t>
            </a:r>
            <a:r>
              <a:rPr lang="es-ES_tradnl" dirty="0" smtClean="0"/>
              <a:t>asociadas</a:t>
            </a: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/>
              <a:t>Estado de partes blandas – expuesta?</a:t>
            </a:r>
          </a:p>
          <a:p>
            <a:pPr marL="285750" indent="-285750">
              <a:buFont typeface="Wingdings" charset="2"/>
              <a:buChar char="Ø"/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/>
              <a:t>Mecanismo de </a:t>
            </a:r>
            <a:r>
              <a:rPr lang="es-ES_tradnl" dirty="0" smtClean="0"/>
              <a:t>lesión</a:t>
            </a: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/>
              <a:t>Estudio </a:t>
            </a:r>
            <a:r>
              <a:rPr lang="es-ES_tradnl" dirty="0" smtClean="0"/>
              <a:t>correcto</a:t>
            </a: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 err="1"/>
              <a:t>Maleolos</a:t>
            </a:r>
            <a:r>
              <a:rPr lang="es-ES_tradnl" dirty="0"/>
              <a:t> </a:t>
            </a:r>
            <a:r>
              <a:rPr lang="es-ES_tradnl" dirty="0" smtClean="0"/>
              <a:t>comprometidos</a:t>
            </a: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/>
              <a:t>Estado </a:t>
            </a:r>
            <a:r>
              <a:rPr lang="es-ES_tradnl" dirty="0" err="1" smtClean="0"/>
              <a:t>neurovascular</a:t>
            </a: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/>
              <a:t>Tratamiento </a:t>
            </a:r>
            <a:r>
              <a:rPr lang="es-ES_tradnl" dirty="0" smtClean="0"/>
              <a:t>correcto</a:t>
            </a: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endParaRPr lang="es-ES_tradnl" dirty="0"/>
          </a:p>
          <a:p>
            <a:pPr marL="285750" indent="-285750">
              <a:buFont typeface="Wingdings" charset="2"/>
              <a:buChar char="Ø"/>
              <a:defRPr/>
            </a:pPr>
            <a:r>
              <a:rPr lang="es-ES_tradnl" dirty="0"/>
              <a:t>Manejo: Transitorio  - definitivo</a:t>
            </a:r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8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96"/>
    </mc:Choice>
    <mc:Fallback xmlns="">
      <p:transition spd="slow" advTm="137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278526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Fracturas de </a:t>
            </a:r>
            <a:r>
              <a:rPr lang="es-CL" dirty="0" smtClean="0"/>
              <a:t>tobillo</a:t>
            </a:r>
            <a:endParaRPr lang="es-CL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1587053" y="1915911"/>
            <a:ext cx="7053263" cy="425291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altLang="x-none" sz="2400" dirty="0" smtClean="0">
                <a:ea typeface="ＭＳ Ｐゴシック" charset="-128"/>
              </a:rPr>
              <a:t>	Evaluación en Servicio de Urgencia</a:t>
            </a: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x-none" sz="2400" dirty="0" smtClean="0">
              <a:ea typeface="ＭＳ Ｐゴシック" charset="-128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x-none" sz="2400" dirty="0">
              <a:ea typeface="ＭＳ Ｐゴシック" charset="-128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x-none" sz="2400" dirty="0" smtClean="0">
              <a:ea typeface="ＭＳ Ｐゴシック" charset="-128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x-none" sz="2400" dirty="0">
              <a:ea typeface="ＭＳ Ｐゴシック" charset="-128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438348" y="3270992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Manejo inicial</a:t>
            </a:r>
            <a:endParaRPr lang="es-ES_tradnl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188279" y="4856905"/>
            <a:ext cx="26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Manejo definitivo</a:t>
            </a:r>
            <a:endParaRPr lang="es-ES_tradnl" sz="2400" dirty="0"/>
          </a:p>
        </p:txBody>
      </p:sp>
      <p:sp>
        <p:nvSpPr>
          <p:cNvPr id="14" name="Flecha abajo 13"/>
          <p:cNvSpPr/>
          <p:nvPr/>
        </p:nvSpPr>
        <p:spPr>
          <a:xfrm>
            <a:off x="4204402" y="2419150"/>
            <a:ext cx="285676" cy="7915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Flecha abajo 15"/>
          <p:cNvSpPr/>
          <p:nvPr/>
        </p:nvSpPr>
        <p:spPr>
          <a:xfrm>
            <a:off x="4204402" y="3939183"/>
            <a:ext cx="285676" cy="79157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61"/>
    </mc:Choice>
    <mc:Fallback xmlns="">
      <p:transition spd="slow" advTm="6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278527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Fracturas de tobillo</a:t>
            </a:r>
            <a:endParaRPr lang="es-CL" dirty="0"/>
          </a:p>
        </p:txBody>
      </p:sp>
      <p:pic>
        <p:nvPicPr>
          <p:cNvPr id="12" name="Marcador de contenido 5" descr="claudia toro tobar 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t="5113" r="34567" b="-1006"/>
          <a:stretch>
            <a:fillRect/>
          </a:stretch>
        </p:blipFill>
        <p:spPr bwMode="auto">
          <a:xfrm>
            <a:off x="1636690" y="1777286"/>
            <a:ext cx="2922431" cy="48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n 6" descr="claudia toro tobar L.jpg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9" t="4416" r="33296"/>
          <a:stretch/>
        </p:blipFill>
        <p:spPr bwMode="auto">
          <a:xfrm>
            <a:off x="5051138" y="1777286"/>
            <a:ext cx="3250404" cy="475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id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1"/>
    </mc:Choice>
    <mc:Fallback xmlns="">
      <p:transition spd="slow" advTm="1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454</Words>
  <Application>Microsoft Macintosh PowerPoint</Application>
  <PresentationFormat>Panorámica</PresentationFormat>
  <Paragraphs>143</Paragraphs>
  <Slides>25</Slides>
  <Notes>1</Notes>
  <HiddenSlides>0</HiddenSlides>
  <MMClips>25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Calibri</vt:lpstr>
      <vt:lpstr>Calibri Light</vt:lpstr>
      <vt:lpstr>Century Gothic</vt:lpstr>
      <vt:lpstr>ＭＳ Ｐゴシック</vt:lpstr>
      <vt:lpstr>Noto Sans</vt:lpstr>
      <vt:lpstr>Arial</vt:lpstr>
      <vt:lpstr>Wingdings</vt:lpstr>
      <vt:lpstr>Tema de Office</vt:lpstr>
      <vt:lpstr>Imagen de mapa de bits</vt:lpstr>
      <vt:lpstr>Fracturas en tobillo y pie </vt:lpstr>
      <vt:lpstr>Fracturas de tobillo</vt:lpstr>
      <vt:lpstr>Fracturas de tobillo</vt:lpstr>
      <vt:lpstr>Fracturas de tobillo</vt:lpstr>
      <vt:lpstr>Fracturas de tobillo</vt:lpstr>
      <vt:lpstr>Fracturas de tobillo</vt:lpstr>
      <vt:lpstr>Fracturas de tobillo</vt:lpstr>
      <vt:lpstr>Fracturas de tobillo</vt:lpstr>
      <vt:lpstr>Fracturas de tobillo</vt:lpstr>
      <vt:lpstr>Fracturas de Lisfranc</vt:lpstr>
      <vt:lpstr>Fracturas de Lisfranc</vt:lpstr>
      <vt:lpstr>Fracturas de Lisfranc</vt:lpstr>
      <vt:lpstr>Fracturas de Lisfranc</vt:lpstr>
      <vt:lpstr>Fracturas de Lisfranc</vt:lpstr>
      <vt:lpstr>Fracturas de Lisfranc</vt:lpstr>
      <vt:lpstr>Fracturas de Lisfranc</vt:lpstr>
      <vt:lpstr>Fracturas de Lisfranc</vt:lpstr>
      <vt:lpstr>Fracturas de pilón tibial</vt:lpstr>
      <vt:lpstr>Fracturas de pilón tibial</vt:lpstr>
      <vt:lpstr>Fracturas de pilón tibial</vt:lpstr>
      <vt:lpstr>Fracturas de pilón tibial</vt:lpstr>
      <vt:lpstr>Fracturas de pilón tibial</vt:lpstr>
      <vt:lpstr>Fracturas de pilón tibial</vt:lpstr>
      <vt:lpstr>Mensajes </vt:lpstr>
      <vt:lpstr>Mensajes 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subject/>
  <dc:creator>CRISTOBAL FELIPE DIAZ LORENZO (crdiaz)</dc:creator>
  <cp:keywords/>
  <dc:description/>
  <cp:lastModifiedBy>hugo henriquez</cp:lastModifiedBy>
  <cp:revision>19</cp:revision>
  <dcterms:created xsi:type="dcterms:W3CDTF">2023-01-19T17:13:24Z</dcterms:created>
  <dcterms:modified xsi:type="dcterms:W3CDTF">2023-03-12T21:56:08Z</dcterms:modified>
  <cp:category/>
</cp:coreProperties>
</file>