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2" r:id="rId2"/>
    <p:sldId id="317" r:id="rId3"/>
    <p:sldId id="303" r:id="rId4"/>
    <p:sldId id="304" r:id="rId5"/>
    <p:sldId id="306" r:id="rId6"/>
    <p:sldId id="307" r:id="rId7"/>
    <p:sldId id="318" r:id="rId8"/>
    <p:sldId id="321" r:id="rId9"/>
    <p:sldId id="319" r:id="rId10"/>
    <p:sldId id="329" r:id="rId11"/>
    <p:sldId id="308" r:id="rId12"/>
    <p:sldId id="309" r:id="rId13"/>
    <p:sldId id="310" r:id="rId14"/>
    <p:sldId id="320" r:id="rId15"/>
    <p:sldId id="330" r:id="rId16"/>
    <p:sldId id="311" r:id="rId17"/>
    <p:sldId id="324" r:id="rId18"/>
    <p:sldId id="323" r:id="rId19"/>
    <p:sldId id="312" r:id="rId20"/>
    <p:sldId id="325" r:id="rId21"/>
    <p:sldId id="326" r:id="rId22"/>
    <p:sldId id="313" r:id="rId23"/>
    <p:sldId id="331" r:id="rId24"/>
    <p:sldId id="314" r:id="rId25"/>
    <p:sldId id="315" r:id="rId26"/>
    <p:sldId id="328" r:id="rId27"/>
    <p:sldId id="316" r:id="rId28"/>
    <p:sldId id="32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5" autoAdjust="0"/>
    <p:restoredTop sz="94660"/>
  </p:normalViewPr>
  <p:slideViewPr>
    <p:cSldViewPr snapToGrid="0">
      <p:cViewPr>
        <p:scale>
          <a:sx n="60" d="100"/>
          <a:sy n="60" d="100"/>
        </p:scale>
        <p:origin x="11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53371-2DFB-4BD7-AEBA-75A6AC05F1A3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DC78D-B6FF-4EA8-B692-1ABC96879FC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85367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BDC78D-B6FF-4EA8-B692-1ABC96879FC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9889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DC78D-B6FF-4EA8-B692-1ABC96879FC8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65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3CB435-8022-7FE6-F935-0E620E2F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85345D-A806-39F3-051E-78F5D6566F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9294A4-FBD7-8F02-D67C-1F67D7A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95746-4467-A8CB-9A52-F2F2F74D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0CC65E-B186-3A7F-B96A-D7093815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405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9EC1-9C2B-E08F-9DCD-B0776259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36A35D-1D14-5EA2-E311-4F1FCF5C5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773299-0965-7BFA-9EAB-AD2E700F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963997-CC57-E307-2489-0A6E5958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220C82-25E6-DF4F-5D07-B6A01271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7091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28B4BED-F51F-4514-44E4-F58A41559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9D38C7-8592-98F4-8315-C7FA85F71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7510F-2844-720B-0936-85D8C1B63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7EE4AE-BBBA-697D-7355-6730D3DF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96555B-3577-E44B-6103-37D71E1EB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7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40A33-A100-93B3-BD9A-0AFE38916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AA7386-9F18-B7E0-7FC4-97AAE9489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BAECB-2C55-B9DB-26D4-0F7F645E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B8CF55-7249-F08C-B848-5F1BB33A7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34915E-DADE-1E57-0A56-E2BAC5D62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483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DE5890-074F-22DF-685A-84C37165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A6D209-2413-5206-7704-9E390DA47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BE58F1-E7FD-B64E-852E-70C8AB5ED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079776-76C8-F16D-C4CC-5A923C7C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1AE46A-F280-044E-0DE5-6FF2840C8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3899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29650-FCF8-559D-C2DD-D70D6546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A94BC-95EF-5954-B564-1EC149F9BD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C308B34-4A6C-7BF0-5406-6ED5433DF5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6E068B-FF09-EAA5-1BC4-B43615317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4116B7-35BC-121E-552D-A99A609B3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5D7C7E-BA8D-6BE9-258A-99DF1B01B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588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6A1E52-5EDB-165F-4674-263C2F3D1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A769B0-7800-6E58-6582-837FB180D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4ABEE52-089A-CC87-441C-9D8893D63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163394-1260-4A56-765A-0AD5021B08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8DE032E-B6D2-CFA4-616D-6342E13A0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6A602F-546D-2A60-EAC4-DDD184A2F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F9A3C7E-F834-39B1-59AB-4CCFC9C3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81D5AA-1C9B-0C92-D5C3-59DC34A1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015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0AF48A-F44F-C2D6-6849-4EBCEE3C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59D49E8-0606-D94D-D064-62D30CE9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F615E2E-2884-B7C0-775F-71B58556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65B705F-9927-AEA9-F575-A079105A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733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0458E7-F830-738C-AF3D-44A00C73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0EDF0A-24B1-8805-1670-63C0A13E8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75FE4E-EDC5-8ED6-BE5B-733FA569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671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BB3892-56C0-17D7-9464-69BD26180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30F57D-7A84-5E4A-A657-E7922F683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B81839-F5E8-8AEF-6EA2-92A30A85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41E4DC-B406-5C43-CA88-721AAA4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DFF895F-86C3-3D8D-484B-796324A5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B14D10D-AAF7-1334-A9C3-0B966D78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745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09380-0268-C085-6E91-39572A1AA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F91791-E44C-A8B1-4649-16E83B0FEE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FED7BB-B2FA-342A-69FB-F40FD5C33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A472EC-EA72-1348-A16A-87E7F02A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80EF91-CD7B-7B24-A746-741C5B290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5EE4B4-92F1-5980-1160-3EBA9B7FB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5671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564B5F-4CAC-2D00-A8E8-020F0A75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E5B70C-E4C5-1C9E-8992-BB50FF004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9D8B2D-0C6D-F081-77B4-0FA0D652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CDC29-58A3-4674-B0A4-CCCF0C754746}" type="datetimeFigureOut">
              <a:rPr lang="es-CL" smtClean="0"/>
              <a:t>11-03-2023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2F8727-75AD-5247-D7EE-238DEE875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D7BA2F-0FDF-934E-D014-ADDC7D04F2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7E398-6808-4B57-8879-7BD9522E2DB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18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1182" y="1823382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4400" dirty="0">
                <a:solidFill>
                  <a:schemeClr val="bg1">
                    <a:lumMod val="95000"/>
                  </a:schemeClr>
                </a:solidFill>
              </a:rPr>
              <a:t>Fracturas</a:t>
            </a:r>
            <a:br>
              <a:rPr lang="es-CL" sz="4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s-CL" sz="4400" dirty="0">
                <a:solidFill>
                  <a:schemeClr val="bg1">
                    <a:lumMod val="95000"/>
                  </a:schemeClr>
                </a:solidFill>
              </a:rPr>
              <a:t> y luxo fracturas del antebrazo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59029" y="3903024"/>
            <a:ext cx="7246290" cy="18827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Dr. Gonzalo Rojas Herrera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Cirujano de mano, muñeca, codo y microcirugía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Curso Especialidades Médico – Quirúrgicas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Traumatología</a:t>
            </a:r>
            <a:br>
              <a:rPr lang="es-ES" sz="2000" dirty="0">
                <a:solidFill>
                  <a:schemeClr val="bg1">
                    <a:lumMod val="75000"/>
                  </a:schemeClr>
                </a:solidFill>
              </a:rPr>
            </a:br>
            <a:endParaRPr lang="es-C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05" y="445625"/>
            <a:ext cx="874946" cy="1319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8115488" y="613721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</a:pPr>
            <a:r>
              <a:rPr lang="es-CL" dirty="0">
                <a:solidFill>
                  <a:schemeClr val="bg1">
                    <a:lumMod val="75000"/>
                  </a:schemeClr>
                </a:solidFill>
              </a:rPr>
              <a:t>14 de marzo de 2023</a:t>
            </a:r>
            <a:endParaRPr lang="es-CL" sz="1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E4EF95-DBE6-78ED-7333-0D073C67E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913" y="211981"/>
            <a:ext cx="3189508" cy="1374908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19E04B7-1531-D3B7-92BD-C3764F9A2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384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9"/>
    </mc:Choice>
    <mc:Fallback>
      <p:transition spd="slow" advTm="15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8E57349-6FF5-CD7E-3608-09CED3346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Fracturas de antebrazo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FB3A37F-5784-4D88-7ACC-EF1D55267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F510CB8-9BD8-5EB1-2C40-47015B79A3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369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8"/>
    </mc:Choice>
    <mc:Fallback>
      <p:transition spd="slow" advTm="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CC6A8-6901-46EB-1F9A-21706A4D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96" y="355496"/>
            <a:ext cx="10515600" cy="1325563"/>
          </a:xfrm>
        </p:spPr>
        <p:txBody>
          <a:bodyPr/>
          <a:lstStyle/>
          <a:p>
            <a:r>
              <a:rPr lang="es-CL" dirty="0"/>
              <a:t>Fractura aislada del radio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6120CD-F62C-682E-DBBD-5F811F8B4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4596" y="1825625"/>
            <a:ext cx="5405203" cy="4579472"/>
          </a:xfrm>
        </p:spPr>
        <p:txBody>
          <a:bodyPr/>
          <a:lstStyle/>
          <a:p>
            <a:r>
              <a:rPr lang="es-CL" dirty="0"/>
              <a:t>Raras</a:t>
            </a:r>
          </a:p>
          <a:p>
            <a:r>
              <a:rPr lang="es-CL" dirty="0"/>
              <a:t>2 grupos</a:t>
            </a:r>
          </a:p>
          <a:p>
            <a:r>
              <a:rPr lang="es-CL" dirty="0"/>
              <a:t>Tercio proximal: trauma directo no severo.</a:t>
            </a:r>
          </a:p>
          <a:p>
            <a:r>
              <a:rPr lang="es-CL" dirty="0"/>
              <a:t>Tercio distal: afectan también a la ulna.</a:t>
            </a:r>
          </a:p>
          <a:p>
            <a:r>
              <a:rPr lang="es-CL" dirty="0"/>
              <a:t>Tratamiento quirúrgico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897B1761-F72E-DA71-91A5-B1621558AF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8041" t="30442" r="55808" b="20433"/>
          <a:stretch/>
        </p:blipFill>
        <p:spPr>
          <a:xfrm>
            <a:off x="7397832" y="119204"/>
            <a:ext cx="3853996" cy="6619592"/>
          </a:xfr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EE46BE-BFF1-A47C-9A4A-014190B49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470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50"/>
    </mc:Choice>
    <mc:Fallback>
      <p:transition spd="slow" advTm="34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BD667-84D0-E5CE-312F-0358852DB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324" y="298404"/>
            <a:ext cx="10515600" cy="1325563"/>
          </a:xfrm>
        </p:spPr>
        <p:txBody>
          <a:bodyPr/>
          <a:lstStyle/>
          <a:p>
            <a:r>
              <a:rPr lang="es-CL" dirty="0"/>
              <a:t>Fractura aislada del cúbito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18460C-84C1-4D3C-0643-F2ECB613EA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652" y="1858283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Mecanismo golpe por trauma directo.</a:t>
            </a:r>
          </a:p>
          <a:p>
            <a:endParaRPr lang="es-CL" dirty="0"/>
          </a:p>
          <a:p>
            <a:r>
              <a:rPr lang="es-CL" dirty="0" err="1"/>
              <a:t>Nightstick</a:t>
            </a:r>
            <a:r>
              <a:rPr lang="es-CL" dirty="0"/>
              <a:t> fracture.</a:t>
            </a:r>
          </a:p>
          <a:p>
            <a:endParaRPr lang="es-CL" dirty="0"/>
          </a:p>
          <a:p>
            <a:r>
              <a:rPr lang="es-CL" dirty="0"/>
              <a:t>Habitualmente desplazada.</a:t>
            </a:r>
          </a:p>
          <a:p>
            <a:endParaRPr lang="es-CL" dirty="0"/>
          </a:p>
          <a:p>
            <a:r>
              <a:rPr lang="es-CL" dirty="0"/>
              <a:t>Tratamiento quirúrgico.</a:t>
            </a:r>
          </a:p>
          <a:p>
            <a:endParaRPr lang="es-CL" dirty="0"/>
          </a:p>
          <a:p>
            <a:r>
              <a:rPr lang="es-CL" dirty="0"/>
              <a:t>Tiempo de consolidación 10 semanas.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F2D6466D-7360-39EB-960E-83B34F297B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5569" t="20324" r="57112" b="29471"/>
          <a:stretch/>
        </p:blipFill>
        <p:spPr>
          <a:xfrm>
            <a:off x="8362031" y="1271659"/>
            <a:ext cx="3327645" cy="2527977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CDFEED9-8BE6-B1DD-93B2-8309FA1FEC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08" t="17939" r="50533" b="13265"/>
          <a:stretch/>
        </p:blipFill>
        <p:spPr>
          <a:xfrm>
            <a:off x="5479345" y="1210085"/>
            <a:ext cx="2882686" cy="282386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07A9A3-A915-8746-2B39-61D17E542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345" y="4033952"/>
            <a:ext cx="6638287" cy="244654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51AA070-A58A-D9CF-FE69-DEEF4E3F0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216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24"/>
    </mc:Choice>
    <mc:Fallback>
      <p:transition spd="slow" advTm="1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26040-5130-27D5-2EAF-B64D88C02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42" y="182539"/>
            <a:ext cx="10515600" cy="1325563"/>
          </a:xfrm>
        </p:spPr>
        <p:txBody>
          <a:bodyPr/>
          <a:lstStyle/>
          <a:p>
            <a:r>
              <a:rPr lang="es-CL" dirty="0"/>
              <a:t>Fractura ambos huesos antebrazo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534798" y="1748784"/>
            <a:ext cx="5181600" cy="4351338"/>
          </a:xfrm>
        </p:spPr>
        <p:txBody>
          <a:bodyPr/>
          <a:lstStyle/>
          <a:p>
            <a:r>
              <a:rPr lang="es-CL" dirty="0"/>
              <a:t>Alta energía</a:t>
            </a:r>
          </a:p>
          <a:p>
            <a:r>
              <a:rPr lang="es-CL" dirty="0"/>
              <a:t>Mecanismo carga axial y torsión</a:t>
            </a:r>
          </a:p>
          <a:p>
            <a:r>
              <a:rPr lang="es-CL" dirty="0"/>
              <a:t>Compromiso de partes blandas</a:t>
            </a:r>
          </a:p>
          <a:p>
            <a:r>
              <a:rPr lang="es-CL" dirty="0"/>
              <a:t>Descartar lesiones neurológica </a:t>
            </a:r>
          </a:p>
          <a:p>
            <a:r>
              <a:rPr lang="es-CL" dirty="0"/>
              <a:t>Posible evolución con síndrome compartimental</a:t>
            </a:r>
          </a:p>
          <a:p>
            <a:r>
              <a:rPr lang="es-CL" dirty="0"/>
              <a:t>Urgencia quirúrgica</a:t>
            </a:r>
          </a:p>
          <a:p>
            <a:r>
              <a:rPr lang="es-CL" dirty="0"/>
              <a:t>Tratamiento quirúrgico</a:t>
            </a:r>
          </a:p>
          <a:p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614E7B2-92B9-3BCE-BAF7-21BAE51FD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7977253" y="2767243"/>
            <a:ext cx="5252659" cy="27343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286D789-0ABA-EC3F-B7E6-5DE47AFE6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02915" y="2718438"/>
            <a:ext cx="5350266" cy="273437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B443CA5-71AF-685F-7ADC-66A45189E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350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76"/>
    </mc:Choice>
    <mc:Fallback>
      <p:transition spd="slow" advTm="33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D21915-29F2-C693-667F-75490CF1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59" y="220469"/>
            <a:ext cx="10515600" cy="1325563"/>
          </a:xfrm>
        </p:spPr>
        <p:txBody>
          <a:bodyPr/>
          <a:lstStyle/>
          <a:p>
            <a:r>
              <a:rPr lang="es-CL" dirty="0"/>
              <a:t>Tratamiento fracturas antebrazo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920E87-1244-42A5-D150-240A108848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2913" y="1460647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L" dirty="0"/>
              <a:t>Objetivos del tratamiento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b="1" dirty="0">
                <a:solidFill>
                  <a:schemeClr val="accent1"/>
                </a:solidFill>
              </a:rPr>
              <a:t>Estabilidad absoluta</a:t>
            </a:r>
          </a:p>
          <a:p>
            <a:r>
              <a:rPr lang="es-CL" b="1" dirty="0">
                <a:solidFill>
                  <a:schemeClr val="accent1"/>
                </a:solidFill>
              </a:rPr>
              <a:t>Consolidación</a:t>
            </a:r>
          </a:p>
          <a:p>
            <a:r>
              <a:rPr lang="es-CL" b="1" dirty="0">
                <a:solidFill>
                  <a:schemeClr val="accent1"/>
                </a:solidFill>
              </a:rPr>
              <a:t>Restauración anatomía</a:t>
            </a:r>
          </a:p>
          <a:p>
            <a:r>
              <a:rPr lang="es-CL" b="1" dirty="0">
                <a:solidFill>
                  <a:schemeClr val="accent1"/>
                </a:solidFill>
              </a:rPr>
              <a:t>Recuperación funcional precoz</a:t>
            </a:r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El tratamiento de las fracturas del antebrazo es QUIRURGICO.</a:t>
            </a:r>
          </a:p>
          <a:p>
            <a:endParaRPr lang="es-CL" dirty="0"/>
          </a:p>
          <a:p>
            <a:r>
              <a:rPr lang="es-CL" dirty="0"/>
              <a:t>Excepcionalmente ortopédico en fracturas no desplazadas.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0BB2CC4-9836-FA0A-9363-EB84DCC230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17054" t="-8265"/>
          <a:stretch/>
        </p:blipFill>
        <p:spPr>
          <a:xfrm>
            <a:off x="5276538" y="1288383"/>
            <a:ext cx="6542703" cy="224535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4CA302-5CB4-DC5A-9638-A1FD5FBF8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538" y="3999754"/>
            <a:ext cx="6448738" cy="197499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40AE3F1-62F3-FD0E-69D2-3ADB55194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440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30"/>
    </mc:Choice>
    <mc:Fallback>
      <p:transition spd="slow" advTm="3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57E8362-CC77-5375-69C1-0CE5400B4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Luxofracturas</a:t>
            </a:r>
            <a:r>
              <a:rPr lang="es-CL" dirty="0"/>
              <a:t> de antebrazo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2A50184-CEF2-7B62-D243-55E61E756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772AF8A1-AEE4-8BFE-5433-1A27C3941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2980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7"/>
    </mc:Choice>
    <mc:Fallback>
      <p:transition spd="slow" advTm="2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4B1CC-3FAF-0BF1-60A5-8D47B682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747" y="149465"/>
            <a:ext cx="10515600" cy="1325563"/>
          </a:xfrm>
        </p:spPr>
        <p:txBody>
          <a:bodyPr/>
          <a:lstStyle/>
          <a:p>
            <a:r>
              <a:rPr lang="es-CL" dirty="0" err="1"/>
              <a:t>Luxofractura</a:t>
            </a:r>
            <a:r>
              <a:rPr lang="es-CL" dirty="0"/>
              <a:t> de </a:t>
            </a:r>
            <a:r>
              <a:rPr lang="es-CL" dirty="0" err="1"/>
              <a:t>Galeazzi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34EF51-FCC9-0F5D-89C7-87B6E8324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792" y="1566833"/>
            <a:ext cx="6351870" cy="4351338"/>
          </a:xfrm>
        </p:spPr>
        <p:txBody>
          <a:bodyPr>
            <a:normAutofit lnSpcReduction="10000"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Fractura diafisiarias del tercio medio-distal del radio + luxación cabeza de la ulna a distal.</a:t>
            </a:r>
          </a:p>
          <a:p>
            <a:r>
              <a:rPr lang="es-CL" sz="2400" dirty="0"/>
              <a:t>Mecanismo caída con mano en pronación, extensión asociado a carga axial</a:t>
            </a:r>
          </a:p>
          <a:p>
            <a:r>
              <a:rPr lang="es-CL" sz="2400" dirty="0"/>
              <a:t>6.8% de las fracturas del antebrazo.</a:t>
            </a:r>
          </a:p>
          <a:p>
            <a:r>
              <a:rPr lang="es-CL" sz="2400" dirty="0"/>
              <a:t>Pueden pasar desapercibidas, fracturas de radio aislado.</a:t>
            </a:r>
          </a:p>
          <a:p>
            <a:r>
              <a:rPr lang="es-CL" sz="2400" dirty="0"/>
              <a:t>Deben sospecharse ante una fractura diafisiaria desplazada.</a:t>
            </a:r>
          </a:p>
          <a:p>
            <a:endParaRPr lang="es-CL" sz="2400" dirty="0"/>
          </a:p>
          <a:p>
            <a:r>
              <a:rPr lang="es-CL" sz="2400" dirty="0"/>
              <a:t>Muy inestables: tratamiento quirúrgico.</a:t>
            </a: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3576" t="33897" r="49775" b="29561"/>
          <a:stretch/>
        </p:blipFill>
        <p:spPr>
          <a:xfrm>
            <a:off x="7107543" y="880174"/>
            <a:ext cx="4720710" cy="582836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0ECE415-0274-0240-7A0D-76A1DA510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322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76"/>
    </mc:Choice>
    <mc:Fallback>
      <p:transition spd="slow" advTm="48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6744B-F03B-6F9C-EC0D-7AA40A2AC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07" y="365125"/>
            <a:ext cx="10515600" cy="1325563"/>
          </a:xfrm>
        </p:spPr>
        <p:txBody>
          <a:bodyPr/>
          <a:lstStyle/>
          <a:p>
            <a:r>
              <a:rPr lang="es-CL" dirty="0" err="1"/>
              <a:t>Luxofracturas</a:t>
            </a:r>
            <a:r>
              <a:rPr lang="es-CL" dirty="0"/>
              <a:t> de </a:t>
            </a:r>
            <a:r>
              <a:rPr lang="es-CL" dirty="0" err="1"/>
              <a:t>Galeazzi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F8CDD7-CDF7-4546-E725-DF78AFDFB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3907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Imagenología 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Aumento espacio radio ulnar en </a:t>
            </a:r>
            <a:r>
              <a:rPr lang="es-CL" dirty="0" err="1"/>
              <a:t>Rx</a:t>
            </a:r>
            <a:r>
              <a:rPr lang="es-CL" dirty="0"/>
              <a:t> AP.</a:t>
            </a:r>
          </a:p>
          <a:p>
            <a:r>
              <a:rPr lang="es-CL" dirty="0"/>
              <a:t>Perdida superposición en </a:t>
            </a:r>
            <a:r>
              <a:rPr lang="es-CL" dirty="0" err="1"/>
              <a:t>rx</a:t>
            </a:r>
            <a:r>
              <a:rPr lang="es-CL" dirty="0"/>
              <a:t> lateral.</a:t>
            </a:r>
          </a:p>
          <a:p>
            <a:r>
              <a:rPr lang="es-CL" dirty="0"/>
              <a:t>Acortamiento de la base del estiloides ulnar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13ECC98-6893-F454-35BD-B8E52D757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65083" y="4213709"/>
            <a:ext cx="3369026" cy="2500933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744B4A4-80FC-B8F1-B4E6-0086AA2D1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409" y="1690688"/>
            <a:ext cx="4524375" cy="244792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C1E615F-A1EC-8AD2-7896-86D307EEB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471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91"/>
    </mc:Choice>
    <mc:Fallback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72F17B-2C28-FD7B-4BB1-CF0275AA9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11" y="136101"/>
            <a:ext cx="10515600" cy="1325563"/>
          </a:xfrm>
        </p:spPr>
        <p:txBody>
          <a:bodyPr/>
          <a:lstStyle/>
          <a:p>
            <a:r>
              <a:rPr lang="es-CL" dirty="0" err="1"/>
              <a:t>Luxofractura</a:t>
            </a:r>
            <a:r>
              <a:rPr lang="es-CL" dirty="0"/>
              <a:t> de </a:t>
            </a:r>
            <a:r>
              <a:rPr lang="es-CL" dirty="0" err="1"/>
              <a:t>Galeazzi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1D1824-41AC-5731-579B-0F0C22BF4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9711" y="1728456"/>
            <a:ext cx="5181600" cy="4351338"/>
          </a:xfrm>
        </p:spPr>
        <p:txBody>
          <a:bodyPr/>
          <a:lstStyle/>
          <a:p>
            <a:r>
              <a:rPr lang="es-CL" dirty="0"/>
              <a:t>Objetivo tratamiento, restaurar anatomía de la articulación radio ulnar distal.</a:t>
            </a:r>
          </a:p>
          <a:p>
            <a:endParaRPr lang="es-CL" dirty="0"/>
          </a:p>
          <a:p>
            <a:r>
              <a:rPr lang="es-CL" b="1" dirty="0">
                <a:solidFill>
                  <a:schemeClr val="accent1"/>
                </a:solidFill>
              </a:rPr>
              <a:t>Complicaciones:  dolor y limitación movilidad en pronosupinación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22803D2-8292-4075-15E2-E21858C42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749" y="1280688"/>
            <a:ext cx="2861889" cy="5441211"/>
          </a:xfrm>
          <a:prstGeom prst="rect">
            <a:avLst/>
          </a:prstGeo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2DDBCA2A-7E6B-D091-0221-48B9A9EFD3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BE60673-D63D-1F6D-F472-EA1C4E437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586" y="1386160"/>
            <a:ext cx="2958781" cy="533573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DF8D172-52B9-97C5-3B52-FD2182320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86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486"/>
    </mc:Choice>
    <mc:Fallback>
      <p:transition spd="slow" advTm="69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8EEBE3-24AF-1C2F-6B0C-B58AA456B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Luxofractura</a:t>
            </a:r>
            <a:r>
              <a:rPr lang="es-CL" dirty="0"/>
              <a:t> de </a:t>
            </a:r>
            <a:r>
              <a:rPr lang="es-CL" dirty="0" err="1"/>
              <a:t>Monteggia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BF8A13-43BB-8E09-4CC1-77AE163DF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327" y="2108331"/>
            <a:ext cx="5898629" cy="4486275"/>
          </a:xfrm>
        </p:spPr>
        <p:txBody>
          <a:bodyPr>
            <a:normAutofit/>
          </a:bodyPr>
          <a:lstStyle/>
          <a:p>
            <a:r>
              <a:rPr lang="es-CL" sz="2400" b="1" dirty="0">
                <a:solidFill>
                  <a:schemeClr val="accent1"/>
                </a:solidFill>
              </a:rPr>
              <a:t>Fracturas diáfisis de la ulna + luxación cabeza de radio a nivel proximal.</a:t>
            </a:r>
          </a:p>
          <a:p>
            <a:r>
              <a:rPr lang="es-CL" sz="2400" dirty="0"/>
              <a:t>Son poco frecuentes</a:t>
            </a:r>
          </a:p>
          <a:p>
            <a:r>
              <a:rPr lang="es-CL" sz="2400" dirty="0"/>
              <a:t>Alta tasa de complicaciones y secuelas.</a:t>
            </a:r>
          </a:p>
          <a:p>
            <a:r>
              <a:rPr lang="es-CL" sz="2400" dirty="0"/>
              <a:t>Frecuente asociación </a:t>
            </a:r>
            <a:r>
              <a:rPr lang="es-CL" sz="2400" dirty="0" err="1"/>
              <a:t>neuropraxia</a:t>
            </a:r>
            <a:r>
              <a:rPr lang="es-CL" sz="2400" dirty="0"/>
              <a:t> nervio interóseo posterior.</a:t>
            </a:r>
          </a:p>
          <a:p>
            <a:r>
              <a:rPr lang="es-CL" sz="2400" dirty="0"/>
              <a:t>Tratamiento quirúrgico.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2EA2934-4152-EB81-7126-303A408525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31947"/>
          <a:stretch/>
        </p:blipFill>
        <p:spPr>
          <a:xfrm>
            <a:off x="7060368" y="1819273"/>
            <a:ext cx="4616971" cy="3676966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BEB7EF1-707B-A3C7-A83F-E73BF57EB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474" y="5624825"/>
            <a:ext cx="3766717" cy="86805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93D512A-FEC7-2BA9-7D27-15F81D26A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174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71"/>
    </mc:Choice>
    <mc:Fallback>
      <p:transition spd="slow" advTm="2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E70491-6342-B3DF-B40F-733441F0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06" y="429294"/>
            <a:ext cx="10515600" cy="1325563"/>
          </a:xfrm>
        </p:spPr>
        <p:txBody>
          <a:bodyPr/>
          <a:lstStyle/>
          <a:p>
            <a:r>
              <a:rPr lang="es-CL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336E16-4075-5721-E64A-AB2C608C0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7806" y="1754857"/>
            <a:ext cx="5553974" cy="4351338"/>
          </a:xfrm>
        </p:spPr>
        <p:txBody>
          <a:bodyPr>
            <a:noAutofit/>
          </a:bodyPr>
          <a:lstStyle/>
          <a:p>
            <a:r>
              <a:rPr lang="es-CL" sz="2000" dirty="0"/>
              <a:t>El antebrazo es un puente activo entre el codo y la muñeca.</a:t>
            </a:r>
          </a:p>
          <a:p>
            <a:endParaRPr lang="es-CL" sz="2000" dirty="0"/>
          </a:p>
          <a:p>
            <a:r>
              <a:rPr lang="es-CL" sz="2000" dirty="0"/>
              <a:t>La ulna pivote sobre el cual gira el radio durante la </a:t>
            </a:r>
            <a:r>
              <a:rPr lang="es-CL" sz="2000" b="1" dirty="0">
                <a:solidFill>
                  <a:schemeClr val="accent1"/>
                </a:solidFill>
              </a:rPr>
              <a:t>pronosupinación.</a:t>
            </a:r>
          </a:p>
          <a:p>
            <a:endParaRPr lang="es-CL" sz="2000" dirty="0"/>
          </a:p>
          <a:p>
            <a:r>
              <a:rPr lang="es-CL" sz="2000" dirty="0"/>
              <a:t>Unión entra radio y ulna:</a:t>
            </a:r>
          </a:p>
          <a:p>
            <a:pPr marL="0" indent="0">
              <a:buNone/>
            </a:pPr>
            <a:r>
              <a:rPr lang="es-CL" sz="2000" dirty="0">
                <a:solidFill>
                  <a:schemeClr val="accent1"/>
                </a:solidFill>
              </a:rPr>
              <a:t>                 </a:t>
            </a:r>
            <a:r>
              <a:rPr lang="es-CL" sz="2000" b="1" dirty="0">
                <a:solidFill>
                  <a:schemeClr val="accent1"/>
                </a:solidFill>
              </a:rPr>
              <a:t>- Ligamento anular                                                   	 - Membrana interósea</a:t>
            </a:r>
          </a:p>
          <a:p>
            <a:pPr marL="0" indent="0">
              <a:buNone/>
            </a:pPr>
            <a:r>
              <a:rPr lang="es-CL" sz="2000" b="1" dirty="0">
                <a:solidFill>
                  <a:schemeClr val="accent1"/>
                </a:solidFill>
              </a:rPr>
              <a:t>                 - Fibrocartílago triangular.</a:t>
            </a:r>
          </a:p>
          <a:p>
            <a:pPr marL="0" indent="0">
              <a:buNone/>
            </a:pPr>
            <a:endParaRPr lang="es-CL" sz="2000" dirty="0">
              <a:solidFill>
                <a:schemeClr val="accent1"/>
              </a:solidFill>
            </a:endParaRPr>
          </a:p>
          <a:p>
            <a:r>
              <a:rPr lang="es-CL" sz="2000" dirty="0"/>
              <a:t>Fracturas del radio y ulna 5 a 12 % de todas las fracturas de antebrazo.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32380" t="35029" r="34157" b="37522"/>
          <a:stretch/>
        </p:blipFill>
        <p:spPr>
          <a:xfrm>
            <a:off x="6096000" y="2176007"/>
            <a:ext cx="5887233" cy="3192578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D44B537-54E4-F861-0249-9AB2D5BE0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796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29"/>
    </mc:Choice>
    <mc:Fallback>
      <p:transition spd="slow" advTm="29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583D7-E495-11E7-38DA-21E7C75C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Luxofractura</a:t>
            </a:r>
            <a:r>
              <a:rPr lang="es-CL" dirty="0"/>
              <a:t> de </a:t>
            </a:r>
            <a:r>
              <a:rPr lang="es-CL" dirty="0" err="1"/>
              <a:t>Monteggia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DE4229-F1D8-67EA-54E2-D4656533F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1389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s-CL" dirty="0"/>
              <a:t>Mecanismo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Caída en extensión con hiperpronación del antebrazo.</a:t>
            </a:r>
          </a:p>
          <a:p>
            <a:endParaRPr lang="es-CL" dirty="0"/>
          </a:p>
          <a:p>
            <a:r>
              <a:rPr lang="es-CL" dirty="0"/>
              <a:t>Golpe directo región posterior del antebrazo “</a:t>
            </a:r>
            <a:r>
              <a:rPr lang="es-CL" dirty="0" err="1"/>
              <a:t>nightstick</a:t>
            </a:r>
            <a:r>
              <a:rPr lang="es-CL" dirty="0"/>
              <a:t>”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1E3D754-0AE8-4B53-EDE0-AF48D85805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01233" y="1472239"/>
            <a:ext cx="6790767" cy="456978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A6FF10B-CF08-FE77-0CE4-A3084436E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0684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0"/>
    </mc:Choice>
    <mc:Fallback>
      <p:transition spd="slow" advTm="2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D8C9B-F564-E795-33E5-ADC235FAA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Luxofractura</a:t>
            </a:r>
            <a:r>
              <a:rPr lang="es-CL" dirty="0"/>
              <a:t> de </a:t>
            </a:r>
            <a:r>
              <a:rPr lang="es-CL" dirty="0" err="1"/>
              <a:t>Monteggía</a:t>
            </a:r>
            <a:r>
              <a:rPr lang="es-CL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3D8A7C-09A7-70CE-6AF9-929043D59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6430" y="1614855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L" dirty="0"/>
              <a:t>Tipo II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Más frecuente en adultos.</a:t>
            </a:r>
          </a:p>
          <a:p>
            <a:endParaRPr lang="es-CL" dirty="0"/>
          </a:p>
          <a:p>
            <a:r>
              <a:rPr lang="es-CL" dirty="0"/>
              <a:t> 70 % asociadas fractura cúpula radial.</a:t>
            </a:r>
          </a:p>
          <a:p>
            <a:endParaRPr lang="es-CL" dirty="0"/>
          </a:p>
          <a:p>
            <a:r>
              <a:rPr lang="es-CL" dirty="0"/>
              <a:t>Fracturas apófisis coronoides.</a:t>
            </a:r>
          </a:p>
          <a:p>
            <a:endParaRPr lang="es-CL" dirty="0"/>
          </a:p>
          <a:p>
            <a:r>
              <a:rPr lang="es-CL" dirty="0"/>
              <a:t>Lesión nervio interóseo posterior, </a:t>
            </a:r>
            <a:r>
              <a:rPr lang="es-CL" dirty="0" err="1"/>
              <a:t>Neuropraxia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47375E8-ECE5-1910-9A65-6EE6FDA5A5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49686" b="51312"/>
          <a:stretch/>
        </p:blipFill>
        <p:spPr>
          <a:xfrm>
            <a:off x="6736259" y="1539022"/>
            <a:ext cx="4866050" cy="4351338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E3028A1-D9EA-22DA-000A-3890455D3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7011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56"/>
    </mc:Choice>
    <mc:Fallback>
      <p:transition spd="slow" advTm="29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58BE3-6F39-6418-93A2-A4A0B951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99" y="218667"/>
            <a:ext cx="10515600" cy="1325563"/>
          </a:xfrm>
        </p:spPr>
        <p:txBody>
          <a:bodyPr/>
          <a:lstStyle/>
          <a:p>
            <a:r>
              <a:rPr lang="es-CL" dirty="0"/>
              <a:t>Lesión de Essex </a:t>
            </a:r>
            <a:r>
              <a:rPr lang="es-CL" dirty="0" err="1"/>
              <a:t>Lopresti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8B4039-88F9-8578-FC1A-5D10B3DD9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8299" y="1511493"/>
            <a:ext cx="5181600" cy="4351338"/>
          </a:xfrm>
        </p:spPr>
        <p:txBody>
          <a:bodyPr>
            <a:normAutofit fontScale="70000" lnSpcReduction="20000"/>
          </a:bodyPr>
          <a:lstStyle/>
          <a:p>
            <a:r>
              <a:rPr lang="es-CL" b="1" dirty="0">
                <a:solidFill>
                  <a:schemeClr val="accent1"/>
                </a:solidFill>
              </a:rPr>
              <a:t>Mecanismos de muy alta energía</a:t>
            </a:r>
          </a:p>
          <a:p>
            <a:endParaRPr lang="es-CL" b="1" dirty="0">
              <a:solidFill>
                <a:schemeClr val="accent1"/>
              </a:solidFill>
            </a:endParaRPr>
          </a:p>
          <a:p>
            <a:r>
              <a:rPr lang="es-CL" dirty="0"/>
              <a:t>Disociación radioulnar longitudinal.</a:t>
            </a:r>
          </a:p>
          <a:p>
            <a:endParaRPr lang="es-CL" dirty="0"/>
          </a:p>
          <a:p>
            <a:r>
              <a:rPr lang="es-CL" b="1" dirty="0">
                <a:solidFill>
                  <a:schemeClr val="accent1"/>
                </a:solidFill>
              </a:rPr>
              <a:t>Tríada de lesiones, radio proximal, membrana interósea, articulación radio ulnar distal.</a:t>
            </a:r>
          </a:p>
          <a:p>
            <a:endParaRPr lang="es-CL" b="1" dirty="0">
              <a:solidFill>
                <a:schemeClr val="accent1"/>
              </a:solidFill>
            </a:endParaRPr>
          </a:p>
          <a:p>
            <a:r>
              <a:rPr lang="es-CL" dirty="0"/>
              <a:t>Tratamiento quirúrgico:</a:t>
            </a:r>
          </a:p>
          <a:p>
            <a:endParaRPr lang="es-CL" dirty="0"/>
          </a:p>
          <a:p>
            <a:r>
              <a:rPr lang="es-CL" dirty="0">
                <a:solidFill>
                  <a:srgbClr val="FF0000"/>
                </a:solidFill>
              </a:rPr>
              <a:t>Reestablecer articulación </a:t>
            </a:r>
            <a:r>
              <a:rPr lang="es-CL" dirty="0" err="1">
                <a:solidFill>
                  <a:srgbClr val="FF0000"/>
                </a:solidFill>
              </a:rPr>
              <a:t>radiocapitelar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  <a:p>
            <a:r>
              <a:rPr lang="es-CL" dirty="0">
                <a:solidFill>
                  <a:srgbClr val="FF0000"/>
                </a:solidFill>
              </a:rPr>
              <a:t>Estabilización RUD, reparación FCT.</a:t>
            </a:r>
          </a:p>
          <a:p>
            <a:r>
              <a:rPr lang="es-CL" dirty="0">
                <a:solidFill>
                  <a:srgbClr val="FF0000"/>
                </a:solidFill>
              </a:rPr>
              <a:t>OTS cabeza de radio o reemplazo articular.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546F68F-48AF-D1BA-6C9A-71C3E62E5A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734925" y="339806"/>
            <a:ext cx="2752100" cy="6153069"/>
          </a:xfr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8233030-7F85-D36B-6573-CB0C5CDC0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789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77"/>
    </mc:Choice>
    <mc:Fallback>
      <p:transition spd="slow" advTm="6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0B8F23A-6322-201A-6AC5-1BAA2943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Complicaciones fracturas y </a:t>
            </a:r>
            <a:r>
              <a:rPr lang="es-CL" dirty="0" err="1"/>
              <a:t>luxofracturas</a:t>
            </a:r>
            <a:r>
              <a:rPr lang="es-CL" dirty="0"/>
              <a:t> antebrazo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84053B1-935D-08E6-89E3-49D050A11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25F48B9-FF3B-794A-C8A3-A7D78DE40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76866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5"/>
    </mc:Choice>
    <mc:Fallback>
      <p:transition spd="slow" advTm="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2D628F-3017-EB8A-C8BB-E4A1EAC7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361924"/>
            <a:ext cx="11122997" cy="1325563"/>
          </a:xfrm>
        </p:spPr>
        <p:txBody>
          <a:bodyPr/>
          <a:lstStyle/>
          <a:p>
            <a:r>
              <a:rPr lang="es-CL" dirty="0"/>
              <a:t>Complicaciones Inmediatas Fracturas antebrazo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8C2DC1-10F1-BF22-F453-26340F1AE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140" y="1965954"/>
            <a:ext cx="4375245" cy="4351338"/>
          </a:xfrm>
        </p:spPr>
        <p:txBody>
          <a:bodyPr>
            <a:normAutofit/>
          </a:bodyPr>
          <a:lstStyle/>
          <a:p>
            <a:r>
              <a:rPr lang="es-CL" sz="2400" dirty="0"/>
              <a:t>Dehiscencia herida operatoria.</a:t>
            </a:r>
          </a:p>
          <a:p>
            <a:r>
              <a:rPr lang="es-CL" sz="2400" dirty="0"/>
              <a:t>Infección herida operatoria.</a:t>
            </a:r>
          </a:p>
          <a:p>
            <a:r>
              <a:rPr lang="es-CL" sz="2400" dirty="0"/>
              <a:t>Lesiones vasculares y nerviosas.</a:t>
            </a:r>
          </a:p>
          <a:p>
            <a:r>
              <a:rPr lang="es-CL" sz="2400" b="1" dirty="0">
                <a:solidFill>
                  <a:srgbClr val="0070C0"/>
                </a:solidFill>
              </a:rPr>
              <a:t>Síndrome compartimental: urgencia quirúrgica. “FASCIOTOMIA”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E129736-DE62-DFBA-9A26-BB7748A85A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29528" y="2058196"/>
            <a:ext cx="2958025" cy="43513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D287C1-9319-FA17-AA9B-C530C1E0E7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2696" y="2058196"/>
            <a:ext cx="3033266" cy="457541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1B05157-7A12-7C5C-3AE1-340209D94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133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34"/>
    </mc:Choice>
    <mc:Fallback>
      <p:transition spd="slow" advTm="2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7DD419-C9F0-AAA3-A285-218DEAD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Complicaciones tardías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576D8A-C136-E109-4B56-7EC03367B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357" y="1690688"/>
            <a:ext cx="566753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L" sz="2400" dirty="0"/>
              <a:t>No unión o pseudoartrosis</a:t>
            </a:r>
          </a:p>
          <a:p>
            <a:pPr marL="0" indent="0">
              <a:buNone/>
            </a:pPr>
            <a:endParaRPr lang="es-CL" sz="2400" dirty="0"/>
          </a:p>
          <a:p>
            <a:r>
              <a:rPr lang="es-CL" sz="2400" dirty="0"/>
              <a:t>Tasa de no unión 2 al 10%</a:t>
            </a:r>
          </a:p>
          <a:p>
            <a:endParaRPr lang="es-CL" sz="2400" dirty="0"/>
          </a:p>
          <a:p>
            <a:r>
              <a:rPr lang="es-CL" sz="2400" dirty="0"/>
              <a:t>Retraso consolidación 12 semanas</a:t>
            </a:r>
          </a:p>
          <a:p>
            <a:endParaRPr lang="es-CL" sz="2400" dirty="0"/>
          </a:p>
          <a:p>
            <a:r>
              <a:rPr lang="es-CL" sz="2400" dirty="0"/>
              <a:t>No unión desde las 24 semanas fracturas aislada de radio o ulna.</a:t>
            </a:r>
          </a:p>
          <a:p>
            <a:r>
              <a:rPr lang="es-CL" sz="2400" dirty="0"/>
              <a:t> </a:t>
            </a:r>
          </a:p>
          <a:p>
            <a:r>
              <a:rPr lang="es-CL" sz="2400" dirty="0"/>
              <a:t>36 semanas fractura ambos huesos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69E07A8-FE08-E3E6-F0F0-D33F5894B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523631" y="637401"/>
            <a:ext cx="4317672" cy="558319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6801855-043E-C063-B40B-A826D9B7F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3424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30"/>
    </mc:Choice>
    <mc:Fallback>
      <p:transition spd="slow" advTm="36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AD512-A400-5112-1D17-73637D72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32" y="210050"/>
            <a:ext cx="10515600" cy="1325563"/>
          </a:xfrm>
        </p:spPr>
        <p:txBody>
          <a:bodyPr/>
          <a:lstStyle/>
          <a:p>
            <a:r>
              <a:rPr lang="es-CL" dirty="0"/>
              <a:t>Complicaciones tardías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A324B0-281A-A439-F41D-09CEC3AAA8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632" y="1690688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s-MX" dirty="0"/>
              <a:t>Factores de riesgo</a:t>
            </a:r>
          </a:p>
          <a:p>
            <a:r>
              <a:rPr lang="es-MX" dirty="0"/>
              <a:t> tabaquismo</a:t>
            </a:r>
          </a:p>
          <a:p>
            <a:r>
              <a:rPr lang="es-MX" dirty="0"/>
              <a:t>Diabetes</a:t>
            </a:r>
          </a:p>
          <a:p>
            <a:r>
              <a:rPr lang="es-MX" dirty="0"/>
              <a:t> consumo de aines</a:t>
            </a:r>
          </a:p>
          <a:p>
            <a:r>
              <a:rPr lang="es-MX" dirty="0"/>
              <a:t> conminución foco de fractura</a:t>
            </a:r>
          </a:p>
          <a:p>
            <a:r>
              <a:rPr lang="es-MX" dirty="0"/>
              <a:t> reducción insuficiente.</a:t>
            </a:r>
          </a:p>
          <a:p>
            <a:r>
              <a:rPr lang="es-MX" dirty="0"/>
              <a:t>Uso inadecuado de osteosíntesis (placas cortas, uso de pocos tornillos)</a:t>
            </a:r>
          </a:p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EBC0B77-934A-12A3-24FE-8AF9061093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90584" y="365125"/>
            <a:ext cx="3963216" cy="628282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49C241B-91A9-0F06-A440-F7A3EA54C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36160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9"/>
    </mc:Choice>
    <mc:Fallback>
      <p:transition spd="slow" advTm="3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3D75F-23B9-EDD4-E761-5B7B59BC6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8A8D35-4855-0E10-2B6F-9581A9BA3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>
                <a:solidFill>
                  <a:schemeClr val="accent1"/>
                </a:solidFill>
              </a:rPr>
              <a:t> Fracturas antebrazo se consideran fracturas articulares.</a:t>
            </a:r>
          </a:p>
          <a:p>
            <a:r>
              <a:rPr lang="es-CL" dirty="0"/>
              <a:t>Radio, ulna, membrana interósea: Unidad Funcional y anatómica.</a:t>
            </a:r>
          </a:p>
          <a:p>
            <a:r>
              <a:rPr lang="es-CL" dirty="0"/>
              <a:t>Mecanismo: traumatismos de mediana- alta anergia.</a:t>
            </a:r>
          </a:p>
          <a:p>
            <a:r>
              <a:rPr lang="es-CL" dirty="0"/>
              <a:t>Sospechar lesiones asociadas, ligamentarias, nervios periféricos, vasculares.</a:t>
            </a:r>
          </a:p>
          <a:p>
            <a:r>
              <a:rPr lang="es-CL" dirty="0">
                <a:solidFill>
                  <a:schemeClr val="accent1"/>
                </a:solidFill>
              </a:rPr>
              <a:t>Objetivo tratamiento restaurar anatomía normal</a:t>
            </a:r>
            <a:r>
              <a:rPr lang="es-CL" dirty="0"/>
              <a:t>.</a:t>
            </a:r>
          </a:p>
          <a:p>
            <a:r>
              <a:rPr lang="es-CL" dirty="0"/>
              <a:t>Tratamiento habitualmente quirúrgico.</a:t>
            </a:r>
          </a:p>
          <a:p>
            <a:r>
              <a:rPr lang="es-CL" dirty="0"/>
              <a:t>Rehabilitación precoz.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E4EF1C5-5AA0-52BD-C017-F00C19C9F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15010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30"/>
    </mc:Choice>
    <mc:Fallback>
      <p:transition spd="slow" advTm="6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ndo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8438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1182" y="1823382"/>
            <a:ext cx="11489635" cy="1728192"/>
          </a:xfrm>
        </p:spPr>
        <p:txBody>
          <a:bodyPr anchor="ctr">
            <a:no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es-CL" sz="4400" dirty="0">
                <a:solidFill>
                  <a:schemeClr val="bg1">
                    <a:lumMod val="95000"/>
                  </a:schemeClr>
                </a:solidFill>
              </a:rPr>
              <a:t>Fracturas</a:t>
            </a:r>
            <a:br>
              <a:rPr lang="es-CL" sz="4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s-CL" sz="4400" dirty="0">
                <a:solidFill>
                  <a:schemeClr val="bg1">
                    <a:lumMod val="95000"/>
                  </a:schemeClr>
                </a:solidFill>
              </a:rPr>
              <a:t> y luxo fracturas del antebrazo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59029" y="3903024"/>
            <a:ext cx="7246290" cy="18827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Dr. Gonzalo Rojas Herrera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Cirujano de mano, muñeca, codo y microcirugía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Curso Especialidades Médico – Quirúrgicas I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Traumatología</a:t>
            </a:r>
            <a:br>
              <a:rPr lang="es-ES" sz="2000" dirty="0">
                <a:solidFill>
                  <a:schemeClr val="bg1">
                    <a:lumMod val="75000"/>
                  </a:schemeClr>
                </a:solidFill>
              </a:rPr>
            </a:br>
            <a:endParaRPr lang="es-CL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 descr="Sin título-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05" y="445625"/>
            <a:ext cx="874946" cy="1319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04EDB2-A425-492D-903B-B560F1C2D474}"/>
              </a:ext>
            </a:extLst>
          </p:cNvPr>
          <p:cNvSpPr txBox="1"/>
          <p:nvPr/>
        </p:nvSpPr>
        <p:spPr>
          <a:xfrm>
            <a:off x="8115488" y="6137218"/>
            <a:ext cx="3779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de marzo de 2023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E4EF95-DBE6-78ED-7333-0D073C67E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3" y="211981"/>
            <a:ext cx="3189508" cy="137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1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0" y="95534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678" y="907137"/>
            <a:ext cx="10515600" cy="1325563"/>
          </a:xfrm>
        </p:spPr>
        <p:txBody>
          <a:bodyPr/>
          <a:lstStyle/>
          <a:p>
            <a:r>
              <a:rPr lang="es-CL" dirty="0"/>
              <a:t>Introducción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8C928A-5C00-8490-382B-46B31E14E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2678" y="1898628"/>
            <a:ext cx="51816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L" dirty="0"/>
              <a:t>Fracturas diafisiarias del antebrazo incluyen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Fracturas de ambos huesos, radio aislado, ulna aislada.</a:t>
            </a:r>
          </a:p>
          <a:p>
            <a:endParaRPr lang="es-CL" dirty="0"/>
          </a:p>
          <a:p>
            <a:r>
              <a:rPr lang="es-CL" dirty="0"/>
              <a:t>Fracturas asociadas a lesión de ligamentos articulaciones a nivel del codo o muñeca.</a:t>
            </a:r>
          </a:p>
          <a:p>
            <a:endParaRPr lang="es-CL" dirty="0"/>
          </a:p>
          <a:p>
            <a:r>
              <a:rPr lang="es-CL" dirty="0"/>
              <a:t>Fracturas asociadas a lesión de membrana interósea.</a:t>
            </a:r>
          </a:p>
          <a:p>
            <a:endParaRPr lang="es-CL" dirty="0"/>
          </a:p>
          <a:p>
            <a:r>
              <a:rPr lang="es-CL" b="1" dirty="0">
                <a:solidFill>
                  <a:schemeClr val="accent1"/>
                </a:solidFill>
              </a:rPr>
              <a:t>Las fracturas diafisiarias son consideradas como articulares por su importante relación anatómica y funcional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l="40372" t="28442" r="22336" b="16212"/>
          <a:stretch/>
        </p:blipFill>
        <p:spPr>
          <a:xfrm>
            <a:off x="5616614" y="700327"/>
            <a:ext cx="6342708" cy="5295031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F628999-555F-57D1-D16A-5E60E433B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847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73"/>
    </mc:Choice>
    <mc:Fallback>
      <p:transition spd="slow" advTm="24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615CE4A-C4B5-D79E-4CCB-DC88153D4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8" t="9931" r="2418" b="9931"/>
          <a:stretch/>
        </p:blipFill>
        <p:spPr>
          <a:xfrm>
            <a:off x="-5152" y="-50261"/>
            <a:ext cx="12192000" cy="69082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54CE5EF-6EDF-863D-A58B-2D4BF92FC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44" y="393292"/>
            <a:ext cx="10515600" cy="1325563"/>
          </a:xfrm>
        </p:spPr>
        <p:txBody>
          <a:bodyPr/>
          <a:lstStyle/>
          <a:p>
            <a:r>
              <a:rPr lang="es-CL" dirty="0"/>
              <a:t>Anatomía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E989B0-AF10-60F2-BECF-D2EEBB81ED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225" y="1559569"/>
            <a:ext cx="3820064" cy="4270525"/>
          </a:xfrm>
        </p:spPr>
        <p:txBody>
          <a:bodyPr/>
          <a:lstStyle/>
          <a:p>
            <a:r>
              <a:rPr lang="es-CL" sz="2400" dirty="0"/>
              <a:t>Radio-</a:t>
            </a:r>
            <a:r>
              <a:rPr lang="es-CL" sz="2400" dirty="0" err="1"/>
              <a:t>ulna</a:t>
            </a:r>
            <a:r>
              <a:rPr lang="es-CL" sz="2400" dirty="0"/>
              <a:t>-membrana interósea</a:t>
            </a:r>
          </a:p>
          <a:p>
            <a:r>
              <a:rPr lang="es-CL" sz="2400" dirty="0"/>
              <a:t>Unidad funcional</a:t>
            </a:r>
          </a:p>
          <a:p>
            <a:r>
              <a:rPr lang="es-CL" sz="2400" dirty="0"/>
              <a:t>Articulación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EF7A3CC-EF3D-BDF3-85F8-E58BC0EED9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67272" y="955418"/>
            <a:ext cx="4324592" cy="5213389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/>
          <a:srcRect l="27840" t="26281" r="43843" b="39130"/>
          <a:stretch/>
        </p:blipFill>
        <p:spPr>
          <a:xfrm>
            <a:off x="139775" y="3228030"/>
            <a:ext cx="4857130" cy="333733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80F605E-57B0-E81D-BE12-65AEB1EF6469}"/>
              </a:ext>
            </a:extLst>
          </p:cNvPr>
          <p:cNvSpPr/>
          <p:nvPr/>
        </p:nvSpPr>
        <p:spPr>
          <a:xfrm>
            <a:off x="5302192" y="1983325"/>
            <a:ext cx="887105" cy="14937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A6AA42-ECB4-93AA-99D2-D08C8E725DC8}"/>
              </a:ext>
            </a:extLst>
          </p:cNvPr>
          <p:cNvSpPr/>
          <p:nvPr/>
        </p:nvSpPr>
        <p:spPr>
          <a:xfrm>
            <a:off x="5652447" y="5681374"/>
            <a:ext cx="443553" cy="14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2F90237-9A94-048F-59CC-5735C5528A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9446" y="1661574"/>
            <a:ext cx="2816596" cy="5047926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5E4E4DC-35F0-4031-5E56-21C3EFFF3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6380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7"/>
    </mc:Choice>
    <mc:Fallback>
      <p:transition spd="slow" advTm="5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BE836-99AB-1405-C230-10AF9F84F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781" y="426840"/>
            <a:ext cx="10515600" cy="1325563"/>
          </a:xfrm>
        </p:spPr>
        <p:txBody>
          <a:bodyPr/>
          <a:lstStyle/>
          <a:p>
            <a:r>
              <a:rPr lang="es-CL" dirty="0"/>
              <a:t>Biomecánica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5143435-C8E7-BD6D-A7ED-BC916E9DE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023" y="1759222"/>
            <a:ext cx="4478947" cy="4351338"/>
          </a:xfrm>
        </p:spPr>
        <p:txBody>
          <a:bodyPr/>
          <a:lstStyle/>
          <a:p>
            <a:r>
              <a:rPr lang="es-CL" sz="2000" dirty="0"/>
              <a:t>Pronosupinación, movimiento de rotación del antebrazo en torno a su eje longitudinal.</a:t>
            </a:r>
          </a:p>
          <a:p>
            <a:endParaRPr lang="es-CL" sz="2000" dirty="0"/>
          </a:p>
          <a:p>
            <a:r>
              <a:rPr lang="es-CL" sz="2000" dirty="0"/>
              <a:t>Membrana interósea estabilizador principal junto con FCT.</a:t>
            </a:r>
          </a:p>
          <a:p>
            <a:endParaRPr lang="es-CL" sz="2000" dirty="0"/>
          </a:p>
          <a:p>
            <a:r>
              <a:rPr lang="es-CL" sz="2000" b="1" dirty="0">
                <a:solidFill>
                  <a:schemeClr val="accent1"/>
                </a:solidFill>
              </a:rPr>
              <a:t>2 huesos antebrazo y articulaciones RUD Y RUP, forman anillo que debe romperse en 2 puntos para  que se produzca inestabilidad.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088C92-743B-99D9-1BD4-0291AC068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069" y="3934891"/>
            <a:ext cx="7082908" cy="2755995"/>
          </a:xfrm>
          <a:prstGeom prst="rect">
            <a:avLst/>
          </a:prstGeom>
        </p:spPr>
      </p:pic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7F7B334-8AD4-8A44-0928-E7A9333D10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971069" y="267180"/>
            <a:ext cx="7082908" cy="3835928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6A435FB-4AB7-40EB-7E83-DAC38C1F9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5446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604"/>
    </mc:Choice>
    <mc:Fallback>
      <p:transition spd="slow" advTm="4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73F2B-6D5B-8D4D-F205-B9FBCA63A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Epidemiología, mecanismo lesional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74D0D8-976F-B6AF-37ED-44BA865EDC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7679" y="1775944"/>
            <a:ext cx="5181600" cy="4351338"/>
          </a:xfrm>
        </p:spPr>
        <p:txBody>
          <a:bodyPr>
            <a:normAutofit/>
          </a:bodyPr>
          <a:lstStyle/>
          <a:p>
            <a:r>
              <a:rPr lang="es-CL" sz="1800" dirty="0"/>
              <a:t>Fracturas diafisiarias del antebrazo son menos frecuente en adulto (4/10000 año), niños 40/10000 año)</a:t>
            </a:r>
          </a:p>
          <a:p>
            <a:endParaRPr lang="es-CL" sz="1800" dirty="0"/>
          </a:p>
          <a:p>
            <a:r>
              <a:rPr lang="es-CL" sz="1800" dirty="0" err="1"/>
              <a:t>Fx</a:t>
            </a:r>
            <a:r>
              <a:rPr lang="es-CL" sz="1800" dirty="0"/>
              <a:t> aisladas radio caída a nivel, trauma directo. Alta o baja energía.</a:t>
            </a:r>
          </a:p>
          <a:p>
            <a:endParaRPr lang="es-CL" sz="1800" dirty="0"/>
          </a:p>
          <a:p>
            <a:r>
              <a:rPr lang="es-CL" sz="1800" dirty="0" err="1"/>
              <a:t>Fx</a:t>
            </a:r>
            <a:r>
              <a:rPr lang="es-CL" sz="1800" dirty="0"/>
              <a:t> aisladas de la ulna trauma directo: </a:t>
            </a:r>
            <a:r>
              <a:rPr lang="es-CL" sz="1800" dirty="0" err="1"/>
              <a:t>fx</a:t>
            </a:r>
            <a:r>
              <a:rPr lang="es-CL" sz="1800" dirty="0"/>
              <a:t> bastón o </a:t>
            </a:r>
            <a:r>
              <a:rPr lang="es-CL" sz="1800" dirty="0" err="1"/>
              <a:t>night-stick</a:t>
            </a:r>
            <a:r>
              <a:rPr lang="es-CL" sz="1800" dirty="0"/>
              <a:t> fracture.</a:t>
            </a:r>
          </a:p>
          <a:p>
            <a:endParaRPr lang="es-CL" sz="1800" dirty="0"/>
          </a:p>
          <a:p>
            <a:r>
              <a:rPr lang="es-CL" sz="1800" dirty="0" err="1"/>
              <a:t>Fx</a:t>
            </a:r>
            <a:r>
              <a:rPr lang="es-CL" sz="1800" dirty="0"/>
              <a:t> ambos huesos trauma de alta energía, se debe descartar lesiones asociadas.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36F6307-16FE-AED8-FA76-1957902D3A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264991"/>
            <a:ext cx="5532320" cy="5373244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A34D725-2D28-25FA-6F65-0C024D279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405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44"/>
    </mc:Choice>
    <mc:Fallback>
      <p:transition spd="slow" advTm="32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13D44-68FD-AD51-4DDC-6957CE7AA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340" y="397209"/>
            <a:ext cx="10515600" cy="1325563"/>
          </a:xfrm>
        </p:spPr>
        <p:txBody>
          <a:bodyPr/>
          <a:lstStyle/>
          <a:p>
            <a:r>
              <a:rPr lang="es-CL" dirty="0"/>
              <a:t>Estudio inicial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F38DD9-F161-26B1-097B-318DD5859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340" y="1540811"/>
            <a:ext cx="5181600" cy="456018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CL" dirty="0"/>
              <a:t>Se deben buscar lesiones asociadas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Ex físico codo</a:t>
            </a:r>
          </a:p>
          <a:p>
            <a:r>
              <a:rPr lang="es-CL" dirty="0"/>
              <a:t>Ex físico muñeca</a:t>
            </a:r>
          </a:p>
          <a:p>
            <a:r>
              <a:rPr lang="es-CL" dirty="0"/>
              <a:t>Ex neurológico</a:t>
            </a:r>
          </a:p>
          <a:p>
            <a:r>
              <a:rPr lang="es-CL" dirty="0"/>
              <a:t>Lesiones vasculares son raras, pulsos radial y cubital, perfusión distal</a:t>
            </a:r>
          </a:p>
          <a:p>
            <a:r>
              <a:rPr lang="es-CL" dirty="0"/>
              <a:t>Piel: presencia de heridas, fracturas expuestas dentro fuera.</a:t>
            </a:r>
          </a:p>
          <a:p>
            <a:endParaRPr lang="es-CL" dirty="0"/>
          </a:p>
          <a:p>
            <a:r>
              <a:rPr lang="es-CL" b="1" dirty="0">
                <a:solidFill>
                  <a:schemeClr val="accent1"/>
                </a:solidFill>
              </a:rPr>
              <a:t>Descartar síndrome compartimental, traumatismos cerrados de alta energía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B303FB4-521E-C992-9DB3-309F6A3D96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9799" y="1993692"/>
            <a:ext cx="5981929" cy="2790351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B5759A6-52FF-7506-DE1F-24E622D75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96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4"/>
    </mc:Choice>
    <mc:Fallback>
      <p:transition spd="slow" advTm="53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186B88-64C6-3B7A-0725-E2FD1237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396" y="374754"/>
            <a:ext cx="10815404" cy="1405875"/>
          </a:xfrm>
        </p:spPr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91E5CD-F14A-18E8-AF59-1A2ED56CE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396" y="1570792"/>
            <a:ext cx="5181600" cy="4351338"/>
          </a:xfrm>
        </p:spPr>
        <p:txBody>
          <a:bodyPr/>
          <a:lstStyle/>
          <a:p>
            <a:r>
              <a:rPr lang="es-CL" dirty="0"/>
              <a:t>Dolor</a:t>
            </a:r>
          </a:p>
          <a:p>
            <a:r>
              <a:rPr lang="es-CL" dirty="0"/>
              <a:t>Deformidad del antebrazo</a:t>
            </a:r>
          </a:p>
          <a:p>
            <a:r>
              <a:rPr lang="es-CL" dirty="0"/>
              <a:t>Impotencia funcional</a:t>
            </a:r>
          </a:p>
          <a:p>
            <a:r>
              <a:rPr lang="es-CL" dirty="0"/>
              <a:t>Movilidad anormal</a:t>
            </a:r>
          </a:p>
          <a:p>
            <a:r>
              <a:rPr lang="es-CL" dirty="0"/>
              <a:t>Aumento de volumen</a:t>
            </a:r>
          </a:p>
          <a:p>
            <a:r>
              <a:rPr lang="es-CL" dirty="0"/>
              <a:t>Equimosis</a:t>
            </a:r>
          </a:p>
          <a:p>
            <a:r>
              <a:rPr lang="es-CL" dirty="0"/>
              <a:t>Crepitación ósea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C26F961-DD48-F8B0-04CB-D1D2F8BF62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32819" y="1307122"/>
            <a:ext cx="6371847" cy="477888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DCB95C6-B2D3-0D4F-9D97-304DDEB2F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178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1"/>
    </mc:Choice>
    <mc:Fallback>
      <p:transition spd="slow" advTm="3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DCA8E-272A-6386-114A-D65A1CC3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04" y="89079"/>
            <a:ext cx="10515600" cy="1325563"/>
          </a:xfrm>
        </p:spPr>
        <p:txBody>
          <a:bodyPr/>
          <a:lstStyle/>
          <a:p>
            <a:r>
              <a:rPr lang="es-CL" dirty="0"/>
              <a:t>Estudios complementarios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966537-5A3E-5AAB-6C48-718EFE16F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604" y="1540859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/>
              <a:t>Radiografías</a:t>
            </a:r>
          </a:p>
          <a:p>
            <a:r>
              <a:rPr lang="es-CL" sz="2000" dirty="0"/>
              <a:t>Incluir ambos huesos en su totalidad incluyendo codo y muñeca.</a:t>
            </a:r>
          </a:p>
          <a:p>
            <a:r>
              <a:rPr lang="es-CL" sz="2000" dirty="0"/>
              <a:t>Muñeca y codo por separado</a:t>
            </a:r>
          </a:p>
          <a:p>
            <a:endParaRPr lang="es-CL" sz="2400" dirty="0"/>
          </a:p>
          <a:p>
            <a:endParaRPr lang="es-CL" sz="2400" dirty="0"/>
          </a:p>
          <a:p>
            <a:pPr marL="0" indent="0">
              <a:buNone/>
            </a:pPr>
            <a:r>
              <a:rPr lang="es-CL" sz="2400" b="1" dirty="0"/>
              <a:t>Tomografía computada</a:t>
            </a:r>
          </a:p>
          <a:p>
            <a:r>
              <a:rPr lang="es-CL" sz="2000" dirty="0"/>
              <a:t>Estudio fracturas articulares asociadas, radio distal- cabeza radial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9C2E65D-5ED3-5D37-FC5B-F5A822C3C0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45207" y="1092629"/>
            <a:ext cx="7046793" cy="22442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A546D28-53F8-2866-9742-062538390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290" y="3521171"/>
            <a:ext cx="5383106" cy="328906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12756FB-6BB5-B18C-155F-67FF92816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9498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44"/>
    </mc:Choice>
    <mc:Fallback>
      <p:transition spd="slow" advTm="2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2737</TotalTime>
  <Words>913</Words>
  <Application>Microsoft Office PowerPoint</Application>
  <PresentationFormat>Panorámica</PresentationFormat>
  <Paragraphs>200</Paragraphs>
  <Slides>28</Slides>
  <Notes>2</Notes>
  <HiddenSlides>0</HiddenSlides>
  <MMClips>27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Fracturas  y luxo fracturas del antebrazo</vt:lpstr>
      <vt:lpstr>Introducción</vt:lpstr>
      <vt:lpstr>Introducción </vt:lpstr>
      <vt:lpstr>Anatomía</vt:lpstr>
      <vt:lpstr>Biomecánica</vt:lpstr>
      <vt:lpstr>Epidemiología, mecanismo lesional</vt:lpstr>
      <vt:lpstr>Estudio inicial</vt:lpstr>
      <vt:lpstr>Clínica</vt:lpstr>
      <vt:lpstr>Estudios complementarios</vt:lpstr>
      <vt:lpstr>Fracturas de antebrazo</vt:lpstr>
      <vt:lpstr>Fractura aislada del radio</vt:lpstr>
      <vt:lpstr>Fractura aislada del cúbito</vt:lpstr>
      <vt:lpstr>Fractura ambos huesos antebrazo</vt:lpstr>
      <vt:lpstr>Tratamiento fracturas antebrazo </vt:lpstr>
      <vt:lpstr>Luxofracturas de antebrazo</vt:lpstr>
      <vt:lpstr>Luxofractura de Galeazzi</vt:lpstr>
      <vt:lpstr>Luxofracturas de Galeazzi</vt:lpstr>
      <vt:lpstr>Luxofractura de Galeazzi</vt:lpstr>
      <vt:lpstr>Luxofractura de Monteggia</vt:lpstr>
      <vt:lpstr>Luxofractura de Monteggia</vt:lpstr>
      <vt:lpstr>Luxofractura de Monteggía.</vt:lpstr>
      <vt:lpstr>Lesión de Essex Lopresti</vt:lpstr>
      <vt:lpstr>Complicaciones fracturas y luxofracturas antebrazo</vt:lpstr>
      <vt:lpstr>Complicaciones Inmediatas Fracturas antebrazo</vt:lpstr>
      <vt:lpstr>Complicaciones tardías</vt:lpstr>
      <vt:lpstr>Complicaciones tardías</vt:lpstr>
      <vt:lpstr>Conclusiones</vt:lpstr>
      <vt:lpstr>Fracturas  y luxo fracturas del antebrazo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CRISTOBAL FELIPE DIAZ LORENZO (crdiaz)</dc:creator>
  <cp:lastModifiedBy>Gonzalo Rojas Herrera</cp:lastModifiedBy>
  <cp:revision>68</cp:revision>
  <dcterms:created xsi:type="dcterms:W3CDTF">2023-01-19T17:13:24Z</dcterms:created>
  <dcterms:modified xsi:type="dcterms:W3CDTF">2023-03-13T01:56:41Z</dcterms:modified>
</cp:coreProperties>
</file>