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2" r:id="rId2"/>
    <p:sldId id="337" r:id="rId3"/>
    <p:sldId id="258" r:id="rId4"/>
    <p:sldId id="311" r:id="rId5"/>
    <p:sldId id="341" r:id="rId6"/>
    <p:sldId id="314" r:id="rId7"/>
    <p:sldId id="315" r:id="rId8"/>
    <p:sldId id="317" r:id="rId9"/>
    <p:sldId id="320" r:id="rId10"/>
    <p:sldId id="313" r:id="rId11"/>
    <p:sldId id="312" r:id="rId12"/>
    <p:sldId id="343" r:id="rId13"/>
    <p:sldId id="321" r:id="rId14"/>
    <p:sldId id="323" r:id="rId15"/>
    <p:sldId id="324" r:id="rId16"/>
    <p:sldId id="327" r:id="rId17"/>
    <p:sldId id="329" r:id="rId18"/>
    <p:sldId id="331" r:id="rId19"/>
    <p:sldId id="344" r:id="rId20"/>
    <p:sldId id="345" r:id="rId21"/>
  </p:sldIdLst>
  <p:sldSz cx="12192000" cy="6858000"/>
  <p:notesSz cx="6858000" cy="9144000"/>
  <p:defaultTextStyle>
    <a:defPPr>
      <a:defRPr lang="es-CL">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18" autoAdjust="0"/>
    <p:restoredTop sz="91415" autoAdjust="0"/>
  </p:normalViewPr>
  <p:slideViewPr>
    <p:cSldViewPr snapToGrid="0">
      <p:cViewPr varScale="1">
        <p:scale>
          <a:sx n="77" d="100"/>
          <a:sy n="77" d="100"/>
        </p:scale>
        <p:origin x="192"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ata4.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4CC802-FB54-4D1A-8A95-138FD298C95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L"/>
        </a:p>
      </dgm:t>
    </dgm:pt>
    <dgm:pt modelId="{AB2CFD42-D16F-47AB-8BDD-FB51762A99FF}">
      <dgm:prSet phldrT="[Texto]"/>
      <dgm:spPr/>
      <dgm:t>
        <a:bodyPr/>
        <a:lstStyle/>
        <a:p>
          <a:r>
            <a:rPr lang="es-CL" dirty="0"/>
            <a:t>Hipotensión PAS&lt;90</a:t>
          </a:r>
        </a:p>
      </dgm:t>
    </dgm:pt>
    <dgm:pt modelId="{AF59582D-C20F-4D1C-810F-A51BE9EAB5C6}" type="parTrans" cxnId="{1D83DC37-8BB5-4D4E-98B7-074E83B9B3DF}">
      <dgm:prSet/>
      <dgm:spPr/>
      <dgm:t>
        <a:bodyPr/>
        <a:lstStyle/>
        <a:p>
          <a:endParaRPr lang="es-CL"/>
        </a:p>
      </dgm:t>
    </dgm:pt>
    <dgm:pt modelId="{0A128D43-4E6F-418A-BDBB-7A26BFAE5B76}" type="sibTrans" cxnId="{1D83DC37-8BB5-4D4E-98B7-074E83B9B3DF}">
      <dgm:prSet/>
      <dgm:spPr/>
      <dgm:t>
        <a:bodyPr/>
        <a:lstStyle/>
        <a:p>
          <a:endParaRPr lang="es-CL"/>
        </a:p>
      </dgm:t>
    </dgm:pt>
    <dgm:pt modelId="{9504DB5F-8515-46F3-BEBD-E90694020E5D}">
      <dgm:prSet/>
      <dgm:spPr/>
      <dgm:t>
        <a:bodyPr/>
        <a:lstStyle/>
        <a:p>
          <a:r>
            <a:rPr lang="es-CL"/>
            <a:t>Inconciencia GCS </a:t>
          </a:r>
          <a:r>
            <a:rPr lang="es-CL" u="sng"/>
            <a:t>&lt;</a:t>
          </a:r>
          <a:r>
            <a:rPr lang="es-CL"/>
            <a:t> 8</a:t>
          </a:r>
          <a:endParaRPr lang="es-CL" dirty="0"/>
        </a:p>
      </dgm:t>
    </dgm:pt>
    <dgm:pt modelId="{3C91FB1F-36E4-4050-B597-68C4B28C21CB}" type="parTrans" cxnId="{114B43FF-D222-490F-93A0-C79676E7C624}">
      <dgm:prSet/>
      <dgm:spPr/>
      <dgm:t>
        <a:bodyPr/>
        <a:lstStyle/>
        <a:p>
          <a:endParaRPr lang="es-CL"/>
        </a:p>
      </dgm:t>
    </dgm:pt>
    <dgm:pt modelId="{6CAA8B0E-AB69-4244-AF2E-3ABD8EEFDCB0}" type="sibTrans" cxnId="{114B43FF-D222-490F-93A0-C79676E7C624}">
      <dgm:prSet/>
      <dgm:spPr/>
      <dgm:t>
        <a:bodyPr/>
        <a:lstStyle/>
        <a:p>
          <a:endParaRPr lang="es-CL"/>
        </a:p>
      </dgm:t>
    </dgm:pt>
    <dgm:pt modelId="{34D83F25-76C5-4516-BB8A-415EB127748D}">
      <dgm:prSet/>
      <dgm:spPr/>
      <dgm:t>
        <a:bodyPr/>
        <a:lstStyle/>
        <a:p>
          <a:r>
            <a:rPr lang="es-CL"/>
            <a:t>Acidosis, déficit base &lt;6</a:t>
          </a:r>
          <a:endParaRPr lang="es-CL" dirty="0"/>
        </a:p>
      </dgm:t>
    </dgm:pt>
    <dgm:pt modelId="{5607F8D7-7866-4819-B339-D40ADECFC111}" type="parTrans" cxnId="{B15F2401-2AB7-4C06-915C-040D84FFDAEB}">
      <dgm:prSet/>
      <dgm:spPr/>
      <dgm:t>
        <a:bodyPr/>
        <a:lstStyle/>
        <a:p>
          <a:endParaRPr lang="es-CL"/>
        </a:p>
      </dgm:t>
    </dgm:pt>
    <dgm:pt modelId="{BB120DB5-23EF-4275-8BFB-21D545D2A61A}" type="sibTrans" cxnId="{B15F2401-2AB7-4C06-915C-040D84FFDAEB}">
      <dgm:prSet/>
      <dgm:spPr/>
      <dgm:t>
        <a:bodyPr/>
        <a:lstStyle/>
        <a:p>
          <a:endParaRPr lang="es-CL"/>
        </a:p>
      </dgm:t>
    </dgm:pt>
    <dgm:pt modelId="{9885E01F-E5F9-4F35-9766-288479524614}">
      <dgm:prSet/>
      <dgm:spPr/>
      <dgm:t>
        <a:bodyPr/>
        <a:lstStyle/>
        <a:p>
          <a:r>
            <a:rPr lang="es-CL" dirty="0"/>
            <a:t>Coagulopatía INR&gt;1.4 </a:t>
          </a:r>
        </a:p>
        <a:p>
          <a:r>
            <a:rPr lang="es-CL" dirty="0"/>
            <a:t>TTPK &gt;50</a:t>
          </a:r>
        </a:p>
      </dgm:t>
    </dgm:pt>
    <dgm:pt modelId="{799185EC-ED28-41DD-8B37-5BCAF9E7595F}" type="parTrans" cxnId="{2884D087-76B3-46ED-BB27-33E0CB8B899A}">
      <dgm:prSet/>
      <dgm:spPr/>
      <dgm:t>
        <a:bodyPr/>
        <a:lstStyle/>
        <a:p>
          <a:endParaRPr lang="es-CL"/>
        </a:p>
      </dgm:t>
    </dgm:pt>
    <dgm:pt modelId="{9309459E-9D2F-4B2A-A578-32B76F34C1AD}" type="sibTrans" cxnId="{2884D087-76B3-46ED-BB27-33E0CB8B899A}">
      <dgm:prSet/>
      <dgm:spPr/>
      <dgm:t>
        <a:bodyPr/>
        <a:lstStyle/>
        <a:p>
          <a:endParaRPr lang="es-CL"/>
        </a:p>
      </dgm:t>
    </dgm:pt>
    <dgm:pt modelId="{AA78337C-FF98-40F1-B175-4073D84C115A}">
      <dgm:prSet/>
      <dgm:spPr/>
      <dgm:t>
        <a:bodyPr/>
        <a:lstStyle/>
        <a:p>
          <a:r>
            <a:rPr lang="es-CL"/>
            <a:t>Edad &gt;70</a:t>
          </a:r>
          <a:endParaRPr lang="es-CL" dirty="0"/>
        </a:p>
      </dgm:t>
    </dgm:pt>
    <dgm:pt modelId="{ECAE1EA7-C773-4416-B717-C1196740B3EC}" type="parTrans" cxnId="{B2B01A6F-A82E-4D79-98D2-1FF6294E19E7}">
      <dgm:prSet/>
      <dgm:spPr/>
      <dgm:t>
        <a:bodyPr/>
        <a:lstStyle/>
        <a:p>
          <a:endParaRPr lang="es-CL"/>
        </a:p>
      </dgm:t>
    </dgm:pt>
    <dgm:pt modelId="{28D9D42F-99A8-46AA-8DF9-99A05E134092}" type="sibTrans" cxnId="{B2B01A6F-A82E-4D79-98D2-1FF6294E19E7}">
      <dgm:prSet/>
      <dgm:spPr/>
      <dgm:t>
        <a:bodyPr/>
        <a:lstStyle/>
        <a:p>
          <a:endParaRPr lang="es-CL"/>
        </a:p>
      </dgm:t>
    </dgm:pt>
    <dgm:pt modelId="{000403D9-1F49-4788-811D-C92C48989EAC}" type="pres">
      <dgm:prSet presAssocID="{6E4CC802-FB54-4D1A-8A95-138FD298C954}" presName="diagram" presStyleCnt="0">
        <dgm:presLayoutVars>
          <dgm:dir/>
          <dgm:resizeHandles val="exact"/>
        </dgm:presLayoutVars>
      </dgm:prSet>
      <dgm:spPr/>
    </dgm:pt>
    <dgm:pt modelId="{74479F83-7563-4C36-AA60-96F993D74320}" type="pres">
      <dgm:prSet presAssocID="{AB2CFD42-D16F-47AB-8BDD-FB51762A99FF}" presName="node" presStyleLbl="node1" presStyleIdx="0" presStyleCnt="5">
        <dgm:presLayoutVars>
          <dgm:bulletEnabled val="1"/>
        </dgm:presLayoutVars>
      </dgm:prSet>
      <dgm:spPr/>
    </dgm:pt>
    <dgm:pt modelId="{0056AE62-2D6A-4A53-AF5F-F39AA971C5BA}" type="pres">
      <dgm:prSet presAssocID="{0A128D43-4E6F-418A-BDBB-7A26BFAE5B76}" presName="sibTrans" presStyleCnt="0"/>
      <dgm:spPr/>
    </dgm:pt>
    <dgm:pt modelId="{5EDAF81F-6C32-45D8-84A6-C683BEAEABB5}" type="pres">
      <dgm:prSet presAssocID="{9504DB5F-8515-46F3-BEBD-E90694020E5D}" presName="node" presStyleLbl="node1" presStyleIdx="1" presStyleCnt="5">
        <dgm:presLayoutVars>
          <dgm:bulletEnabled val="1"/>
        </dgm:presLayoutVars>
      </dgm:prSet>
      <dgm:spPr/>
    </dgm:pt>
    <dgm:pt modelId="{05209962-E69B-4C45-9146-035C53729AAF}" type="pres">
      <dgm:prSet presAssocID="{6CAA8B0E-AB69-4244-AF2E-3ABD8EEFDCB0}" presName="sibTrans" presStyleCnt="0"/>
      <dgm:spPr/>
    </dgm:pt>
    <dgm:pt modelId="{52C6D4EF-9226-42AF-800D-52DF63A05ED2}" type="pres">
      <dgm:prSet presAssocID="{34D83F25-76C5-4516-BB8A-415EB127748D}" presName="node" presStyleLbl="node1" presStyleIdx="2" presStyleCnt="5">
        <dgm:presLayoutVars>
          <dgm:bulletEnabled val="1"/>
        </dgm:presLayoutVars>
      </dgm:prSet>
      <dgm:spPr/>
    </dgm:pt>
    <dgm:pt modelId="{8CC86AE2-865E-4EF5-A53A-34FAF7C99365}" type="pres">
      <dgm:prSet presAssocID="{BB120DB5-23EF-4275-8BFB-21D545D2A61A}" presName="sibTrans" presStyleCnt="0"/>
      <dgm:spPr/>
    </dgm:pt>
    <dgm:pt modelId="{1BA21372-1BBF-4B73-9A8F-C89943F03E7D}" type="pres">
      <dgm:prSet presAssocID="{9885E01F-E5F9-4F35-9766-288479524614}" presName="node" presStyleLbl="node1" presStyleIdx="3" presStyleCnt="5">
        <dgm:presLayoutVars>
          <dgm:bulletEnabled val="1"/>
        </dgm:presLayoutVars>
      </dgm:prSet>
      <dgm:spPr/>
    </dgm:pt>
    <dgm:pt modelId="{45904835-96BA-490A-97F7-4F4027A84DF2}" type="pres">
      <dgm:prSet presAssocID="{9309459E-9D2F-4B2A-A578-32B76F34C1AD}" presName="sibTrans" presStyleCnt="0"/>
      <dgm:spPr/>
    </dgm:pt>
    <dgm:pt modelId="{909CCE8B-D96C-49C4-8DDB-5335BCF0D43B}" type="pres">
      <dgm:prSet presAssocID="{AA78337C-FF98-40F1-B175-4073D84C115A}" presName="node" presStyleLbl="node1" presStyleIdx="4" presStyleCnt="5">
        <dgm:presLayoutVars>
          <dgm:bulletEnabled val="1"/>
        </dgm:presLayoutVars>
      </dgm:prSet>
      <dgm:spPr/>
    </dgm:pt>
  </dgm:ptLst>
  <dgm:cxnLst>
    <dgm:cxn modelId="{B15F2401-2AB7-4C06-915C-040D84FFDAEB}" srcId="{6E4CC802-FB54-4D1A-8A95-138FD298C954}" destId="{34D83F25-76C5-4516-BB8A-415EB127748D}" srcOrd="2" destOrd="0" parTransId="{5607F8D7-7866-4819-B339-D40ADECFC111}" sibTransId="{BB120DB5-23EF-4275-8BFB-21D545D2A61A}"/>
    <dgm:cxn modelId="{0D1DDE28-A05A-4FB0-A93B-C44DE50D5744}" type="presOf" srcId="{6E4CC802-FB54-4D1A-8A95-138FD298C954}" destId="{000403D9-1F49-4788-811D-C92C48989EAC}" srcOrd="0" destOrd="0" presId="urn:microsoft.com/office/officeart/2005/8/layout/default"/>
    <dgm:cxn modelId="{1D83DC37-8BB5-4D4E-98B7-074E83B9B3DF}" srcId="{6E4CC802-FB54-4D1A-8A95-138FD298C954}" destId="{AB2CFD42-D16F-47AB-8BDD-FB51762A99FF}" srcOrd="0" destOrd="0" parTransId="{AF59582D-C20F-4D1C-810F-A51BE9EAB5C6}" sibTransId="{0A128D43-4E6F-418A-BDBB-7A26BFAE5B76}"/>
    <dgm:cxn modelId="{14E48539-D7AD-41C7-8811-2BEE63F09C5A}" type="presOf" srcId="{AA78337C-FF98-40F1-B175-4073D84C115A}" destId="{909CCE8B-D96C-49C4-8DDB-5335BCF0D43B}" srcOrd="0" destOrd="0" presId="urn:microsoft.com/office/officeart/2005/8/layout/default"/>
    <dgm:cxn modelId="{9024904F-E398-42DE-B889-FD90E8B5561F}" type="presOf" srcId="{9885E01F-E5F9-4F35-9766-288479524614}" destId="{1BA21372-1BBF-4B73-9A8F-C89943F03E7D}" srcOrd="0" destOrd="0" presId="urn:microsoft.com/office/officeart/2005/8/layout/default"/>
    <dgm:cxn modelId="{B2B01A6F-A82E-4D79-98D2-1FF6294E19E7}" srcId="{6E4CC802-FB54-4D1A-8A95-138FD298C954}" destId="{AA78337C-FF98-40F1-B175-4073D84C115A}" srcOrd="4" destOrd="0" parTransId="{ECAE1EA7-C773-4416-B717-C1196740B3EC}" sibTransId="{28D9D42F-99A8-46AA-8DF9-99A05E134092}"/>
    <dgm:cxn modelId="{2884D087-76B3-46ED-BB27-33E0CB8B899A}" srcId="{6E4CC802-FB54-4D1A-8A95-138FD298C954}" destId="{9885E01F-E5F9-4F35-9766-288479524614}" srcOrd="3" destOrd="0" parTransId="{799185EC-ED28-41DD-8B37-5BCAF9E7595F}" sibTransId="{9309459E-9D2F-4B2A-A578-32B76F34C1AD}"/>
    <dgm:cxn modelId="{60E46FA8-8A46-4C88-A98F-DAACE8D64CF4}" type="presOf" srcId="{9504DB5F-8515-46F3-BEBD-E90694020E5D}" destId="{5EDAF81F-6C32-45D8-84A6-C683BEAEABB5}" srcOrd="0" destOrd="0" presId="urn:microsoft.com/office/officeart/2005/8/layout/default"/>
    <dgm:cxn modelId="{BC8AF0C7-7DF2-42D9-89F5-B684A7A059E0}" type="presOf" srcId="{AB2CFD42-D16F-47AB-8BDD-FB51762A99FF}" destId="{74479F83-7563-4C36-AA60-96F993D74320}" srcOrd="0" destOrd="0" presId="urn:microsoft.com/office/officeart/2005/8/layout/default"/>
    <dgm:cxn modelId="{A42806F1-2F53-406D-A9CD-812BC5936802}" type="presOf" srcId="{34D83F25-76C5-4516-BB8A-415EB127748D}" destId="{52C6D4EF-9226-42AF-800D-52DF63A05ED2}" srcOrd="0" destOrd="0" presId="urn:microsoft.com/office/officeart/2005/8/layout/default"/>
    <dgm:cxn modelId="{114B43FF-D222-490F-93A0-C79676E7C624}" srcId="{6E4CC802-FB54-4D1A-8A95-138FD298C954}" destId="{9504DB5F-8515-46F3-BEBD-E90694020E5D}" srcOrd="1" destOrd="0" parTransId="{3C91FB1F-36E4-4050-B597-68C4B28C21CB}" sibTransId="{6CAA8B0E-AB69-4244-AF2E-3ABD8EEFDCB0}"/>
    <dgm:cxn modelId="{49E60FEA-A668-4627-847C-12A9CFE97B25}" type="presParOf" srcId="{000403D9-1F49-4788-811D-C92C48989EAC}" destId="{74479F83-7563-4C36-AA60-96F993D74320}" srcOrd="0" destOrd="0" presId="urn:microsoft.com/office/officeart/2005/8/layout/default"/>
    <dgm:cxn modelId="{E11C65C3-AD95-4655-AE4C-5FCD7C505127}" type="presParOf" srcId="{000403D9-1F49-4788-811D-C92C48989EAC}" destId="{0056AE62-2D6A-4A53-AF5F-F39AA971C5BA}" srcOrd="1" destOrd="0" presId="urn:microsoft.com/office/officeart/2005/8/layout/default"/>
    <dgm:cxn modelId="{EF66D01D-BC64-4AF8-B011-6C67CC0D0E0D}" type="presParOf" srcId="{000403D9-1F49-4788-811D-C92C48989EAC}" destId="{5EDAF81F-6C32-45D8-84A6-C683BEAEABB5}" srcOrd="2" destOrd="0" presId="urn:microsoft.com/office/officeart/2005/8/layout/default"/>
    <dgm:cxn modelId="{17D307B9-D83D-4DF3-8E64-D78038B2AD70}" type="presParOf" srcId="{000403D9-1F49-4788-811D-C92C48989EAC}" destId="{05209962-E69B-4C45-9146-035C53729AAF}" srcOrd="3" destOrd="0" presId="urn:microsoft.com/office/officeart/2005/8/layout/default"/>
    <dgm:cxn modelId="{91BC05B6-F047-46EE-A4C1-BC195512C892}" type="presParOf" srcId="{000403D9-1F49-4788-811D-C92C48989EAC}" destId="{52C6D4EF-9226-42AF-800D-52DF63A05ED2}" srcOrd="4" destOrd="0" presId="urn:microsoft.com/office/officeart/2005/8/layout/default"/>
    <dgm:cxn modelId="{FC6CF7F3-A555-4ED3-A05F-45CE5C819163}" type="presParOf" srcId="{000403D9-1F49-4788-811D-C92C48989EAC}" destId="{8CC86AE2-865E-4EF5-A53A-34FAF7C99365}" srcOrd="5" destOrd="0" presId="urn:microsoft.com/office/officeart/2005/8/layout/default"/>
    <dgm:cxn modelId="{7B6C04B5-D8A5-43DD-987E-9865B6B7C916}" type="presParOf" srcId="{000403D9-1F49-4788-811D-C92C48989EAC}" destId="{1BA21372-1BBF-4B73-9A8F-C89943F03E7D}" srcOrd="6" destOrd="0" presId="urn:microsoft.com/office/officeart/2005/8/layout/default"/>
    <dgm:cxn modelId="{56876E42-7DCB-4498-ADD1-EA7A1AA6C1B7}" type="presParOf" srcId="{000403D9-1F49-4788-811D-C92C48989EAC}" destId="{45904835-96BA-490A-97F7-4F4027A84DF2}" srcOrd="7" destOrd="0" presId="urn:microsoft.com/office/officeart/2005/8/layout/default"/>
    <dgm:cxn modelId="{76D6A985-3301-4D52-B972-44D025ADB0DD}" type="presParOf" srcId="{000403D9-1F49-4788-811D-C92C48989EAC}" destId="{909CCE8B-D96C-49C4-8DDB-5335BCF0D43B}"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3AFCAA-DDA5-462E-8CBB-EB4E3E656DDF}" type="doc">
      <dgm:prSet loTypeId="urn:microsoft.com/office/officeart/2005/8/layout/pList2" loCatId="list" qsTypeId="urn:microsoft.com/office/officeart/2005/8/quickstyle/simple1" qsCatId="simple" csTypeId="urn:microsoft.com/office/officeart/2005/8/colors/accent1_2" csCatId="accent1" phldr="1"/>
      <dgm:spPr/>
    </dgm:pt>
    <dgm:pt modelId="{E15DC280-85C1-469F-AD72-BC49670A7153}">
      <dgm:prSet phldrT="[Texto]" custT="1"/>
      <dgm:spPr/>
      <dgm:t>
        <a:bodyPr/>
        <a:lstStyle/>
        <a:p>
          <a:r>
            <a:rPr lang="es-CL" sz="1600" dirty="0"/>
            <a:t>A: </a:t>
          </a:r>
          <a:r>
            <a:rPr lang="es-CL" sz="1600" dirty="0" err="1"/>
            <a:t>airway</a:t>
          </a:r>
          <a:endParaRPr lang="es-CL" sz="1600" dirty="0"/>
        </a:p>
      </dgm:t>
    </dgm:pt>
    <dgm:pt modelId="{322A5A61-C607-45F8-A520-F0AD4E8293C4}" type="parTrans" cxnId="{AC9BBB3A-A671-4B65-BFDE-2A4B31F39D2D}">
      <dgm:prSet/>
      <dgm:spPr/>
      <dgm:t>
        <a:bodyPr/>
        <a:lstStyle/>
        <a:p>
          <a:endParaRPr lang="es-CL"/>
        </a:p>
      </dgm:t>
    </dgm:pt>
    <dgm:pt modelId="{2D7F4059-484C-4386-86A3-6A1672F218A5}" type="sibTrans" cxnId="{AC9BBB3A-A671-4B65-BFDE-2A4B31F39D2D}">
      <dgm:prSet/>
      <dgm:spPr/>
      <dgm:t>
        <a:bodyPr/>
        <a:lstStyle/>
        <a:p>
          <a:endParaRPr lang="es-CL"/>
        </a:p>
      </dgm:t>
    </dgm:pt>
    <dgm:pt modelId="{30DBEAF4-DBBD-461C-BAFD-A7E2FCF1D320}">
      <dgm:prSet phldrT="[Texto]" custT="1"/>
      <dgm:spPr/>
      <dgm:t>
        <a:bodyPr/>
        <a:lstStyle/>
        <a:p>
          <a:r>
            <a:rPr lang="es-CL" sz="1600" dirty="0"/>
            <a:t>B: </a:t>
          </a:r>
          <a:r>
            <a:rPr lang="es-CL" sz="1600" dirty="0" err="1"/>
            <a:t>Breathing</a:t>
          </a:r>
          <a:endParaRPr lang="es-CL" sz="1600" dirty="0"/>
        </a:p>
      </dgm:t>
    </dgm:pt>
    <dgm:pt modelId="{06532DDB-ACB7-401E-A0CD-8AD0D8D4CE48}" type="parTrans" cxnId="{5E183D4F-E757-4D63-A13F-3A9C967470F6}">
      <dgm:prSet/>
      <dgm:spPr/>
      <dgm:t>
        <a:bodyPr/>
        <a:lstStyle/>
        <a:p>
          <a:endParaRPr lang="es-CL"/>
        </a:p>
      </dgm:t>
    </dgm:pt>
    <dgm:pt modelId="{12F841B1-9CAB-48F5-961D-24CAF48E209A}" type="sibTrans" cxnId="{5E183D4F-E757-4D63-A13F-3A9C967470F6}">
      <dgm:prSet/>
      <dgm:spPr/>
      <dgm:t>
        <a:bodyPr/>
        <a:lstStyle/>
        <a:p>
          <a:endParaRPr lang="es-CL"/>
        </a:p>
      </dgm:t>
    </dgm:pt>
    <dgm:pt modelId="{DBEF097D-CE03-47E2-BA9F-29269541FB53}">
      <dgm:prSet custT="1"/>
      <dgm:spPr/>
      <dgm:t>
        <a:bodyPr/>
        <a:lstStyle/>
        <a:p>
          <a:r>
            <a:rPr lang="es-CL" sz="1200" dirty="0"/>
            <a:t>Elevación del mentón</a:t>
          </a:r>
        </a:p>
      </dgm:t>
    </dgm:pt>
    <dgm:pt modelId="{DB5741BB-2BD8-4CE6-9ADA-E79D339BDBDA}" type="parTrans" cxnId="{4E1FE762-BEFA-44DD-B7BB-6FE0CCB1BEB0}">
      <dgm:prSet/>
      <dgm:spPr/>
      <dgm:t>
        <a:bodyPr/>
        <a:lstStyle/>
        <a:p>
          <a:endParaRPr lang="es-CL"/>
        </a:p>
      </dgm:t>
    </dgm:pt>
    <dgm:pt modelId="{806A479C-1BB1-4EBF-8022-843E93022F49}" type="sibTrans" cxnId="{4E1FE762-BEFA-44DD-B7BB-6FE0CCB1BEB0}">
      <dgm:prSet/>
      <dgm:spPr/>
      <dgm:t>
        <a:bodyPr/>
        <a:lstStyle/>
        <a:p>
          <a:endParaRPr lang="es-CL"/>
        </a:p>
      </dgm:t>
    </dgm:pt>
    <dgm:pt modelId="{4637340C-C219-4DA2-98C4-679032631AB3}">
      <dgm:prSet custT="1"/>
      <dgm:spPr/>
      <dgm:t>
        <a:bodyPr/>
        <a:lstStyle/>
        <a:p>
          <a:r>
            <a:rPr lang="es-CL" sz="1200" dirty="0"/>
            <a:t>Colocación de collar cervical</a:t>
          </a:r>
        </a:p>
      </dgm:t>
    </dgm:pt>
    <dgm:pt modelId="{17921B1B-B7CC-442E-BA1F-DE85603A91E0}" type="parTrans" cxnId="{81BE4F1C-2C4D-4C3C-9545-2BB1C83A8315}">
      <dgm:prSet/>
      <dgm:spPr/>
      <dgm:t>
        <a:bodyPr/>
        <a:lstStyle/>
        <a:p>
          <a:endParaRPr lang="es-CL"/>
        </a:p>
      </dgm:t>
    </dgm:pt>
    <dgm:pt modelId="{36351F46-F4FC-441E-A36E-12AE3B86F694}" type="sibTrans" cxnId="{81BE4F1C-2C4D-4C3C-9545-2BB1C83A8315}">
      <dgm:prSet/>
      <dgm:spPr/>
      <dgm:t>
        <a:bodyPr/>
        <a:lstStyle/>
        <a:p>
          <a:endParaRPr lang="es-CL"/>
        </a:p>
      </dgm:t>
    </dgm:pt>
    <dgm:pt modelId="{23BDAF20-6DD0-408E-B74D-7F955C8AA287}">
      <dgm:prSet custT="1"/>
      <dgm:spPr/>
      <dgm:t>
        <a:bodyPr/>
        <a:lstStyle/>
        <a:p>
          <a:r>
            <a:rPr lang="es-CL" sz="1200" dirty="0"/>
            <a:t>TOT o </a:t>
          </a:r>
          <a:r>
            <a:rPr lang="es-CL" sz="1200" dirty="0" err="1"/>
            <a:t>via</a:t>
          </a:r>
          <a:r>
            <a:rPr lang="es-CL" sz="1200" dirty="0"/>
            <a:t> </a:t>
          </a:r>
          <a:r>
            <a:rPr lang="es-CL" sz="1200" dirty="0" err="1"/>
            <a:t>quirurgica</a:t>
          </a:r>
          <a:endParaRPr lang="es-CL" sz="1200" dirty="0"/>
        </a:p>
      </dgm:t>
    </dgm:pt>
    <dgm:pt modelId="{C5FA2EBE-0F4F-454C-8844-E3C3BEF5E92B}" type="parTrans" cxnId="{E63BD64B-831C-4E75-A459-A98BD1BFE360}">
      <dgm:prSet/>
      <dgm:spPr/>
      <dgm:t>
        <a:bodyPr/>
        <a:lstStyle/>
        <a:p>
          <a:endParaRPr lang="es-CL"/>
        </a:p>
      </dgm:t>
    </dgm:pt>
    <dgm:pt modelId="{45377CB2-ECFF-49DC-848D-8D550D8A355D}" type="sibTrans" cxnId="{E63BD64B-831C-4E75-A459-A98BD1BFE360}">
      <dgm:prSet/>
      <dgm:spPr/>
      <dgm:t>
        <a:bodyPr/>
        <a:lstStyle/>
        <a:p>
          <a:endParaRPr lang="es-CL"/>
        </a:p>
      </dgm:t>
    </dgm:pt>
    <dgm:pt modelId="{29AEB73A-CD89-4E7D-8E24-F4CCE638B3EF}">
      <dgm:prSet custT="1"/>
      <dgm:spPr/>
      <dgm:t>
        <a:bodyPr/>
        <a:lstStyle/>
        <a:p>
          <a:r>
            <a:rPr lang="es-CL" sz="1200" dirty="0"/>
            <a:t>Valorar necesidad de intubación</a:t>
          </a:r>
        </a:p>
      </dgm:t>
    </dgm:pt>
    <dgm:pt modelId="{17A02500-065E-40E6-8B95-BFAEC66BE2FB}" type="parTrans" cxnId="{A415B5F1-D0A4-4E1A-9C6C-908E8674CA90}">
      <dgm:prSet/>
      <dgm:spPr/>
      <dgm:t>
        <a:bodyPr/>
        <a:lstStyle/>
        <a:p>
          <a:endParaRPr lang="es-CL"/>
        </a:p>
      </dgm:t>
    </dgm:pt>
    <dgm:pt modelId="{DCCDD07B-D0D0-428E-92EB-E87FCE2E1DA8}" type="sibTrans" cxnId="{A415B5F1-D0A4-4E1A-9C6C-908E8674CA90}">
      <dgm:prSet/>
      <dgm:spPr/>
      <dgm:t>
        <a:bodyPr/>
        <a:lstStyle/>
        <a:p>
          <a:endParaRPr lang="es-CL"/>
        </a:p>
      </dgm:t>
    </dgm:pt>
    <dgm:pt modelId="{F7D16778-00EC-44A0-A8F8-F2E83CEFBE42}">
      <dgm:prSet phldrT="[Texto]" custT="1"/>
      <dgm:spPr/>
      <dgm:t>
        <a:bodyPr/>
        <a:lstStyle/>
        <a:p>
          <a:r>
            <a:rPr lang="es-CL" sz="1200" dirty="0"/>
            <a:t>Desvestir al paciente, observar la mecánica ventilatoria, descartar heridas penetrantes</a:t>
          </a:r>
        </a:p>
      </dgm:t>
    </dgm:pt>
    <dgm:pt modelId="{49D5B54F-A658-401E-B94C-A62253DC0184}" type="parTrans" cxnId="{62EBDECD-788B-4128-99DA-9548A3F0C8ED}">
      <dgm:prSet/>
      <dgm:spPr/>
      <dgm:t>
        <a:bodyPr/>
        <a:lstStyle/>
        <a:p>
          <a:endParaRPr lang="es-CL"/>
        </a:p>
      </dgm:t>
    </dgm:pt>
    <dgm:pt modelId="{A38E2087-97C0-4322-8A70-B88A1793B78B}" type="sibTrans" cxnId="{62EBDECD-788B-4128-99DA-9548A3F0C8ED}">
      <dgm:prSet/>
      <dgm:spPr/>
      <dgm:t>
        <a:bodyPr/>
        <a:lstStyle/>
        <a:p>
          <a:endParaRPr lang="es-CL"/>
        </a:p>
      </dgm:t>
    </dgm:pt>
    <dgm:pt modelId="{F312C38C-C753-42FB-9469-57095D44BDAE}">
      <dgm:prSet/>
      <dgm:spPr/>
      <dgm:t>
        <a:bodyPr/>
        <a:lstStyle/>
        <a:p>
          <a:r>
            <a:rPr lang="es-CL" sz="1400" dirty="0"/>
            <a:t>C: </a:t>
          </a:r>
          <a:r>
            <a:rPr lang="es-CL" sz="1400" dirty="0" err="1"/>
            <a:t>Circulation</a:t>
          </a:r>
          <a:endParaRPr lang="es-CL" sz="1400" dirty="0"/>
        </a:p>
      </dgm:t>
    </dgm:pt>
    <dgm:pt modelId="{DC15B3E6-1BD3-49A7-A848-A00943E5F082}" type="parTrans" cxnId="{E3F9FDCF-B113-498C-B8B2-466CE0F4A40C}">
      <dgm:prSet/>
      <dgm:spPr/>
      <dgm:t>
        <a:bodyPr/>
        <a:lstStyle/>
        <a:p>
          <a:endParaRPr lang="es-CL"/>
        </a:p>
      </dgm:t>
    </dgm:pt>
    <dgm:pt modelId="{015DE206-2580-4468-9517-C3F1C74187B6}" type="sibTrans" cxnId="{E3F9FDCF-B113-498C-B8B2-466CE0F4A40C}">
      <dgm:prSet/>
      <dgm:spPr/>
      <dgm:t>
        <a:bodyPr/>
        <a:lstStyle/>
        <a:p>
          <a:endParaRPr lang="es-CL"/>
        </a:p>
      </dgm:t>
    </dgm:pt>
    <dgm:pt modelId="{5BCE66D9-02B5-4316-B73F-0FB577EF560E}">
      <dgm:prSet custT="1"/>
      <dgm:spPr/>
      <dgm:t>
        <a:bodyPr/>
        <a:lstStyle/>
        <a:p>
          <a:r>
            <a:rPr lang="es-CL" sz="1200" dirty="0"/>
            <a:t>Piel y pulso</a:t>
          </a:r>
        </a:p>
      </dgm:t>
    </dgm:pt>
    <dgm:pt modelId="{903F1343-FC1B-439F-B5DD-CBDDA5D46CD8}" type="parTrans" cxnId="{F72B3A5E-F749-4B61-BB90-13E3AA9B1FA9}">
      <dgm:prSet/>
      <dgm:spPr/>
      <dgm:t>
        <a:bodyPr/>
        <a:lstStyle/>
        <a:p>
          <a:endParaRPr lang="es-CL"/>
        </a:p>
      </dgm:t>
    </dgm:pt>
    <dgm:pt modelId="{6A41CBCA-A82A-4CAD-812E-ACBA5A0D2C4A}" type="sibTrans" cxnId="{F72B3A5E-F749-4B61-BB90-13E3AA9B1FA9}">
      <dgm:prSet/>
      <dgm:spPr/>
      <dgm:t>
        <a:bodyPr/>
        <a:lstStyle/>
        <a:p>
          <a:endParaRPr lang="es-CL"/>
        </a:p>
      </dgm:t>
    </dgm:pt>
    <dgm:pt modelId="{D6D15AD3-2805-4D73-B49F-9560E8D55AD2}">
      <dgm:prSet custT="1"/>
      <dgm:spPr/>
      <dgm:t>
        <a:bodyPr/>
        <a:lstStyle/>
        <a:p>
          <a:r>
            <a:rPr lang="es-CL" sz="1200" dirty="0"/>
            <a:t>ECG</a:t>
          </a:r>
        </a:p>
      </dgm:t>
    </dgm:pt>
    <dgm:pt modelId="{448F6A78-6FDE-4014-8FEA-CD3E1DA9AC5A}" type="parTrans" cxnId="{A9A9944E-C2F6-49FB-A341-BD7AA8E826AC}">
      <dgm:prSet/>
      <dgm:spPr/>
      <dgm:t>
        <a:bodyPr/>
        <a:lstStyle/>
        <a:p>
          <a:endParaRPr lang="es-CL"/>
        </a:p>
      </dgm:t>
    </dgm:pt>
    <dgm:pt modelId="{69F27CB3-7148-46BF-AF88-510CA1A74E32}" type="sibTrans" cxnId="{A9A9944E-C2F6-49FB-A341-BD7AA8E826AC}">
      <dgm:prSet/>
      <dgm:spPr/>
      <dgm:t>
        <a:bodyPr/>
        <a:lstStyle/>
        <a:p>
          <a:endParaRPr lang="es-CL"/>
        </a:p>
      </dgm:t>
    </dgm:pt>
    <dgm:pt modelId="{2DCC3507-E9C5-4F48-8D7A-31A6F1781AA0}">
      <dgm:prSet custT="1"/>
      <dgm:spPr/>
      <dgm:t>
        <a:bodyPr/>
        <a:lstStyle/>
        <a:p>
          <a:r>
            <a:rPr lang="es-CL" sz="1200" dirty="0" err="1"/>
            <a:t>Ecofast</a:t>
          </a:r>
          <a:r>
            <a:rPr lang="es-CL" sz="1200" dirty="0"/>
            <a:t> en </a:t>
          </a:r>
          <a:r>
            <a:rPr lang="es-CL" sz="1200" dirty="0" err="1"/>
            <a:t>torax</a:t>
          </a:r>
          <a:r>
            <a:rPr lang="es-CL" sz="1200" dirty="0"/>
            <a:t> y abdomen</a:t>
          </a:r>
        </a:p>
      </dgm:t>
    </dgm:pt>
    <dgm:pt modelId="{2723A3C5-671E-40C7-BF03-2311C09C2541}" type="parTrans" cxnId="{FEB94411-6CA5-4ADD-82A4-FBC528CE15CE}">
      <dgm:prSet/>
      <dgm:spPr/>
      <dgm:t>
        <a:bodyPr/>
        <a:lstStyle/>
        <a:p>
          <a:endParaRPr lang="es-CL"/>
        </a:p>
      </dgm:t>
    </dgm:pt>
    <dgm:pt modelId="{DD62AB0B-A4CA-4102-829E-84385CAAA9ED}" type="sibTrans" cxnId="{FEB94411-6CA5-4ADD-82A4-FBC528CE15CE}">
      <dgm:prSet/>
      <dgm:spPr/>
      <dgm:t>
        <a:bodyPr/>
        <a:lstStyle/>
        <a:p>
          <a:endParaRPr lang="es-CL"/>
        </a:p>
      </dgm:t>
    </dgm:pt>
    <dgm:pt modelId="{2415E4F3-2B48-4607-A140-C51CF54476F6}">
      <dgm:prSet custT="1"/>
      <dgm:spPr/>
      <dgm:t>
        <a:bodyPr/>
        <a:lstStyle/>
        <a:p>
          <a:r>
            <a:rPr lang="es-CL" sz="1200" dirty="0"/>
            <a:t>TC en lesiones pélvicas</a:t>
          </a:r>
        </a:p>
      </dgm:t>
    </dgm:pt>
    <dgm:pt modelId="{785B2C57-8686-4B3D-A5C1-CD98722D721D}" type="parTrans" cxnId="{273CC155-28CB-48C8-BB78-8860907F43BF}">
      <dgm:prSet/>
      <dgm:spPr/>
      <dgm:t>
        <a:bodyPr/>
        <a:lstStyle/>
        <a:p>
          <a:endParaRPr lang="es-CL"/>
        </a:p>
      </dgm:t>
    </dgm:pt>
    <dgm:pt modelId="{03BD8158-E2D6-4AB5-A85F-6027F3030354}" type="sibTrans" cxnId="{273CC155-28CB-48C8-BB78-8860907F43BF}">
      <dgm:prSet/>
      <dgm:spPr/>
      <dgm:t>
        <a:bodyPr/>
        <a:lstStyle/>
        <a:p>
          <a:endParaRPr lang="es-CL"/>
        </a:p>
      </dgm:t>
    </dgm:pt>
    <dgm:pt modelId="{1202B46D-828F-49AD-9D18-90F10530B0B8}">
      <dgm:prSet custT="1"/>
      <dgm:spPr/>
      <dgm:t>
        <a:bodyPr/>
        <a:lstStyle/>
        <a:p>
          <a:r>
            <a:rPr lang="es-CL" sz="1200" dirty="0"/>
            <a:t>Colocación de apósitos hemostáticos o torniquete temporal</a:t>
          </a:r>
        </a:p>
      </dgm:t>
    </dgm:pt>
    <dgm:pt modelId="{C2CA24F4-C454-4248-A822-9D3746D55834}" type="parTrans" cxnId="{B14F77E5-BA27-4194-BA74-4789D3E39C9A}">
      <dgm:prSet/>
      <dgm:spPr/>
      <dgm:t>
        <a:bodyPr/>
        <a:lstStyle/>
        <a:p>
          <a:endParaRPr lang="es-CL"/>
        </a:p>
      </dgm:t>
    </dgm:pt>
    <dgm:pt modelId="{44774487-86F3-4FAF-BBBF-1C18026C6AB5}" type="sibTrans" cxnId="{B14F77E5-BA27-4194-BA74-4789D3E39C9A}">
      <dgm:prSet/>
      <dgm:spPr/>
      <dgm:t>
        <a:bodyPr/>
        <a:lstStyle/>
        <a:p>
          <a:endParaRPr lang="es-CL"/>
        </a:p>
      </dgm:t>
    </dgm:pt>
    <dgm:pt modelId="{D4CE0D40-159C-4E59-8258-04CC8D5BC9DA}">
      <dgm:prSet custT="1"/>
      <dgm:spPr/>
      <dgm:t>
        <a:bodyPr/>
        <a:lstStyle/>
        <a:p>
          <a:r>
            <a:rPr lang="es-CL" sz="1200" dirty="0"/>
            <a:t>Hipotensión permisiva</a:t>
          </a:r>
        </a:p>
      </dgm:t>
    </dgm:pt>
    <dgm:pt modelId="{E83FB51D-B8BC-40A6-8488-9CB08D85FE83}" type="parTrans" cxnId="{F3424977-C44C-4DF1-8F19-20FB813B2E06}">
      <dgm:prSet/>
      <dgm:spPr/>
      <dgm:t>
        <a:bodyPr/>
        <a:lstStyle/>
        <a:p>
          <a:endParaRPr lang="es-CL"/>
        </a:p>
      </dgm:t>
    </dgm:pt>
    <dgm:pt modelId="{C8A84683-7E3B-4167-816E-9CAC6E625CDF}" type="sibTrans" cxnId="{F3424977-C44C-4DF1-8F19-20FB813B2E06}">
      <dgm:prSet/>
      <dgm:spPr/>
      <dgm:t>
        <a:bodyPr/>
        <a:lstStyle/>
        <a:p>
          <a:endParaRPr lang="es-CL"/>
        </a:p>
      </dgm:t>
    </dgm:pt>
    <dgm:pt modelId="{77DED625-9B93-4498-A7F9-06B1F1BE8BEF}">
      <dgm:prSet custT="1"/>
      <dgm:spPr/>
      <dgm:t>
        <a:bodyPr/>
        <a:lstStyle/>
        <a:p>
          <a:r>
            <a:rPr lang="es-CL" sz="1200" dirty="0" err="1"/>
            <a:t>Fluidoterapia</a:t>
          </a:r>
          <a:r>
            <a:rPr lang="es-CL" sz="1200" dirty="0"/>
            <a:t> o transfusión (1-1-1)</a:t>
          </a:r>
        </a:p>
      </dgm:t>
    </dgm:pt>
    <dgm:pt modelId="{730871FF-6A93-484F-B2D6-A600BE1EBDBE}" type="parTrans" cxnId="{E88DC4DD-7EF7-4ABE-A53C-1D46059103F3}">
      <dgm:prSet/>
      <dgm:spPr/>
      <dgm:t>
        <a:bodyPr/>
        <a:lstStyle/>
        <a:p>
          <a:endParaRPr lang="es-CL"/>
        </a:p>
      </dgm:t>
    </dgm:pt>
    <dgm:pt modelId="{A358E7CF-7C44-4DC6-AF60-54D170180A33}" type="sibTrans" cxnId="{E88DC4DD-7EF7-4ABE-A53C-1D46059103F3}">
      <dgm:prSet/>
      <dgm:spPr/>
      <dgm:t>
        <a:bodyPr/>
        <a:lstStyle/>
        <a:p>
          <a:endParaRPr lang="es-CL"/>
        </a:p>
      </dgm:t>
    </dgm:pt>
    <dgm:pt modelId="{8FE797E2-03E1-48BC-B182-1CC257469F7B}">
      <dgm:prSet custT="1"/>
      <dgm:spPr/>
      <dgm:t>
        <a:bodyPr/>
        <a:lstStyle/>
        <a:p>
          <a:r>
            <a:rPr lang="es-CL" sz="1200" dirty="0"/>
            <a:t>Ac  </a:t>
          </a:r>
          <a:r>
            <a:rPr lang="es-CL" sz="1200" dirty="0" err="1"/>
            <a:t>tranexamico</a:t>
          </a:r>
          <a:r>
            <a:rPr lang="es-CL" sz="1200" dirty="0"/>
            <a:t> a 3 horas post lesión</a:t>
          </a:r>
        </a:p>
      </dgm:t>
    </dgm:pt>
    <dgm:pt modelId="{FC9E3C05-5E55-424A-921A-A7E4CB2C1A09}" type="parTrans" cxnId="{F817AB20-7A88-4133-A128-62847A8067E5}">
      <dgm:prSet/>
      <dgm:spPr/>
      <dgm:t>
        <a:bodyPr/>
        <a:lstStyle/>
        <a:p>
          <a:endParaRPr lang="es-CL"/>
        </a:p>
      </dgm:t>
    </dgm:pt>
    <dgm:pt modelId="{DBBF4630-0456-4480-ABC3-D41A8CC831AC}" type="sibTrans" cxnId="{F817AB20-7A88-4133-A128-62847A8067E5}">
      <dgm:prSet/>
      <dgm:spPr/>
      <dgm:t>
        <a:bodyPr/>
        <a:lstStyle/>
        <a:p>
          <a:endParaRPr lang="es-CL"/>
        </a:p>
      </dgm:t>
    </dgm:pt>
    <dgm:pt modelId="{73BFDAB4-3A69-4C2F-A795-9CCAFE2C4C26}" type="pres">
      <dgm:prSet presAssocID="{463AFCAA-DDA5-462E-8CBB-EB4E3E656DDF}" presName="Name0" presStyleCnt="0">
        <dgm:presLayoutVars>
          <dgm:dir/>
          <dgm:resizeHandles val="exact"/>
        </dgm:presLayoutVars>
      </dgm:prSet>
      <dgm:spPr/>
    </dgm:pt>
    <dgm:pt modelId="{E6BE8304-896B-4095-BC90-AD72B5A91B8A}" type="pres">
      <dgm:prSet presAssocID="{463AFCAA-DDA5-462E-8CBB-EB4E3E656DDF}" presName="bkgdShp" presStyleLbl="alignAccFollowNode1" presStyleIdx="0" presStyleCnt="1"/>
      <dgm:spPr/>
    </dgm:pt>
    <dgm:pt modelId="{A56C960B-0ED8-4388-90F6-D5FA9753A789}" type="pres">
      <dgm:prSet presAssocID="{463AFCAA-DDA5-462E-8CBB-EB4E3E656DDF}" presName="linComp" presStyleCnt="0"/>
      <dgm:spPr/>
    </dgm:pt>
    <dgm:pt modelId="{DE89FBFC-731F-427C-830C-C117F06FA946}" type="pres">
      <dgm:prSet presAssocID="{E15DC280-85C1-469F-AD72-BC49670A7153}" presName="compNode" presStyleCnt="0"/>
      <dgm:spPr/>
    </dgm:pt>
    <dgm:pt modelId="{EC665087-2466-452C-96DD-71A1AC2973CE}" type="pres">
      <dgm:prSet presAssocID="{E15DC280-85C1-469F-AD72-BC49670A7153}" presName="node" presStyleLbl="node1" presStyleIdx="0" presStyleCnt="3">
        <dgm:presLayoutVars>
          <dgm:bulletEnabled val="1"/>
        </dgm:presLayoutVars>
      </dgm:prSet>
      <dgm:spPr/>
    </dgm:pt>
    <dgm:pt modelId="{9D1FCADD-EA22-4945-919E-4BFF130D6D6F}" type="pres">
      <dgm:prSet presAssocID="{E15DC280-85C1-469F-AD72-BC49670A7153}" presName="invisiNode" presStyleLbl="node1" presStyleIdx="0" presStyleCnt="3"/>
      <dgm:spPr/>
    </dgm:pt>
    <dgm:pt modelId="{5FB3BE8C-12B5-4D93-A293-6BEF9FADB2E8}" type="pres">
      <dgm:prSet presAssocID="{E15DC280-85C1-469F-AD72-BC49670A7153}" presName="imagNode" presStyleLbl="fgImgPlace1" presStyleIdx="0" presStyleCnt="3"/>
      <dgm:spPr>
        <a:blipFill rotWithShape="1">
          <a:blip xmlns:r="http://schemas.openxmlformats.org/officeDocument/2006/relationships" r:embed="rId1"/>
          <a:stretch>
            <a:fillRect/>
          </a:stretch>
        </a:blipFill>
      </dgm:spPr>
    </dgm:pt>
    <dgm:pt modelId="{0DED29FA-6C8B-4AC6-B900-64F90A7AB09D}" type="pres">
      <dgm:prSet presAssocID="{2D7F4059-484C-4386-86A3-6A1672F218A5}" presName="sibTrans" presStyleLbl="sibTrans2D1" presStyleIdx="0" presStyleCnt="0"/>
      <dgm:spPr/>
    </dgm:pt>
    <dgm:pt modelId="{443A10D4-A676-4B71-A408-B9DDFDC55FF7}" type="pres">
      <dgm:prSet presAssocID="{30DBEAF4-DBBD-461C-BAFD-A7E2FCF1D320}" presName="compNode" presStyleCnt="0"/>
      <dgm:spPr/>
    </dgm:pt>
    <dgm:pt modelId="{09773968-C394-4D71-B1BE-FC99AEBCA8BC}" type="pres">
      <dgm:prSet presAssocID="{30DBEAF4-DBBD-461C-BAFD-A7E2FCF1D320}" presName="node" presStyleLbl="node1" presStyleIdx="1" presStyleCnt="3">
        <dgm:presLayoutVars>
          <dgm:bulletEnabled val="1"/>
        </dgm:presLayoutVars>
      </dgm:prSet>
      <dgm:spPr/>
    </dgm:pt>
    <dgm:pt modelId="{760F394F-C0AC-48AC-9EE9-3375C9AA6904}" type="pres">
      <dgm:prSet presAssocID="{30DBEAF4-DBBD-461C-BAFD-A7E2FCF1D320}" presName="invisiNode" presStyleLbl="node1" presStyleIdx="1" presStyleCnt="3"/>
      <dgm:spPr/>
    </dgm:pt>
    <dgm:pt modelId="{9A6F64A3-801F-47F8-AF72-CD44DF5C74B2}" type="pres">
      <dgm:prSet presAssocID="{30DBEAF4-DBBD-461C-BAFD-A7E2FCF1D320}" presName="imagNode" presStyleLbl="fgImgPlace1" presStyleIdx="1" presStyleCnt="3"/>
      <dgm:spPr>
        <a:blipFill rotWithShape="1">
          <a:blip xmlns:r="http://schemas.openxmlformats.org/officeDocument/2006/relationships" r:embed="rId2"/>
          <a:stretch>
            <a:fillRect/>
          </a:stretch>
        </a:blipFill>
      </dgm:spPr>
    </dgm:pt>
    <dgm:pt modelId="{AC32700C-1245-4EF8-9CF6-46395F4E6071}" type="pres">
      <dgm:prSet presAssocID="{12F841B1-9CAB-48F5-961D-24CAF48E209A}" presName="sibTrans" presStyleLbl="sibTrans2D1" presStyleIdx="0" presStyleCnt="0"/>
      <dgm:spPr/>
    </dgm:pt>
    <dgm:pt modelId="{9FA9900A-9633-4631-83B8-D44EBEC06BB3}" type="pres">
      <dgm:prSet presAssocID="{F312C38C-C753-42FB-9469-57095D44BDAE}" presName="compNode" presStyleCnt="0"/>
      <dgm:spPr/>
    </dgm:pt>
    <dgm:pt modelId="{C1EE4569-390D-461C-877F-ED3D18186B7A}" type="pres">
      <dgm:prSet presAssocID="{F312C38C-C753-42FB-9469-57095D44BDAE}" presName="node" presStyleLbl="node1" presStyleIdx="2" presStyleCnt="3">
        <dgm:presLayoutVars>
          <dgm:bulletEnabled val="1"/>
        </dgm:presLayoutVars>
      </dgm:prSet>
      <dgm:spPr/>
    </dgm:pt>
    <dgm:pt modelId="{35B9338E-B4DA-42AE-A4A0-5342FD6BB515}" type="pres">
      <dgm:prSet presAssocID="{F312C38C-C753-42FB-9469-57095D44BDAE}" presName="invisiNode" presStyleLbl="node1" presStyleIdx="2" presStyleCnt="3"/>
      <dgm:spPr/>
    </dgm:pt>
    <dgm:pt modelId="{A586110E-1601-40CB-83C8-A18F929CA53B}" type="pres">
      <dgm:prSet presAssocID="{F312C38C-C753-42FB-9469-57095D44BDAE}" presName="imagNode" presStyleLbl="fgImgPlace1" presStyleIdx="2" presStyleCnt="3"/>
      <dgm:spPr>
        <a:blipFill rotWithShape="1">
          <a:blip xmlns:r="http://schemas.openxmlformats.org/officeDocument/2006/relationships" r:embed="rId3"/>
          <a:stretch>
            <a:fillRect/>
          </a:stretch>
        </a:blipFill>
      </dgm:spPr>
    </dgm:pt>
  </dgm:ptLst>
  <dgm:cxnLst>
    <dgm:cxn modelId="{9796DF0B-C696-49FC-BC8B-9885B7E12A76}" type="presOf" srcId="{2D7F4059-484C-4386-86A3-6A1672F218A5}" destId="{0DED29FA-6C8B-4AC6-B900-64F90A7AB09D}" srcOrd="0" destOrd="0" presId="urn:microsoft.com/office/officeart/2005/8/layout/pList2"/>
    <dgm:cxn modelId="{FEB94411-6CA5-4ADD-82A4-FBC528CE15CE}" srcId="{F312C38C-C753-42FB-9469-57095D44BDAE}" destId="{2DCC3507-E9C5-4F48-8D7A-31A6F1781AA0}" srcOrd="2" destOrd="0" parTransId="{2723A3C5-671E-40C7-BF03-2311C09C2541}" sibTransId="{DD62AB0B-A4CA-4102-829E-84385CAAA9ED}"/>
    <dgm:cxn modelId="{08521812-4EA9-4C98-A847-35FD56EF8D56}" type="presOf" srcId="{1202B46D-828F-49AD-9D18-90F10530B0B8}" destId="{C1EE4569-390D-461C-877F-ED3D18186B7A}" srcOrd="0" destOrd="5" presId="urn:microsoft.com/office/officeart/2005/8/layout/pList2"/>
    <dgm:cxn modelId="{81BE4F1C-2C4D-4C3C-9545-2BB1C83A8315}" srcId="{E15DC280-85C1-469F-AD72-BC49670A7153}" destId="{4637340C-C219-4DA2-98C4-679032631AB3}" srcOrd="1" destOrd="0" parTransId="{17921B1B-B7CC-442E-BA1F-DE85603A91E0}" sibTransId="{36351F46-F4FC-441E-A36E-12AE3B86F694}"/>
    <dgm:cxn modelId="{F817AB20-7A88-4133-A128-62847A8067E5}" srcId="{F312C38C-C753-42FB-9469-57095D44BDAE}" destId="{8FE797E2-03E1-48BC-B182-1CC257469F7B}" srcOrd="6" destOrd="0" parTransId="{FC9E3C05-5E55-424A-921A-A7E4CB2C1A09}" sibTransId="{DBBF4630-0456-4480-ABC3-D41A8CC831AC}"/>
    <dgm:cxn modelId="{13D00421-41F4-45D8-98F6-CB4357243640}" type="presOf" srcId="{5BCE66D9-02B5-4316-B73F-0FB577EF560E}" destId="{C1EE4569-390D-461C-877F-ED3D18186B7A}" srcOrd="0" destOrd="1" presId="urn:microsoft.com/office/officeart/2005/8/layout/pList2"/>
    <dgm:cxn modelId="{251B0F28-F643-4C15-8168-41AF02984313}" type="presOf" srcId="{8FE797E2-03E1-48BC-B182-1CC257469F7B}" destId="{C1EE4569-390D-461C-877F-ED3D18186B7A}" srcOrd="0" destOrd="7" presId="urn:microsoft.com/office/officeart/2005/8/layout/pList2"/>
    <dgm:cxn modelId="{AC9BBB3A-A671-4B65-BFDE-2A4B31F39D2D}" srcId="{463AFCAA-DDA5-462E-8CBB-EB4E3E656DDF}" destId="{E15DC280-85C1-469F-AD72-BC49670A7153}" srcOrd="0" destOrd="0" parTransId="{322A5A61-C607-45F8-A520-F0AD4E8293C4}" sibTransId="{2D7F4059-484C-4386-86A3-6A1672F218A5}"/>
    <dgm:cxn modelId="{B2BBFB3A-3920-4D14-921D-EAA875398E21}" type="presOf" srcId="{F312C38C-C753-42FB-9469-57095D44BDAE}" destId="{C1EE4569-390D-461C-877F-ED3D18186B7A}" srcOrd="0" destOrd="0" presId="urn:microsoft.com/office/officeart/2005/8/layout/pList2"/>
    <dgm:cxn modelId="{205ACC3D-B136-4497-974A-8B6AA7F446C7}" type="presOf" srcId="{DBEF097D-CE03-47E2-BA9F-29269541FB53}" destId="{EC665087-2466-452C-96DD-71A1AC2973CE}" srcOrd="0" destOrd="1" presId="urn:microsoft.com/office/officeart/2005/8/layout/pList2"/>
    <dgm:cxn modelId="{E63BD64B-831C-4E75-A459-A98BD1BFE360}" srcId="{E15DC280-85C1-469F-AD72-BC49670A7153}" destId="{23BDAF20-6DD0-408E-B74D-7F955C8AA287}" srcOrd="2" destOrd="0" parTransId="{C5FA2EBE-0F4F-454C-8844-E3C3BEF5E92B}" sibTransId="{45377CB2-ECFF-49DC-848D-8D550D8A355D}"/>
    <dgm:cxn modelId="{A9A9944E-C2F6-49FB-A341-BD7AA8E826AC}" srcId="{F312C38C-C753-42FB-9469-57095D44BDAE}" destId="{D6D15AD3-2805-4D73-B49F-9560E8D55AD2}" srcOrd="1" destOrd="0" parTransId="{448F6A78-6FDE-4014-8FEA-CD3E1DA9AC5A}" sibTransId="{69F27CB3-7148-46BF-AF88-510CA1A74E32}"/>
    <dgm:cxn modelId="{5E183D4F-E757-4D63-A13F-3A9C967470F6}" srcId="{463AFCAA-DDA5-462E-8CBB-EB4E3E656DDF}" destId="{30DBEAF4-DBBD-461C-BAFD-A7E2FCF1D320}" srcOrd="1" destOrd="0" parTransId="{06532DDB-ACB7-401E-A0CD-8AD0D8D4CE48}" sibTransId="{12F841B1-9CAB-48F5-961D-24CAF48E209A}"/>
    <dgm:cxn modelId="{273CC155-28CB-48C8-BB78-8860907F43BF}" srcId="{F312C38C-C753-42FB-9469-57095D44BDAE}" destId="{2415E4F3-2B48-4607-A140-C51CF54476F6}" srcOrd="3" destOrd="0" parTransId="{785B2C57-8686-4B3D-A5C1-CD98722D721D}" sibTransId="{03BD8158-E2D6-4AB5-A85F-6027F3030354}"/>
    <dgm:cxn modelId="{F72B3A5E-F749-4B61-BB90-13E3AA9B1FA9}" srcId="{F312C38C-C753-42FB-9469-57095D44BDAE}" destId="{5BCE66D9-02B5-4316-B73F-0FB577EF560E}" srcOrd="0" destOrd="0" parTransId="{903F1343-FC1B-439F-B5DD-CBDDA5D46CD8}" sibTransId="{6A41CBCA-A82A-4CAD-812E-ACBA5A0D2C4A}"/>
    <dgm:cxn modelId="{4E1FE762-BEFA-44DD-B7BB-6FE0CCB1BEB0}" srcId="{E15DC280-85C1-469F-AD72-BC49670A7153}" destId="{DBEF097D-CE03-47E2-BA9F-29269541FB53}" srcOrd="0" destOrd="0" parTransId="{DB5741BB-2BD8-4CE6-9ADA-E79D339BDBDA}" sibTransId="{806A479C-1BB1-4EBF-8022-843E93022F49}"/>
    <dgm:cxn modelId="{3C88C969-8D62-4848-ACE1-85F29AB21F3B}" type="presOf" srcId="{30DBEAF4-DBBD-461C-BAFD-A7E2FCF1D320}" destId="{09773968-C394-4D71-B1BE-FC99AEBCA8BC}" srcOrd="0" destOrd="0" presId="urn:microsoft.com/office/officeart/2005/8/layout/pList2"/>
    <dgm:cxn modelId="{6F8A596C-BCD0-4E2D-B482-EF2EBCB4AC54}" type="presOf" srcId="{F7D16778-00EC-44A0-A8F8-F2E83CEFBE42}" destId="{09773968-C394-4D71-B1BE-FC99AEBCA8BC}" srcOrd="0" destOrd="1" presId="urn:microsoft.com/office/officeart/2005/8/layout/pList2"/>
    <dgm:cxn modelId="{F3424977-C44C-4DF1-8F19-20FB813B2E06}" srcId="{F312C38C-C753-42FB-9469-57095D44BDAE}" destId="{D4CE0D40-159C-4E59-8258-04CC8D5BC9DA}" srcOrd="7" destOrd="0" parTransId="{E83FB51D-B8BC-40A6-8488-9CB08D85FE83}" sibTransId="{C8A84683-7E3B-4167-816E-9CAC6E625CDF}"/>
    <dgm:cxn modelId="{72B0A278-33FB-456B-92F2-E895AA642714}" type="presOf" srcId="{E15DC280-85C1-469F-AD72-BC49670A7153}" destId="{EC665087-2466-452C-96DD-71A1AC2973CE}" srcOrd="0" destOrd="0" presId="urn:microsoft.com/office/officeart/2005/8/layout/pList2"/>
    <dgm:cxn modelId="{76F7BA8D-F726-4DE3-8B05-52211C565054}" type="presOf" srcId="{29AEB73A-CD89-4E7D-8E24-F4CCE638B3EF}" destId="{09773968-C394-4D71-B1BE-FC99AEBCA8BC}" srcOrd="0" destOrd="2" presId="urn:microsoft.com/office/officeart/2005/8/layout/pList2"/>
    <dgm:cxn modelId="{53661491-E293-43C6-87D9-D03340026888}" type="presOf" srcId="{463AFCAA-DDA5-462E-8CBB-EB4E3E656DDF}" destId="{73BFDAB4-3A69-4C2F-A795-9CCAFE2C4C26}" srcOrd="0" destOrd="0" presId="urn:microsoft.com/office/officeart/2005/8/layout/pList2"/>
    <dgm:cxn modelId="{93076E9A-4FE9-4379-B061-B614017EB4BA}" type="presOf" srcId="{D6D15AD3-2805-4D73-B49F-9560E8D55AD2}" destId="{C1EE4569-390D-461C-877F-ED3D18186B7A}" srcOrd="0" destOrd="2" presId="urn:microsoft.com/office/officeart/2005/8/layout/pList2"/>
    <dgm:cxn modelId="{AFC279A7-5F96-4849-875D-831AE03C4E08}" type="presOf" srcId="{4637340C-C219-4DA2-98C4-679032631AB3}" destId="{EC665087-2466-452C-96DD-71A1AC2973CE}" srcOrd="0" destOrd="2" presId="urn:microsoft.com/office/officeart/2005/8/layout/pList2"/>
    <dgm:cxn modelId="{62EBDECD-788B-4128-99DA-9548A3F0C8ED}" srcId="{30DBEAF4-DBBD-461C-BAFD-A7E2FCF1D320}" destId="{F7D16778-00EC-44A0-A8F8-F2E83CEFBE42}" srcOrd="0" destOrd="0" parTransId="{49D5B54F-A658-401E-B94C-A62253DC0184}" sibTransId="{A38E2087-97C0-4322-8A70-B88A1793B78B}"/>
    <dgm:cxn modelId="{E3F9FDCF-B113-498C-B8B2-466CE0F4A40C}" srcId="{463AFCAA-DDA5-462E-8CBB-EB4E3E656DDF}" destId="{F312C38C-C753-42FB-9469-57095D44BDAE}" srcOrd="2" destOrd="0" parTransId="{DC15B3E6-1BD3-49A7-A848-A00943E5F082}" sibTransId="{015DE206-2580-4468-9517-C3F1C74187B6}"/>
    <dgm:cxn modelId="{D3222BD5-3382-4EF4-A372-F3875997188F}" type="presOf" srcId="{77DED625-9B93-4498-A7F9-06B1F1BE8BEF}" destId="{C1EE4569-390D-461C-877F-ED3D18186B7A}" srcOrd="0" destOrd="6" presId="urn:microsoft.com/office/officeart/2005/8/layout/pList2"/>
    <dgm:cxn modelId="{E88DC4DD-7EF7-4ABE-A53C-1D46059103F3}" srcId="{F312C38C-C753-42FB-9469-57095D44BDAE}" destId="{77DED625-9B93-4498-A7F9-06B1F1BE8BEF}" srcOrd="5" destOrd="0" parTransId="{730871FF-6A93-484F-B2D6-A600BE1EBDBE}" sibTransId="{A358E7CF-7C44-4DC6-AF60-54D170180A33}"/>
    <dgm:cxn modelId="{B14F77E5-BA27-4194-BA74-4789D3E39C9A}" srcId="{F312C38C-C753-42FB-9469-57095D44BDAE}" destId="{1202B46D-828F-49AD-9D18-90F10530B0B8}" srcOrd="4" destOrd="0" parTransId="{C2CA24F4-C454-4248-A822-9D3746D55834}" sibTransId="{44774487-86F3-4FAF-BBBF-1C18026C6AB5}"/>
    <dgm:cxn modelId="{04C609EC-C2D3-47C9-B3C4-6CD83049569F}" type="presOf" srcId="{2415E4F3-2B48-4607-A140-C51CF54476F6}" destId="{C1EE4569-390D-461C-877F-ED3D18186B7A}" srcOrd="0" destOrd="4" presId="urn:microsoft.com/office/officeart/2005/8/layout/pList2"/>
    <dgm:cxn modelId="{A415B5F1-D0A4-4E1A-9C6C-908E8674CA90}" srcId="{30DBEAF4-DBBD-461C-BAFD-A7E2FCF1D320}" destId="{29AEB73A-CD89-4E7D-8E24-F4CCE638B3EF}" srcOrd="1" destOrd="0" parTransId="{17A02500-065E-40E6-8B95-BFAEC66BE2FB}" sibTransId="{DCCDD07B-D0D0-428E-92EB-E87FCE2E1DA8}"/>
    <dgm:cxn modelId="{B74CF0F4-C167-411B-ABD3-4ECF1AA87428}" type="presOf" srcId="{23BDAF20-6DD0-408E-B74D-7F955C8AA287}" destId="{EC665087-2466-452C-96DD-71A1AC2973CE}" srcOrd="0" destOrd="3" presId="urn:microsoft.com/office/officeart/2005/8/layout/pList2"/>
    <dgm:cxn modelId="{2C8A2EFC-31D1-4C88-AEC0-2F771D1F6915}" type="presOf" srcId="{2DCC3507-E9C5-4F48-8D7A-31A6F1781AA0}" destId="{C1EE4569-390D-461C-877F-ED3D18186B7A}" srcOrd="0" destOrd="3" presId="urn:microsoft.com/office/officeart/2005/8/layout/pList2"/>
    <dgm:cxn modelId="{420DDCFD-F443-4E22-BEDB-C9F6E3CAC0FB}" type="presOf" srcId="{12F841B1-9CAB-48F5-961D-24CAF48E209A}" destId="{AC32700C-1245-4EF8-9CF6-46395F4E6071}" srcOrd="0" destOrd="0" presId="urn:microsoft.com/office/officeart/2005/8/layout/pList2"/>
    <dgm:cxn modelId="{0298C8FE-DDF4-4BEF-A7E5-6DE2E0677282}" type="presOf" srcId="{D4CE0D40-159C-4E59-8258-04CC8D5BC9DA}" destId="{C1EE4569-390D-461C-877F-ED3D18186B7A}" srcOrd="0" destOrd="8" presId="urn:microsoft.com/office/officeart/2005/8/layout/pList2"/>
    <dgm:cxn modelId="{C765075E-0EDC-4AAA-9DAB-6B8DFEB34549}" type="presParOf" srcId="{73BFDAB4-3A69-4C2F-A795-9CCAFE2C4C26}" destId="{E6BE8304-896B-4095-BC90-AD72B5A91B8A}" srcOrd="0" destOrd="0" presId="urn:microsoft.com/office/officeart/2005/8/layout/pList2"/>
    <dgm:cxn modelId="{EDA7FE7D-3879-4D7F-B92F-6EF1B2EAFD38}" type="presParOf" srcId="{73BFDAB4-3A69-4C2F-A795-9CCAFE2C4C26}" destId="{A56C960B-0ED8-4388-90F6-D5FA9753A789}" srcOrd="1" destOrd="0" presId="urn:microsoft.com/office/officeart/2005/8/layout/pList2"/>
    <dgm:cxn modelId="{8C874004-6910-49E8-8002-07B3B703A8EE}" type="presParOf" srcId="{A56C960B-0ED8-4388-90F6-D5FA9753A789}" destId="{DE89FBFC-731F-427C-830C-C117F06FA946}" srcOrd="0" destOrd="0" presId="urn:microsoft.com/office/officeart/2005/8/layout/pList2"/>
    <dgm:cxn modelId="{577DA562-68E1-41D5-8E37-10D5D33F5A2B}" type="presParOf" srcId="{DE89FBFC-731F-427C-830C-C117F06FA946}" destId="{EC665087-2466-452C-96DD-71A1AC2973CE}" srcOrd="0" destOrd="0" presId="urn:microsoft.com/office/officeart/2005/8/layout/pList2"/>
    <dgm:cxn modelId="{76F59F2C-70D2-4319-BC73-045DA230E810}" type="presParOf" srcId="{DE89FBFC-731F-427C-830C-C117F06FA946}" destId="{9D1FCADD-EA22-4945-919E-4BFF130D6D6F}" srcOrd="1" destOrd="0" presId="urn:microsoft.com/office/officeart/2005/8/layout/pList2"/>
    <dgm:cxn modelId="{B4ADE623-D812-4C43-BD10-074FFFD1EF1E}" type="presParOf" srcId="{DE89FBFC-731F-427C-830C-C117F06FA946}" destId="{5FB3BE8C-12B5-4D93-A293-6BEF9FADB2E8}" srcOrd="2" destOrd="0" presId="urn:microsoft.com/office/officeart/2005/8/layout/pList2"/>
    <dgm:cxn modelId="{F49D1D20-B2D8-4292-946C-26AFB7D6BD1E}" type="presParOf" srcId="{A56C960B-0ED8-4388-90F6-D5FA9753A789}" destId="{0DED29FA-6C8B-4AC6-B900-64F90A7AB09D}" srcOrd="1" destOrd="0" presId="urn:microsoft.com/office/officeart/2005/8/layout/pList2"/>
    <dgm:cxn modelId="{AB4435CA-1405-4E34-9420-C4EA8C8FAFF5}" type="presParOf" srcId="{A56C960B-0ED8-4388-90F6-D5FA9753A789}" destId="{443A10D4-A676-4B71-A408-B9DDFDC55FF7}" srcOrd="2" destOrd="0" presId="urn:microsoft.com/office/officeart/2005/8/layout/pList2"/>
    <dgm:cxn modelId="{10CC1108-C37F-4A0B-B35A-EA2438040143}" type="presParOf" srcId="{443A10D4-A676-4B71-A408-B9DDFDC55FF7}" destId="{09773968-C394-4D71-B1BE-FC99AEBCA8BC}" srcOrd="0" destOrd="0" presId="urn:microsoft.com/office/officeart/2005/8/layout/pList2"/>
    <dgm:cxn modelId="{E8BE4D2A-A583-495F-98C3-787CFD00A581}" type="presParOf" srcId="{443A10D4-A676-4B71-A408-B9DDFDC55FF7}" destId="{760F394F-C0AC-48AC-9EE9-3375C9AA6904}" srcOrd="1" destOrd="0" presId="urn:microsoft.com/office/officeart/2005/8/layout/pList2"/>
    <dgm:cxn modelId="{66710912-43AC-4364-8D38-D8ABB35E9EBB}" type="presParOf" srcId="{443A10D4-A676-4B71-A408-B9DDFDC55FF7}" destId="{9A6F64A3-801F-47F8-AF72-CD44DF5C74B2}" srcOrd="2" destOrd="0" presId="urn:microsoft.com/office/officeart/2005/8/layout/pList2"/>
    <dgm:cxn modelId="{13BCD7B5-569B-40AA-BD1F-0A8082E16F8B}" type="presParOf" srcId="{A56C960B-0ED8-4388-90F6-D5FA9753A789}" destId="{AC32700C-1245-4EF8-9CF6-46395F4E6071}" srcOrd="3" destOrd="0" presId="urn:microsoft.com/office/officeart/2005/8/layout/pList2"/>
    <dgm:cxn modelId="{3738E905-0E74-4CF0-B416-B1874F47418C}" type="presParOf" srcId="{A56C960B-0ED8-4388-90F6-D5FA9753A789}" destId="{9FA9900A-9633-4631-83B8-D44EBEC06BB3}" srcOrd="4" destOrd="0" presId="urn:microsoft.com/office/officeart/2005/8/layout/pList2"/>
    <dgm:cxn modelId="{A5BC40CB-CB86-4A32-9AF4-6A8D5FD22114}" type="presParOf" srcId="{9FA9900A-9633-4631-83B8-D44EBEC06BB3}" destId="{C1EE4569-390D-461C-877F-ED3D18186B7A}" srcOrd="0" destOrd="0" presId="urn:microsoft.com/office/officeart/2005/8/layout/pList2"/>
    <dgm:cxn modelId="{C69B3339-FEE5-4B28-8521-DA680EE39ABD}" type="presParOf" srcId="{9FA9900A-9633-4631-83B8-D44EBEC06BB3}" destId="{35B9338E-B4DA-42AE-A4A0-5342FD6BB515}" srcOrd="1" destOrd="0" presId="urn:microsoft.com/office/officeart/2005/8/layout/pList2"/>
    <dgm:cxn modelId="{B0ABA996-8B94-4F15-9515-2C2013B4D1E4}" type="presParOf" srcId="{9FA9900A-9633-4631-83B8-D44EBEC06BB3}" destId="{A586110E-1601-40CB-83C8-A18F929CA53B}"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3AFCAA-DDA5-462E-8CBB-EB4E3E656DDF}" type="doc">
      <dgm:prSet loTypeId="urn:microsoft.com/office/officeart/2005/8/layout/pList2" loCatId="list" qsTypeId="urn:microsoft.com/office/officeart/2005/8/quickstyle/simple1" qsCatId="simple" csTypeId="urn:microsoft.com/office/officeart/2005/8/colors/accent1_2" csCatId="accent1" phldr="1"/>
      <dgm:spPr/>
    </dgm:pt>
    <dgm:pt modelId="{E15DC280-85C1-469F-AD72-BC49670A7153}">
      <dgm:prSet phldrT="[Texto]"/>
      <dgm:spPr/>
      <dgm:t>
        <a:bodyPr/>
        <a:lstStyle/>
        <a:p>
          <a:r>
            <a:rPr lang="es-CL" dirty="0"/>
            <a:t>D: </a:t>
          </a:r>
          <a:r>
            <a:rPr lang="es-CL" dirty="0" err="1"/>
            <a:t>Disability</a:t>
          </a:r>
          <a:r>
            <a:rPr lang="es-CL" dirty="0"/>
            <a:t>: valoración neurológica</a:t>
          </a:r>
        </a:p>
      </dgm:t>
    </dgm:pt>
    <dgm:pt modelId="{322A5A61-C607-45F8-A520-F0AD4E8293C4}" type="parTrans" cxnId="{AC9BBB3A-A671-4B65-BFDE-2A4B31F39D2D}">
      <dgm:prSet/>
      <dgm:spPr/>
      <dgm:t>
        <a:bodyPr/>
        <a:lstStyle/>
        <a:p>
          <a:endParaRPr lang="es-CL"/>
        </a:p>
      </dgm:t>
    </dgm:pt>
    <dgm:pt modelId="{2D7F4059-484C-4386-86A3-6A1672F218A5}" type="sibTrans" cxnId="{AC9BBB3A-A671-4B65-BFDE-2A4B31F39D2D}">
      <dgm:prSet/>
      <dgm:spPr/>
      <dgm:t>
        <a:bodyPr/>
        <a:lstStyle/>
        <a:p>
          <a:endParaRPr lang="es-CL"/>
        </a:p>
      </dgm:t>
    </dgm:pt>
    <dgm:pt modelId="{D27CC772-958A-4683-9CD5-558CE1F1B5CC}">
      <dgm:prSet/>
      <dgm:spPr/>
      <dgm:t>
        <a:bodyPr/>
        <a:lstStyle/>
        <a:p>
          <a:r>
            <a:rPr lang="es-CL" dirty="0"/>
            <a:t>GCS: &lt;8 DCO</a:t>
          </a:r>
        </a:p>
      </dgm:t>
    </dgm:pt>
    <dgm:pt modelId="{4C5BB33B-E3B0-416B-A6D5-24D6DEF14E20}" type="parTrans" cxnId="{D0064F29-77A4-4D5D-9719-08B200D364A5}">
      <dgm:prSet/>
      <dgm:spPr/>
      <dgm:t>
        <a:bodyPr/>
        <a:lstStyle/>
        <a:p>
          <a:endParaRPr lang="es-CL"/>
        </a:p>
      </dgm:t>
    </dgm:pt>
    <dgm:pt modelId="{9B877156-D619-41EB-BD06-2507E5BD7A74}" type="sibTrans" cxnId="{D0064F29-77A4-4D5D-9719-08B200D364A5}">
      <dgm:prSet/>
      <dgm:spPr/>
      <dgm:t>
        <a:bodyPr/>
        <a:lstStyle/>
        <a:p>
          <a:endParaRPr lang="es-CL"/>
        </a:p>
      </dgm:t>
    </dgm:pt>
    <dgm:pt modelId="{409DC69A-0920-47B0-A300-4B5B7CF03468}">
      <dgm:prSet/>
      <dgm:spPr/>
      <dgm:t>
        <a:bodyPr/>
        <a:lstStyle/>
        <a:p>
          <a:r>
            <a:rPr lang="es-CL"/>
            <a:t>Midriasis</a:t>
          </a:r>
        </a:p>
      </dgm:t>
    </dgm:pt>
    <dgm:pt modelId="{2081E030-0C1B-4354-9FD3-AD306A815F42}" type="parTrans" cxnId="{19CE8408-DDCD-42E5-B83A-6F3B2E0D2CB1}">
      <dgm:prSet/>
      <dgm:spPr/>
      <dgm:t>
        <a:bodyPr/>
        <a:lstStyle/>
        <a:p>
          <a:endParaRPr lang="es-CL"/>
        </a:p>
      </dgm:t>
    </dgm:pt>
    <dgm:pt modelId="{D3464250-98A5-4422-BF01-C119178B1B52}" type="sibTrans" cxnId="{19CE8408-DDCD-42E5-B83A-6F3B2E0D2CB1}">
      <dgm:prSet/>
      <dgm:spPr/>
      <dgm:t>
        <a:bodyPr/>
        <a:lstStyle/>
        <a:p>
          <a:endParaRPr lang="es-CL"/>
        </a:p>
      </dgm:t>
    </dgm:pt>
    <dgm:pt modelId="{05DBEDDD-38B2-47BB-BC3D-3BC1A1248AED}">
      <dgm:prSet/>
      <dgm:spPr/>
      <dgm:t>
        <a:bodyPr/>
        <a:lstStyle/>
        <a:p>
          <a:r>
            <a:rPr lang="es-CL" dirty="0"/>
            <a:t>Evaluar lateralizando en bloque</a:t>
          </a:r>
        </a:p>
      </dgm:t>
    </dgm:pt>
    <dgm:pt modelId="{3BCA8B36-6C76-434D-9229-8E303D29FC13}" type="parTrans" cxnId="{EB29F1D4-D2CE-450C-97A9-6B0DBD652834}">
      <dgm:prSet/>
      <dgm:spPr/>
      <dgm:t>
        <a:bodyPr/>
        <a:lstStyle/>
        <a:p>
          <a:endParaRPr lang="es-CL"/>
        </a:p>
      </dgm:t>
    </dgm:pt>
    <dgm:pt modelId="{B8893740-8AC0-40BA-9F98-AA9BB46BEA96}" type="sibTrans" cxnId="{EB29F1D4-D2CE-450C-97A9-6B0DBD652834}">
      <dgm:prSet/>
      <dgm:spPr/>
      <dgm:t>
        <a:bodyPr/>
        <a:lstStyle/>
        <a:p>
          <a:endParaRPr lang="es-CL"/>
        </a:p>
      </dgm:t>
    </dgm:pt>
    <dgm:pt modelId="{54827CC5-B9F4-40BD-8C51-E4C8786D471A}">
      <dgm:prSet/>
      <dgm:spPr/>
      <dgm:t>
        <a:bodyPr/>
        <a:lstStyle/>
        <a:p>
          <a:r>
            <a:rPr lang="es-CL" dirty="0"/>
            <a:t>TR, reflejo </a:t>
          </a:r>
          <a:r>
            <a:rPr lang="es-CL" dirty="0" err="1"/>
            <a:t>bulbocavernoso</a:t>
          </a:r>
          <a:endParaRPr lang="es-CL" dirty="0"/>
        </a:p>
      </dgm:t>
    </dgm:pt>
    <dgm:pt modelId="{23607D6F-CF17-462D-A4AB-CCB51638A64B}" type="parTrans" cxnId="{997A6C11-1D0C-4547-AEFF-146180DB8C71}">
      <dgm:prSet/>
      <dgm:spPr/>
      <dgm:t>
        <a:bodyPr/>
        <a:lstStyle/>
        <a:p>
          <a:endParaRPr lang="es-CL"/>
        </a:p>
      </dgm:t>
    </dgm:pt>
    <dgm:pt modelId="{BDF29DE6-009F-4E3B-9B9F-19002AB9D35B}" type="sibTrans" cxnId="{997A6C11-1D0C-4547-AEFF-146180DB8C71}">
      <dgm:prSet/>
      <dgm:spPr/>
      <dgm:t>
        <a:bodyPr/>
        <a:lstStyle/>
        <a:p>
          <a:endParaRPr lang="es-CL"/>
        </a:p>
      </dgm:t>
    </dgm:pt>
    <dgm:pt modelId="{F3F17210-B569-4B7A-9291-D0287B7FDB8F}">
      <dgm:prSet/>
      <dgm:spPr/>
      <dgm:t>
        <a:bodyPr/>
        <a:lstStyle/>
        <a:p>
          <a:r>
            <a:rPr lang="es-CL" dirty="0"/>
            <a:t>E: Exposición</a:t>
          </a:r>
        </a:p>
      </dgm:t>
    </dgm:pt>
    <dgm:pt modelId="{340DB156-CC68-4697-9002-BEE9B78C3E58}" type="parTrans" cxnId="{CE001A99-090B-4116-B56F-DE177FB9D715}">
      <dgm:prSet/>
      <dgm:spPr/>
      <dgm:t>
        <a:bodyPr/>
        <a:lstStyle/>
        <a:p>
          <a:endParaRPr lang="es-CL"/>
        </a:p>
      </dgm:t>
    </dgm:pt>
    <dgm:pt modelId="{4BB16FE3-9CAD-449D-959B-4AE1986B1284}" type="sibTrans" cxnId="{CE001A99-090B-4116-B56F-DE177FB9D715}">
      <dgm:prSet/>
      <dgm:spPr/>
      <dgm:t>
        <a:bodyPr/>
        <a:lstStyle/>
        <a:p>
          <a:endParaRPr lang="es-CL"/>
        </a:p>
      </dgm:t>
    </dgm:pt>
    <dgm:pt modelId="{43926E5F-2DC6-4790-BB7B-D06BCD6F983B}">
      <dgm:prSet/>
      <dgm:spPr/>
      <dgm:t>
        <a:bodyPr/>
        <a:lstStyle/>
        <a:p>
          <a:r>
            <a:rPr lang="es-CL"/>
            <a:t>Desnudar al paciente</a:t>
          </a:r>
        </a:p>
      </dgm:t>
    </dgm:pt>
    <dgm:pt modelId="{B87057BC-1271-4E19-8398-C843D8DE1B78}" type="parTrans" cxnId="{AEDB414E-BB69-415D-80FF-2D049200BF25}">
      <dgm:prSet/>
      <dgm:spPr/>
      <dgm:t>
        <a:bodyPr/>
        <a:lstStyle/>
        <a:p>
          <a:endParaRPr lang="es-CL"/>
        </a:p>
      </dgm:t>
    </dgm:pt>
    <dgm:pt modelId="{7BF59642-CF3B-4363-96C3-017989999B31}" type="sibTrans" cxnId="{AEDB414E-BB69-415D-80FF-2D049200BF25}">
      <dgm:prSet/>
      <dgm:spPr/>
      <dgm:t>
        <a:bodyPr/>
        <a:lstStyle/>
        <a:p>
          <a:endParaRPr lang="es-CL"/>
        </a:p>
      </dgm:t>
    </dgm:pt>
    <dgm:pt modelId="{08B1DE6B-6285-4123-85D3-835714461325}">
      <dgm:prSet/>
      <dgm:spPr/>
      <dgm:t>
        <a:bodyPr/>
        <a:lstStyle/>
        <a:p>
          <a:r>
            <a:rPr lang="es-CL"/>
            <a:t>Prevenir hiportermia</a:t>
          </a:r>
        </a:p>
      </dgm:t>
    </dgm:pt>
    <dgm:pt modelId="{5924C5E5-27E3-4397-8427-C3DCB6014450}" type="parTrans" cxnId="{8F3B65AE-89F5-4A7F-BFE9-0824BB1BB752}">
      <dgm:prSet/>
      <dgm:spPr/>
      <dgm:t>
        <a:bodyPr/>
        <a:lstStyle/>
        <a:p>
          <a:endParaRPr lang="es-CL"/>
        </a:p>
      </dgm:t>
    </dgm:pt>
    <dgm:pt modelId="{3CFF0C84-0A68-48E7-8951-C860FE3DBCA5}" type="sibTrans" cxnId="{8F3B65AE-89F5-4A7F-BFE9-0824BB1BB752}">
      <dgm:prSet/>
      <dgm:spPr/>
      <dgm:t>
        <a:bodyPr/>
        <a:lstStyle/>
        <a:p>
          <a:endParaRPr lang="es-CL"/>
        </a:p>
      </dgm:t>
    </dgm:pt>
    <dgm:pt modelId="{F911ABDB-00CF-4C16-BF7E-BA55DD67575E}">
      <dgm:prSet/>
      <dgm:spPr/>
      <dgm:t>
        <a:bodyPr/>
        <a:lstStyle/>
        <a:p>
          <a:r>
            <a:rPr lang="es-CL"/>
            <a:t>Reevaluar ABC</a:t>
          </a:r>
        </a:p>
      </dgm:t>
    </dgm:pt>
    <dgm:pt modelId="{078AF89C-D16C-4986-8ECF-2B72D1D081E0}" type="parTrans" cxnId="{40A67409-EF67-4784-BB3F-925C25D72B37}">
      <dgm:prSet/>
      <dgm:spPr/>
      <dgm:t>
        <a:bodyPr/>
        <a:lstStyle/>
        <a:p>
          <a:endParaRPr lang="es-CL"/>
        </a:p>
      </dgm:t>
    </dgm:pt>
    <dgm:pt modelId="{0B6CC2CE-08CF-4A80-8343-3338970C5865}" type="sibTrans" cxnId="{40A67409-EF67-4784-BB3F-925C25D72B37}">
      <dgm:prSet/>
      <dgm:spPr/>
      <dgm:t>
        <a:bodyPr/>
        <a:lstStyle/>
        <a:p>
          <a:endParaRPr lang="es-CL"/>
        </a:p>
      </dgm:t>
    </dgm:pt>
    <dgm:pt modelId="{77A6A3E3-B313-424A-BB62-DF7D6214062B}">
      <dgm:prSet/>
      <dgm:spPr/>
      <dgm:t>
        <a:bodyPr/>
        <a:lstStyle/>
        <a:p>
          <a:r>
            <a:rPr lang="es-CL" dirty="0"/>
            <a:t>Clasificacion ASIA</a:t>
          </a:r>
        </a:p>
      </dgm:t>
    </dgm:pt>
    <dgm:pt modelId="{CE40E631-5AAE-47D5-ABB3-D1DAB45F8AAF}" type="parTrans" cxnId="{9EFE576F-DFB7-4244-AE09-CD3852E9C387}">
      <dgm:prSet/>
      <dgm:spPr/>
      <dgm:t>
        <a:bodyPr/>
        <a:lstStyle/>
        <a:p>
          <a:endParaRPr lang="es-CL"/>
        </a:p>
      </dgm:t>
    </dgm:pt>
    <dgm:pt modelId="{1879D8CD-DF21-44FA-8058-40D3218015A2}" type="sibTrans" cxnId="{9EFE576F-DFB7-4244-AE09-CD3852E9C387}">
      <dgm:prSet/>
      <dgm:spPr/>
      <dgm:t>
        <a:bodyPr/>
        <a:lstStyle/>
        <a:p>
          <a:endParaRPr lang="es-CL"/>
        </a:p>
      </dgm:t>
    </dgm:pt>
    <dgm:pt modelId="{73BFDAB4-3A69-4C2F-A795-9CCAFE2C4C26}" type="pres">
      <dgm:prSet presAssocID="{463AFCAA-DDA5-462E-8CBB-EB4E3E656DDF}" presName="Name0" presStyleCnt="0">
        <dgm:presLayoutVars>
          <dgm:dir/>
          <dgm:resizeHandles val="exact"/>
        </dgm:presLayoutVars>
      </dgm:prSet>
      <dgm:spPr/>
    </dgm:pt>
    <dgm:pt modelId="{E6BE8304-896B-4095-BC90-AD72B5A91B8A}" type="pres">
      <dgm:prSet presAssocID="{463AFCAA-DDA5-462E-8CBB-EB4E3E656DDF}" presName="bkgdShp" presStyleLbl="alignAccFollowNode1" presStyleIdx="0" presStyleCnt="1"/>
      <dgm:spPr/>
    </dgm:pt>
    <dgm:pt modelId="{A56C960B-0ED8-4388-90F6-D5FA9753A789}" type="pres">
      <dgm:prSet presAssocID="{463AFCAA-DDA5-462E-8CBB-EB4E3E656DDF}" presName="linComp" presStyleCnt="0"/>
      <dgm:spPr/>
    </dgm:pt>
    <dgm:pt modelId="{DE89FBFC-731F-427C-830C-C117F06FA946}" type="pres">
      <dgm:prSet presAssocID="{E15DC280-85C1-469F-AD72-BC49670A7153}" presName="compNode" presStyleCnt="0"/>
      <dgm:spPr/>
    </dgm:pt>
    <dgm:pt modelId="{EC665087-2466-452C-96DD-71A1AC2973CE}" type="pres">
      <dgm:prSet presAssocID="{E15DC280-85C1-469F-AD72-BC49670A7153}" presName="node" presStyleLbl="node1" presStyleIdx="0" presStyleCnt="2">
        <dgm:presLayoutVars>
          <dgm:bulletEnabled val="1"/>
        </dgm:presLayoutVars>
      </dgm:prSet>
      <dgm:spPr/>
    </dgm:pt>
    <dgm:pt modelId="{9D1FCADD-EA22-4945-919E-4BFF130D6D6F}" type="pres">
      <dgm:prSet presAssocID="{E15DC280-85C1-469F-AD72-BC49670A7153}" presName="invisiNode" presStyleLbl="node1" presStyleIdx="0" presStyleCnt="2"/>
      <dgm:spPr/>
    </dgm:pt>
    <dgm:pt modelId="{5FB3BE8C-12B5-4D93-A293-6BEF9FADB2E8}" type="pres">
      <dgm:prSet presAssocID="{E15DC280-85C1-469F-AD72-BC49670A7153}" presName="imagNode" presStyleLbl="fgImgPlace1" presStyleIdx="0" presStyleCnt="2"/>
      <dgm:spPr>
        <a:blipFill rotWithShape="1">
          <a:blip xmlns:r="http://schemas.openxmlformats.org/officeDocument/2006/relationships" r:embed="rId1"/>
          <a:stretch>
            <a:fillRect/>
          </a:stretch>
        </a:blipFill>
      </dgm:spPr>
    </dgm:pt>
    <dgm:pt modelId="{0DED29FA-6C8B-4AC6-B900-64F90A7AB09D}" type="pres">
      <dgm:prSet presAssocID="{2D7F4059-484C-4386-86A3-6A1672F218A5}" presName="sibTrans" presStyleLbl="sibTrans2D1" presStyleIdx="0" presStyleCnt="0"/>
      <dgm:spPr/>
    </dgm:pt>
    <dgm:pt modelId="{E972DF7A-8E4B-41F3-A0E9-21E5EDB19075}" type="pres">
      <dgm:prSet presAssocID="{F3F17210-B569-4B7A-9291-D0287B7FDB8F}" presName="compNode" presStyleCnt="0"/>
      <dgm:spPr/>
    </dgm:pt>
    <dgm:pt modelId="{BB304B7E-327F-4EF5-A33E-36A40B5B3473}" type="pres">
      <dgm:prSet presAssocID="{F3F17210-B569-4B7A-9291-D0287B7FDB8F}" presName="node" presStyleLbl="node1" presStyleIdx="1" presStyleCnt="2">
        <dgm:presLayoutVars>
          <dgm:bulletEnabled val="1"/>
        </dgm:presLayoutVars>
      </dgm:prSet>
      <dgm:spPr/>
    </dgm:pt>
    <dgm:pt modelId="{A207042F-1C0C-498A-B8F1-57390A665520}" type="pres">
      <dgm:prSet presAssocID="{F3F17210-B569-4B7A-9291-D0287B7FDB8F}" presName="invisiNode" presStyleLbl="node1" presStyleIdx="1" presStyleCnt="2"/>
      <dgm:spPr/>
    </dgm:pt>
    <dgm:pt modelId="{1D13A061-1110-4CB1-AA64-48FD69ECCA7A}" type="pres">
      <dgm:prSet presAssocID="{F3F17210-B569-4B7A-9291-D0287B7FDB8F}" presName="imagNode" presStyleLbl="fgImgPlace1" presStyleIdx="1" presStyleCnt="2"/>
      <dgm:spPr>
        <a:blipFill rotWithShape="1">
          <a:blip xmlns:r="http://schemas.openxmlformats.org/officeDocument/2006/relationships" r:embed="rId2"/>
          <a:stretch>
            <a:fillRect/>
          </a:stretch>
        </a:blipFill>
      </dgm:spPr>
    </dgm:pt>
  </dgm:ptLst>
  <dgm:cxnLst>
    <dgm:cxn modelId="{B5F9F807-AB47-40A9-8444-5A790DE43D32}" type="presOf" srcId="{463AFCAA-DDA5-462E-8CBB-EB4E3E656DDF}" destId="{73BFDAB4-3A69-4C2F-A795-9CCAFE2C4C26}" srcOrd="0" destOrd="0" presId="urn:microsoft.com/office/officeart/2005/8/layout/pList2"/>
    <dgm:cxn modelId="{19CE8408-DDCD-42E5-B83A-6F3B2E0D2CB1}" srcId="{E15DC280-85C1-469F-AD72-BC49670A7153}" destId="{409DC69A-0920-47B0-A300-4B5B7CF03468}" srcOrd="1" destOrd="0" parTransId="{2081E030-0C1B-4354-9FD3-AD306A815F42}" sibTransId="{D3464250-98A5-4422-BF01-C119178B1B52}"/>
    <dgm:cxn modelId="{40A67409-EF67-4784-BB3F-925C25D72B37}" srcId="{F3F17210-B569-4B7A-9291-D0287B7FDB8F}" destId="{F911ABDB-00CF-4C16-BF7E-BA55DD67575E}" srcOrd="2" destOrd="0" parTransId="{078AF89C-D16C-4986-8ECF-2B72D1D081E0}" sibTransId="{0B6CC2CE-08CF-4A80-8343-3338970C5865}"/>
    <dgm:cxn modelId="{997A6C11-1D0C-4547-AEFF-146180DB8C71}" srcId="{E15DC280-85C1-469F-AD72-BC49670A7153}" destId="{54827CC5-B9F4-40BD-8C51-E4C8786D471A}" srcOrd="3" destOrd="0" parTransId="{23607D6F-CF17-462D-A4AB-CCB51638A64B}" sibTransId="{BDF29DE6-009F-4E3B-9B9F-19002AB9D35B}"/>
    <dgm:cxn modelId="{D0064F29-77A4-4D5D-9719-08B200D364A5}" srcId="{E15DC280-85C1-469F-AD72-BC49670A7153}" destId="{D27CC772-958A-4683-9CD5-558CE1F1B5CC}" srcOrd="0" destOrd="0" parTransId="{4C5BB33B-E3B0-416B-A6D5-24D6DEF14E20}" sibTransId="{9B877156-D619-41EB-BD06-2507E5BD7A74}"/>
    <dgm:cxn modelId="{6D83972D-A16A-4808-8A64-14AD4FC92CDD}" type="presOf" srcId="{F911ABDB-00CF-4C16-BF7E-BA55DD67575E}" destId="{BB304B7E-327F-4EF5-A33E-36A40B5B3473}" srcOrd="0" destOrd="3" presId="urn:microsoft.com/office/officeart/2005/8/layout/pList2"/>
    <dgm:cxn modelId="{58150736-156F-40FC-87A8-161F0CA6BF3A}" type="presOf" srcId="{D27CC772-958A-4683-9CD5-558CE1F1B5CC}" destId="{EC665087-2466-452C-96DD-71A1AC2973CE}" srcOrd="0" destOrd="1" presId="urn:microsoft.com/office/officeart/2005/8/layout/pList2"/>
    <dgm:cxn modelId="{B8EC1B37-FF18-4D6D-93ED-71E6454961C8}" type="presOf" srcId="{54827CC5-B9F4-40BD-8C51-E4C8786D471A}" destId="{EC665087-2466-452C-96DD-71A1AC2973CE}" srcOrd="0" destOrd="4" presId="urn:microsoft.com/office/officeart/2005/8/layout/pList2"/>
    <dgm:cxn modelId="{B0622F3A-A8AB-4778-B804-F85906E0A7A5}" type="presOf" srcId="{77A6A3E3-B313-424A-BB62-DF7D6214062B}" destId="{EC665087-2466-452C-96DD-71A1AC2973CE}" srcOrd="0" destOrd="5" presId="urn:microsoft.com/office/officeart/2005/8/layout/pList2"/>
    <dgm:cxn modelId="{AC9BBB3A-A671-4B65-BFDE-2A4B31F39D2D}" srcId="{463AFCAA-DDA5-462E-8CBB-EB4E3E656DDF}" destId="{E15DC280-85C1-469F-AD72-BC49670A7153}" srcOrd="0" destOrd="0" parTransId="{322A5A61-C607-45F8-A520-F0AD4E8293C4}" sibTransId="{2D7F4059-484C-4386-86A3-6A1672F218A5}"/>
    <dgm:cxn modelId="{AEDB414E-BB69-415D-80FF-2D049200BF25}" srcId="{F3F17210-B569-4B7A-9291-D0287B7FDB8F}" destId="{43926E5F-2DC6-4790-BB7B-D06BCD6F983B}" srcOrd="0" destOrd="0" parTransId="{B87057BC-1271-4E19-8398-C843D8DE1B78}" sibTransId="{7BF59642-CF3B-4363-96C3-017989999B31}"/>
    <dgm:cxn modelId="{CD2B996C-7D7E-4E9B-83DD-BC55147C9313}" type="presOf" srcId="{2D7F4059-484C-4386-86A3-6A1672F218A5}" destId="{0DED29FA-6C8B-4AC6-B900-64F90A7AB09D}" srcOrd="0" destOrd="0" presId="urn:microsoft.com/office/officeart/2005/8/layout/pList2"/>
    <dgm:cxn modelId="{9EFE576F-DFB7-4244-AE09-CD3852E9C387}" srcId="{E15DC280-85C1-469F-AD72-BC49670A7153}" destId="{77A6A3E3-B313-424A-BB62-DF7D6214062B}" srcOrd="4" destOrd="0" parTransId="{CE40E631-5AAE-47D5-ABB3-D1DAB45F8AAF}" sibTransId="{1879D8CD-DF21-44FA-8058-40D3218015A2}"/>
    <dgm:cxn modelId="{78672E73-3A4C-464A-83A6-2DA571B375A6}" type="presOf" srcId="{05DBEDDD-38B2-47BB-BC3D-3BC1A1248AED}" destId="{EC665087-2466-452C-96DD-71A1AC2973CE}" srcOrd="0" destOrd="3" presId="urn:microsoft.com/office/officeart/2005/8/layout/pList2"/>
    <dgm:cxn modelId="{895E9277-7CAF-4420-8DA8-545A6DF46221}" type="presOf" srcId="{E15DC280-85C1-469F-AD72-BC49670A7153}" destId="{EC665087-2466-452C-96DD-71A1AC2973CE}" srcOrd="0" destOrd="0" presId="urn:microsoft.com/office/officeart/2005/8/layout/pList2"/>
    <dgm:cxn modelId="{CE001A99-090B-4116-B56F-DE177FB9D715}" srcId="{463AFCAA-DDA5-462E-8CBB-EB4E3E656DDF}" destId="{F3F17210-B569-4B7A-9291-D0287B7FDB8F}" srcOrd="1" destOrd="0" parTransId="{340DB156-CC68-4697-9002-BEE9B78C3E58}" sibTransId="{4BB16FE3-9CAD-449D-959B-4AE1986B1284}"/>
    <dgm:cxn modelId="{8F3B65AE-89F5-4A7F-BFE9-0824BB1BB752}" srcId="{F3F17210-B569-4B7A-9291-D0287B7FDB8F}" destId="{08B1DE6B-6285-4123-85D3-835714461325}" srcOrd="1" destOrd="0" parTransId="{5924C5E5-27E3-4397-8427-C3DCB6014450}" sibTransId="{3CFF0C84-0A68-48E7-8951-C860FE3DBCA5}"/>
    <dgm:cxn modelId="{48DA53BC-CB05-4A92-9DCB-130BFF0BEA20}" type="presOf" srcId="{08B1DE6B-6285-4123-85D3-835714461325}" destId="{BB304B7E-327F-4EF5-A33E-36A40B5B3473}" srcOrd="0" destOrd="2" presId="urn:microsoft.com/office/officeart/2005/8/layout/pList2"/>
    <dgm:cxn modelId="{A61C4AC0-6297-42DA-ABDF-B144AAE6D5E8}" type="presOf" srcId="{F3F17210-B569-4B7A-9291-D0287B7FDB8F}" destId="{BB304B7E-327F-4EF5-A33E-36A40B5B3473}" srcOrd="0" destOrd="0" presId="urn:microsoft.com/office/officeart/2005/8/layout/pList2"/>
    <dgm:cxn modelId="{EB29F1D4-D2CE-450C-97A9-6B0DBD652834}" srcId="{E15DC280-85C1-469F-AD72-BC49670A7153}" destId="{05DBEDDD-38B2-47BB-BC3D-3BC1A1248AED}" srcOrd="2" destOrd="0" parTransId="{3BCA8B36-6C76-434D-9229-8E303D29FC13}" sibTransId="{B8893740-8AC0-40BA-9F98-AA9BB46BEA96}"/>
    <dgm:cxn modelId="{91B78DDD-1150-4C67-A2C7-5ED556D06CD7}" type="presOf" srcId="{409DC69A-0920-47B0-A300-4B5B7CF03468}" destId="{EC665087-2466-452C-96DD-71A1AC2973CE}" srcOrd="0" destOrd="2" presId="urn:microsoft.com/office/officeart/2005/8/layout/pList2"/>
    <dgm:cxn modelId="{BEDBE7F4-3467-4DDA-AD71-F2447A026F38}" type="presOf" srcId="{43926E5F-2DC6-4790-BB7B-D06BCD6F983B}" destId="{BB304B7E-327F-4EF5-A33E-36A40B5B3473}" srcOrd="0" destOrd="1" presId="urn:microsoft.com/office/officeart/2005/8/layout/pList2"/>
    <dgm:cxn modelId="{8AEC6C8B-8F3F-4246-9B55-3AAE8E17BF69}" type="presParOf" srcId="{73BFDAB4-3A69-4C2F-A795-9CCAFE2C4C26}" destId="{E6BE8304-896B-4095-BC90-AD72B5A91B8A}" srcOrd="0" destOrd="0" presId="urn:microsoft.com/office/officeart/2005/8/layout/pList2"/>
    <dgm:cxn modelId="{2C1D56B4-58E1-4388-85D2-7781AB5BD0FD}" type="presParOf" srcId="{73BFDAB4-3A69-4C2F-A795-9CCAFE2C4C26}" destId="{A56C960B-0ED8-4388-90F6-D5FA9753A789}" srcOrd="1" destOrd="0" presId="urn:microsoft.com/office/officeart/2005/8/layout/pList2"/>
    <dgm:cxn modelId="{B8B006DA-ADA2-4699-8285-B81F87F84A16}" type="presParOf" srcId="{A56C960B-0ED8-4388-90F6-D5FA9753A789}" destId="{DE89FBFC-731F-427C-830C-C117F06FA946}" srcOrd="0" destOrd="0" presId="urn:microsoft.com/office/officeart/2005/8/layout/pList2"/>
    <dgm:cxn modelId="{5E9C9C3A-4FB2-4DAF-9B2B-E736F5D32A87}" type="presParOf" srcId="{DE89FBFC-731F-427C-830C-C117F06FA946}" destId="{EC665087-2466-452C-96DD-71A1AC2973CE}" srcOrd="0" destOrd="0" presId="urn:microsoft.com/office/officeart/2005/8/layout/pList2"/>
    <dgm:cxn modelId="{90722A45-D31F-423A-94DE-0D0CE79CDEEC}" type="presParOf" srcId="{DE89FBFC-731F-427C-830C-C117F06FA946}" destId="{9D1FCADD-EA22-4945-919E-4BFF130D6D6F}" srcOrd="1" destOrd="0" presId="urn:microsoft.com/office/officeart/2005/8/layout/pList2"/>
    <dgm:cxn modelId="{C4070326-9173-498D-91DC-1720546285BC}" type="presParOf" srcId="{DE89FBFC-731F-427C-830C-C117F06FA946}" destId="{5FB3BE8C-12B5-4D93-A293-6BEF9FADB2E8}" srcOrd="2" destOrd="0" presId="urn:microsoft.com/office/officeart/2005/8/layout/pList2"/>
    <dgm:cxn modelId="{1744FEA2-6AA5-45B9-84CC-E3D6B974FE51}" type="presParOf" srcId="{A56C960B-0ED8-4388-90F6-D5FA9753A789}" destId="{0DED29FA-6C8B-4AC6-B900-64F90A7AB09D}" srcOrd="1" destOrd="0" presId="urn:microsoft.com/office/officeart/2005/8/layout/pList2"/>
    <dgm:cxn modelId="{42CE2396-185F-486D-B23C-560FB66B1EF2}" type="presParOf" srcId="{A56C960B-0ED8-4388-90F6-D5FA9753A789}" destId="{E972DF7A-8E4B-41F3-A0E9-21E5EDB19075}" srcOrd="2" destOrd="0" presId="urn:microsoft.com/office/officeart/2005/8/layout/pList2"/>
    <dgm:cxn modelId="{B9F8D3CC-D074-458E-B6F8-D40E1549FB9E}" type="presParOf" srcId="{E972DF7A-8E4B-41F3-A0E9-21E5EDB19075}" destId="{BB304B7E-327F-4EF5-A33E-36A40B5B3473}" srcOrd="0" destOrd="0" presId="urn:microsoft.com/office/officeart/2005/8/layout/pList2"/>
    <dgm:cxn modelId="{85773123-BF53-4FF4-BC9E-A5A1FCF8199E}" type="presParOf" srcId="{E972DF7A-8E4B-41F3-A0E9-21E5EDB19075}" destId="{A207042F-1C0C-498A-B8F1-57390A665520}" srcOrd="1" destOrd="0" presId="urn:microsoft.com/office/officeart/2005/8/layout/pList2"/>
    <dgm:cxn modelId="{2DA8B7C0-7EC7-43A4-A880-1B7042FAFC58}" type="presParOf" srcId="{E972DF7A-8E4B-41F3-A0E9-21E5EDB19075}" destId="{1D13A061-1110-4CB1-AA64-48FD69ECCA7A}"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3AFCAA-DDA5-462E-8CBB-EB4E3E656DDF}" type="doc">
      <dgm:prSet loTypeId="urn:microsoft.com/office/officeart/2005/8/layout/pList2" loCatId="list" qsTypeId="urn:microsoft.com/office/officeart/2005/8/quickstyle/simple1" qsCatId="simple" csTypeId="urn:microsoft.com/office/officeart/2005/8/colors/accent1_2" csCatId="accent1" phldr="1"/>
      <dgm:spPr/>
    </dgm:pt>
    <dgm:pt modelId="{43926E5F-2DC6-4790-BB7B-D06BCD6F983B}">
      <dgm:prSet/>
      <dgm:spPr/>
      <dgm:t>
        <a:bodyPr/>
        <a:lstStyle/>
        <a:p>
          <a:r>
            <a:rPr lang="es-CL" dirty="0"/>
            <a:t>Anamnesis</a:t>
          </a:r>
        </a:p>
      </dgm:t>
    </dgm:pt>
    <dgm:pt modelId="{B87057BC-1271-4E19-8398-C843D8DE1B78}" type="parTrans" cxnId="{AEDB414E-BB69-415D-80FF-2D049200BF25}">
      <dgm:prSet/>
      <dgm:spPr/>
      <dgm:t>
        <a:bodyPr/>
        <a:lstStyle/>
        <a:p>
          <a:endParaRPr lang="es-CL"/>
        </a:p>
      </dgm:t>
    </dgm:pt>
    <dgm:pt modelId="{7BF59642-CF3B-4363-96C3-017989999B31}" type="sibTrans" cxnId="{AEDB414E-BB69-415D-80FF-2D049200BF25}">
      <dgm:prSet/>
      <dgm:spPr/>
      <dgm:t>
        <a:bodyPr/>
        <a:lstStyle/>
        <a:p>
          <a:endParaRPr lang="es-CL"/>
        </a:p>
      </dgm:t>
    </dgm:pt>
    <dgm:pt modelId="{08B1DE6B-6285-4123-85D3-835714461325}">
      <dgm:prSet/>
      <dgm:spPr/>
      <dgm:t>
        <a:bodyPr/>
        <a:lstStyle/>
        <a:p>
          <a:r>
            <a:rPr lang="es-CL" dirty="0"/>
            <a:t>Examen físico secundario</a:t>
          </a:r>
        </a:p>
      </dgm:t>
    </dgm:pt>
    <dgm:pt modelId="{5924C5E5-27E3-4397-8427-C3DCB6014450}" type="parTrans" cxnId="{8F3B65AE-89F5-4A7F-BFE9-0824BB1BB752}">
      <dgm:prSet/>
      <dgm:spPr/>
      <dgm:t>
        <a:bodyPr/>
        <a:lstStyle/>
        <a:p>
          <a:endParaRPr lang="es-CL"/>
        </a:p>
      </dgm:t>
    </dgm:pt>
    <dgm:pt modelId="{3CFF0C84-0A68-48E7-8951-C860FE3DBCA5}" type="sibTrans" cxnId="{8F3B65AE-89F5-4A7F-BFE9-0824BB1BB752}">
      <dgm:prSet/>
      <dgm:spPr/>
      <dgm:t>
        <a:bodyPr/>
        <a:lstStyle/>
        <a:p>
          <a:endParaRPr lang="es-CL"/>
        </a:p>
      </dgm:t>
    </dgm:pt>
    <dgm:pt modelId="{F911ABDB-00CF-4C16-BF7E-BA55DD67575E}">
      <dgm:prSet/>
      <dgm:spPr/>
      <dgm:t>
        <a:bodyPr/>
        <a:lstStyle/>
        <a:p>
          <a:r>
            <a:rPr lang="es-CL" dirty="0"/>
            <a:t>Reevaluar Neurológico</a:t>
          </a:r>
        </a:p>
      </dgm:t>
    </dgm:pt>
    <dgm:pt modelId="{078AF89C-D16C-4986-8ECF-2B72D1D081E0}" type="parTrans" cxnId="{40A67409-EF67-4784-BB3F-925C25D72B37}">
      <dgm:prSet/>
      <dgm:spPr/>
      <dgm:t>
        <a:bodyPr/>
        <a:lstStyle/>
        <a:p>
          <a:endParaRPr lang="es-CL"/>
        </a:p>
      </dgm:t>
    </dgm:pt>
    <dgm:pt modelId="{0B6CC2CE-08CF-4A80-8343-3338970C5865}" type="sibTrans" cxnId="{40A67409-EF67-4784-BB3F-925C25D72B37}">
      <dgm:prSet/>
      <dgm:spPr/>
      <dgm:t>
        <a:bodyPr/>
        <a:lstStyle/>
        <a:p>
          <a:endParaRPr lang="es-CL"/>
        </a:p>
      </dgm:t>
    </dgm:pt>
    <dgm:pt modelId="{77A6A3E3-B313-424A-BB62-DF7D6214062B}">
      <dgm:prSet/>
      <dgm:spPr/>
      <dgm:t>
        <a:bodyPr/>
        <a:lstStyle/>
        <a:p>
          <a:r>
            <a:rPr lang="es-CL" dirty="0"/>
            <a:t>E: Evaluación secundaria</a:t>
          </a:r>
        </a:p>
      </dgm:t>
    </dgm:pt>
    <dgm:pt modelId="{CE40E631-5AAE-47D5-ABB3-D1DAB45F8AAF}" type="parTrans" cxnId="{9EFE576F-DFB7-4244-AE09-CD3852E9C387}">
      <dgm:prSet/>
      <dgm:spPr/>
      <dgm:t>
        <a:bodyPr/>
        <a:lstStyle/>
        <a:p>
          <a:endParaRPr lang="es-CL"/>
        </a:p>
      </dgm:t>
    </dgm:pt>
    <dgm:pt modelId="{1879D8CD-DF21-44FA-8058-40D3218015A2}" type="sibTrans" cxnId="{9EFE576F-DFB7-4244-AE09-CD3852E9C387}">
      <dgm:prSet/>
      <dgm:spPr/>
      <dgm:t>
        <a:bodyPr/>
        <a:lstStyle/>
        <a:p>
          <a:endParaRPr lang="es-CL"/>
        </a:p>
      </dgm:t>
    </dgm:pt>
    <dgm:pt modelId="{BBDAE77C-F552-456A-9C71-7541096524F4}">
      <dgm:prSet/>
      <dgm:spPr/>
      <dgm:t>
        <a:bodyPr/>
        <a:lstStyle/>
        <a:p>
          <a:r>
            <a:rPr lang="es-CL" dirty="0"/>
            <a:t>Sonda vesical o SNG</a:t>
          </a:r>
        </a:p>
      </dgm:t>
    </dgm:pt>
    <dgm:pt modelId="{0C21E9BF-9EB1-465A-B8C6-4EBB72415A53}" type="parTrans" cxnId="{9D8DFB42-1070-4E2F-8105-6047623B0F52}">
      <dgm:prSet/>
      <dgm:spPr/>
      <dgm:t>
        <a:bodyPr/>
        <a:lstStyle/>
        <a:p>
          <a:endParaRPr lang="es-CL"/>
        </a:p>
      </dgm:t>
    </dgm:pt>
    <dgm:pt modelId="{0C5C6DC3-1181-4608-9BC1-BBAAF63B18A1}" type="sibTrans" cxnId="{9D8DFB42-1070-4E2F-8105-6047623B0F52}">
      <dgm:prSet/>
      <dgm:spPr/>
      <dgm:t>
        <a:bodyPr/>
        <a:lstStyle/>
        <a:p>
          <a:endParaRPr lang="es-CL"/>
        </a:p>
      </dgm:t>
    </dgm:pt>
    <dgm:pt modelId="{ACFB4759-BD96-4D28-A5D8-5E69FD6EECDB}">
      <dgm:prSet/>
      <dgm:spPr/>
      <dgm:t>
        <a:bodyPr/>
        <a:lstStyle/>
        <a:p>
          <a:r>
            <a:rPr lang="es-CL" dirty="0"/>
            <a:t>Evitar hipotermia</a:t>
          </a:r>
        </a:p>
      </dgm:t>
    </dgm:pt>
    <dgm:pt modelId="{FEFF0BF8-402F-45D4-8A61-1192A385F4FB}" type="parTrans" cxnId="{0C60A066-7B22-4046-BE25-FB4586B6E886}">
      <dgm:prSet/>
      <dgm:spPr/>
      <dgm:t>
        <a:bodyPr/>
        <a:lstStyle/>
        <a:p>
          <a:endParaRPr lang="es-CL"/>
        </a:p>
      </dgm:t>
    </dgm:pt>
    <dgm:pt modelId="{51E17C8E-FF08-402A-9E48-1D257CF07FCB}" type="sibTrans" cxnId="{0C60A066-7B22-4046-BE25-FB4586B6E886}">
      <dgm:prSet/>
      <dgm:spPr/>
      <dgm:t>
        <a:bodyPr/>
        <a:lstStyle/>
        <a:p>
          <a:endParaRPr lang="es-CL"/>
        </a:p>
      </dgm:t>
    </dgm:pt>
    <dgm:pt modelId="{73BFDAB4-3A69-4C2F-A795-9CCAFE2C4C26}" type="pres">
      <dgm:prSet presAssocID="{463AFCAA-DDA5-462E-8CBB-EB4E3E656DDF}" presName="Name0" presStyleCnt="0">
        <dgm:presLayoutVars>
          <dgm:dir/>
          <dgm:resizeHandles val="exact"/>
        </dgm:presLayoutVars>
      </dgm:prSet>
      <dgm:spPr/>
    </dgm:pt>
    <dgm:pt modelId="{E6BE8304-896B-4095-BC90-AD72B5A91B8A}" type="pres">
      <dgm:prSet presAssocID="{463AFCAA-DDA5-462E-8CBB-EB4E3E656DDF}" presName="bkgdShp" presStyleLbl="alignAccFollowNode1" presStyleIdx="0" presStyleCnt="1" custLinFactNeighborX="-27854" custLinFactNeighborY="5850"/>
      <dgm:spPr/>
    </dgm:pt>
    <dgm:pt modelId="{A56C960B-0ED8-4388-90F6-D5FA9753A789}" type="pres">
      <dgm:prSet presAssocID="{463AFCAA-DDA5-462E-8CBB-EB4E3E656DDF}" presName="linComp" presStyleCnt="0"/>
      <dgm:spPr/>
    </dgm:pt>
    <dgm:pt modelId="{512055FF-8CA5-4DC9-A05D-09172AFC91C2}" type="pres">
      <dgm:prSet presAssocID="{77A6A3E3-B313-424A-BB62-DF7D6214062B}" presName="compNode" presStyleCnt="0"/>
      <dgm:spPr/>
    </dgm:pt>
    <dgm:pt modelId="{BA56B18B-A8F0-4C38-A536-5CC2AEABF034}" type="pres">
      <dgm:prSet presAssocID="{77A6A3E3-B313-424A-BB62-DF7D6214062B}" presName="node" presStyleLbl="node1" presStyleIdx="0" presStyleCnt="1">
        <dgm:presLayoutVars>
          <dgm:bulletEnabled val="1"/>
        </dgm:presLayoutVars>
      </dgm:prSet>
      <dgm:spPr/>
    </dgm:pt>
    <dgm:pt modelId="{15665744-6CFE-46C2-9C9E-65B15BFA2117}" type="pres">
      <dgm:prSet presAssocID="{77A6A3E3-B313-424A-BB62-DF7D6214062B}" presName="invisiNode" presStyleLbl="node1" presStyleIdx="0" presStyleCnt="1"/>
      <dgm:spPr/>
    </dgm:pt>
    <dgm:pt modelId="{5BD8538C-01AC-4CBF-83E3-1FDA231C11FA}" type="pres">
      <dgm:prSet presAssocID="{77A6A3E3-B313-424A-BB62-DF7D6214062B}" presName="imagNode" presStyleLbl="fgImgPlace1" presStyleIdx="0" presStyleCnt="1" custLinFactNeighborX="-5094" custLinFactNeighborY="4076"/>
      <dgm:spPr>
        <a:blipFill rotWithShape="1">
          <a:blip xmlns:r="http://schemas.openxmlformats.org/officeDocument/2006/relationships" r:embed="rId1"/>
          <a:stretch>
            <a:fillRect/>
          </a:stretch>
        </a:blipFill>
      </dgm:spPr>
    </dgm:pt>
  </dgm:ptLst>
  <dgm:cxnLst>
    <dgm:cxn modelId="{3EDFD207-71E2-4147-8E03-7E23E26CB179}" type="presOf" srcId="{43926E5F-2DC6-4790-BB7B-D06BCD6F983B}" destId="{BA56B18B-A8F0-4C38-A536-5CC2AEABF034}" srcOrd="0" destOrd="1" presId="urn:microsoft.com/office/officeart/2005/8/layout/pList2"/>
    <dgm:cxn modelId="{40A67409-EF67-4784-BB3F-925C25D72B37}" srcId="{77A6A3E3-B313-424A-BB62-DF7D6214062B}" destId="{F911ABDB-00CF-4C16-BF7E-BA55DD67575E}" srcOrd="2" destOrd="0" parTransId="{078AF89C-D16C-4986-8ECF-2B72D1D081E0}" sibTransId="{0B6CC2CE-08CF-4A80-8343-3338970C5865}"/>
    <dgm:cxn modelId="{9D8DFB42-1070-4E2F-8105-6047623B0F52}" srcId="{77A6A3E3-B313-424A-BB62-DF7D6214062B}" destId="{BBDAE77C-F552-456A-9C71-7541096524F4}" srcOrd="3" destOrd="0" parTransId="{0C21E9BF-9EB1-465A-B8C6-4EBB72415A53}" sibTransId="{0C5C6DC3-1181-4608-9BC1-BBAAF63B18A1}"/>
    <dgm:cxn modelId="{AEDB414E-BB69-415D-80FF-2D049200BF25}" srcId="{77A6A3E3-B313-424A-BB62-DF7D6214062B}" destId="{43926E5F-2DC6-4790-BB7B-D06BCD6F983B}" srcOrd="0" destOrd="0" parTransId="{B87057BC-1271-4E19-8398-C843D8DE1B78}" sibTransId="{7BF59642-CF3B-4363-96C3-017989999B31}"/>
    <dgm:cxn modelId="{0C60A066-7B22-4046-BE25-FB4586B6E886}" srcId="{77A6A3E3-B313-424A-BB62-DF7D6214062B}" destId="{ACFB4759-BD96-4D28-A5D8-5E69FD6EECDB}" srcOrd="4" destOrd="0" parTransId="{FEFF0BF8-402F-45D4-8A61-1192A385F4FB}" sibTransId="{51E17C8E-FF08-402A-9E48-1D257CF07FCB}"/>
    <dgm:cxn modelId="{9EFE576F-DFB7-4244-AE09-CD3852E9C387}" srcId="{463AFCAA-DDA5-462E-8CBB-EB4E3E656DDF}" destId="{77A6A3E3-B313-424A-BB62-DF7D6214062B}" srcOrd="0" destOrd="0" parTransId="{CE40E631-5AAE-47D5-ABB3-D1DAB45F8AAF}" sibTransId="{1879D8CD-DF21-44FA-8058-40D3218015A2}"/>
    <dgm:cxn modelId="{4699C47F-FB43-46E3-BA2C-136C7550BECA}" type="presOf" srcId="{BBDAE77C-F552-456A-9C71-7541096524F4}" destId="{BA56B18B-A8F0-4C38-A536-5CC2AEABF034}" srcOrd="0" destOrd="4" presId="urn:microsoft.com/office/officeart/2005/8/layout/pList2"/>
    <dgm:cxn modelId="{5A6D079B-F0C6-4012-A556-D5CA9009E192}" type="presOf" srcId="{463AFCAA-DDA5-462E-8CBB-EB4E3E656DDF}" destId="{73BFDAB4-3A69-4C2F-A795-9CCAFE2C4C26}" srcOrd="0" destOrd="0" presId="urn:microsoft.com/office/officeart/2005/8/layout/pList2"/>
    <dgm:cxn modelId="{B7241D9C-9CD1-414D-8D4A-D236EF4BEB53}" type="presOf" srcId="{ACFB4759-BD96-4D28-A5D8-5E69FD6EECDB}" destId="{BA56B18B-A8F0-4C38-A536-5CC2AEABF034}" srcOrd="0" destOrd="5" presId="urn:microsoft.com/office/officeart/2005/8/layout/pList2"/>
    <dgm:cxn modelId="{AFEE8BA8-C88B-49FB-916A-E015DA16B82F}" type="presOf" srcId="{77A6A3E3-B313-424A-BB62-DF7D6214062B}" destId="{BA56B18B-A8F0-4C38-A536-5CC2AEABF034}" srcOrd="0" destOrd="0" presId="urn:microsoft.com/office/officeart/2005/8/layout/pList2"/>
    <dgm:cxn modelId="{8F3B65AE-89F5-4A7F-BFE9-0824BB1BB752}" srcId="{77A6A3E3-B313-424A-BB62-DF7D6214062B}" destId="{08B1DE6B-6285-4123-85D3-835714461325}" srcOrd="1" destOrd="0" parTransId="{5924C5E5-27E3-4397-8427-C3DCB6014450}" sibTransId="{3CFF0C84-0A68-48E7-8951-C860FE3DBCA5}"/>
    <dgm:cxn modelId="{DFE3BBC1-4221-4B50-B80C-D47C2BBE00CE}" type="presOf" srcId="{08B1DE6B-6285-4123-85D3-835714461325}" destId="{BA56B18B-A8F0-4C38-A536-5CC2AEABF034}" srcOrd="0" destOrd="2" presId="urn:microsoft.com/office/officeart/2005/8/layout/pList2"/>
    <dgm:cxn modelId="{B3A116F3-C5E9-424E-9818-CD64F9896E50}" type="presOf" srcId="{F911ABDB-00CF-4C16-BF7E-BA55DD67575E}" destId="{BA56B18B-A8F0-4C38-A536-5CC2AEABF034}" srcOrd="0" destOrd="3" presId="urn:microsoft.com/office/officeart/2005/8/layout/pList2"/>
    <dgm:cxn modelId="{39A901A0-FEEB-4A06-84C7-CEA788D62179}" type="presParOf" srcId="{73BFDAB4-3A69-4C2F-A795-9CCAFE2C4C26}" destId="{E6BE8304-896B-4095-BC90-AD72B5A91B8A}" srcOrd="0" destOrd="0" presId="urn:microsoft.com/office/officeart/2005/8/layout/pList2"/>
    <dgm:cxn modelId="{B209D58B-2D5C-46BF-9483-CB5E8CA2D12B}" type="presParOf" srcId="{73BFDAB4-3A69-4C2F-A795-9CCAFE2C4C26}" destId="{A56C960B-0ED8-4388-90F6-D5FA9753A789}" srcOrd="1" destOrd="0" presId="urn:microsoft.com/office/officeart/2005/8/layout/pList2"/>
    <dgm:cxn modelId="{3F971523-9636-43F9-B58B-52C04C611021}" type="presParOf" srcId="{A56C960B-0ED8-4388-90F6-D5FA9753A789}" destId="{512055FF-8CA5-4DC9-A05D-09172AFC91C2}" srcOrd="0" destOrd="0" presId="urn:microsoft.com/office/officeart/2005/8/layout/pList2"/>
    <dgm:cxn modelId="{941D0AB7-2B1F-43B0-83FC-3635901E65DF}" type="presParOf" srcId="{512055FF-8CA5-4DC9-A05D-09172AFC91C2}" destId="{BA56B18B-A8F0-4C38-A536-5CC2AEABF034}" srcOrd="0" destOrd="0" presId="urn:microsoft.com/office/officeart/2005/8/layout/pList2"/>
    <dgm:cxn modelId="{6AB46ADB-9E98-4B92-A187-B5C59F2137CE}" type="presParOf" srcId="{512055FF-8CA5-4DC9-A05D-09172AFC91C2}" destId="{15665744-6CFE-46C2-9C9E-65B15BFA2117}" srcOrd="1" destOrd="0" presId="urn:microsoft.com/office/officeart/2005/8/layout/pList2"/>
    <dgm:cxn modelId="{E0EC4B3F-9343-4E58-BFEF-0407B8AF295A}" type="presParOf" srcId="{512055FF-8CA5-4DC9-A05D-09172AFC91C2}" destId="{5BD8538C-01AC-4CBF-83E3-1FDA231C11FA}" srcOrd="2" destOrd="0" presId="urn:microsoft.com/office/officeart/2005/8/layout/p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3F24700-CECD-49A0-8479-4BC27A4AF657}" type="doc">
      <dgm:prSet loTypeId="urn:microsoft.com/office/officeart/2005/8/layout/hProcess9" loCatId="process" qsTypeId="urn:microsoft.com/office/officeart/2005/8/quickstyle/simple1" qsCatId="simple" csTypeId="urn:microsoft.com/office/officeart/2005/8/colors/colorful3" csCatId="colorful" phldr="1"/>
      <dgm:spPr/>
    </dgm:pt>
    <dgm:pt modelId="{AC6BE41C-57C5-4EC0-849E-A710BC1C06E4}">
      <dgm:prSet phldrT="[Texto]"/>
      <dgm:spPr/>
      <dgm:t>
        <a:bodyPr/>
        <a:lstStyle/>
        <a:p>
          <a:r>
            <a:rPr lang="es-CL" dirty="0"/>
            <a:t>1 Fijación, control de hemorragia, limpieza y cierre temporal</a:t>
          </a:r>
        </a:p>
      </dgm:t>
    </dgm:pt>
    <dgm:pt modelId="{0E04D5BB-9318-4793-BEB6-27CAA5C93A5B}" type="parTrans" cxnId="{4AE2C883-8C10-4249-8E96-6281D9D4EE4A}">
      <dgm:prSet/>
      <dgm:spPr/>
      <dgm:t>
        <a:bodyPr/>
        <a:lstStyle/>
        <a:p>
          <a:endParaRPr lang="es-CL"/>
        </a:p>
      </dgm:t>
    </dgm:pt>
    <dgm:pt modelId="{C10D3EAE-4349-41D9-BF8D-78B8BA5A5E35}" type="sibTrans" cxnId="{4AE2C883-8C10-4249-8E96-6281D9D4EE4A}">
      <dgm:prSet/>
      <dgm:spPr/>
      <dgm:t>
        <a:bodyPr/>
        <a:lstStyle/>
        <a:p>
          <a:endParaRPr lang="es-CL"/>
        </a:p>
      </dgm:t>
    </dgm:pt>
    <dgm:pt modelId="{27A6216F-029F-4308-9E2F-5CE285379F39}">
      <dgm:prSet/>
      <dgm:spPr/>
      <dgm:t>
        <a:bodyPr/>
        <a:lstStyle/>
        <a:p>
          <a:r>
            <a:rPr lang="es-CL" dirty="0"/>
            <a:t>2: Tratamiento de hipotermia, </a:t>
          </a:r>
          <a:r>
            <a:rPr lang="es-CL" dirty="0" err="1"/>
            <a:t>coagulopatia</a:t>
          </a:r>
          <a:r>
            <a:rPr lang="es-CL" dirty="0"/>
            <a:t>, reversión de acidosis</a:t>
          </a:r>
        </a:p>
      </dgm:t>
    </dgm:pt>
    <dgm:pt modelId="{22B324A8-3AA7-4399-862F-33C9066E4D33}" type="parTrans" cxnId="{DE1CE8F9-5E96-4935-B404-B9379AD68F4B}">
      <dgm:prSet/>
      <dgm:spPr/>
      <dgm:t>
        <a:bodyPr/>
        <a:lstStyle/>
        <a:p>
          <a:endParaRPr lang="es-CL"/>
        </a:p>
      </dgm:t>
    </dgm:pt>
    <dgm:pt modelId="{8463241D-B6DC-47E1-B3C6-3989587C71D2}" type="sibTrans" cxnId="{DE1CE8F9-5E96-4935-B404-B9379AD68F4B}">
      <dgm:prSet/>
      <dgm:spPr/>
      <dgm:t>
        <a:bodyPr/>
        <a:lstStyle/>
        <a:p>
          <a:endParaRPr lang="es-CL"/>
        </a:p>
      </dgm:t>
    </dgm:pt>
    <dgm:pt modelId="{CF823C06-4C46-4B7E-8EB6-0EDDF2FA4891}">
      <dgm:prSet/>
      <dgm:spPr/>
      <dgm:t>
        <a:bodyPr/>
        <a:lstStyle/>
        <a:p>
          <a:r>
            <a:rPr lang="es-CL" dirty="0"/>
            <a:t>3: Fijación definitiva</a:t>
          </a:r>
        </a:p>
      </dgm:t>
    </dgm:pt>
    <dgm:pt modelId="{00ABAFB4-D0DA-4A43-9E8D-3A65F30F8C31}" type="parTrans" cxnId="{8806E15E-5086-44C8-98E0-3FD265917C6C}">
      <dgm:prSet/>
      <dgm:spPr/>
      <dgm:t>
        <a:bodyPr/>
        <a:lstStyle/>
        <a:p>
          <a:endParaRPr lang="es-CL"/>
        </a:p>
      </dgm:t>
    </dgm:pt>
    <dgm:pt modelId="{FA4ABD2F-2EEB-4809-B31B-88BAFDB80368}" type="sibTrans" cxnId="{8806E15E-5086-44C8-98E0-3FD265917C6C}">
      <dgm:prSet/>
      <dgm:spPr/>
      <dgm:t>
        <a:bodyPr/>
        <a:lstStyle/>
        <a:p>
          <a:endParaRPr lang="es-CL"/>
        </a:p>
      </dgm:t>
    </dgm:pt>
    <dgm:pt modelId="{3771C1D3-11F2-4BF5-80A9-66FD0DB91122}" type="pres">
      <dgm:prSet presAssocID="{E3F24700-CECD-49A0-8479-4BC27A4AF657}" presName="CompostProcess" presStyleCnt="0">
        <dgm:presLayoutVars>
          <dgm:dir/>
          <dgm:resizeHandles val="exact"/>
        </dgm:presLayoutVars>
      </dgm:prSet>
      <dgm:spPr/>
    </dgm:pt>
    <dgm:pt modelId="{43DE8C45-D68C-418E-8A0B-F86FB55D0D0A}" type="pres">
      <dgm:prSet presAssocID="{E3F24700-CECD-49A0-8479-4BC27A4AF657}" presName="arrow" presStyleLbl="bgShp" presStyleIdx="0" presStyleCnt="1" custLinFactNeighborX="8824" custLinFactNeighborY="-13272"/>
      <dgm:spPr/>
    </dgm:pt>
    <dgm:pt modelId="{EB5CF726-B851-4991-AD0A-C3F74E3D9065}" type="pres">
      <dgm:prSet presAssocID="{E3F24700-CECD-49A0-8479-4BC27A4AF657}" presName="linearProcess" presStyleCnt="0"/>
      <dgm:spPr/>
    </dgm:pt>
    <dgm:pt modelId="{D14C6ED2-D375-4B42-9E06-9F63DA399C98}" type="pres">
      <dgm:prSet presAssocID="{AC6BE41C-57C5-4EC0-849E-A710BC1C06E4}" presName="textNode" presStyleLbl="node1" presStyleIdx="0" presStyleCnt="3">
        <dgm:presLayoutVars>
          <dgm:bulletEnabled val="1"/>
        </dgm:presLayoutVars>
      </dgm:prSet>
      <dgm:spPr/>
    </dgm:pt>
    <dgm:pt modelId="{4211E0A6-09B9-4919-BF01-EE12044CA880}" type="pres">
      <dgm:prSet presAssocID="{C10D3EAE-4349-41D9-BF8D-78B8BA5A5E35}" presName="sibTrans" presStyleCnt="0"/>
      <dgm:spPr/>
    </dgm:pt>
    <dgm:pt modelId="{0664B29B-1AC9-47B7-B06F-B277401AD44D}" type="pres">
      <dgm:prSet presAssocID="{27A6216F-029F-4308-9E2F-5CE285379F39}" presName="textNode" presStyleLbl="node1" presStyleIdx="1" presStyleCnt="3">
        <dgm:presLayoutVars>
          <dgm:bulletEnabled val="1"/>
        </dgm:presLayoutVars>
      </dgm:prSet>
      <dgm:spPr/>
    </dgm:pt>
    <dgm:pt modelId="{6F2D5BA2-A021-4385-87E0-91FC7810A563}" type="pres">
      <dgm:prSet presAssocID="{8463241D-B6DC-47E1-B3C6-3989587C71D2}" presName="sibTrans" presStyleCnt="0"/>
      <dgm:spPr/>
    </dgm:pt>
    <dgm:pt modelId="{B9B4CADF-6382-4994-AC19-4121275A7658}" type="pres">
      <dgm:prSet presAssocID="{CF823C06-4C46-4B7E-8EB6-0EDDF2FA4891}" presName="textNode" presStyleLbl="node1" presStyleIdx="2" presStyleCnt="3">
        <dgm:presLayoutVars>
          <dgm:bulletEnabled val="1"/>
        </dgm:presLayoutVars>
      </dgm:prSet>
      <dgm:spPr/>
    </dgm:pt>
  </dgm:ptLst>
  <dgm:cxnLst>
    <dgm:cxn modelId="{5EEDD524-4085-40FA-B4ED-62A1612E0C7F}" type="presOf" srcId="{CF823C06-4C46-4B7E-8EB6-0EDDF2FA4891}" destId="{B9B4CADF-6382-4994-AC19-4121275A7658}" srcOrd="0" destOrd="0" presId="urn:microsoft.com/office/officeart/2005/8/layout/hProcess9"/>
    <dgm:cxn modelId="{8806E15E-5086-44C8-98E0-3FD265917C6C}" srcId="{E3F24700-CECD-49A0-8479-4BC27A4AF657}" destId="{CF823C06-4C46-4B7E-8EB6-0EDDF2FA4891}" srcOrd="2" destOrd="0" parTransId="{00ABAFB4-D0DA-4A43-9E8D-3A65F30F8C31}" sibTransId="{FA4ABD2F-2EEB-4809-B31B-88BAFDB80368}"/>
    <dgm:cxn modelId="{521AD069-6028-4BBB-A99F-928B590A80E3}" type="presOf" srcId="{AC6BE41C-57C5-4EC0-849E-A710BC1C06E4}" destId="{D14C6ED2-D375-4B42-9E06-9F63DA399C98}" srcOrd="0" destOrd="0" presId="urn:microsoft.com/office/officeart/2005/8/layout/hProcess9"/>
    <dgm:cxn modelId="{81D5D572-FAE3-4E66-941E-4022856EA7D5}" type="presOf" srcId="{E3F24700-CECD-49A0-8479-4BC27A4AF657}" destId="{3771C1D3-11F2-4BF5-80A9-66FD0DB91122}" srcOrd="0" destOrd="0" presId="urn:microsoft.com/office/officeart/2005/8/layout/hProcess9"/>
    <dgm:cxn modelId="{4AE2C883-8C10-4249-8E96-6281D9D4EE4A}" srcId="{E3F24700-CECD-49A0-8479-4BC27A4AF657}" destId="{AC6BE41C-57C5-4EC0-849E-A710BC1C06E4}" srcOrd="0" destOrd="0" parTransId="{0E04D5BB-9318-4793-BEB6-27CAA5C93A5B}" sibTransId="{C10D3EAE-4349-41D9-BF8D-78B8BA5A5E35}"/>
    <dgm:cxn modelId="{5AA084C8-6349-4EEF-A977-B388D1297BCE}" type="presOf" srcId="{27A6216F-029F-4308-9E2F-5CE285379F39}" destId="{0664B29B-1AC9-47B7-B06F-B277401AD44D}" srcOrd="0" destOrd="0" presId="urn:microsoft.com/office/officeart/2005/8/layout/hProcess9"/>
    <dgm:cxn modelId="{DE1CE8F9-5E96-4935-B404-B9379AD68F4B}" srcId="{E3F24700-CECD-49A0-8479-4BC27A4AF657}" destId="{27A6216F-029F-4308-9E2F-5CE285379F39}" srcOrd="1" destOrd="0" parTransId="{22B324A8-3AA7-4399-862F-33C9066E4D33}" sibTransId="{8463241D-B6DC-47E1-B3C6-3989587C71D2}"/>
    <dgm:cxn modelId="{CC1A3E1B-CC70-445B-9327-55E773F61A6C}" type="presParOf" srcId="{3771C1D3-11F2-4BF5-80A9-66FD0DB91122}" destId="{43DE8C45-D68C-418E-8A0B-F86FB55D0D0A}" srcOrd="0" destOrd="0" presId="urn:microsoft.com/office/officeart/2005/8/layout/hProcess9"/>
    <dgm:cxn modelId="{13C4F461-EECE-421A-B126-958087437FF8}" type="presParOf" srcId="{3771C1D3-11F2-4BF5-80A9-66FD0DB91122}" destId="{EB5CF726-B851-4991-AD0A-C3F74E3D9065}" srcOrd="1" destOrd="0" presId="urn:microsoft.com/office/officeart/2005/8/layout/hProcess9"/>
    <dgm:cxn modelId="{DFBAF73A-D16F-48C9-BA27-691907E6FB72}" type="presParOf" srcId="{EB5CF726-B851-4991-AD0A-C3F74E3D9065}" destId="{D14C6ED2-D375-4B42-9E06-9F63DA399C98}" srcOrd="0" destOrd="0" presId="urn:microsoft.com/office/officeart/2005/8/layout/hProcess9"/>
    <dgm:cxn modelId="{C5DDD09D-769D-46DE-B424-9BAF0A630DFE}" type="presParOf" srcId="{EB5CF726-B851-4991-AD0A-C3F74E3D9065}" destId="{4211E0A6-09B9-4919-BF01-EE12044CA880}" srcOrd="1" destOrd="0" presId="urn:microsoft.com/office/officeart/2005/8/layout/hProcess9"/>
    <dgm:cxn modelId="{2E7A207E-AA80-4D7E-832A-28C2B2B16FB5}" type="presParOf" srcId="{EB5CF726-B851-4991-AD0A-C3F74E3D9065}" destId="{0664B29B-1AC9-47B7-B06F-B277401AD44D}" srcOrd="2" destOrd="0" presId="urn:microsoft.com/office/officeart/2005/8/layout/hProcess9"/>
    <dgm:cxn modelId="{7A2E983B-C5A3-4DEA-9A88-8877E93DF546}" type="presParOf" srcId="{EB5CF726-B851-4991-AD0A-C3F74E3D9065}" destId="{6F2D5BA2-A021-4385-87E0-91FC7810A563}" srcOrd="3" destOrd="0" presId="urn:microsoft.com/office/officeart/2005/8/layout/hProcess9"/>
    <dgm:cxn modelId="{6ECC9E99-DA65-456E-B5AB-B618BD72D8D2}" type="presParOf" srcId="{EB5CF726-B851-4991-AD0A-C3F74E3D9065}" destId="{B9B4CADF-6382-4994-AC19-4121275A765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A2FCFF-1C8F-4912-9DDC-4CF9E83B9F8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L"/>
        </a:p>
      </dgm:t>
    </dgm:pt>
    <dgm:pt modelId="{B7F281A3-B92A-4EFD-8460-07D66B268B41}">
      <dgm:prSet phldrT="[Texto]"/>
      <dgm:spPr/>
      <dgm:t>
        <a:bodyPr/>
        <a:lstStyle/>
        <a:p>
          <a:r>
            <a:rPr lang="es-CL" dirty="0"/>
            <a:t>Lactato &lt;4 </a:t>
          </a:r>
          <a:r>
            <a:rPr lang="es-CL" dirty="0" err="1"/>
            <a:t>mmol</a:t>
          </a:r>
          <a:r>
            <a:rPr lang="es-CL" dirty="0"/>
            <a:t>/L</a:t>
          </a:r>
        </a:p>
      </dgm:t>
    </dgm:pt>
    <dgm:pt modelId="{2BFAA64B-EB77-48C3-AF41-6F24FA62FA77}" type="parTrans" cxnId="{C90A536D-3EC3-4A25-934B-285663E85B7F}">
      <dgm:prSet/>
      <dgm:spPr/>
      <dgm:t>
        <a:bodyPr/>
        <a:lstStyle/>
        <a:p>
          <a:endParaRPr lang="es-CL"/>
        </a:p>
      </dgm:t>
    </dgm:pt>
    <dgm:pt modelId="{A76C91F9-41B6-4896-9B5C-BBCC7BFF18DA}" type="sibTrans" cxnId="{C90A536D-3EC3-4A25-934B-285663E85B7F}">
      <dgm:prSet/>
      <dgm:spPr/>
      <dgm:t>
        <a:bodyPr/>
        <a:lstStyle/>
        <a:p>
          <a:endParaRPr lang="es-CL"/>
        </a:p>
      </dgm:t>
    </dgm:pt>
    <dgm:pt modelId="{B510659F-9F3C-44D7-A679-4347EE8B5777}">
      <dgm:prSet phldrT="[Texto]"/>
      <dgm:spPr/>
      <dgm:t>
        <a:bodyPr/>
        <a:lstStyle/>
        <a:p>
          <a:r>
            <a:rPr lang="es-CL" dirty="0"/>
            <a:t>pH &gt;7,25</a:t>
          </a:r>
        </a:p>
      </dgm:t>
    </dgm:pt>
    <dgm:pt modelId="{40A9D8BC-B074-415C-803B-6F2B3BD9D980}" type="parTrans" cxnId="{494A2708-F57E-4295-9E51-5166E267ED23}">
      <dgm:prSet/>
      <dgm:spPr/>
      <dgm:t>
        <a:bodyPr/>
        <a:lstStyle/>
        <a:p>
          <a:endParaRPr lang="es-CL"/>
        </a:p>
      </dgm:t>
    </dgm:pt>
    <dgm:pt modelId="{053A297C-8715-4060-B19E-E6837F3C9631}" type="sibTrans" cxnId="{494A2708-F57E-4295-9E51-5166E267ED23}">
      <dgm:prSet/>
      <dgm:spPr/>
      <dgm:t>
        <a:bodyPr/>
        <a:lstStyle/>
        <a:p>
          <a:endParaRPr lang="es-CL"/>
        </a:p>
      </dgm:t>
    </dgm:pt>
    <dgm:pt modelId="{5EDDA4FE-55D3-463A-848B-E137C5498374}">
      <dgm:prSet phldrT="[Texto]"/>
      <dgm:spPr/>
      <dgm:t>
        <a:bodyPr/>
        <a:lstStyle/>
        <a:p>
          <a:r>
            <a:rPr lang="es-CL" dirty="0"/>
            <a:t>Exceso de base menor a -5,5 </a:t>
          </a:r>
          <a:r>
            <a:rPr lang="es-CL" dirty="0" err="1"/>
            <a:t>mmol</a:t>
          </a:r>
          <a:r>
            <a:rPr lang="es-CL" dirty="0"/>
            <a:t>/l</a:t>
          </a:r>
        </a:p>
      </dgm:t>
    </dgm:pt>
    <dgm:pt modelId="{60B5C242-560F-45D0-A084-BF0EB540561C}" type="parTrans" cxnId="{48F8DFAA-4B4B-4B2C-9959-6895BAFF6076}">
      <dgm:prSet/>
      <dgm:spPr/>
      <dgm:t>
        <a:bodyPr/>
        <a:lstStyle/>
        <a:p>
          <a:endParaRPr lang="es-CL"/>
        </a:p>
      </dgm:t>
    </dgm:pt>
    <dgm:pt modelId="{9FFF57AA-BD1F-42E2-9ABA-7F23D63057EA}" type="sibTrans" cxnId="{48F8DFAA-4B4B-4B2C-9959-6895BAFF6076}">
      <dgm:prSet/>
      <dgm:spPr/>
      <dgm:t>
        <a:bodyPr/>
        <a:lstStyle/>
        <a:p>
          <a:endParaRPr lang="es-CL"/>
        </a:p>
      </dgm:t>
    </dgm:pt>
    <dgm:pt modelId="{F6288080-E032-413A-93D7-B50384D1DAE5}" type="pres">
      <dgm:prSet presAssocID="{0EA2FCFF-1C8F-4912-9DDC-4CF9E83B9F83}" presName="diagram" presStyleCnt="0">
        <dgm:presLayoutVars>
          <dgm:dir/>
          <dgm:resizeHandles val="exact"/>
        </dgm:presLayoutVars>
      </dgm:prSet>
      <dgm:spPr/>
    </dgm:pt>
    <dgm:pt modelId="{09667780-5B4E-4340-980B-0B4D3522088E}" type="pres">
      <dgm:prSet presAssocID="{B7F281A3-B92A-4EFD-8460-07D66B268B41}" presName="node" presStyleLbl="node1" presStyleIdx="0" presStyleCnt="3">
        <dgm:presLayoutVars>
          <dgm:bulletEnabled val="1"/>
        </dgm:presLayoutVars>
      </dgm:prSet>
      <dgm:spPr/>
    </dgm:pt>
    <dgm:pt modelId="{8585281F-20C8-4324-BB5A-27B4D3B2783A}" type="pres">
      <dgm:prSet presAssocID="{A76C91F9-41B6-4896-9B5C-BBCC7BFF18DA}" presName="sibTrans" presStyleCnt="0"/>
      <dgm:spPr/>
    </dgm:pt>
    <dgm:pt modelId="{BF5C9891-D751-4CCE-B588-14346675541F}" type="pres">
      <dgm:prSet presAssocID="{B510659F-9F3C-44D7-A679-4347EE8B5777}" presName="node" presStyleLbl="node1" presStyleIdx="1" presStyleCnt="3">
        <dgm:presLayoutVars>
          <dgm:bulletEnabled val="1"/>
        </dgm:presLayoutVars>
      </dgm:prSet>
      <dgm:spPr/>
    </dgm:pt>
    <dgm:pt modelId="{9F4983DF-F7E2-49C2-8F97-24908AA0DC91}" type="pres">
      <dgm:prSet presAssocID="{053A297C-8715-4060-B19E-E6837F3C9631}" presName="sibTrans" presStyleCnt="0"/>
      <dgm:spPr/>
    </dgm:pt>
    <dgm:pt modelId="{08CA8791-40ED-421A-9F4A-EA0087F79D27}" type="pres">
      <dgm:prSet presAssocID="{5EDDA4FE-55D3-463A-848B-E137C5498374}" presName="node" presStyleLbl="node1" presStyleIdx="2" presStyleCnt="3">
        <dgm:presLayoutVars>
          <dgm:bulletEnabled val="1"/>
        </dgm:presLayoutVars>
      </dgm:prSet>
      <dgm:spPr/>
    </dgm:pt>
  </dgm:ptLst>
  <dgm:cxnLst>
    <dgm:cxn modelId="{494A2708-F57E-4295-9E51-5166E267ED23}" srcId="{0EA2FCFF-1C8F-4912-9DDC-4CF9E83B9F83}" destId="{B510659F-9F3C-44D7-A679-4347EE8B5777}" srcOrd="1" destOrd="0" parTransId="{40A9D8BC-B074-415C-803B-6F2B3BD9D980}" sibTransId="{053A297C-8715-4060-B19E-E6837F3C9631}"/>
    <dgm:cxn modelId="{C90A536D-3EC3-4A25-934B-285663E85B7F}" srcId="{0EA2FCFF-1C8F-4912-9DDC-4CF9E83B9F83}" destId="{B7F281A3-B92A-4EFD-8460-07D66B268B41}" srcOrd="0" destOrd="0" parTransId="{2BFAA64B-EB77-48C3-AF41-6F24FA62FA77}" sibTransId="{A76C91F9-41B6-4896-9B5C-BBCC7BFF18DA}"/>
    <dgm:cxn modelId="{48F8DFAA-4B4B-4B2C-9959-6895BAFF6076}" srcId="{0EA2FCFF-1C8F-4912-9DDC-4CF9E83B9F83}" destId="{5EDDA4FE-55D3-463A-848B-E137C5498374}" srcOrd="2" destOrd="0" parTransId="{60B5C242-560F-45D0-A084-BF0EB540561C}" sibTransId="{9FFF57AA-BD1F-42E2-9ABA-7F23D63057EA}"/>
    <dgm:cxn modelId="{617E75CD-D52B-4443-A5B6-4117F967B05B}" type="presOf" srcId="{5EDDA4FE-55D3-463A-848B-E137C5498374}" destId="{08CA8791-40ED-421A-9F4A-EA0087F79D27}" srcOrd="0" destOrd="0" presId="urn:microsoft.com/office/officeart/2005/8/layout/default"/>
    <dgm:cxn modelId="{169206D1-347F-4E01-9965-DF1C448787F5}" type="presOf" srcId="{0EA2FCFF-1C8F-4912-9DDC-4CF9E83B9F83}" destId="{F6288080-E032-413A-93D7-B50384D1DAE5}" srcOrd="0" destOrd="0" presId="urn:microsoft.com/office/officeart/2005/8/layout/default"/>
    <dgm:cxn modelId="{EE83F6E7-DC6B-49E6-AEE5-391CD92DC4E7}" type="presOf" srcId="{B510659F-9F3C-44D7-A679-4347EE8B5777}" destId="{BF5C9891-D751-4CCE-B588-14346675541F}" srcOrd="0" destOrd="0" presId="urn:microsoft.com/office/officeart/2005/8/layout/default"/>
    <dgm:cxn modelId="{3DB05CEA-5B71-4B6B-932B-30A00B4B69A3}" type="presOf" srcId="{B7F281A3-B92A-4EFD-8460-07D66B268B41}" destId="{09667780-5B4E-4340-980B-0B4D3522088E}" srcOrd="0" destOrd="0" presId="urn:microsoft.com/office/officeart/2005/8/layout/default"/>
    <dgm:cxn modelId="{DCAC5B9C-7B4E-47B1-911D-129E9240193A}" type="presParOf" srcId="{F6288080-E032-413A-93D7-B50384D1DAE5}" destId="{09667780-5B4E-4340-980B-0B4D3522088E}" srcOrd="0" destOrd="0" presId="urn:microsoft.com/office/officeart/2005/8/layout/default"/>
    <dgm:cxn modelId="{4BAB4FFF-523E-4C04-940D-4D191787495E}" type="presParOf" srcId="{F6288080-E032-413A-93D7-B50384D1DAE5}" destId="{8585281F-20C8-4324-BB5A-27B4D3B2783A}" srcOrd="1" destOrd="0" presId="urn:microsoft.com/office/officeart/2005/8/layout/default"/>
    <dgm:cxn modelId="{5092248E-C9A8-434B-B35C-C9678FEC29E3}" type="presParOf" srcId="{F6288080-E032-413A-93D7-B50384D1DAE5}" destId="{BF5C9891-D751-4CCE-B588-14346675541F}" srcOrd="2" destOrd="0" presId="urn:microsoft.com/office/officeart/2005/8/layout/default"/>
    <dgm:cxn modelId="{721A1769-DD38-4C7C-AF6A-7C22449A3ED4}" type="presParOf" srcId="{F6288080-E032-413A-93D7-B50384D1DAE5}" destId="{9F4983DF-F7E2-49C2-8F97-24908AA0DC91}" srcOrd="3" destOrd="0" presId="urn:microsoft.com/office/officeart/2005/8/layout/default"/>
    <dgm:cxn modelId="{6AD07452-5DD3-482C-8D0C-45BC683EB75B}" type="presParOf" srcId="{F6288080-E032-413A-93D7-B50384D1DAE5}" destId="{08CA8791-40ED-421A-9F4A-EA0087F79D27}"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79F83-7563-4C36-AA60-96F993D74320}">
      <dsp:nvSpPr>
        <dsp:cNvPr id="0" name=""/>
        <dsp:cNvSpPr/>
      </dsp:nvSpPr>
      <dsp:spPr>
        <a:xfrm>
          <a:off x="30879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L" sz="2300" kern="1200" dirty="0"/>
            <a:t>Hipotensión PAS&lt;90</a:t>
          </a:r>
        </a:p>
      </dsp:txBody>
      <dsp:txXfrm>
        <a:off x="308796" y="2331"/>
        <a:ext cx="2173337" cy="1304002"/>
      </dsp:txXfrm>
    </dsp:sp>
    <dsp:sp modelId="{5EDAF81F-6C32-45D8-84A6-C683BEAEABB5}">
      <dsp:nvSpPr>
        <dsp:cNvPr id="0" name=""/>
        <dsp:cNvSpPr/>
      </dsp:nvSpPr>
      <dsp:spPr>
        <a:xfrm>
          <a:off x="2699466" y="2331"/>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L" sz="2300" kern="1200"/>
            <a:t>Inconciencia GCS </a:t>
          </a:r>
          <a:r>
            <a:rPr lang="es-CL" sz="2300" u="sng" kern="1200"/>
            <a:t>&lt;</a:t>
          </a:r>
          <a:r>
            <a:rPr lang="es-CL" sz="2300" kern="1200"/>
            <a:t> 8</a:t>
          </a:r>
          <a:endParaRPr lang="es-CL" sz="2300" kern="1200" dirty="0"/>
        </a:p>
      </dsp:txBody>
      <dsp:txXfrm>
        <a:off x="2699466" y="2331"/>
        <a:ext cx="2173337" cy="1304002"/>
      </dsp:txXfrm>
    </dsp:sp>
    <dsp:sp modelId="{52C6D4EF-9226-42AF-800D-52DF63A05ED2}">
      <dsp:nvSpPr>
        <dsp:cNvPr id="0" name=""/>
        <dsp:cNvSpPr/>
      </dsp:nvSpPr>
      <dsp:spPr>
        <a:xfrm>
          <a:off x="30879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L" sz="2300" kern="1200"/>
            <a:t>Acidosis, déficit base &lt;6</a:t>
          </a:r>
          <a:endParaRPr lang="es-CL" sz="2300" kern="1200" dirty="0"/>
        </a:p>
      </dsp:txBody>
      <dsp:txXfrm>
        <a:off x="308796" y="1523667"/>
        <a:ext cx="2173337" cy="1304002"/>
      </dsp:txXfrm>
    </dsp:sp>
    <dsp:sp modelId="{1BA21372-1BBF-4B73-9A8F-C89943F03E7D}">
      <dsp:nvSpPr>
        <dsp:cNvPr id="0" name=""/>
        <dsp:cNvSpPr/>
      </dsp:nvSpPr>
      <dsp:spPr>
        <a:xfrm>
          <a:off x="2699466" y="1523667"/>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L" sz="2300" kern="1200" dirty="0"/>
            <a:t>Coagulopatía INR&gt;1.4 </a:t>
          </a:r>
        </a:p>
        <a:p>
          <a:pPr marL="0" lvl="0" indent="0" algn="ctr" defTabSz="1022350">
            <a:lnSpc>
              <a:spcPct val="90000"/>
            </a:lnSpc>
            <a:spcBef>
              <a:spcPct val="0"/>
            </a:spcBef>
            <a:spcAft>
              <a:spcPct val="35000"/>
            </a:spcAft>
            <a:buNone/>
          </a:pPr>
          <a:r>
            <a:rPr lang="es-CL" sz="2300" kern="1200" dirty="0"/>
            <a:t>TTPK &gt;50</a:t>
          </a:r>
        </a:p>
      </dsp:txBody>
      <dsp:txXfrm>
        <a:off x="2699466" y="1523667"/>
        <a:ext cx="2173337" cy="1304002"/>
      </dsp:txXfrm>
    </dsp:sp>
    <dsp:sp modelId="{909CCE8B-D96C-49C4-8DDB-5335BCF0D43B}">
      <dsp:nvSpPr>
        <dsp:cNvPr id="0" name=""/>
        <dsp:cNvSpPr/>
      </dsp:nvSpPr>
      <dsp:spPr>
        <a:xfrm>
          <a:off x="1504131" y="3045003"/>
          <a:ext cx="2173337" cy="13040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CL" sz="2300" kern="1200"/>
            <a:t>Edad &gt;70</a:t>
          </a:r>
          <a:endParaRPr lang="es-CL" sz="2300" kern="1200" dirty="0"/>
        </a:p>
      </dsp:txBody>
      <dsp:txXfrm>
        <a:off x="1504131" y="3045003"/>
        <a:ext cx="2173337" cy="1304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E8304-896B-4095-BC90-AD72B5A91B8A}">
      <dsp:nvSpPr>
        <dsp:cNvPr id="0" name=""/>
        <dsp:cNvSpPr/>
      </dsp:nvSpPr>
      <dsp:spPr>
        <a:xfrm>
          <a:off x="0" y="0"/>
          <a:ext cx="8732253" cy="2090887"/>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B3BE8C-12B5-4D93-A293-6BEF9FADB2E8}">
      <dsp:nvSpPr>
        <dsp:cNvPr id="0" name=""/>
        <dsp:cNvSpPr/>
      </dsp:nvSpPr>
      <dsp:spPr>
        <a:xfrm>
          <a:off x="261967" y="278785"/>
          <a:ext cx="2565099" cy="1533317"/>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65087-2466-452C-96DD-71A1AC2973CE}">
      <dsp:nvSpPr>
        <dsp:cNvPr id="0" name=""/>
        <dsp:cNvSpPr/>
      </dsp:nvSpPr>
      <dsp:spPr>
        <a:xfrm rot="10800000">
          <a:off x="261967" y="2090887"/>
          <a:ext cx="2565099" cy="255552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s-CL" sz="1600" kern="1200" dirty="0"/>
            <a:t>A: </a:t>
          </a:r>
          <a:r>
            <a:rPr lang="es-CL" sz="1600" kern="1200" dirty="0" err="1"/>
            <a:t>airway</a:t>
          </a:r>
          <a:endParaRPr lang="es-CL" sz="1600" kern="1200" dirty="0"/>
        </a:p>
        <a:p>
          <a:pPr marL="114300" lvl="1" indent="-114300" algn="l" defTabSz="533400">
            <a:lnSpc>
              <a:spcPct val="90000"/>
            </a:lnSpc>
            <a:spcBef>
              <a:spcPct val="0"/>
            </a:spcBef>
            <a:spcAft>
              <a:spcPct val="15000"/>
            </a:spcAft>
            <a:buChar char="•"/>
          </a:pPr>
          <a:r>
            <a:rPr lang="es-CL" sz="1200" kern="1200" dirty="0"/>
            <a:t>Elevación del mentón</a:t>
          </a:r>
        </a:p>
        <a:p>
          <a:pPr marL="114300" lvl="1" indent="-114300" algn="l" defTabSz="533400">
            <a:lnSpc>
              <a:spcPct val="90000"/>
            </a:lnSpc>
            <a:spcBef>
              <a:spcPct val="0"/>
            </a:spcBef>
            <a:spcAft>
              <a:spcPct val="15000"/>
            </a:spcAft>
            <a:buChar char="•"/>
          </a:pPr>
          <a:r>
            <a:rPr lang="es-CL" sz="1200" kern="1200" dirty="0"/>
            <a:t>Colocación de collar cervical</a:t>
          </a:r>
        </a:p>
        <a:p>
          <a:pPr marL="114300" lvl="1" indent="-114300" algn="l" defTabSz="533400">
            <a:lnSpc>
              <a:spcPct val="90000"/>
            </a:lnSpc>
            <a:spcBef>
              <a:spcPct val="0"/>
            </a:spcBef>
            <a:spcAft>
              <a:spcPct val="15000"/>
            </a:spcAft>
            <a:buChar char="•"/>
          </a:pPr>
          <a:r>
            <a:rPr lang="es-CL" sz="1200" kern="1200" dirty="0"/>
            <a:t>TOT o </a:t>
          </a:r>
          <a:r>
            <a:rPr lang="es-CL" sz="1200" kern="1200" dirty="0" err="1"/>
            <a:t>via</a:t>
          </a:r>
          <a:r>
            <a:rPr lang="es-CL" sz="1200" kern="1200" dirty="0"/>
            <a:t> </a:t>
          </a:r>
          <a:r>
            <a:rPr lang="es-CL" sz="1200" kern="1200" dirty="0" err="1"/>
            <a:t>quirurgica</a:t>
          </a:r>
          <a:endParaRPr lang="es-CL" sz="1200" kern="1200" dirty="0"/>
        </a:p>
      </dsp:txBody>
      <dsp:txXfrm rot="10800000">
        <a:off x="340558" y="2090887"/>
        <a:ext cx="2407917" cy="2476938"/>
      </dsp:txXfrm>
    </dsp:sp>
    <dsp:sp modelId="{9A6F64A3-801F-47F8-AF72-CD44DF5C74B2}">
      <dsp:nvSpPr>
        <dsp:cNvPr id="0" name=""/>
        <dsp:cNvSpPr/>
      </dsp:nvSpPr>
      <dsp:spPr>
        <a:xfrm>
          <a:off x="3083576" y="278785"/>
          <a:ext cx="2565099" cy="1533317"/>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773968-C394-4D71-B1BE-FC99AEBCA8BC}">
      <dsp:nvSpPr>
        <dsp:cNvPr id="0" name=""/>
        <dsp:cNvSpPr/>
      </dsp:nvSpPr>
      <dsp:spPr>
        <a:xfrm rot="10800000">
          <a:off x="3083576" y="2090887"/>
          <a:ext cx="2565099" cy="255552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s-CL" sz="1600" kern="1200" dirty="0"/>
            <a:t>B: </a:t>
          </a:r>
          <a:r>
            <a:rPr lang="es-CL" sz="1600" kern="1200" dirty="0" err="1"/>
            <a:t>Breathing</a:t>
          </a:r>
          <a:endParaRPr lang="es-CL" sz="1600" kern="1200" dirty="0"/>
        </a:p>
        <a:p>
          <a:pPr marL="114300" lvl="1" indent="-114300" algn="l" defTabSz="533400">
            <a:lnSpc>
              <a:spcPct val="90000"/>
            </a:lnSpc>
            <a:spcBef>
              <a:spcPct val="0"/>
            </a:spcBef>
            <a:spcAft>
              <a:spcPct val="15000"/>
            </a:spcAft>
            <a:buChar char="•"/>
          </a:pPr>
          <a:r>
            <a:rPr lang="es-CL" sz="1200" kern="1200" dirty="0"/>
            <a:t>Desvestir al paciente, observar la mecánica ventilatoria, descartar heridas penetrantes</a:t>
          </a:r>
        </a:p>
        <a:p>
          <a:pPr marL="114300" lvl="1" indent="-114300" algn="l" defTabSz="533400">
            <a:lnSpc>
              <a:spcPct val="90000"/>
            </a:lnSpc>
            <a:spcBef>
              <a:spcPct val="0"/>
            </a:spcBef>
            <a:spcAft>
              <a:spcPct val="15000"/>
            </a:spcAft>
            <a:buChar char="•"/>
          </a:pPr>
          <a:r>
            <a:rPr lang="es-CL" sz="1200" kern="1200" dirty="0"/>
            <a:t>Valorar necesidad de intubación</a:t>
          </a:r>
        </a:p>
      </dsp:txBody>
      <dsp:txXfrm rot="10800000">
        <a:off x="3162167" y="2090887"/>
        <a:ext cx="2407917" cy="2476938"/>
      </dsp:txXfrm>
    </dsp:sp>
    <dsp:sp modelId="{A586110E-1601-40CB-83C8-A18F929CA53B}">
      <dsp:nvSpPr>
        <dsp:cNvPr id="0" name=""/>
        <dsp:cNvSpPr/>
      </dsp:nvSpPr>
      <dsp:spPr>
        <a:xfrm>
          <a:off x="5905186" y="278785"/>
          <a:ext cx="2565099" cy="1533317"/>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EE4569-390D-461C-877F-ED3D18186B7A}">
      <dsp:nvSpPr>
        <dsp:cNvPr id="0" name=""/>
        <dsp:cNvSpPr/>
      </dsp:nvSpPr>
      <dsp:spPr>
        <a:xfrm rot="10800000">
          <a:off x="5905186" y="2090887"/>
          <a:ext cx="2565099" cy="255552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marL="0" lvl="0" indent="0" algn="l" defTabSz="622300">
            <a:lnSpc>
              <a:spcPct val="90000"/>
            </a:lnSpc>
            <a:spcBef>
              <a:spcPct val="0"/>
            </a:spcBef>
            <a:spcAft>
              <a:spcPct val="35000"/>
            </a:spcAft>
            <a:buNone/>
          </a:pPr>
          <a:r>
            <a:rPr lang="es-CL" sz="1400" kern="1200" dirty="0"/>
            <a:t>C: </a:t>
          </a:r>
          <a:r>
            <a:rPr lang="es-CL" sz="1400" kern="1200" dirty="0" err="1"/>
            <a:t>Circulation</a:t>
          </a:r>
          <a:endParaRPr lang="es-CL" sz="1400" kern="1200" dirty="0"/>
        </a:p>
        <a:p>
          <a:pPr marL="114300" lvl="1" indent="-114300" algn="l" defTabSz="533400">
            <a:lnSpc>
              <a:spcPct val="90000"/>
            </a:lnSpc>
            <a:spcBef>
              <a:spcPct val="0"/>
            </a:spcBef>
            <a:spcAft>
              <a:spcPct val="15000"/>
            </a:spcAft>
            <a:buChar char="•"/>
          </a:pPr>
          <a:r>
            <a:rPr lang="es-CL" sz="1200" kern="1200" dirty="0"/>
            <a:t>Piel y pulso</a:t>
          </a:r>
        </a:p>
        <a:p>
          <a:pPr marL="114300" lvl="1" indent="-114300" algn="l" defTabSz="533400">
            <a:lnSpc>
              <a:spcPct val="90000"/>
            </a:lnSpc>
            <a:spcBef>
              <a:spcPct val="0"/>
            </a:spcBef>
            <a:spcAft>
              <a:spcPct val="15000"/>
            </a:spcAft>
            <a:buChar char="•"/>
          </a:pPr>
          <a:r>
            <a:rPr lang="es-CL" sz="1200" kern="1200" dirty="0"/>
            <a:t>ECG</a:t>
          </a:r>
        </a:p>
        <a:p>
          <a:pPr marL="114300" lvl="1" indent="-114300" algn="l" defTabSz="533400">
            <a:lnSpc>
              <a:spcPct val="90000"/>
            </a:lnSpc>
            <a:spcBef>
              <a:spcPct val="0"/>
            </a:spcBef>
            <a:spcAft>
              <a:spcPct val="15000"/>
            </a:spcAft>
            <a:buChar char="•"/>
          </a:pPr>
          <a:r>
            <a:rPr lang="es-CL" sz="1200" kern="1200" dirty="0" err="1"/>
            <a:t>Ecofast</a:t>
          </a:r>
          <a:r>
            <a:rPr lang="es-CL" sz="1200" kern="1200" dirty="0"/>
            <a:t> en </a:t>
          </a:r>
          <a:r>
            <a:rPr lang="es-CL" sz="1200" kern="1200" dirty="0" err="1"/>
            <a:t>torax</a:t>
          </a:r>
          <a:r>
            <a:rPr lang="es-CL" sz="1200" kern="1200" dirty="0"/>
            <a:t> y abdomen</a:t>
          </a:r>
        </a:p>
        <a:p>
          <a:pPr marL="114300" lvl="1" indent="-114300" algn="l" defTabSz="533400">
            <a:lnSpc>
              <a:spcPct val="90000"/>
            </a:lnSpc>
            <a:spcBef>
              <a:spcPct val="0"/>
            </a:spcBef>
            <a:spcAft>
              <a:spcPct val="15000"/>
            </a:spcAft>
            <a:buChar char="•"/>
          </a:pPr>
          <a:r>
            <a:rPr lang="es-CL" sz="1200" kern="1200" dirty="0"/>
            <a:t>TC en lesiones pélvicas</a:t>
          </a:r>
        </a:p>
        <a:p>
          <a:pPr marL="114300" lvl="1" indent="-114300" algn="l" defTabSz="533400">
            <a:lnSpc>
              <a:spcPct val="90000"/>
            </a:lnSpc>
            <a:spcBef>
              <a:spcPct val="0"/>
            </a:spcBef>
            <a:spcAft>
              <a:spcPct val="15000"/>
            </a:spcAft>
            <a:buChar char="•"/>
          </a:pPr>
          <a:r>
            <a:rPr lang="es-CL" sz="1200" kern="1200" dirty="0"/>
            <a:t>Colocación de apósitos hemostáticos o torniquete temporal</a:t>
          </a:r>
        </a:p>
        <a:p>
          <a:pPr marL="114300" lvl="1" indent="-114300" algn="l" defTabSz="533400">
            <a:lnSpc>
              <a:spcPct val="90000"/>
            </a:lnSpc>
            <a:spcBef>
              <a:spcPct val="0"/>
            </a:spcBef>
            <a:spcAft>
              <a:spcPct val="15000"/>
            </a:spcAft>
            <a:buChar char="•"/>
          </a:pPr>
          <a:r>
            <a:rPr lang="es-CL" sz="1200" kern="1200" dirty="0" err="1"/>
            <a:t>Fluidoterapia</a:t>
          </a:r>
          <a:r>
            <a:rPr lang="es-CL" sz="1200" kern="1200" dirty="0"/>
            <a:t> o transfusión (1-1-1)</a:t>
          </a:r>
        </a:p>
        <a:p>
          <a:pPr marL="114300" lvl="1" indent="-114300" algn="l" defTabSz="533400">
            <a:lnSpc>
              <a:spcPct val="90000"/>
            </a:lnSpc>
            <a:spcBef>
              <a:spcPct val="0"/>
            </a:spcBef>
            <a:spcAft>
              <a:spcPct val="15000"/>
            </a:spcAft>
            <a:buChar char="•"/>
          </a:pPr>
          <a:r>
            <a:rPr lang="es-CL" sz="1200" kern="1200" dirty="0"/>
            <a:t>Ac  </a:t>
          </a:r>
          <a:r>
            <a:rPr lang="es-CL" sz="1200" kern="1200" dirty="0" err="1"/>
            <a:t>tranexamico</a:t>
          </a:r>
          <a:r>
            <a:rPr lang="es-CL" sz="1200" kern="1200" dirty="0"/>
            <a:t> a 3 horas post lesión</a:t>
          </a:r>
        </a:p>
        <a:p>
          <a:pPr marL="114300" lvl="1" indent="-114300" algn="l" defTabSz="533400">
            <a:lnSpc>
              <a:spcPct val="90000"/>
            </a:lnSpc>
            <a:spcBef>
              <a:spcPct val="0"/>
            </a:spcBef>
            <a:spcAft>
              <a:spcPct val="15000"/>
            </a:spcAft>
            <a:buChar char="•"/>
          </a:pPr>
          <a:r>
            <a:rPr lang="es-CL" sz="1200" kern="1200" dirty="0"/>
            <a:t>Hipotensión permisiva</a:t>
          </a:r>
        </a:p>
      </dsp:txBody>
      <dsp:txXfrm rot="10800000">
        <a:off x="5983777" y="2090887"/>
        <a:ext cx="2407917" cy="2476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E8304-896B-4095-BC90-AD72B5A91B8A}">
      <dsp:nvSpPr>
        <dsp:cNvPr id="0" name=""/>
        <dsp:cNvSpPr/>
      </dsp:nvSpPr>
      <dsp:spPr>
        <a:xfrm>
          <a:off x="0" y="0"/>
          <a:ext cx="6625390" cy="2090887"/>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B3BE8C-12B5-4D93-A293-6BEF9FADB2E8}">
      <dsp:nvSpPr>
        <dsp:cNvPr id="0" name=""/>
        <dsp:cNvSpPr/>
      </dsp:nvSpPr>
      <dsp:spPr>
        <a:xfrm>
          <a:off x="199521" y="278785"/>
          <a:ext cx="2964926" cy="1533317"/>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665087-2466-452C-96DD-71A1AC2973CE}">
      <dsp:nvSpPr>
        <dsp:cNvPr id="0" name=""/>
        <dsp:cNvSpPr/>
      </dsp:nvSpPr>
      <dsp:spPr>
        <a:xfrm rot="10800000">
          <a:off x="199521" y="2090887"/>
          <a:ext cx="2964926" cy="255552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s-CL" sz="2000" kern="1200" dirty="0"/>
            <a:t>D: </a:t>
          </a:r>
          <a:r>
            <a:rPr lang="es-CL" sz="2000" kern="1200" dirty="0" err="1"/>
            <a:t>Disability</a:t>
          </a:r>
          <a:r>
            <a:rPr lang="es-CL" sz="2000" kern="1200" dirty="0"/>
            <a:t>: valoración neurológica</a:t>
          </a:r>
        </a:p>
        <a:p>
          <a:pPr marL="171450" lvl="1" indent="-171450" algn="l" defTabSz="711200">
            <a:lnSpc>
              <a:spcPct val="90000"/>
            </a:lnSpc>
            <a:spcBef>
              <a:spcPct val="0"/>
            </a:spcBef>
            <a:spcAft>
              <a:spcPct val="15000"/>
            </a:spcAft>
            <a:buChar char="•"/>
          </a:pPr>
          <a:r>
            <a:rPr lang="es-CL" sz="1600" kern="1200" dirty="0"/>
            <a:t>GCS: &lt;8 DCO</a:t>
          </a:r>
        </a:p>
        <a:p>
          <a:pPr marL="171450" lvl="1" indent="-171450" algn="l" defTabSz="711200">
            <a:lnSpc>
              <a:spcPct val="90000"/>
            </a:lnSpc>
            <a:spcBef>
              <a:spcPct val="0"/>
            </a:spcBef>
            <a:spcAft>
              <a:spcPct val="15000"/>
            </a:spcAft>
            <a:buChar char="•"/>
          </a:pPr>
          <a:r>
            <a:rPr lang="es-CL" sz="1600" kern="1200"/>
            <a:t>Midriasis</a:t>
          </a:r>
        </a:p>
        <a:p>
          <a:pPr marL="171450" lvl="1" indent="-171450" algn="l" defTabSz="711200">
            <a:lnSpc>
              <a:spcPct val="90000"/>
            </a:lnSpc>
            <a:spcBef>
              <a:spcPct val="0"/>
            </a:spcBef>
            <a:spcAft>
              <a:spcPct val="15000"/>
            </a:spcAft>
            <a:buChar char="•"/>
          </a:pPr>
          <a:r>
            <a:rPr lang="es-CL" sz="1600" kern="1200" dirty="0"/>
            <a:t>Evaluar lateralizando en bloque</a:t>
          </a:r>
        </a:p>
        <a:p>
          <a:pPr marL="171450" lvl="1" indent="-171450" algn="l" defTabSz="711200">
            <a:lnSpc>
              <a:spcPct val="90000"/>
            </a:lnSpc>
            <a:spcBef>
              <a:spcPct val="0"/>
            </a:spcBef>
            <a:spcAft>
              <a:spcPct val="15000"/>
            </a:spcAft>
            <a:buChar char="•"/>
          </a:pPr>
          <a:r>
            <a:rPr lang="es-CL" sz="1600" kern="1200" dirty="0"/>
            <a:t>TR, reflejo </a:t>
          </a:r>
          <a:r>
            <a:rPr lang="es-CL" sz="1600" kern="1200" dirty="0" err="1"/>
            <a:t>bulbocavernoso</a:t>
          </a:r>
          <a:endParaRPr lang="es-CL" sz="1600" kern="1200" dirty="0"/>
        </a:p>
        <a:p>
          <a:pPr marL="171450" lvl="1" indent="-171450" algn="l" defTabSz="711200">
            <a:lnSpc>
              <a:spcPct val="90000"/>
            </a:lnSpc>
            <a:spcBef>
              <a:spcPct val="0"/>
            </a:spcBef>
            <a:spcAft>
              <a:spcPct val="15000"/>
            </a:spcAft>
            <a:buChar char="•"/>
          </a:pPr>
          <a:r>
            <a:rPr lang="es-CL" sz="1600" kern="1200" dirty="0"/>
            <a:t>Clasificacion ASIA</a:t>
          </a:r>
        </a:p>
      </dsp:txBody>
      <dsp:txXfrm rot="10800000">
        <a:off x="278112" y="2090887"/>
        <a:ext cx="2807744" cy="2476938"/>
      </dsp:txXfrm>
    </dsp:sp>
    <dsp:sp modelId="{1D13A061-1110-4CB1-AA64-48FD69ECCA7A}">
      <dsp:nvSpPr>
        <dsp:cNvPr id="0" name=""/>
        <dsp:cNvSpPr/>
      </dsp:nvSpPr>
      <dsp:spPr>
        <a:xfrm>
          <a:off x="3460941" y="278785"/>
          <a:ext cx="2964926" cy="1533317"/>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304B7E-327F-4EF5-A33E-36A40B5B3473}">
      <dsp:nvSpPr>
        <dsp:cNvPr id="0" name=""/>
        <dsp:cNvSpPr/>
      </dsp:nvSpPr>
      <dsp:spPr>
        <a:xfrm rot="10800000">
          <a:off x="3460941" y="2090887"/>
          <a:ext cx="2964926" cy="2555529"/>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s-CL" sz="2000" kern="1200" dirty="0"/>
            <a:t>E: Exposición</a:t>
          </a:r>
        </a:p>
        <a:p>
          <a:pPr marL="171450" lvl="1" indent="-171450" algn="l" defTabSz="711200">
            <a:lnSpc>
              <a:spcPct val="90000"/>
            </a:lnSpc>
            <a:spcBef>
              <a:spcPct val="0"/>
            </a:spcBef>
            <a:spcAft>
              <a:spcPct val="15000"/>
            </a:spcAft>
            <a:buChar char="•"/>
          </a:pPr>
          <a:r>
            <a:rPr lang="es-CL" sz="1600" kern="1200"/>
            <a:t>Desnudar al paciente</a:t>
          </a:r>
        </a:p>
        <a:p>
          <a:pPr marL="171450" lvl="1" indent="-171450" algn="l" defTabSz="711200">
            <a:lnSpc>
              <a:spcPct val="90000"/>
            </a:lnSpc>
            <a:spcBef>
              <a:spcPct val="0"/>
            </a:spcBef>
            <a:spcAft>
              <a:spcPct val="15000"/>
            </a:spcAft>
            <a:buChar char="•"/>
          </a:pPr>
          <a:r>
            <a:rPr lang="es-CL" sz="1600" kern="1200"/>
            <a:t>Prevenir hiportermia</a:t>
          </a:r>
        </a:p>
        <a:p>
          <a:pPr marL="171450" lvl="1" indent="-171450" algn="l" defTabSz="711200">
            <a:lnSpc>
              <a:spcPct val="90000"/>
            </a:lnSpc>
            <a:spcBef>
              <a:spcPct val="0"/>
            </a:spcBef>
            <a:spcAft>
              <a:spcPct val="15000"/>
            </a:spcAft>
            <a:buChar char="•"/>
          </a:pPr>
          <a:r>
            <a:rPr lang="es-CL" sz="1600" kern="1200"/>
            <a:t>Reevaluar ABC</a:t>
          </a:r>
        </a:p>
      </dsp:txBody>
      <dsp:txXfrm rot="10800000">
        <a:off x="3539532" y="2090887"/>
        <a:ext cx="2807744" cy="2476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BE8304-896B-4095-BC90-AD72B5A91B8A}">
      <dsp:nvSpPr>
        <dsp:cNvPr id="0" name=""/>
        <dsp:cNvSpPr/>
      </dsp:nvSpPr>
      <dsp:spPr>
        <a:xfrm>
          <a:off x="0" y="126056"/>
          <a:ext cx="3513806" cy="215481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D8538C-01AC-4CBF-83E3-1FDA231C11FA}">
      <dsp:nvSpPr>
        <dsp:cNvPr id="0" name=""/>
        <dsp:cNvSpPr/>
      </dsp:nvSpPr>
      <dsp:spPr>
        <a:xfrm>
          <a:off x="0" y="351717"/>
          <a:ext cx="3302977" cy="1580198"/>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56B18B-A8F0-4C38-A536-5CC2AEABF034}">
      <dsp:nvSpPr>
        <dsp:cNvPr id="0" name=""/>
        <dsp:cNvSpPr/>
      </dsp:nvSpPr>
      <dsp:spPr>
        <a:xfrm rot="10800000">
          <a:off x="105414" y="2154816"/>
          <a:ext cx="3302977" cy="2633664"/>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r>
            <a:rPr lang="es-CL" sz="2300" kern="1200" dirty="0"/>
            <a:t>E: Evaluación secundaria</a:t>
          </a:r>
        </a:p>
        <a:p>
          <a:pPr marL="171450" lvl="1" indent="-171450" algn="l" defTabSz="800100">
            <a:lnSpc>
              <a:spcPct val="90000"/>
            </a:lnSpc>
            <a:spcBef>
              <a:spcPct val="0"/>
            </a:spcBef>
            <a:spcAft>
              <a:spcPct val="15000"/>
            </a:spcAft>
            <a:buChar char="•"/>
          </a:pPr>
          <a:r>
            <a:rPr lang="es-CL" sz="1800" kern="1200" dirty="0"/>
            <a:t>Anamnesis</a:t>
          </a:r>
        </a:p>
        <a:p>
          <a:pPr marL="171450" lvl="1" indent="-171450" algn="l" defTabSz="800100">
            <a:lnSpc>
              <a:spcPct val="90000"/>
            </a:lnSpc>
            <a:spcBef>
              <a:spcPct val="0"/>
            </a:spcBef>
            <a:spcAft>
              <a:spcPct val="15000"/>
            </a:spcAft>
            <a:buChar char="•"/>
          </a:pPr>
          <a:r>
            <a:rPr lang="es-CL" sz="1800" kern="1200" dirty="0"/>
            <a:t>Examen físico secundario</a:t>
          </a:r>
        </a:p>
        <a:p>
          <a:pPr marL="171450" lvl="1" indent="-171450" algn="l" defTabSz="800100">
            <a:lnSpc>
              <a:spcPct val="90000"/>
            </a:lnSpc>
            <a:spcBef>
              <a:spcPct val="0"/>
            </a:spcBef>
            <a:spcAft>
              <a:spcPct val="15000"/>
            </a:spcAft>
            <a:buChar char="•"/>
          </a:pPr>
          <a:r>
            <a:rPr lang="es-CL" sz="1800" kern="1200" dirty="0"/>
            <a:t>Reevaluar Neurológico</a:t>
          </a:r>
        </a:p>
        <a:p>
          <a:pPr marL="171450" lvl="1" indent="-171450" algn="l" defTabSz="800100">
            <a:lnSpc>
              <a:spcPct val="90000"/>
            </a:lnSpc>
            <a:spcBef>
              <a:spcPct val="0"/>
            </a:spcBef>
            <a:spcAft>
              <a:spcPct val="15000"/>
            </a:spcAft>
            <a:buChar char="•"/>
          </a:pPr>
          <a:r>
            <a:rPr lang="es-CL" sz="1800" kern="1200" dirty="0"/>
            <a:t>Sonda vesical o SNG</a:t>
          </a:r>
        </a:p>
        <a:p>
          <a:pPr marL="171450" lvl="1" indent="-171450" algn="l" defTabSz="800100">
            <a:lnSpc>
              <a:spcPct val="90000"/>
            </a:lnSpc>
            <a:spcBef>
              <a:spcPct val="0"/>
            </a:spcBef>
            <a:spcAft>
              <a:spcPct val="15000"/>
            </a:spcAft>
            <a:buChar char="•"/>
          </a:pPr>
          <a:r>
            <a:rPr lang="es-CL" sz="1800" kern="1200" dirty="0"/>
            <a:t>Evitar hipotermia</a:t>
          </a:r>
        </a:p>
      </dsp:txBody>
      <dsp:txXfrm rot="10800000">
        <a:off x="186408" y="2154816"/>
        <a:ext cx="3140989" cy="25526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DE8C45-D68C-418E-8A0B-F86FB55D0D0A}">
      <dsp:nvSpPr>
        <dsp:cNvPr id="0" name=""/>
        <dsp:cNvSpPr/>
      </dsp:nvSpPr>
      <dsp:spPr>
        <a:xfrm>
          <a:off x="854392" y="0"/>
          <a:ext cx="4841557" cy="4351338"/>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C6ED2-D375-4B42-9E06-9F63DA399C98}">
      <dsp:nvSpPr>
        <dsp:cNvPr id="0" name=""/>
        <dsp:cNvSpPr/>
      </dsp:nvSpPr>
      <dsp:spPr>
        <a:xfrm>
          <a:off x="6118" y="1305401"/>
          <a:ext cx="1833383" cy="174053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L" sz="1900" kern="1200" dirty="0"/>
            <a:t>1 Fijación, control de hemorragia, limpieza y cierre temporal</a:t>
          </a:r>
        </a:p>
      </dsp:txBody>
      <dsp:txXfrm>
        <a:off x="91084" y="1390367"/>
        <a:ext cx="1663451" cy="1570603"/>
      </dsp:txXfrm>
    </dsp:sp>
    <dsp:sp modelId="{0664B29B-1AC9-47B7-B06F-B277401AD44D}">
      <dsp:nvSpPr>
        <dsp:cNvPr id="0" name=""/>
        <dsp:cNvSpPr/>
      </dsp:nvSpPr>
      <dsp:spPr>
        <a:xfrm>
          <a:off x="1931283" y="1305401"/>
          <a:ext cx="1833383" cy="1740535"/>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L" sz="1900" kern="1200" dirty="0"/>
            <a:t>2: Tratamiento de hipotermia, </a:t>
          </a:r>
          <a:r>
            <a:rPr lang="es-CL" sz="1900" kern="1200" dirty="0" err="1"/>
            <a:t>coagulopatia</a:t>
          </a:r>
          <a:r>
            <a:rPr lang="es-CL" sz="1900" kern="1200" dirty="0"/>
            <a:t>, reversión de acidosis</a:t>
          </a:r>
        </a:p>
      </dsp:txBody>
      <dsp:txXfrm>
        <a:off x="2016249" y="1390367"/>
        <a:ext cx="1663451" cy="1570603"/>
      </dsp:txXfrm>
    </dsp:sp>
    <dsp:sp modelId="{B9B4CADF-6382-4994-AC19-4121275A7658}">
      <dsp:nvSpPr>
        <dsp:cNvPr id="0" name=""/>
        <dsp:cNvSpPr/>
      </dsp:nvSpPr>
      <dsp:spPr>
        <a:xfrm>
          <a:off x="3856447" y="1305401"/>
          <a:ext cx="1833383" cy="1740535"/>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L" sz="1900" kern="1200" dirty="0"/>
            <a:t>3: Fijación definitiva</a:t>
          </a:r>
        </a:p>
      </dsp:txBody>
      <dsp:txXfrm>
        <a:off x="3941413" y="1390367"/>
        <a:ext cx="1663451" cy="15706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67780-5B4E-4340-980B-0B4D3522088E}">
      <dsp:nvSpPr>
        <dsp:cNvPr id="0" name=""/>
        <dsp:cNvSpPr/>
      </dsp:nvSpPr>
      <dsp:spPr>
        <a:xfrm>
          <a:off x="101381" y="8"/>
          <a:ext cx="2425468" cy="1455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L" sz="2900" kern="1200" dirty="0"/>
            <a:t>Lactato &lt;4 </a:t>
          </a:r>
          <a:r>
            <a:rPr lang="es-CL" sz="2900" kern="1200" dirty="0" err="1"/>
            <a:t>mmol</a:t>
          </a:r>
          <a:r>
            <a:rPr lang="es-CL" sz="2900" kern="1200" dirty="0"/>
            <a:t>/L</a:t>
          </a:r>
        </a:p>
      </dsp:txBody>
      <dsp:txXfrm>
        <a:off x="101381" y="8"/>
        <a:ext cx="2425468" cy="1455280"/>
      </dsp:txXfrm>
    </dsp:sp>
    <dsp:sp modelId="{BF5C9891-D751-4CCE-B588-14346675541F}">
      <dsp:nvSpPr>
        <dsp:cNvPr id="0" name=""/>
        <dsp:cNvSpPr/>
      </dsp:nvSpPr>
      <dsp:spPr>
        <a:xfrm>
          <a:off x="101381" y="1697836"/>
          <a:ext cx="2425468" cy="1455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L" sz="2900" kern="1200" dirty="0"/>
            <a:t>pH &gt;7,25</a:t>
          </a:r>
        </a:p>
      </dsp:txBody>
      <dsp:txXfrm>
        <a:off x="101381" y="1697836"/>
        <a:ext cx="2425468" cy="1455280"/>
      </dsp:txXfrm>
    </dsp:sp>
    <dsp:sp modelId="{08CA8791-40ED-421A-9F4A-EA0087F79D27}">
      <dsp:nvSpPr>
        <dsp:cNvPr id="0" name=""/>
        <dsp:cNvSpPr/>
      </dsp:nvSpPr>
      <dsp:spPr>
        <a:xfrm>
          <a:off x="101381" y="3395664"/>
          <a:ext cx="2425468" cy="14552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L" sz="2900" kern="1200" dirty="0"/>
            <a:t>Exceso de base menor a -5,5 </a:t>
          </a:r>
          <a:r>
            <a:rPr lang="es-CL" sz="2900" kern="1200" dirty="0" err="1"/>
            <a:t>mmol</a:t>
          </a:r>
          <a:r>
            <a:rPr lang="es-CL" sz="2900" kern="1200" dirty="0"/>
            <a:t>/l</a:t>
          </a:r>
        </a:p>
      </dsp:txBody>
      <dsp:txXfrm>
        <a:off x="101381" y="3395664"/>
        <a:ext cx="2425468" cy="14552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s-CL">
              <a:uFillTx/>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5CC97899-8155-4811-9BD6-56A332121799}" type="datetimeFigureOut">
              <a:rPr lang="es-CL" smtClean="0">
                <a:uFillTx/>
              </a:rPr>
              <a:t>13-03-23</a:t>
            </a:fld>
            <a:endParaRPr lang="es-CL">
              <a:uFillTx/>
            </a:endParaR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srgbClr val="000000"/>
            </a:solidFill>
          </a:ln>
        </p:spPr>
        <p:txBody>
          <a:bodyPr vert="horz" lIns="91440" tIns="45720" rIns="91440" bIns="45720" rtlCol="0" anchor="ctr"/>
          <a:lstStyle/>
          <a:p>
            <a:endParaRPr lang="es-CL">
              <a:uFillTx/>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s-CL">
              <a:uFillTx/>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98485F8A-2AF8-47EB-88C1-1E31B49E0090}" type="slidenum">
              <a:rPr lang="es-CL" smtClean="0">
                <a:uFillTx/>
              </a:rPr>
              <a:t>‹Nº›</a:t>
            </a:fld>
            <a:endParaRPr lang="es-CL">
              <a:uFillTx/>
            </a:endParaRPr>
          </a:p>
        </p:txBody>
      </p:sp>
    </p:spTree>
    <p:extLst>
      <p:ext uri="{BB962C8B-B14F-4D97-AF65-F5344CB8AC3E}">
        <p14:creationId xmlns:p14="http://schemas.microsoft.com/office/powerpoint/2010/main" val="1470442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lsevier.es/es-revista-cirugia-espanola-36-articulo-compendio-escalas-evaluacion-riesgo-el-S0009739X14000797#bib007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elsevier.es/es-revista-cirugia-espanola-36-articulo-compendio-escalas-evaluacion-riesgo-el-S0009739X14000797#bib003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CDBDC78D-B6FF-4EA8-B692-1ABC96879FC8}" type="slidenum">
              <a:rPr lang="es-CL" smtClean="0"/>
              <a:t>1</a:t>
            </a:fld>
            <a:endParaRPr lang="es-CL"/>
          </a:p>
        </p:txBody>
      </p:sp>
    </p:spTree>
    <p:extLst>
      <p:ext uri="{BB962C8B-B14F-4D97-AF65-F5344CB8AC3E}">
        <p14:creationId xmlns:p14="http://schemas.microsoft.com/office/powerpoint/2010/main" val="3884998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L" sz="1200" kern="1200" dirty="0">
                <a:solidFill>
                  <a:schemeClr val="tx1"/>
                </a:solidFill>
                <a:effectLst/>
                <a:uFillTx/>
                <a:latin typeface="+mn-lt"/>
                <a:ea typeface="+mn-ea"/>
                <a:cs typeface="+mn-cs"/>
              </a:rPr>
              <a:t>Una respuesta antiinflamatoria (</a:t>
            </a:r>
            <a:r>
              <a:rPr lang="es-CL" sz="1200" kern="1200" dirty="0" err="1">
                <a:solidFill>
                  <a:schemeClr val="tx1"/>
                </a:solidFill>
                <a:effectLst/>
                <a:uFillTx/>
                <a:latin typeface="+mn-lt"/>
                <a:ea typeface="+mn-ea"/>
                <a:cs typeface="+mn-cs"/>
              </a:rPr>
              <a:t>hipoinflamación</a:t>
            </a:r>
            <a:r>
              <a:rPr lang="es-CL" sz="1200" kern="1200" dirty="0">
                <a:solidFill>
                  <a:schemeClr val="tx1"/>
                </a:solidFill>
                <a:effectLst/>
                <a:uFillTx/>
                <a:latin typeface="+mn-lt"/>
                <a:ea typeface="+mn-ea"/>
                <a:cs typeface="+mn-cs"/>
              </a:rPr>
              <a:t>) parece ser responsable de la inmunosupresión postraumática, con una alta susceptibilidad a infecciones y complicaciones sépticas. 19,171,195 Este estado inmunológico se llama síndrome de respuesta antiinflamatoria compensatoria. un mecanismo compensatorio en un modelo bifásico; ya que solo unas pocas horas después del trauma, los mediadores antiinflamatorios (p. ej., IL-10) fueron detectables en el suero de pacientes lesionados.138 Parece que la respuesta de defensa del huésped trata de encontrar un buen equilibrio entre SIRS y CARS, para inducir mecanismos de reparación y limitar la entrada o sobrecarga de microorganismos, por un lado, y evitar la inflamación </a:t>
            </a:r>
            <a:r>
              <a:rPr lang="es-CL" sz="1200" kern="1200" dirty="0" err="1">
                <a:solidFill>
                  <a:schemeClr val="tx1"/>
                </a:solidFill>
                <a:effectLst/>
                <a:uFillTx/>
                <a:latin typeface="+mn-lt"/>
                <a:ea typeface="+mn-ea"/>
                <a:cs typeface="+mn-cs"/>
              </a:rPr>
              <a:t>autoagresiva</a:t>
            </a:r>
            <a:r>
              <a:rPr lang="es-CL" sz="1200" kern="1200" dirty="0">
                <a:solidFill>
                  <a:schemeClr val="tx1"/>
                </a:solidFill>
                <a:effectLst/>
                <a:uFillTx/>
                <a:latin typeface="+mn-lt"/>
                <a:ea typeface="+mn-ea"/>
                <a:cs typeface="+mn-cs"/>
              </a:rPr>
              <a:t>, con daño secundario del tejido y susceptibilidad a infecciones, por otro lado. </a:t>
            </a:r>
          </a:p>
          <a:p>
            <a:pPr lvl="0"/>
            <a:endParaRPr lang="es-CL" sz="1200" kern="1200" dirty="0">
              <a:solidFill>
                <a:schemeClr val="tx1"/>
              </a:solidFill>
              <a:effectLst/>
              <a:uFillTx/>
              <a:latin typeface="+mn-lt"/>
              <a:ea typeface="+mn-ea"/>
              <a:cs typeface="+mn-cs"/>
            </a:endParaRPr>
          </a:p>
          <a:p>
            <a:pPr lvl="0"/>
            <a:r>
              <a:rPr lang="es-CL" sz="1200" kern="1200" dirty="0">
                <a:solidFill>
                  <a:schemeClr val="tx1"/>
                </a:solidFill>
                <a:effectLst/>
                <a:uFillTx/>
                <a:latin typeface="+mn-lt"/>
                <a:ea typeface="+mn-ea"/>
                <a:cs typeface="+mn-cs"/>
              </a:rPr>
              <a:t>Dependiendo de la gravedad de la lesión y el curso postraumático, también se producen mediadores antiinflamatorios. Las células TH2 y los monocitos / macrófagos liberan IL-4, IL-10, IL-13 o el factor de crecimiento transformante b (TGF-b) (Fig. 1) .30,33,57 Además, diferentes </a:t>
            </a:r>
            <a:r>
              <a:rPr lang="es-CL" sz="1200" kern="1200" dirty="0" err="1">
                <a:solidFill>
                  <a:schemeClr val="tx1"/>
                </a:solidFill>
                <a:effectLst/>
                <a:uFillTx/>
                <a:latin typeface="+mn-lt"/>
                <a:ea typeface="+mn-ea"/>
                <a:cs typeface="+mn-cs"/>
              </a:rPr>
              <a:t>citocinas</a:t>
            </a:r>
            <a:r>
              <a:rPr lang="es-CL" sz="1200" kern="1200" dirty="0">
                <a:solidFill>
                  <a:schemeClr val="tx1"/>
                </a:solidFill>
                <a:effectLst/>
                <a:uFillTx/>
                <a:latin typeface="+mn-lt"/>
                <a:ea typeface="+mn-ea"/>
                <a:cs typeface="+mn-cs"/>
              </a:rPr>
              <a:t> (por ejemplo, IL -6) han mostrado un doble efecto con actividades pro y antiinflamatorias. Los niveles séricos de IL-10 se correlacionan con ISS y complicaciones postraumáticas, como MODS, ARDS o sepsis.</a:t>
            </a:r>
          </a:p>
          <a:p>
            <a:pPr lvl="0"/>
            <a:endParaRPr lang="es-CL" sz="1200" kern="1200" dirty="0">
              <a:solidFill>
                <a:schemeClr val="tx1"/>
              </a:solidFill>
              <a:effectLst/>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uFillTx/>
                <a:latin typeface="+mn-lt"/>
                <a:ea typeface="+mn-ea"/>
                <a:cs typeface="+mn-cs"/>
              </a:rPr>
              <a:t>Respuesta a cirugía “</a:t>
            </a:r>
            <a:r>
              <a:rPr lang="es-CL" sz="1200" kern="1200" dirty="0" err="1">
                <a:solidFill>
                  <a:schemeClr val="tx1"/>
                </a:solidFill>
                <a:effectLst/>
                <a:uFillTx/>
                <a:latin typeface="+mn-lt"/>
                <a:ea typeface="+mn-ea"/>
                <a:cs typeface="+mn-cs"/>
              </a:rPr>
              <a:t>second</a:t>
            </a:r>
            <a:r>
              <a:rPr lang="es-CL" sz="1200" kern="1200" dirty="0">
                <a:solidFill>
                  <a:schemeClr val="tx1"/>
                </a:solidFill>
                <a:effectLst/>
                <a:uFillTx/>
                <a:latin typeface="+mn-lt"/>
                <a:ea typeface="+mn-ea"/>
                <a:cs typeface="+mn-cs"/>
              </a:rPr>
              <a:t>-hit”: corresponde a la liberación de mediadores durante intervenciones terapéuticas y diagnósticas. Cirugías prolongadas aumentan riesgo de sangrado y puede magnificar SIRS. Si bien no se puede inducir la respuesta al </a:t>
            </a:r>
            <a:r>
              <a:rPr lang="es-CL" sz="1200" kern="1200" dirty="0" err="1">
                <a:solidFill>
                  <a:schemeClr val="tx1"/>
                </a:solidFill>
                <a:effectLst/>
                <a:uFillTx/>
                <a:latin typeface="+mn-lt"/>
                <a:ea typeface="+mn-ea"/>
                <a:cs typeface="+mn-cs"/>
              </a:rPr>
              <a:t>first</a:t>
            </a:r>
            <a:r>
              <a:rPr lang="es-CL" sz="1200" kern="1200" dirty="0">
                <a:solidFill>
                  <a:schemeClr val="tx1"/>
                </a:solidFill>
                <a:effectLst/>
                <a:uFillTx/>
                <a:latin typeface="+mn-lt"/>
                <a:ea typeface="+mn-ea"/>
                <a:cs typeface="+mn-cs"/>
              </a:rPr>
              <a:t> hit, el </a:t>
            </a:r>
            <a:r>
              <a:rPr lang="es-CL" sz="1200" kern="1200" dirty="0" err="1">
                <a:solidFill>
                  <a:schemeClr val="tx1"/>
                </a:solidFill>
                <a:effectLst/>
                <a:uFillTx/>
                <a:latin typeface="+mn-lt"/>
                <a:ea typeface="+mn-ea"/>
                <a:cs typeface="+mn-cs"/>
              </a:rPr>
              <a:t>timing</a:t>
            </a:r>
            <a:r>
              <a:rPr lang="es-CL" sz="1200" kern="1200" dirty="0">
                <a:solidFill>
                  <a:schemeClr val="tx1"/>
                </a:solidFill>
                <a:effectLst/>
                <a:uFillTx/>
                <a:latin typeface="+mn-lt"/>
                <a:ea typeface="+mn-ea"/>
                <a:cs typeface="+mn-cs"/>
              </a:rPr>
              <a:t> o plan de cirugía puede reducir la respuesta al segundo hit, el cual puede exceder un umbral de SIRS aumentando el riesgo de FOM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this systemic inflammation is augmented by second hits, such as </a:t>
            </a:r>
            <a:r>
              <a:rPr lang="en-US" dirty="0" err="1"/>
              <a:t>ischaemia</a:t>
            </a:r>
            <a:r>
              <a:rPr lang="en-US" dirty="0"/>
              <a:t>/reperfusion injuries, surgical interventions or infections (two-hit theory)</a:t>
            </a:r>
            <a:endParaRPr lang="es-CL" sz="1200" kern="1200" dirty="0">
              <a:solidFill>
                <a:schemeClr val="tx1"/>
              </a:solidFill>
              <a:effectLst/>
              <a:uFillTx/>
              <a:latin typeface="+mn-lt"/>
              <a:ea typeface="+mn-ea"/>
              <a:cs typeface="+mn-cs"/>
            </a:endParaRPr>
          </a:p>
          <a:p>
            <a:pPr lvl="0"/>
            <a:endParaRPr lang="es-CL" sz="1200" kern="1200" dirty="0">
              <a:solidFill>
                <a:schemeClr val="tx1"/>
              </a:solidFill>
              <a:effectLst/>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11</a:t>
            </a:fld>
            <a:endParaRPr lang="es-CL">
              <a:uFillTx/>
            </a:endParaRPr>
          </a:p>
        </p:txBody>
      </p:sp>
    </p:spTree>
    <p:extLst>
      <p:ext uri="{BB962C8B-B14F-4D97-AF65-F5344CB8AC3E}">
        <p14:creationId xmlns:p14="http://schemas.microsoft.com/office/powerpoint/2010/main" val="1127247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La acidosis es una manifestación de trastorno metabólico, que utiliza una vía alterna en la producción de energía y puede reflejar hipovolemia, hipoxia, sepsis. En</a:t>
            </a:r>
            <a:r>
              <a:rPr lang="es-CL" baseline="0" dirty="0"/>
              <a:t> </a:t>
            </a:r>
            <a:r>
              <a:rPr lang="es-CL" dirty="0"/>
              <a:t>traumatismo ocurre primeramente como resultado de la producción de ácido láctico11,12 y ácido fosfórico, productos del metabolismo anaerobio causado por hipoperfusión orgánica13. La hemorragia produce una disminución de la oxigenación tisular que coincide con una disminución del gasto cardiaco y anemia. </a:t>
            </a:r>
          </a:p>
          <a:p>
            <a:endParaRPr lang="es-CL" dirty="0"/>
          </a:p>
          <a:p>
            <a:r>
              <a:rPr lang="es-CL" dirty="0"/>
              <a:t>Hipotermia: la disminución de la oxigenación tisular y la consiguiente disminución de la producción de calor secundarias al shock hipovolémico, la restitución masiva de líquidos, sangre y derivados mantenidos en refrigeración, la exposición del paciente a bajas temperaturas tanto en la fase pre hospitalaria como hospitalaria, depresión cardiaca por disminución de la frecuencia y del gasto cardiaco, aumento de la resistencia vascular sistémica, arritmias, disminución de la frecuencia de filtración glomerular </a:t>
            </a:r>
            <a:r>
              <a:rPr lang="es-CL" dirty="0" err="1"/>
              <a:t>coagulopatía</a:t>
            </a:r>
            <a:r>
              <a:rPr lang="es-CL" dirty="0"/>
              <a:t> por el incremento de la actividad </a:t>
            </a:r>
            <a:r>
              <a:rPr lang="es-CL" dirty="0" err="1"/>
              <a:t>fibrinolítica</a:t>
            </a:r>
            <a:r>
              <a:rPr lang="es-CL" dirty="0"/>
              <a:t>, disminución de la actividad plaquetaria aún con adecuada reposición de estas; incremento del tiempo de protrombina y del tiempo parcial de tromboplastina; secuestro plaquetario en la circulación portal; inhibición de numerosas enzimas tanto de la vía intrínseca como de la vía extrínseca de la coagulación; disminución de la producción de </a:t>
            </a:r>
            <a:r>
              <a:rPr lang="es-CL" dirty="0" err="1"/>
              <a:t>tromboxano</a:t>
            </a:r>
            <a:r>
              <a:rPr lang="es-CL" dirty="0"/>
              <a:t> B2 con la consiguiente disminución de la agregación plaquetaria15</a:t>
            </a:r>
          </a:p>
          <a:p>
            <a:endParaRPr lang="es-CL" dirty="0"/>
          </a:p>
          <a:p>
            <a:r>
              <a:rPr lang="es-CL" dirty="0" err="1"/>
              <a:t>Coagulopatia</a:t>
            </a:r>
            <a:r>
              <a:rPr lang="es-CL" dirty="0"/>
              <a:t>:</a:t>
            </a:r>
            <a:r>
              <a:rPr lang="es-CL" baseline="0" dirty="0"/>
              <a:t> </a:t>
            </a:r>
            <a:r>
              <a:rPr lang="es-CL" dirty="0"/>
              <a:t>reanimación agresiva con líquidos endovenosos y hemoderivados, se produzca un sangrado persistente en áreas lesionadas y no lesionadas, el cual conlleva inevitablemente a la muerte si no es posible controlarlo; esto se conoce como la </a:t>
            </a:r>
            <a:r>
              <a:rPr lang="es-CL" dirty="0" err="1"/>
              <a:t>coagulopatía</a:t>
            </a:r>
            <a:r>
              <a:rPr lang="es-CL" dirty="0"/>
              <a:t> del trauma. </a:t>
            </a:r>
            <a:r>
              <a:rPr lang="es-CL" sz="1200" b="0" i="0" kern="1200" dirty="0">
                <a:solidFill>
                  <a:schemeClr val="tx1"/>
                </a:solidFill>
                <a:effectLst/>
                <a:uFillTx/>
                <a:latin typeface="+mn-lt"/>
                <a:ea typeface="+mn-ea"/>
                <a:cs typeface="+mn-cs"/>
              </a:rPr>
              <a:t>El estado de </a:t>
            </a:r>
            <a:r>
              <a:rPr lang="es-CL" sz="1200" b="0" i="0" kern="1200" dirty="0" err="1">
                <a:solidFill>
                  <a:schemeClr val="tx1"/>
                </a:solidFill>
                <a:effectLst/>
                <a:uFillTx/>
                <a:latin typeface="+mn-lt"/>
                <a:ea typeface="+mn-ea"/>
                <a:cs typeface="+mn-cs"/>
              </a:rPr>
              <a:t>hipercoagulabilidad</a:t>
            </a:r>
            <a:r>
              <a:rPr lang="es-CL" sz="1200" b="0" i="0" kern="1200" dirty="0">
                <a:solidFill>
                  <a:schemeClr val="tx1"/>
                </a:solidFill>
                <a:effectLst/>
                <a:uFillTx/>
                <a:latin typeface="+mn-lt"/>
                <a:ea typeface="+mn-ea"/>
                <a:cs typeface="+mn-cs"/>
              </a:rPr>
              <a:t> postraumático es una respuesta fisiológica para el control de hemorragia que ocurre tempranamente, su evolución depende de la magnitud del daño, así pacientes severamente dañados con gran exposición de factor tisular serán más propensos a las </a:t>
            </a:r>
            <a:r>
              <a:rPr lang="es-CL" sz="1200" b="0" i="0" kern="1200" dirty="0" err="1">
                <a:solidFill>
                  <a:schemeClr val="tx1"/>
                </a:solidFill>
                <a:effectLst/>
                <a:uFillTx/>
                <a:latin typeface="+mn-lt"/>
                <a:ea typeface="+mn-ea"/>
                <a:cs typeface="+mn-cs"/>
              </a:rPr>
              <a:t>coagulopatía</a:t>
            </a:r>
            <a:r>
              <a:rPr lang="es-CL" sz="1200" b="0" i="0" kern="1200" dirty="0">
                <a:solidFill>
                  <a:schemeClr val="tx1"/>
                </a:solidFill>
                <a:effectLst/>
                <a:uFillTx/>
                <a:latin typeface="+mn-lt"/>
                <a:ea typeface="+mn-ea"/>
                <a:cs typeface="+mn-cs"/>
              </a:rPr>
              <a:t> de consumo</a:t>
            </a:r>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12</a:t>
            </a:fld>
            <a:endParaRPr lang="es-CL">
              <a:uFillTx/>
            </a:endParaRPr>
          </a:p>
        </p:txBody>
      </p:sp>
    </p:spTree>
    <p:extLst>
      <p:ext uri="{BB962C8B-B14F-4D97-AF65-F5344CB8AC3E}">
        <p14:creationId xmlns:p14="http://schemas.microsoft.com/office/powerpoint/2010/main" val="2052582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uFillTx/>
                <a:latin typeface="+mn-lt"/>
                <a:ea typeface="+mn-ea"/>
                <a:cs typeface="+mn-cs"/>
              </a:rPr>
              <a:t>Control de daños: 1993. rápida estabilizaciones con riesgo vital realizando cirugía lo menos cruenta posible, según características del paciente</a:t>
            </a:r>
          </a:p>
          <a:p>
            <a:pPr lvl="0"/>
            <a:r>
              <a:rPr lang="es-CL" sz="1200" kern="1200" dirty="0" err="1">
                <a:solidFill>
                  <a:schemeClr val="tx1"/>
                </a:solidFill>
                <a:effectLst/>
                <a:uFillTx/>
                <a:latin typeface="+mn-lt"/>
                <a:ea typeface="+mn-ea"/>
                <a:cs typeface="+mn-cs"/>
              </a:rPr>
              <a:t>Incialmente</a:t>
            </a:r>
            <a:r>
              <a:rPr lang="es-CL" sz="1200" kern="1200" dirty="0">
                <a:solidFill>
                  <a:schemeClr val="tx1"/>
                </a:solidFill>
                <a:effectLst/>
                <a:uFillTx/>
                <a:latin typeface="+mn-lt"/>
                <a:ea typeface="+mn-ea"/>
                <a:cs typeface="+mn-cs"/>
              </a:rPr>
              <a:t> en contexto traumatismo abdominal (laparotomías), evitar triada mortal (</a:t>
            </a:r>
            <a:r>
              <a:rPr lang="es-CL" sz="1200" kern="1200" dirty="0" err="1">
                <a:solidFill>
                  <a:schemeClr val="tx1"/>
                </a:solidFill>
                <a:effectLst/>
                <a:uFillTx/>
                <a:latin typeface="+mn-lt"/>
                <a:ea typeface="+mn-ea"/>
                <a:cs typeface="+mn-cs"/>
              </a:rPr>
              <a:t>coagulopatia</a:t>
            </a:r>
            <a:r>
              <a:rPr lang="es-CL" sz="1200" kern="1200" dirty="0">
                <a:solidFill>
                  <a:schemeClr val="tx1"/>
                </a:solidFill>
                <a:effectLst/>
                <a:uFillTx/>
                <a:latin typeface="+mn-lt"/>
                <a:ea typeface="+mn-ea"/>
                <a:cs typeface="+mn-cs"/>
              </a:rPr>
              <a:t>, acidosis e hipotermia</a:t>
            </a:r>
          </a:p>
          <a:p>
            <a:pPr lvl="0"/>
            <a:r>
              <a:rPr lang="es-CL" sz="1200" kern="1200" dirty="0">
                <a:solidFill>
                  <a:schemeClr val="tx1"/>
                </a:solidFill>
                <a:effectLst/>
                <a:uFillTx/>
                <a:latin typeface="+mn-lt"/>
                <a:ea typeface="+mn-ea"/>
                <a:cs typeface="+mn-cs"/>
              </a:rPr>
              <a:t>Ortopedia: asociado a control de lesiones </a:t>
            </a:r>
            <a:r>
              <a:rPr lang="es-CL" sz="1200" kern="1200" dirty="0" err="1">
                <a:solidFill>
                  <a:schemeClr val="tx1"/>
                </a:solidFill>
                <a:effectLst/>
                <a:uFillTx/>
                <a:latin typeface="+mn-lt"/>
                <a:ea typeface="+mn-ea"/>
                <a:cs typeface="+mn-cs"/>
              </a:rPr>
              <a:t>oseas</a:t>
            </a:r>
            <a:r>
              <a:rPr lang="es-CL" sz="1200" kern="1200" dirty="0">
                <a:solidFill>
                  <a:schemeClr val="tx1"/>
                </a:solidFill>
                <a:effectLst/>
                <a:uFillTx/>
                <a:latin typeface="+mn-lt"/>
                <a:ea typeface="+mn-ea"/>
                <a:cs typeface="+mn-cs"/>
              </a:rPr>
              <a:t>. </a:t>
            </a:r>
            <a:r>
              <a:rPr lang="es-CL" sz="1200" kern="1200" dirty="0" err="1">
                <a:solidFill>
                  <a:schemeClr val="tx1"/>
                </a:solidFill>
                <a:effectLst/>
                <a:uFillTx/>
                <a:latin typeface="+mn-lt"/>
                <a:ea typeface="+mn-ea"/>
                <a:cs typeface="+mn-cs"/>
              </a:rPr>
              <a:t>Scalea</a:t>
            </a:r>
            <a:r>
              <a:rPr lang="es-CL" sz="1200" kern="1200" dirty="0">
                <a:solidFill>
                  <a:schemeClr val="tx1"/>
                </a:solidFill>
                <a:effectLst/>
                <a:uFillTx/>
                <a:latin typeface="+mn-lt"/>
                <a:ea typeface="+mn-ea"/>
                <a:cs typeface="+mn-cs"/>
              </a:rPr>
              <a:t> y colaboradores</a:t>
            </a:r>
          </a:p>
          <a:p>
            <a:pPr lvl="1"/>
            <a:r>
              <a:rPr lang="es-CL" sz="1200" kern="1200" dirty="0">
                <a:solidFill>
                  <a:schemeClr val="tx1"/>
                </a:solidFill>
                <a:effectLst/>
                <a:uFillTx/>
                <a:latin typeface="+mn-lt"/>
                <a:ea typeface="+mn-ea"/>
                <a:cs typeface="+mn-cs"/>
              </a:rPr>
              <a:t>Objetivo rápida estabilización de lesiones de hueso largo o pelvis con FE para disminuir riesgo vital del paciente, minimizando </a:t>
            </a:r>
            <a:r>
              <a:rPr lang="es-CL" sz="1200" kern="1200" dirty="0" err="1">
                <a:solidFill>
                  <a:schemeClr val="tx1"/>
                </a:solidFill>
                <a:effectLst/>
                <a:uFillTx/>
                <a:latin typeface="+mn-lt"/>
                <a:ea typeface="+mn-ea"/>
                <a:cs typeface="+mn-cs"/>
              </a:rPr>
              <a:t>reaccion</a:t>
            </a:r>
            <a:r>
              <a:rPr lang="es-CL" sz="1200" kern="1200" dirty="0">
                <a:solidFill>
                  <a:schemeClr val="tx1"/>
                </a:solidFill>
                <a:effectLst/>
                <a:uFillTx/>
                <a:latin typeface="+mn-lt"/>
                <a:ea typeface="+mn-ea"/>
                <a:cs typeface="+mn-cs"/>
              </a:rPr>
              <a:t> sistémica al segundo golpe. Minimizando efectos adversos de cx mayor (hemorragia, hipotermia, estimulación inflamatoria con manipulación del canal medular). Logrando las ventajas del ETC (estabilidad de fractura, disminución del dolor, facilidad de atención de enfermería, disminución del embolo graso, mejor posicionamiento en UCI)</a:t>
            </a:r>
          </a:p>
          <a:p>
            <a:pPr lvl="1"/>
            <a:r>
              <a:rPr lang="es-CL" sz="1200" kern="1200" dirty="0">
                <a:solidFill>
                  <a:schemeClr val="tx1"/>
                </a:solidFill>
                <a:effectLst/>
                <a:uFillTx/>
                <a:latin typeface="+mn-lt"/>
                <a:ea typeface="+mn-ea"/>
                <a:cs typeface="+mn-cs"/>
              </a:rPr>
              <a:t>*segunda intervención aumentaría costos y riesgo de </a:t>
            </a:r>
            <a:r>
              <a:rPr lang="es-CL" sz="1200" kern="1200" dirty="0" err="1">
                <a:solidFill>
                  <a:schemeClr val="tx1"/>
                </a:solidFill>
                <a:effectLst/>
                <a:uFillTx/>
                <a:latin typeface="+mn-lt"/>
                <a:ea typeface="+mn-ea"/>
                <a:cs typeface="+mn-cs"/>
              </a:rPr>
              <a:t>infeccion</a:t>
            </a:r>
            <a:endParaRPr lang="es-CL" sz="1200" kern="1200" dirty="0">
              <a:solidFill>
                <a:schemeClr val="tx1"/>
              </a:solidFill>
              <a:effectLst/>
              <a:uFillTx/>
              <a:latin typeface="+mn-lt"/>
              <a:ea typeface="+mn-ea"/>
              <a:cs typeface="+mn-cs"/>
            </a:endParaRPr>
          </a:p>
          <a:p>
            <a:pPr lvl="1"/>
            <a:r>
              <a:rPr lang="es-CL" sz="1200" kern="1200" dirty="0">
                <a:solidFill>
                  <a:schemeClr val="tx1"/>
                </a:solidFill>
                <a:effectLst/>
                <a:uFillTx/>
                <a:latin typeface="+mn-lt"/>
                <a:ea typeface="+mn-ea"/>
                <a:cs typeface="+mn-cs"/>
              </a:rPr>
              <a:t>Etapas</a:t>
            </a:r>
          </a:p>
          <a:p>
            <a:pPr lvl="2"/>
            <a:r>
              <a:rPr lang="es-CL" sz="1200" kern="1200" dirty="0">
                <a:solidFill>
                  <a:schemeClr val="tx1"/>
                </a:solidFill>
                <a:effectLst/>
                <a:uFillTx/>
                <a:latin typeface="+mn-lt"/>
                <a:ea typeface="+mn-ea"/>
                <a:cs typeface="+mn-cs"/>
              </a:rPr>
              <a:t>1 control de hemorragia, limpieza de contaminación, cierre temporal</a:t>
            </a:r>
          </a:p>
          <a:p>
            <a:pPr lvl="2"/>
            <a:r>
              <a:rPr lang="es-CL" sz="1200" kern="1200" dirty="0">
                <a:solidFill>
                  <a:schemeClr val="tx1"/>
                </a:solidFill>
                <a:effectLst/>
                <a:uFillTx/>
                <a:latin typeface="+mn-lt"/>
                <a:ea typeface="+mn-ea"/>
                <a:cs typeface="+mn-cs"/>
              </a:rPr>
              <a:t>2: tratamiento de hipotermia, corrección de </a:t>
            </a:r>
            <a:r>
              <a:rPr lang="es-CL" sz="1200" kern="1200" dirty="0" err="1">
                <a:solidFill>
                  <a:schemeClr val="tx1"/>
                </a:solidFill>
                <a:effectLst/>
                <a:uFillTx/>
                <a:latin typeface="+mn-lt"/>
                <a:ea typeface="+mn-ea"/>
                <a:cs typeface="+mn-cs"/>
              </a:rPr>
              <a:t>coagulopatia</a:t>
            </a:r>
            <a:r>
              <a:rPr lang="es-CL" sz="1200" kern="1200" dirty="0">
                <a:solidFill>
                  <a:schemeClr val="tx1"/>
                </a:solidFill>
                <a:effectLst/>
                <a:uFillTx/>
                <a:latin typeface="+mn-lt"/>
                <a:ea typeface="+mn-ea"/>
                <a:cs typeface="+mn-cs"/>
              </a:rPr>
              <a:t>, reversión de acidosis</a:t>
            </a:r>
          </a:p>
          <a:p>
            <a:pPr lvl="2"/>
            <a:r>
              <a:rPr lang="es-CL" sz="1200" kern="1200" dirty="0">
                <a:solidFill>
                  <a:schemeClr val="tx1"/>
                </a:solidFill>
                <a:effectLst/>
                <a:uFillTx/>
                <a:latin typeface="+mn-lt"/>
                <a:ea typeface="+mn-ea"/>
                <a:cs typeface="+mn-cs"/>
              </a:rPr>
              <a:t>3: cirugía definitiva: </a:t>
            </a:r>
            <a:r>
              <a:rPr lang="es-CL" sz="1200" kern="1200" dirty="0" err="1">
                <a:solidFill>
                  <a:schemeClr val="tx1"/>
                </a:solidFill>
                <a:effectLst/>
                <a:uFillTx/>
                <a:latin typeface="+mn-lt"/>
                <a:ea typeface="+mn-ea"/>
                <a:cs typeface="+mn-cs"/>
              </a:rPr>
              <a:t>fiajcion</a:t>
            </a:r>
            <a:r>
              <a:rPr lang="es-CL" sz="1200" kern="1200" dirty="0">
                <a:solidFill>
                  <a:schemeClr val="tx1"/>
                </a:solidFill>
                <a:effectLst/>
                <a:uFillTx/>
                <a:latin typeface="+mn-lt"/>
                <a:ea typeface="+mn-ea"/>
                <a:cs typeface="+mn-cs"/>
              </a:rPr>
              <a:t> externa o RAFI</a:t>
            </a:r>
          </a:p>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13</a:t>
            </a:fld>
            <a:endParaRPr lang="es-CL">
              <a:uFillTx/>
            </a:endParaRPr>
          </a:p>
        </p:txBody>
      </p:sp>
    </p:spTree>
    <p:extLst>
      <p:ext uri="{BB962C8B-B14F-4D97-AF65-F5344CB8AC3E}">
        <p14:creationId xmlns:p14="http://schemas.microsoft.com/office/powerpoint/2010/main" val="3853236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err="1">
                <a:solidFill>
                  <a:schemeClr val="tx1"/>
                </a:solidFill>
                <a:effectLst/>
                <a:uFillTx/>
                <a:latin typeface="+mn-lt"/>
                <a:ea typeface="+mn-ea"/>
                <a:cs typeface="+mn-cs"/>
              </a:rPr>
              <a:t>Decision</a:t>
            </a:r>
            <a:r>
              <a:rPr lang="es-CL" sz="1200" kern="1200" dirty="0">
                <a:solidFill>
                  <a:schemeClr val="tx1"/>
                </a:solidFill>
                <a:effectLst/>
                <a:uFillTx/>
                <a:latin typeface="+mn-lt"/>
                <a:ea typeface="+mn-ea"/>
                <a:cs typeface="+mn-cs"/>
              </a:rPr>
              <a:t> para DCO</a:t>
            </a:r>
          </a:p>
          <a:p>
            <a:r>
              <a:rPr lang="es-CL" sz="1200" kern="1200" dirty="0">
                <a:solidFill>
                  <a:schemeClr val="tx1"/>
                </a:solidFill>
                <a:effectLst/>
                <a:uFillTx/>
                <a:latin typeface="+mn-lt"/>
                <a:ea typeface="+mn-ea"/>
                <a:cs typeface="+mn-cs"/>
              </a:rPr>
              <a:t>	DCO no es para todos, Más bien, es para pacientes lesionados cuyas respuestas inflamatorias podrían verse afectadas por estímulos adicionales (es decir, fresado y fijación de CEM de huesos largos, pérdida excesiva de sangre quirúrgica y cambios de líquidos </a:t>
            </a:r>
            <a:r>
              <a:rPr lang="es-CL" sz="1200" kern="1200" dirty="0" err="1">
                <a:solidFill>
                  <a:schemeClr val="tx1"/>
                </a:solidFill>
                <a:effectLst/>
                <a:uFillTx/>
                <a:latin typeface="+mn-lt"/>
                <a:ea typeface="+mn-ea"/>
                <a:cs typeface="+mn-cs"/>
              </a:rPr>
              <a:t>intraoperatorios</a:t>
            </a:r>
            <a:r>
              <a:rPr lang="es-CL" sz="1200" kern="1200" dirty="0">
                <a:solidFill>
                  <a:schemeClr val="tx1"/>
                </a:solidFill>
                <a:effectLst/>
                <a:uFillTx/>
                <a:latin typeface="+mn-lt"/>
                <a:ea typeface="+mn-ea"/>
                <a:cs typeface="+mn-cs"/>
              </a:rPr>
              <a:t>). Generalmente la DCO es apropiado para pacientes que no están estables ni lo estarán a las 24 horas de la lesión o con pobre respuesta a resucitación. DCO es indicado en el 10-20% d </a:t>
            </a:r>
            <a:r>
              <a:rPr lang="es-CL" sz="1200" kern="1200" dirty="0" err="1">
                <a:solidFill>
                  <a:schemeClr val="tx1"/>
                </a:solidFill>
                <a:effectLst/>
                <a:uFillTx/>
                <a:latin typeface="+mn-lt"/>
                <a:ea typeface="+mn-ea"/>
                <a:cs typeface="+mn-cs"/>
              </a:rPr>
              <a:t>elos</a:t>
            </a:r>
            <a:r>
              <a:rPr lang="es-CL" sz="1200" kern="1200" dirty="0">
                <a:solidFill>
                  <a:schemeClr val="tx1"/>
                </a:solidFill>
                <a:effectLst/>
                <a:uFillTx/>
                <a:latin typeface="+mn-lt"/>
                <a:ea typeface="+mn-ea"/>
                <a:cs typeface="+mn-cs"/>
              </a:rPr>
              <a:t> </a:t>
            </a:r>
            <a:r>
              <a:rPr lang="es-CL" sz="1200" kern="1200" dirty="0" err="1">
                <a:solidFill>
                  <a:schemeClr val="tx1"/>
                </a:solidFill>
                <a:effectLst/>
                <a:uFillTx/>
                <a:latin typeface="+mn-lt"/>
                <a:ea typeface="+mn-ea"/>
                <a:cs typeface="+mn-cs"/>
              </a:rPr>
              <a:t>politmt</a:t>
            </a:r>
            <a:endParaRPr lang="es-CL" sz="1200" kern="1200" dirty="0">
              <a:solidFill>
                <a:schemeClr val="tx1"/>
              </a:solidFill>
              <a:effectLst/>
              <a:uFillTx/>
              <a:latin typeface="+mn-lt"/>
              <a:ea typeface="+mn-ea"/>
              <a:cs typeface="+mn-cs"/>
            </a:endParaRPr>
          </a:p>
          <a:p>
            <a:pPr lvl="0"/>
            <a:r>
              <a:rPr lang="es-CL" sz="1200" kern="1200" dirty="0">
                <a:solidFill>
                  <a:schemeClr val="tx1"/>
                </a:solidFill>
                <a:effectLst/>
                <a:uFillTx/>
                <a:latin typeface="+mn-lt"/>
                <a:ea typeface="+mn-ea"/>
                <a:cs typeface="+mn-cs"/>
              </a:rPr>
              <a:t>Criterio fisiológico: hipotermia, </a:t>
            </a:r>
            <a:r>
              <a:rPr lang="es-CL" sz="1200" kern="1200" dirty="0" err="1">
                <a:solidFill>
                  <a:schemeClr val="tx1"/>
                </a:solidFill>
                <a:effectLst/>
                <a:uFillTx/>
                <a:latin typeface="+mn-lt"/>
                <a:ea typeface="+mn-ea"/>
                <a:cs typeface="+mn-cs"/>
              </a:rPr>
              <a:t>coagulopatia</a:t>
            </a:r>
            <a:r>
              <a:rPr lang="es-CL" sz="1200" kern="1200" dirty="0">
                <a:solidFill>
                  <a:schemeClr val="tx1"/>
                </a:solidFill>
                <a:effectLst/>
                <a:uFillTx/>
                <a:latin typeface="+mn-lt"/>
                <a:ea typeface="+mn-ea"/>
                <a:cs typeface="+mn-cs"/>
              </a:rPr>
              <a:t>, acidosis</a:t>
            </a:r>
          </a:p>
          <a:p>
            <a:pPr lvl="0"/>
            <a:r>
              <a:rPr lang="es-CL" sz="1200" kern="1200" dirty="0">
                <a:solidFill>
                  <a:schemeClr val="tx1"/>
                </a:solidFill>
                <a:effectLst/>
                <a:uFillTx/>
                <a:latin typeface="+mn-lt"/>
                <a:ea typeface="+mn-ea"/>
                <a:cs typeface="+mn-cs"/>
              </a:rPr>
              <a:t>Lesiones severas, torácicas, fracturas pélvicas, fractura de extremidades complejas, pacientes ancianos, en que se estima gran perdida de sangre</a:t>
            </a:r>
          </a:p>
          <a:p>
            <a:pPr lvl="0"/>
            <a:r>
              <a:rPr lang="es-CL" sz="1200" kern="1200" dirty="0">
                <a:solidFill>
                  <a:schemeClr val="tx1"/>
                </a:solidFill>
                <a:effectLst/>
                <a:uFillTx/>
                <a:latin typeface="+mn-lt"/>
                <a:ea typeface="+mn-ea"/>
                <a:cs typeface="+mn-cs"/>
              </a:rPr>
              <a:t>Accidentes masivos: recursos</a:t>
            </a:r>
          </a:p>
          <a:p>
            <a:pPr lvl="1"/>
            <a:r>
              <a:rPr lang="es-CL" sz="1200" kern="1200" dirty="0">
                <a:solidFill>
                  <a:schemeClr val="tx1"/>
                </a:solidFill>
                <a:effectLst/>
                <a:uFillTx/>
                <a:latin typeface="+mn-lt"/>
                <a:ea typeface="+mn-ea"/>
                <a:cs typeface="+mn-cs"/>
              </a:rPr>
              <a:t>Fijación según características clínicas del paciente</a:t>
            </a:r>
          </a:p>
          <a:p>
            <a:pPr lvl="2"/>
            <a:r>
              <a:rPr lang="es-CL" sz="1200" kern="1200" dirty="0">
                <a:solidFill>
                  <a:schemeClr val="tx1"/>
                </a:solidFill>
                <a:effectLst/>
                <a:uFillTx/>
                <a:latin typeface="+mn-lt"/>
                <a:ea typeface="+mn-ea"/>
                <a:cs typeface="+mn-cs"/>
              </a:rPr>
              <a:t>Estables: fijación temprana y definitiva</a:t>
            </a:r>
          </a:p>
          <a:p>
            <a:pPr lvl="2"/>
            <a:r>
              <a:rPr lang="es-CL" sz="1200" kern="1200" dirty="0">
                <a:solidFill>
                  <a:schemeClr val="tx1"/>
                </a:solidFill>
                <a:effectLst/>
                <a:uFillTx/>
                <a:latin typeface="+mn-lt"/>
                <a:ea typeface="+mn-ea"/>
                <a:cs typeface="+mn-cs"/>
              </a:rPr>
              <a:t>Diferida:</a:t>
            </a:r>
          </a:p>
          <a:p>
            <a:pPr lvl="3"/>
            <a:r>
              <a:rPr lang="es-CL" sz="1200" kern="1200" dirty="0">
                <a:solidFill>
                  <a:schemeClr val="tx1"/>
                </a:solidFill>
                <a:effectLst/>
                <a:uFillTx/>
                <a:latin typeface="+mn-lt"/>
                <a:ea typeface="+mn-ea"/>
                <a:cs typeface="+mn-cs"/>
              </a:rPr>
              <a:t>Inestables</a:t>
            </a:r>
          </a:p>
          <a:p>
            <a:pPr lvl="3"/>
            <a:r>
              <a:rPr lang="es-CL" sz="1200" kern="1200" dirty="0">
                <a:solidFill>
                  <a:schemeClr val="tx1"/>
                </a:solidFill>
                <a:effectLst/>
                <a:uFillTx/>
                <a:latin typeface="+mn-lt"/>
                <a:ea typeface="+mn-ea"/>
                <a:cs typeface="+mn-cs"/>
              </a:rPr>
              <a:t>Daño pulmonar grave</a:t>
            </a:r>
          </a:p>
          <a:p>
            <a:pPr lvl="3"/>
            <a:r>
              <a:rPr lang="es-CL" sz="1200" kern="1200" dirty="0">
                <a:solidFill>
                  <a:schemeClr val="tx1"/>
                </a:solidFill>
                <a:effectLst/>
                <a:uFillTx/>
                <a:latin typeface="+mn-lt"/>
                <a:ea typeface="+mn-ea"/>
                <a:cs typeface="+mn-cs"/>
              </a:rPr>
              <a:t>Incremento PIC</a:t>
            </a:r>
          </a:p>
          <a:p>
            <a:pPr lvl="3"/>
            <a:r>
              <a:rPr lang="es-CL" sz="1200" kern="1200" dirty="0">
                <a:solidFill>
                  <a:schemeClr val="tx1"/>
                </a:solidFill>
                <a:effectLst/>
                <a:uFillTx/>
                <a:latin typeface="+mn-lt"/>
                <a:ea typeface="+mn-ea"/>
                <a:cs typeface="+mn-cs"/>
              </a:rPr>
              <a:t>Procedimientos en inestables</a:t>
            </a:r>
          </a:p>
          <a:p>
            <a:pPr lvl="4"/>
            <a:r>
              <a:rPr lang="es-CL" sz="1200" kern="1200" dirty="0">
                <a:solidFill>
                  <a:schemeClr val="tx1"/>
                </a:solidFill>
                <a:effectLst/>
                <a:uFillTx/>
                <a:latin typeface="+mn-lt"/>
                <a:ea typeface="+mn-ea"/>
                <a:cs typeface="+mn-cs"/>
              </a:rPr>
              <a:t>Aseo de amputaciones traumáticas</a:t>
            </a:r>
          </a:p>
          <a:p>
            <a:pPr lvl="4"/>
            <a:r>
              <a:rPr lang="es-CL" sz="1200" kern="1200" dirty="0">
                <a:solidFill>
                  <a:schemeClr val="tx1"/>
                </a:solidFill>
                <a:effectLst/>
                <a:uFillTx/>
                <a:latin typeface="+mn-lt"/>
                <a:ea typeface="+mn-ea"/>
                <a:cs typeface="+mn-cs"/>
              </a:rPr>
              <a:t>Reducción y estabilización transitoria de fracturas: FE, menos inflamación sistémica</a:t>
            </a:r>
          </a:p>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14</a:t>
            </a:fld>
            <a:endParaRPr lang="es-CL">
              <a:uFillTx/>
            </a:endParaRPr>
          </a:p>
        </p:txBody>
      </p:sp>
    </p:spTree>
    <p:extLst>
      <p:ext uri="{BB962C8B-B14F-4D97-AF65-F5344CB8AC3E}">
        <p14:creationId xmlns:p14="http://schemas.microsoft.com/office/powerpoint/2010/main" val="639664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a:r>
              <a:rPr lang="es-CL" sz="1200" kern="1200" dirty="0">
                <a:solidFill>
                  <a:schemeClr val="tx1"/>
                </a:solidFill>
                <a:effectLst/>
                <a:uFillTx/>
                <a:latin typeface="+mn-lt"/>
                <a:ea typeface="+mn-ea"/>
                <a:cs typeface="+mn-cs"/>
              </a:rPr>
              <a:t>Estables (grado I): </a:t>
            </a:r>
            <a:r>
              <a:rPr lang="es-CL" sz="1200" kern="1200" dirty="0" err="1">
                <a:solidFill>
                  <a:schemeClr val="tx1"/>
                </a:solidFill>
                <a:effectLst/>
                <a:uFillTx/>
                <a:latin typeface="+mn-lt"/>
                <a:ea typeface="+mn-ea"/>
                <a:cs typeface="+mn-cs"/>
              </a:rPr>
              <a:t>pctes</a:t>
            </a:r>
            <a:r>
              <a:rPr lang="es-CL" sz="1200" kern="1200" dirty="0">
                <a:solidFill>
                  <a:schemeClr val="tx1"/>
                </a:solidFill>
                <a:effectLst/>
                <a:uFillTx/>
                <a:latin typeface="+mn-lt"/>
                <a:ea typeface="+mn-ea"/>
                <a:cs typeface="+mn-cs"/>
              </a:rPr>
              <a:t> sin shock ni compromiso fisiológico. ETC seguro, beneficios a </a:t>
            </a:r>
            <a:r>
              <a:rPr lang="es-CL" sz="1200" kern="1200" dirty="0" err="1">
                <a:solidFill>
                  <a:schemeClr val="tx1"/>
                </a:solidFill>
                <a:effectLst/>
                <a:uFillTx/>
                <a:latin typeface="+mn-lt"/>
                <a:ea typeface="+mn-ea"/>
                <a:cs typeface="+mn-cs"/>
              </a:rPr>
              <a:t>morbimortlidad</a:t>
            </a:r>
            <a:r>
              <a:rPr lang="es-CL" sz="1200" kern="1200" dirty="0">
                <a:solidFill>
                  <a:schemeClr val="tx1"/>
                </a:solidFill>
                <a:effectLst/>
                <a:uFillTx/>
                <a:latin typeface="+mn-lt"/>
                <a:ea typeface="+mn-ea"/>
                <a:cs typeface="+mn-cs"/>
              </a:rPr>
              <a:t> en primeras 24-48 horas</a:t>
            </a:r>
          </a:p>
          <a:p>
            <a:pPr lvl="2"/>
            <a:r>
              <a:rPr lang="es-CL" sz="1200" kern="1200" dirty="0">
                <a:solidFill>
                  <a:schemeClr val="tx1"/>
                </a:solidFill>
                <a:effectLst/>
                <a:uFillTx/>
                <a:latin typeface="+mn-lt"/>
                <a:ea typeface="+mn-ea"/>
                <a:cs typeface="+mn-cs"/>
              </a:rPr>
              <a:t>Limites: (</a:t>
            </a:r>
            <a:r>
              <a:rPr lang="es-CL" sz="1200" kern="1200" dirty="0" err="1">
                <a:solidFill>
                  <a:schemeClr val="tx1"/>
                </a:solidFill>
                <a:effectLst/>
                <a:uFillTx/>
                <a:latin typeface="+mn-lt"/>
                <a:ea typeface="+mn-ea"/>
                <a:cs typeface="+mn-cs"/>
              </a:rPr>
              <a:t>borderline</a:t>
            </a:r>
            <a:r>
              <a:rPr lang="es-CL" sz="1200" kern="1200" dirty="0">
                <a:solidFill>
                  <a:schemeClr val="tx1"/>
                </a:solidFill>
                <a:effectLst/>
                <a:uFillTx/>
                <a:latin typeface="+mn-lt"/>
                <a:ea typeface="+mn-ea"/>
                <a:cs typeface="+mn-cs"/>
              </a:rPr>
              <a:t>/grado II))alto riesgo de complicaciones. Fijación temporal y cirugías menor de 6 horas. Inestabilidad CV e hipoxia, requiere reanimación adicional y observar </a:t>
            </a:r>
            <a:r>
              <a:rPr lang="es-CL" sz="1200" kern="1200" dirty="0" err="1">
                <a:solidFill>
                  <a:schemeClr val="tx1"/>
                </a:solidFill>
                <a:effectLst/>
                <a:uFillTx/>
                <a:latin typeface="+mn-lt"/>
                <a:ea typeface="+mn-ea"/>
                <a:cs typeface="+mn-cs"/>
              </a:rPr>
              <a:t>evolicion</a:t>
            </a:r>
            <a:r>
              <a:rPr lang="es-CL" sz="1200" kern="1200" dirty="0">
                <a:solidFill>
                  <a:schemeClr val="tx1"/>
                </a:solidFill>
                <a:effectLst/>
                <a:uFillTx/>
                <a:latin typeface="+mn-lt"/>
                <a:ea typeface="+mn-ea"/>
                <a:cs typeface="+mn-cs"/>
              </a:rPr>
              <a:t>, con cx puede alterar la capacidad del paciente de tolerar un </a:t>
            </a:r>
            <a:r>
              <a:rPr lang="es-CL" sz="1200" kern="1200" dirty="0" err="1">
                <a:solidFill>
                  <a:schemeClr val="tx1"/>
                </a:solidFill>
                <a:effectLst/>
                <a:uFillTx/>
                <a:latin typeface="+mn-lt"/>
                <a:ea typeface="+mn-ea"/>
                <a:cs typeface="+mn-cs"/>
              </a:rPr>
              <a:t>second</a:t>
            </a:r>
            <a:r>
              <a:rPr lang="es-CL" sz="1200" kern="1200" dirty="0">
                <a:solidFill>
                  <a:schemeClr val="tx1"/>
                </a:solidFill>
                <a:effectLst/>
                <a:uFillTx/>
                <a:latin typeface="+mn-lt"/>
                <a:ea typeface="+mn-ea"/>
                <a:cs typeface="+mn-cs"/>
              </a:rPr>
              <a:t> hit</a:t>
            </a:r>
          </a:p>
          <a:p>
            <a:pPr lvl="2"/>
            <a:r>
              <a:rPr lang="es-CL" sz="1200" kern="1200" dirty="0">
                <a:solidFill>
                  <a:schemeClr val="tx1"/>
                </a:solidFill>
                <a:effectLst/>
                <a:uFillTx/>
                <a:latin typeface="+mn-lt"/>
                <a:ea typeface="+mn-ea"/>
                <a:cs typeface="+mn-cs"/>
              </a:rPr>
              <a:t>Inestables (Grado III) evitar procedimientos mayores que impliquen perdida de sangre, requieren cuidados en UCI. Si mejora puede considerarse </a:t>
            </a:r>
            <a:r>
              <a:rPr lang="es-CL" sz="1200" kern="1200" dirty="0" err="1">
                <a:solidFill>
                  <a:schemeClr val="tx1"/>
                </a:solidFill>
                <a:effectLst/>
                <a:uFillTx/>
                <a:latin typeface="+mn-lt"/>
                <a:ea typeface="+mn-ea"/>
                <a:cs typeface="+mn-cs"/>
              </a:rPr>
              <a:t>cem</a:t>
            </a:r>
            <a:r>
              <a:rPr lang="es-CL" sz="1200" kern="1200" dirty="0">
                <a:solidFill>
                  <a:schemeClr val="tx1"/>
                </a:solidFill>
                <a:effectLst/>
                <a:uFillTx/>
                <a:latin typeface="+mn-lt"/>
                <a:ea typeface="+mn-ea"/>
                <a:cs typeface="+mn-cs"/>
              </a:rPr>
              <a:t>, pero si persiste inestabilidad se realiza FE (puede realizarse en cama de uci)</a:t>
            </a:r>
          </a:p>
          <a:p>
            <a:pPr lvl="2"/>
            <a:r>
              <a:rPr lang="es-CL" sz="1200" kern="1200" dirty="0">
                <a:solidFill>
                  <a:schemeClr val="tx1"/>
                </a:solidFill>
                <a:effectLst/>
                <a:uFillTx/>
                <a:latin typeface="+mn-lt"/>
                <a:ea typeface="+mn-ea"/>
                <a:cs typeface="+mn-cs"/>
              </a:rPr>
              <a:t>Extremos (Grado IV): FE o tracciones esqueléticas (solo en manejo agudo), procedimientos de menos de 2 horas</a:t>
            </a:r>
          </a:p>
          <a:p>
            <a:pPr lvl="2"/>
            <a:endParaRPr lang="es-CL" sz="1200" kern="1200" dirty="0">
              <a:solidFill>
                <a:schemeClr val="tx1"/>
              </a:solidFill>
              <a:effectLst/>
              <a:uFillTx/>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16</a:t>
            </a:fld>
            <a:endParaRPr lang="es-CL">
              <a:uFillTx/>
            </a:endParaRPr>
          </a:p>
        </p:txBody>
      </p:sp>
    </p:spTree>
    <p:extLst>
      <p:ext uri="{BB962C8B-B14F-4D97-AF65-F5344CB8AC3E}">
        <p14:creationId xmlns:p14="http://schemas.microsoft.com/office/powerpoint/2010/main" val="2474953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CL" sz="1200" kern="1200" dirty="0">
                <a:solidFill>
                  <a:schemeClr val="tx1"/>
                </a:solidFill>
                <a:effectLst/>
                <a:uFillTx/>
                <a:latin typeface="+mn-lt"/>
                <a:ea typeface="+mn-ea"/>
                <a:cs typeface="+mn-cs"/>
              </a:rPr>
              <a:t>ETC vs DCO</a:t>
            </a:r>
          </a:p>
          <a:p>
            <a:pPr lvl="0"/>
            <a:r>
              <a:rPr lang="es-CL" sz="1200" kern="1200" dirty="0">
                <a:solidFill>
                  <a:schemeClr val="tx1"/>
                </a:solidFill>
                <a:effectLst/>
                <a:uFillTx/>
                <a:latin typeface="+mn-lt"/>
                <a:ea typeface="+mn-ea"/>
                <a:cs typeface="+mn-cs"/>
              </a:rPr>
              <a:t>En general, si los pacientes se resucitan de manera óptima, como lo demuestra la capacidad de eliminar el lactato a la normalidad, el cuidado temprano de la fractura total suele ser la mejor idea. Si no, un enfoque de control de daños sería más sabio.</a:t>
            </a:r>
          </a:p>
          <a:p>
            <a:pPr lvl="0"/>
            <a:r>
              <a:rPr lang="es-CL" sz="1200" kern="1200" dirty="0">
                <a:solidFill>
                  <a:schemeClr val="tx1"/>
                </a:solidFill>
                <a:effectLst/>
                <a:uFillTx/>
                <a:latin typeface="+mn-lt"/>
                <a:ea typeface="+mn-ea"/>
                <a:cs typeface="+mn-cs"/>
              </a:rPr>
              <a:t>Algunas lesiones específicas pueden influir en la decisión de proceder con ETC versus control de daños. Por ejemplo, la atención de TEC generalmente implica exámenes físicos seriados, imágenes repetidas o ambas. El cuidado quirúrgico total temprano de la fractura no permite que eso suceda. Por lo tanto, DCO puede ser preferible para permitir monitorización de la lesión cerebral. La repetición de la tomografía computarizada (TC) de la cabeza a las 6 horas puede ser muy útil para predecir la trayectoria de la lesión cerebral.</a:t>
            </a:r>
          </a:p>
          <a:p>
            <a:pPr lvl="0"/>
            <a:r>
              <a:rPr lang="es-CL" sz="1200" kern="1200" dirty="0">
                <a:solidFill>
                  <a:schemeClr val="tx1"/>
                </a:solidFill>
                <a:effectLst/>
                <a:uFillTx/>
                <a:latin typeface="+mn-lt"/>
                <a:ea typeface="+mn-ea"/>
                <a:cs typeface="+mn-cs"/>
              </a:rPr>
              <a:t>Lo mismo puede ser cierto en pacientes con lesión aórtica traumática y en pacientes con lesiones complejas de vísceras sólidas. Sin embargo, en un sistema de trauma que funciona bien, muchos de estos problemas pueden resolverse y aún permitir la atención total temprana de la fractura, tal vez no 12 horas después del ingreso, sino dentro de las 24 horas. </a:t>
            </a:r>
          </a:p>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17</a:t>
            </a:fld>
            <a:endParaRPr lang="es-CL">
              <a:uFillTx/>
            </a:endParaRPr>
          </a:p>
        </p:txBody>
      </p:sp>
    </p:spTree>
    <p:extLst>
      <p:ext uri="{BB962C8B-B14F-4D97-AF65-F5344CB8AC3E}">
        <p14:creationId xmlns:p14="http://schemas.microsoft.com/office/powerpoint/2010/main" val="2899485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uFillTx/>
                <a:latin typeface="+mn-lt"/>
                <a:ea typeface="+mn-ea"/>
                <a:cs typeface="+mn-cs"/>
              </a:rPr>
              <a:t>Recientemente, se introdujo el concepto de EARLY APPROPIATE CARE sugieren una fijación definitiva de la mayoría de las lesiones axiales y femorales dentro de las 36 h posteriores a que la lesión parezca segura en pacientes resucitados, según la medición de la mejoría de la acidosis. para enfatizar que la fijación de la fractura no debería tener lugar durante la reanimación, sino que debería retrasarse un poco (24-36 horas, o hasta encontrar una </a:t>
            </a:r>
            <a:r>
              <a:rPr lang="es-CL" sz="1200" kern="1200" dirty="0" err="1">
                <a:solidFill>
                  <a:schemeClr val="tx1"/>
                </a:solidFill>
                <a:effectLst/>
                <a:uFillTx/>
                <a:latin typeface="+mn-lt"/>
                <a:ea typeface="+mn-ea"/>
                <a:cs typeface="+mn-cs"/>
              </a:rPr>
              <a:t>ventna</a:t>
            </a:r>
            <a:r>
              <a:rPr lang="es-CL" sz="1200" kern="1200" dirty="0">
                <a:solidFill>
                  <a:schemeClr val="tx1"/>
                </a:solidFill>
                <a:effectLst/>
                <a:uFillTx/>
                <a:latin typeface="+mn-lt"/>
                <a:ea typeface="+mn-ea"/>
                <a:cs typeface="+mn-cs"/>
              </a:rPr>
              <a:t> segura para la cirugía)hasta que el paciente recupere los parámetros fisiológicos normales. Por lo tanto, ahora se reconoce que ETC y DCO son complementarios entre sí y se utilizan para diferentes grupos de pacientes. </a:t>
            </a:r>
          </a:p>
          <a:p>
            <a:r>
              <a:rPr lang="es-CL" sz="1200" kern="1200" dirty="0">
                <a:solidFill>
                  <a:schemeClr val="tx1"/>
                </a:solidFill>
                <a:effectLst/>
                <a:uFillTx/>
                <a:latin typeface="+mn-lt"/>
                <a:ea typeface="+mn-ea"/>
                <a:cs typeface="+mn-cs"/>
              </a:rPr>
              <a:t>; Se ha demostrado que EAC reduce las complicaciones, la duración de la estadía y los costos.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i="1" kern="1200" dirty="0">
                <a:solidFill>
                  <a:schemeClr val="tx1"/>
                </a:solidFill>
                <a:effectLst/>
                <a:uFillTx/>
                <a:latin typeface="+mn-lt"/>
                <a:ea typeface="+mn-ea"/>
                <a:cs typeface="+mn-cs"/>
              </a:rPr>
              <a:t>La etiología puede haber sido un retraso en el acceso a la atención, hemorragia masiva continua y / o fallas en los sistemas cardíaco o pulmonar. El modelo matemático dentro de este gran conjunto de datos se utilizó para analizar de forma incremental las tres mediciones disponibles de acidosis a lo largo del tiempo, a fin de identificar un umbral por el cual la cirugía definitiva podría recomendarse con un riesgo razonable. Finalmente, las recomendaciones de umbral fueron pH ≥ 7.25, exceso de base ≥ -5.5 </a:t>
            </a:r>
            <a:r>
              <a:rPr lang="es-CL" sz="1200" i="1" kern="1200" dirty="0" err="1">
                <a:solidFill>
                  <a:schemeClr val="tx1"/>
                </a:solidFill>
                <a:effectLst/>
                <a:uFillTx/>
                <a:latin typeface="+mn-lt"/>
                <a:ea typeface="+mn-ea"/>
                <a:cs typeface="+mn-cs"/>
              </a:rPr>
              <a:t>mmol</a:t>
            </a:r>
            <a:r>
              <a:rPr lang="es-CL" sz="1200" i="1" kern="1200" dirty="0">
                <a:solidFill>
                  <a:schemeClr val="tx1"/>
                </a:solidFill>
                <a:effectLst/>
                <a:uFillTx/>
                <a:latin typeface="+mn-lt"/>
                <a:ea typeface="+mn-ea"/>
                <a:cs typeface="+mn-cs"/>
              </a:rPr>
              <a:t> / L, o lactato &lt;4.0 </a:t>
            </a:r>
            <a:r>
              <a:rPr lang="es-CL" sz="1200" i="1" kern="1200" dirty="0" err="1">
                <a:solidFill>
                  <a:schemeClr val="tx1"/>
                </a:solidFill>
                <a:effectLst/>
                <a:uFillTx/>
                <a:latin typeface="+mn-lt"/>
                <a:ea typeface="+mn-ea"/>
                <a:cs typeface="+mn-cs"/>
              </a:rPr>
              <a:t>mmol</a:t>
            </a:r>
            <a:r>
              <a:rPr lang="es-CL" sz="1200" i="1" kern="1200" dirty="0">
                <a:solidFill>
                  <a:schemeClr val="tx1"/>
                </a:solidFill>
                <a:effectLst/>
                <a:uFillTx/>
                <a:latin typeface="+mn-lt"/>
                <a:ea typeface="+mn-ea"/>
                <a:cs typeface="+mn-cs"/>
              </a:rPr>
              <a:t> / L, para proceder a la fijación definitiva de fracturas de la columna </a:t>
            </a:r>
            <a:r>
              <a:rPr lang="es-CL" sz="1200" i="1" kern="1200" dirty="0" err="1">
                <a:solidFill>
                  <a:schemeClr val="tx1"/>
                </a:solidFill>
                <a:effectLst/>
                <a:uFillTx/>
                <a:latin typeface="+mn-lt"/>
                <a:ea typeface="+mn-ea"/>
                <a:cs typeface="+mn-cs"/>
              </a:rPr>
              <a:t>toracolumbar</a:t>
            </a:r>
            <a:r>
              <a:rPr lang="es-CL" sz="1200" i="1" kern="1200" dirty="0">
                <a:solidFill>
                  <a:schemeClr val="tx1"/>
                </a:solidFill>
                <a:effectLst/>
                <a:uFillTx/>
                <a:latin typeface="+mn-lt"/>
                <a:ea typeface="+mn-ea"/>
                <a:cs typeface="+mn-cs"/>
              </a:rPr>
              <a:t>, anillo pélvico, acetábulo o fémur, siempre que el paciente respondía a la reanimación y no requería soporte </a:t>
            </a:r>
            <a:r>
              <a:rPr lang="es-CL" sz="1200" i="1" kern="1200" dirty="0" err="1">
                <a:solidFill>
                  <a:schemeClr val="tx1"/>
                </a:solidFill>
                <a:effectLst/>
                <a:uFillTx/>
                <a:latin typeface="+mn-lt"/>
                <a:ea typeface="+mn-ea"/>
                <a:cs typeface="+mn-cs"/>
              </a:rPr>
              <a:t>vasopresor</a:t>
            </a:r>
            <a:endParaRPr lang="es-CL" sz="1200" i="1" kern="1200" dirty="0">
              <a:solidFill>
                <a:schemeClr val="tx1"/>
              </a:solidFill>
              <a:effectLst/>
              <a:uFillTx/>
              <a:latin typeface="+mn-lt"/>
              <a:ea typeface="+mn-ea"/>
              <a:cs typeface="+mn-cs"/>
            </a:endParaRPr>
          </a:p>
          <a:p>
            <a:endParaRPr lang="es-CL" sz="1200" kern="1200" dirty="0">
              <a:solidFill>
                <a:schemeClr val="tx1"/>
              </a:solidFill>
              <a:effectLst/>
              <a:uFillTx/>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18</a:t>
            </a:fld>
            <a:endParaRPr lang="es-CL">
              <a:uFillTx/>
            </a:endParaRPr>
          </a:p>
        </p:txBody>
      </p:sp>
    </p:spTree>
    <p:extLst>
      <p:ext uri="{BB962C8B-B14F-4D97-AF65-F5344CB8AC3E}">
        <p14:creationId xmlns:p14="http://schemas.microsoft.com/office/powerpoint/2010/main" val="1291838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CDBDC78D-B6FF-4EA8-B692-1ABC96879FC8}" type="slidenum">
              <a:rPr lang="es-CL" smtClean="0"/>
              <a:t>20</a:t>
            </a:fld>
            <a:endParaRPr lang="es-CL"/>
          </a:p>
        </p:txBody>
      </p:sp>
    </p:spTree>
    <p:extLst>
      <p:ext uri="{BB962C8B-B14F-4D97-AF65-F5344CB8AC3E}">
        <p14:creationId xmlns:p14="http://schemas.microsoft.com/office/powerpoint/2010/main" val="1318031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uFillTx/>
                <a:latin typeface="+mn-lt"/>
                <a:ea typeface="+mn-ea"/>
                <a:cs typeface="+mn-cs"/>
              </a:rPr>
              <a:t>En España es la tercera causa de muerte, la primera en menores de 45, 50% por accidentes de transito.</a:t>
            </a:r>
          </a:p>
          <a:p>
            <a:r>
              <a:rPr lang="es-CL" sz="1200" kern="1200" dirty="0">
                <a:solidFill>
                  <a:schemeClr val="tx1"/>
                </a:solidFill>
                <a:effectLst/>
                <a:uFillTx/>
                <a:latin typeface="+mn-lt"/>
                <a:ea typeface="+mn-ea"/>
                <a:cs typeface="+mn-cs"/>
              </a:rPr>
              <a:t>USA 47% de las muertes de 1 a 44 años, un tercio de las muertes a toda edad, </a:t>
            </a:r>
          </a:p>
          <a:p>
            <a:r>
              <a:rPr lang="es-CL" sz="1200" kern="1200" dirty="0">
                <a:solidFill>
                  <a:schemeClr val="tx1"/>
                </a:solidFill>
                <a:effectLst/>
                <a:uFillTx/>
                <a:latin typeface="+mn-lt"/>
                <a:ea typeface="+mn-ea"/>
                <a:cs typeface="+mn-cs"/>
              </a:rPr>
              <a:t>	26% automovilístico</a:t>
            </a:r>
          </a:p>
          <a:p>
            <a:r>
              <a:rPr lang="es-CL" sz="1200" kern="1200" dirty="0">
                <a:solidFill>
                  <a:schemeClr val="tx1"/>
                </a:solidFill>
                <a:effectLst/>
                <a:uFillTx/>
                <a:latin typeface="+mn-lt"/>
                <a:ea typeface="+mn-ea"/>
                <a:cs typeface="+mn-cs"/>
              </a:rPr>
              <a:t>	18% armas de fuego</a:t>
            </a:r>
          </a:p>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2</a:t>
            </a:fld>
            <a:endParaRPr lang="es-CL">
              <a:uFillTx/>
            </a:endParaRPr>
          </a:p>
        </p:txBody>
      </p:sp>
    </p:spTree>
    <p:extLst>
      <p:ext uri="{BB962C8B-B14F-4D97-AF65-F5344CB8AC3E}">
        <p14:creationId xmlns:p14="http://schemas.microsoft.com/office/powerpoint/2010/main" val="55144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uFillTx/>
                <a:latin typeface="+mn-lt"/>
                <a:ea typeface="+mn-ea"/>
                <a:cs typeface="+mn-cs"/>
              </a:rPr>
              <a:t>Síndrome de lesiones múltiples que exceden el </a:t>
            </a:r>
            <a:r>
              <a:rPr lang="es-CL" sz="1200" kern="1200" dirty="0" err="1">
                <a:solidFill>
                  <a:schemeClr val="tx1"/>
                </a:solidFill>
                <a:effectLst/>
                <a:uFillTx/>
                <a:latin typeface="+mn-lt"/>
                <a:ea typeface="+mn-ea"/>
                <a:cs typeface="+mn-cs"/>
              </a:rPr>
              <a:t>Injury</a:t>
            </a:r>
            <a:r>
              <a:rPr lang="es-CL" sz="1200" kern="1200" dirty="0">
                <a:solidFill>
                  <a:schemeClr val="tx1"/>
                </a:solidFill>
                <a:effectLst/>
                <a:uFillTx/>
                <a:latin typeface="+mn-lt"/>
                <a:ea typeface="+mn-ea"/>
                <a:cs typeface="+mn-cs"/>
              </a:rPr>
              <a:t> </a:t>
            </a:r>
            <a:r>
              <a:rPr lang="es-CL" sz="1200" kern="1200" dirty="0" err="1">
                <a:solidFill>
                  <a:schemeClr val="tx1"/>
                </a:solidFill>
                <a:effectLst/>
                <a:uFillTx/>
                <a:latin typeface="+mn-lt"/>
                <a:ea typeface="+mn-ea"/>
                <a:cs typeface="+mn-cs"/>
              </a:rPr>
              <a:t>Severity</a:t>
            </a:r>
            <a:r>
              <a:rPr lang="es-CL" sz="1200" kern="1200" dirty="0">
                <a:solidFill>
                  <a:schemeClr val="tx1"/>
                </a:solidFill>
                <a:effectLst/>
                <a:uFillTx/>
                <a:latin typeface="+mn-lt"/>
                <a:ea typeface="+mn-ea"/>
                <a:cs typeface="+mn-cs"/>
              </a:rPr>
              <a:t> Score (ISS) de 16 con reacciones sistémicas secuenciales que pueden llevar a disfunción o falla de órganos lejanos y sistemas vitales que no están directamente dañadas. </a:t>
            </a:r>
          </a:p>
          <a:p>
            <a:r>
              <a:rPr lang="es-CL" sz="1200" kern="1200" dirty="0">
                <a:solidFill>
                  <a:schemeClr val="tx1"/>
                </a:solidFill>
                <a:effectLst/>
                <a:uFillTx/>
                <a:latin typeface="+mn-lt"/>
                <a:ea typeface="+mn-ea"/>
                <a:cs typeface="+mn-cs"/>
              </a:rPr>
              <a:t> </a:t>
            </a:r>
          </a:p>
          <a:p>
            <a:r>
              <a:rPr lang="es-CL" sz="1200" kern="1200" dirty="0">
                <a:solidFill>
                  <a:schemeClr val="tx1"/>
                </a:solidFill>
                <a:effectLst/>
                <a:uFillTx/>
                <a:latin typeface="+mn-lt"/>
                <a:ea typeface="+mn-ea"/>
                <a:cs typeface="+mn-cs"/>
              </a:rPr>
              <a:t>Un consenso internacional sugiere que </a:t>
            </a:r>
            <a:r>
              <a:rPr lang="es-CL" sz="1200" kern="1200" dirty="0" err="1">
                <a:solidFill>
                  <a:schemeClr val="tx1"/>
                </a:solidFill>
                <a:effectLst/>
                <a:uFillTx/>
                <a:latin typeface="+mn-lt"/>
                <a:ea typeface="+mn-ea"/>
                <a:cs typeface="+mn-cs"/>
              </a:rPr>
              <a:t>politrauma</a:t>
            </a:r>
            <a:r>
              <a:rPr lang="es-CL" sz="1200" kern="1200" dirty="0">
                <a:solidFill>
                  <a:schemeClr val="tx1"/>
                </a:solidFill>
                <a:effectLst/>
                <a:uFillTx/>
                <a:latin typeface="+mn-lt"/>
                <a:ea typeface="+mn-ea"/>
                <a:cs typeface="+mn-cs"/>
              </a:rPr>
              <a:t> sea redefinido como la presencia de dos lesiones que son mayor o igual a 3 en la escala abreviada de daños (AIS) a uno o más de las siguientes condiciones adicionales:</a:t>
            </a:r>
          </a:p>
          <a:p>
            <a:pPr lvl="0"/>
            <a:r>
              <a:rPr lang="es-CL" sz="1200" kern="1200" dirty="0" err="1">
                <a:solidFill>
                  <a:schemeClr val="tx1"/>
                </a:solidFill>
                <a:effectLst/>
                <a:uFillTx/>
                <a:latin typeface="+mn-lt"/>
                <a:ea typeface="+mn-ea"/>
                <a:cs typeface="+mn-cs"/>
              </a:rPr>
              <a:t>Hipotension</a:t>
            </a:r>
            <a:r>
              <a:rPr lang="es-CL" sz="1200" kern="1200" dirty="0">
                <a:solidFill>
                  <a:schemeClr val="tx1"/>
                </a:solidFill>
                <a:effectLst/>
                <a:uFillTx/>
                <a:latin typeface="+mn-lt"/>
                <a:ea typeface="+mn-ea"/>
                <a:cs typeface="+mn-cs"/>
              </a:rPr>
              <a:t> PAS&lt;90</a:t>
            </a:r>
          </a:p>
          <a:p>
            <a:pPr lvl="0"/>
            <a:r>
              <a:rPr lang="es-CL" sz="1200" kern="1200" dirty="0">
                <a:solidFill>
                  <a:schemeClr val="tx1"/>
                </a:solidFill>
                <a:effectLst/>
                <a:uFillTx/>
                <a:latin typeface="+mn-lt"/>
                <a:ea typeface="+mn-ea"/>
                <a:cs typeface="+mn-cs"/>
              </a:rPr>
              <a:t>Inconciencia GCS </a:t>
            </a:r>
            <a:r>
              <a:rPr lang="es-CL" sz="1200" u="sng" kern="1200" dirty="0">
                <a:solidFill>
                  <a:schemeClr val="tx1"/>
                </a:solidFill>
                <a:effectLst/>
                <a:uFillTx/>
                <a:latin typeface="+mn-lt"/>
                <a:ea typeface="+mn-ea"/>
                <a:cs typeface="+mn-cs"/>
              </a:rPr>
              <a:t>&lt;</a:t>
            </a:r>
            <a:r>
              <a:rPr lang="es-CL" sz="1200" kern="1200" dirty="0">
                <a:solidFill>
                  <a:schemeClr val="tx1"/>
                </a:solidFill>
                <a:effectLst/>
                <a:uFillTx/>
                <a:latin typeface="+mn-lt"/>
                <a:ea typeface="+mn-ea"/>
                <a:cs typeface="+mn-cs"/>
              </a:rPr>
              <a:t> 8</a:t>
            </a:r>
          </a:p>
          <a:p>
            <a:pPr lvl="0"/>
            <a:r>
              <a:rPr lang="es-CL" sz="1200" kern="1200" dirty="0">
                <a:solidFill>
                  <a:schemeClr val="tx1"/>
                </a:solidFill>
                <a:effectLst/>
                <a:uFillTx/>
                <a:latin typeface="+mn-lt"/>
                <a:ea typeface="+mn-ea"/>
                <a:cs typeface="+mn-cs"/>
              </a:rPr>
              <a:t>Acidosis, déficit base &lt;6</a:t>
            </a:r>
          </a:p>
          <a:p>
            <a:pPr lvl="0"/>
            <a:r>
              <a:rPr lang="es-CL" sz="1200" kern="1200" dirty="0">
                <a:solidFill>
                  <a:schemeClr val="tx1"/>
                </a:solidFill>
                <a:effectLst/>
                <a:uFillTx/>
                <a:latin typeface="+mn-lt"/>
                <a:ea typeface="+mn-ea"/>
                <a:cs typeface="+mn-cs"/>
              </a:rPr>
              <a:t>Coagulopatía INR&gt;1.4 </a:t>
            </a:r>
            <a:r>
              <a:rPr lang="es-CL" sz="1200" kern="1200" dirty="0" err="1">
                <a:solidFill>
                  <a:schemeClr val="tx1"/>
                </a:solidFill>
                <a:effectLst/>
                <a:uFillTx/>
                <a:latin typeface="+mn-lt"/>
                <a:ea typeface="+mn-ea"/>
                <a:cs typeface="+mn-cs"/>
              </a:rPr>
              <a:t>ttpk</a:t>
            </a:r>
            <a:r>
              <a:rPr lang="es-CL" sz="1200" kern="1200" dirty="0">
                <a:solidFill>
                  <a:schemeClr val="tx1"/>
                </a:solidFill>
                <a:effectLst/>
                <a:uFillTx/>
                <a:latin typeface="+mn-lt"/>
                <a:ea typeface="+mn-ea"/>
                <a:cs typeface="+mn-cs"/>
              </a:rPr>
              <a:t> &gt;50</a:t>
            </a:r>
          </a:p>
          <a:p>
            <a:pPr lvl="0"/>
            <a:r>
              <a:rPr lang="es-CL" sz="1200" kern="1200" dirty="0">
                <a:solidFill>
                  <a:schemeClr val="tx1"/>
                </a:solidFill>
                <a:effectLst/>
                <a:uFillTx/>
                <a:latin typeface="+mn-lt"/>
                <a:ea typeface="+mn-ea"/>
                <a:cs typeface="+mn-cs"/>
              </a:rPr>
              <a:t>Edad &gt;70</a:t>
            </a:r>
          </a:p>
          <a:p>
            <a:endParaRPr lang="es-CL" sz="1200" kern="1200" dirty="0">
              <a:solidFill>
                <a:schemeClr val="tx1"/>
              </a:solidFill>
              <a:effectLst/>
              <a:uFillTx/>
              <a:latin typeface="+mn-lt"/>
              <a:ea typeface="+mn-ea"/>
              <a:cs typeface="+mn-cs"/>
            </a:endParaRPr>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3</a:t>
            </a:fld>
            <a:endParaRPr lang="es-CL">
              <a:uFillTx/>
            </a:endParaRPr>
          </a:p>
        </p:txBody>
      </p:sp>
    </p:spTree>
    <p:extLst>
      <p:ext uri="{BB962C8B-B14F-4D97-AF65-F5344CB8AC3E}">
        <p14:creationId xmlns:p14="http://schemas.microsoft.com/office/powerpoint/2010/main" val="274556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b="0" i="0" kern="1200" dirty="0">
                <a:solidFill>
                  <a:schemeClr val="tx1"/>
                </a:solidFill>
                <a:effectLst/>
                <a:uFillTx/>
                <a:latin typeface="+mn-lt"/>
                <a:ea typeface="+mn-ea"/>
                <a:cs typeface="+mn-cs"/>
              </a:rPr>
              <a:t> Sin embargo, este sistema proporciona tan solo una ordenación aproximada y el aumento de la mortalidad asociado a ello no es lineal</a:t>
            </a:r>
            <a:r>
              <a:rPr lang="es-CL" sz="1200" b="0" i="0" u="sng" kern="1200" baseline="30000" dirty="0">
                <a:solidFill>
                  <a:schemeClr val="tx1"/>
                </a:solidFill>
                <a:effectLst/>
                <a:uFillTx/>
                <a:latin typeface="+mn-lt"/>
                <a:ea typeface="+mn-ea"/>
                <a:cs typeface="+mn-cs"/>
                <a:hlinkClick r:id="rId3"/>
              </a:rPr>
              <a:t>14</a:t>
            </a:r>
            <a:endParaRPr lang="es-CL" sz="1200" b="0" i="0" u="sng" kern="1200" baseline="30000" dirty="0">
              <a:solidFill>
                <a:schemeClr val="tx1"/>
              </a:solidFill>
              <a:effectLst/>
              <a:uFillTx/>
              <a:latin typeface="+mn-lt"/>
              <a:ea typeface="+mn-ea"/>
              <a:cs typeface="+mn-cs"/>
            </a:endParaRPr>
          </a:p>
          <a:p>
            <a:r>
              <a:rPr lang="es-CL" sz="1200" b="0" i="0" kern="1200" dirty="0">
                <a:solidFill>
                  <a:schemeClr val="tx1"/>
                </a:solidFill>
                <a:effectLst/>
                <a:uFillTx/>
                <a:latin typeface="+mn-lt"/>
                <a:ea typeface="+mn-ea"/>
                <a:cs typeface="+mn-cs"/>
              </a:rPr>
              <a:t>se basa en una clasificación anatómica de la gravedad de las lesiones de la AIS, combinando los niveles de gravedad en un único valor que está correlacionado con los resultados</a:t>
            </a:r>
            <a:r>
              <a:rPr lang="es-CL" sz="1200" b="0" i="0" u="none" strike="noStrike" kern="1200" baseline="30000" dirty="0">
                <a:solidFill>
                  <a:schemeClr val="tx1"/>
                </a:solidFill>
                <a:effectLst/>
                <a:uFillTx/>
                <a:latin typeface="+mn-lt"/>
                <a:ea typeface="+mn-ea"/>
                <a:cs typeface="+mn-cs"/>
                <a:hlinkClick r:id="rId3"/>
              </a:rPr>
              <a:t>14</a:t>
            </a:r>
            <a:r>
              <a:rPr lang="es-CL" sz="1200" b="0" i="0" kern="1200" dirty="0">
                <a:solidFill>
                  <a:schemeClr val="tx1"/>
                </a:solidFill>
                <a:effectLst/>
                <a:uFillTx/>
                <a:latin typeface="+mn-lt"/>
                <a:ea typeface="+mn-ea"/>
                <a:cs typeface="+mn-cs"/>
              </a:rPr>
              <a:t>. La ISS, que es un sistema de puntuación comúnmente utilizado en traumatología</a:t>
            </a:r>
            <a:r>
              <a:rPr lang="es-CL" sz="1200" b="0" i="0" u="none" strike="noStrike" kern="1200" baseline="30000" dirty="0">
                <a:solidFill>
                  <a:schemeClr val="tx1"/>
                </a:solidFill>
                <a:effectLst/>
                <a:uFillTx/>
                <a:latin typeface="+mn-lt"/>
                <a:ea typeface="+mn-ea"/>
                <a:cs typeface="+mn-cs"/>
                <a:hlinkClick r:id="rId4"/>
              </a:rPr>
              <a:t>7</a:t>
            </a:r>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4</a:t>
            </a:fld>
            <a:endParaRPr lang="es-CL">
              <a:uFillTx/>
            </a:endParaRPr>
          </a:p>
        </p:txBody>
      </p:sp>
    </p:spTree>
    <p:extLst>
      <p:ext uri="{BB962C8B-B14F-4D97-AF65-F5344CB8AC3E}">
        <p14:creationId xmlns:p14="http://schemas.microsoft.com/office/powerpoint/2010/main" val="373033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6</a:t>
            </a:fld>
            <a:endParaRPr lang="es-CL">
              <a:uFillTx/>
            </a:endParaRPr>
          </a:p>
        </p:txBody>
      </p:sp>
    </p:spTree>
    <p:extLst>
      <p:ext uri="{BB962C8B-B14F-4D97-AF65-F5344CB8AC3E}">
        <p14:creationId xmlns:p14="http://schemas.microsoft.com/office/powerpoint/2010/main" val="4043344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uFillTx/>
                <a:latin typeface="+mn-lt"/>
                <a:ea typeface="+mn-ea"/>
                <a:cs typeface="+mn-cs"/>
              </a:rPr>
              <a:t>Evaluación secundaria</a:t>
            </a:r>
          </a:p>
          <a:p>
            <a:pPr lvl="0"/>
            <a:r>
              <a:rPr lang="es-CL" sz="1200" kern="1200" dirty="0">
                <a:solidFill>
                  <a:schemeClr val="tx1"/>
                </a:solidFill>
                <a:effectLst/>
                <a:uFillTx/>
                <a:latin typeface="+mn-lt"/>
                <a:ea typeface="+mn-ea"/>
                <a:cs typeface="+mn-cs"/>
              </a:rPr>
              <a:t>Anamnesis: mecanismo de accidente, </a:t>
            </a:r>
            <a:r>
              <a:rPr lang="es-CL" sz="1200" kern="1200" dirty="0" err="1">
                <a:solidFill>
                  <a:schemeClr val="tx1"/>
                </a:solidFill>
                <a:effectLst/>
                <a:uFillTx/>
                <a:latin typeface="+mn-lt"/>
                <a:ea typeface="+mn-ea"/>
                <a:cs typeface="+mn-cs"/>
              </a:rPr>
              <a:t>antec</a:t>
            </a:r>
            <a:r>
              <a:rPr lang="es-CL" sz="1200" kern="1200" dirty="0">
                <a:solidFill>
                  <a:schemeClr val="tx1"/>
                </a:solidFill>
                <a:effectLst/>
                <a:uFillTx/>
                <a:latin typeface="+mn-lt"/>
                <a:ea typeface="+mn-ea"/>
                <a:cs typeface="+mn-cs"/>
              </a:rPr>
              <a:t> mórbidos, consumo de </a:t>
            </a:r>
            <a:r>
              <a:rPr lang="es-CL" sz="1200" kern="1200" dirty="0" err="1">
                <a:solidFill>
                  <a:schemeClr val="tx1"/>
                </a:solidFill>
                <a:effectLst/>
                <a:uFillTx/>
                <a:latin typeface="+mn-lt"/>
                <a:ea typeface="+mn-ea"/>
                <a:cs typeface="+mn-cs"/>
              </a:rPr>
              <a:t>sustancais</a:t>
            </a:r>
            <a:r>
              <a:rPr lang="es-CL" sz="1200" kern="1200" dirty="0">
                <a:solidFill>
                  <a:schemeClr val="tx1"/>
                </a:solidFill>
                <a:effectLst/>
                <a:uFillTx/>
                <a:latin typeface="+mn-lt"/>
                <a:ea typeface="+mn-ea"/>
                <a:cs typeface="+mn-cs"/>
              </a:rPr>
              <a:t>, alergias</a:t>
            </a:r>
          </a:p>
          <a:p>
            <a:pPr lvl="0"/>
            <a:r>
              <a:rPr lang="es-CL" sz="1200" kern="1200" dirty="0" err="1">
                <a:solidFill>
                  <a:schemeClr val="tx1"/>
                </a:solidFill>
                <a:effectLst/>
                <a:uFillTx/>
                <a:latin typeface="+mn-lt"/>
                <a:ea typeface="+mn-ea"/>
                <a:cs typeface="+mn-cs"/>
              </a:rPr>
              <a:t>Exloración</a:t>
            </a:r>
            <a:r>
              <a:rPr lang="es-CL" sz="1200" kern="1200" dirty="0">
                <a:solidFill>
                  <a:schemeClr val="tx1"/>
                </a:solidFill>
                <a:effectLst/>
                <a:uFillTx/>
                <a:latin typeface="+mn-lt"/>
                <a:ea typeface="+mn-ea"/>
                <a:cs typeface="+mn-cs"/>
              </a:rPr>
              <a:t> física segmentaria:</a:t>
            </a:r>
          </a:p>
          <a:p>
            <a:pPr lvl="1"/>
            <a:r>
              <a:rPr lang="es-CL" sz="1200" kern="1200" dirty="0">
                <a:solidFill>
                  <a:schemeClr val="tx1"/>
                </a:solidFill>
                <a:effectLst/>
                <a:uFillTx/>
                <a:latin typeface="+mn-lt"/>
                <a:ea typeface="+mn-ea"/>
                <a:cs typeface="+mn-cs"/>
              </a:rPr>
              <a:t>Pelvis: cuidadosa compresión AP y lateral en búsqueda de fracturas (evitar repetir por riesgo de sangrado retroperitoneal)</a:t>
            </a:r>
          </a:p>
          <a:p>
            <a:pPr lvl="1"/>
            <a:r>
              <a:rPr lang="es-CL" sz="1200" kern="1200" dirty="0">
                <a:solidFill>
                  <a:schemeClr val="tx1"/>
                </a:solidFill>
                <a:effectLst/>
                <a:uFillTx/>
                <a:latin typeface="+mn-lt"/>
                <a:ea typeface="+mn-ea"/>
                <a:cs typeface="+mn-cs"/>
              </a:rPr>
              <a:t>Genitales: heridas perianales pueden ser indicativas de fracturas expuestas de pelvis</a:t>
            </a:r>
          </a:p>
          <a:p>
            <a:pPr lvl="1"/>
            <a:r>
              <a:rPr lang="es-CL" sz="1200" kern="1200" dirty="0">
                <a:solidFill>
                  <a:schemeClr val="tx1"/>
                </a:solidFill>
                <a:effectLst/>
                <a:uFillTx/>
                <a:latin typeface="+mn-lt"/>
                <a:ea typeface="+mn-ea"/>
                <a:cs typeface="+mn-cs"/>
              </a:rPr>
              <a:t>Tacto rectal: lesión medular</a:t>
            </a:r>
          </a:p>
          <a:p>
            <a:pPr lvl="1"/>
            <a:r>
              <a:rPr lang="es-CL" sz="1200" kern="1200" dirty="0">
                <a:solidFill>
                  <a:schemeClr val="tx1"/>
                </a:solidFill>
                <a:effectLst/>
                <a:uFillTx/>
                <a:latin typeface="+mn-lt"/>
                <a:ea typeface="+mn-ea"/>
                <a:cs typeface="+mn-cs"/>
              </a:rPr>
              <a:t>Extremidades</a:t>
            </a:r>
          </a:p>
          <a:p>
            <a:pPr lvl="2"/>
            <a:r>
              <a:rPr lang="es-CL" sz="1200" kern="1200" dirty="0">
                <a:solidFill>
                  <a:schemeClr val="tx1"/>
                </a:solidFill>
                <a:effectLst/>
                <a:uFillTx/>
                <a:latin typeface="+mn-lt"/>
                <a:ea typeface="+mn-ea"/>
                <a:cs typeface="+mn-cs"/>
              </a:rPr>
              <a:t>Inspeccionar deformidades, heridas y hematomas</a:t>
            </a:r>
          </a:p>
          <a:p>
            <a:pPr lvl="2"/>
            <a:r>
              <a:rPr lang="es-CL" sz="1200" kern="1200" dirty="0">
                <a:solidFill>
                  <a:schemeClr val="tx1"/>
                </a:solidFill>
                <a:effectLst/>
                <a:uFillTx/>
                <a:latin typeface="+mn-lt"/>
                <a:ea typeface="+mn-ea"/>
                <a:cs typeface="+mn-cs"/>
              </a:rPr>
              <a:t>Comprobar movimientos activos</a:t>
            </a:r>
          </a:p>
          <a:p>
            <a:pPr lvl="2"/>
            <a:r>
              <a:rPr lang="es-CL" sz="1200" kern="1200" dirty="0">
                <a:solidFill>
                  <a:schemeClr val="tx1"/>
                </a:solidFill>
                <a:effectLst/>
                <a:uFillTx/>
                <a:latin typeface="+mn-lt"/>
                <a:ea typeface="+mn-ea"/>
                <a:cs typeface="+mn-cs"/>
              </a:rPr>
              <a:t>Sensibilidad, pulsos distales</a:t>
            </a:r>
          </a:p>
          <a:p>
            <a:pPr lvl="2"/>
            <a:r>
              <a:rPr lang="es-CL" sz="1200" kern="1200" dirty="0">
                <a:solidFill>
                  <a:schemeClr val="tx1"/>
                </a:solidFill>
                <a:effectLst/>
                <a:uFillTx/>
                <a:latin typeface="+mn-lt"/>
                <a:ea typeface="+mn-ea"/>
                <a:cs typeface="+mn-cs"/>
              </a:rPr>
              <a:t>Palpar todos los huesos largos</a:t>
            </a:r>
          </a:p>
          <a:p>
            <a:pPr lvl="2"/>
            <a:r>
              <a:rPr lang="es-CL" sz="1200" kern="1200" dirty="0">
                <a:solidFill>
                  <a:schemeClr val="tx1"/>
                </a:solidFill>
                <a:effectLst/>
                <a:uFillTx/>
                <a:latin typeface="+mn-lt"/>
                <a:ea typeface="+mn-ea"/>
                <a:cs typeface="+mn-cs"/>
              </a:rPr>
              <a:t>En fracturas abiertas cubrir con </a:t>
            </a:r>
            <a:r>
              <a:rPr lang="es-CL" sz="1200" kern="1200" dirty="0" err="1">
                <a:solidFill>
                  <a:schemeClr val="tx1"/>
                </a:solidFill>
                <a:effectLst/>
                <a:uFillTx/>
                <a:latin typeface="+mn-lt"/>
                <a:ea typeface="+mn-ea"/>
                <a:cs typeface="+mn-cs"/>
              </a:rPr>
              <a:t>aposito</a:t>
            </a:r>
            <a:r>
              <a:rPr lang="es-CL" sz="1200" kern="1200" dirty="0">
                <a:solidFill>
                  <a:schemeClr val="tx1"/>
                </a:solidFill>
                <a:effectLst/>
                <a:uFillTx/>
                <a:latin typeface="+mn-lt"/>
                <a:ea typeface="+mn-ea"/>
                <a:cs typeface="+mn-cs"/>
              </a:rPr>
              <a:t> </a:t>
            </a:r>
            <a:r>
              <a:rPr lang="es-CL" sz="1200" kern="1200" dirty="0" err="1">
                <a:solidFill>
                  <a:schemeClr val="tx1"/>
                </a:solidFill>
                <a:effectLst/>
                <a:uFillTx/>
                <a:latin typeface="+mn-lt"/>
                <a:ea typeface="+mn-ea"/>
                <a:cs typeface="+mn-cs"/>
              </a:rPr>
              <a:t>esteril</a:t>
            </a:r>
            <a:endParaRPr lang="es-CL" sz="1200" kern="1200" dirty="0">
              <a:solidFill>
                <a:schemeClr val="tx1"/>
              </a:solidFill>
              <a:effectLst/>
              <a:uFillTx/>
              <a:latin typeface="+mn-lt"/>
              <a:ea typeface="+mn-ea"/>
              <a:cs typeface="+mn-cs"/>
            </a:endParaRPr>
          </a:p>
          <a:p>
            <a:pPr lvl="0"/>
            <a:r>
              <a:rPr lang="es-CL" sz="1200" kern="1200" dirty="0">
                <a:solidFill>
                  <a:schemeClr val="tx1"/>
                </a:solidFill>
                <a:effectLst/>
                <a:uFillTx/>
                <a:latin typeface="+mn-lt"/>
                <a:ea typeface="+mn-ea"/>
                <a:cs typeface="+mn-cs"/>
              </a:rPr>
              <a:t>Espalda: decúbito lateral en bloque</a:t>
            </a:r>
          </a:p>
          <a:p>
            <a:pPr lvl="0"/>
            <a:r>
              <a:rPr lang="es-CL" sz="1200" kern="1200" dirty="0">
                <a:solidFill>
                  <a:schemeClr val="tx1"/>
                </a:solidFill>
                <a:effectLst/>
                <a:uFillTx/>
                <a:latin typeface="+mn-lt"/>
                <a:ea typeface="+mn-ea"/>
                <a:cs typeface="+mn-cs"/>
              </a:rPr>
              <a:t>Reevaluar neurológico: Glasgow y </a:t>
            </a:r>
            <a:r>
              <a:rPr lang="es-CL" sz="1200" kern="1200" dirty="0" err="1">
                <a:solidFill>
                  <a:schemeClr val="tx1"/>
                </a:solidFill>
                <a:effectLst/>
                <a:uFillTx/>
                <a:latin typeface="+mn-lt"/>
                <a:ea typeface="+mn-ea"/>
                <a:cs typeface="+mn-cs"/>
              </a:rPr>
              <a:t>reación</a:t>
            </a:r>
            <a:r>
              <a:rPr lang="es-CL" sz="1200" kern="1200" dirty="0">
                <a:solidFill>
                  <a:schemeClr val="tx1"/>
                </a:solidFill>
                <a:effectLst/>
                <a:uFillTx/>
                <a:latin typeface="+mn-lt"/>
                <a:ea typeface="+mn-ea"/>
                <a:cs typeface="+mn-cs"/>
              </a:rPr>
              <a:t> pupilar. Detectar posible daño medular</a:t>
            </a:r>
          </a:p>
          <a:p>
            <a:pPr lvl="1"/>
            <a:r>
              <a:rPr lang="es-CL" sz="1200" kern="1200" dirty="0">
                <a:solidFill>
                  <a:schemeClr val="tx1"/>
                </a:solidFill>
                <a:effectLst/>
                <a:uFillTx/>
                <a:latin typeface="+mn-lt"/>
                <a:ea typeface="+mn-ea"/>
                <a:cs typeface="+mn-cs"/>
              </a:rPr>
              <a:t>Insensibilidad o incapacidad de mover brazos o piernas</a:t>
            </a:r>
          </a:p>
          <a:p>
            <a:pPr lvl="1"/>
            <a:r>
              <a:rPr lang="es-CL" sz="1200" kern="1200" dirty="0">
                <a:solidFill>
                  <a:schemeClr val="tx1"/>
                </a:solidFill>
                <a:effectLst/>
                <a:uFillTx/>
                <a:latin typeface="+mn-lt"/>
                <a:ea typeface="+mn-ea"/>
                <a:cs typeface="+mn-cs"/>
              </a:rPr>
              <a:t>Priapismo</a:t>
            </a:r>
          </a:p>
          <a:p>
            <a:pPr lvl="1"/>
            <a:r>
              <a:rPr lang="es-CL" sz="1200" kern="1200" dirty="0">
                <a:solidFill>
                  <a:schemeClr val="tx1"/>
                </a:solidFill>
                <a:effectLst/>
                <a:uFillTx/>
                <a:latin typeface="+mn-lt"/>
                <a:ea typeface="+mn-ea"/>
                <a:cs typeface="+mn-cs"/>
              </a:rPr>
              <a:t>Déficit motor y sensitivo progresivo, abolición del tono del esfínter anal</a:t>
            </a:r>
          </a:p>
          <a:p>
            <a:pPr lvl="1"/>
            <a:r>
              <a:rPr lang="es-CL" sz="1200" kern="1200" dirty="0" err="1">
                <a:solidFill>
                  <a:schemeClr val="tx1"/>
                </a:solidFill>
                <a:effectLst/>
                <a:uFillTx/>
                <a:latin typeface="+mn-lt"/>
                <a:ea typeface="+mn-ea"/>
                <a:cs typeface="+mn-cs"/>
              </a:rPr>
              <a:t>Ileo</a:t>
            </a:r>
            <a:r>
              <a:rPr lang="es-CL" sz="1200" kern="1200" dirty="0">
                <a:solidFill>
                  <a:schemeClr val="tx1"/>
                </a:solidFill>
                <a:effectLst/>
                <a:uFillTx/>
                <a:latin typeface="+mn-lt"/>
                <a:ea typeface="+mn-ea"/>
                <a:cs typeface="+mn-cs"/>
              </a:rPr>
              <a:t> paralitico, retención gástrica o urinaria, incontinencia vesical</a:t>
            </a:r>
          </a:p>
          <a:p>
            <a:pPr lvl="1"/>
            <a:r>
              <a:rPr lang="es-CL" sz="1200" kern="1200" dirty="0">
                <a:solidFill>
                  <a:schemeClr val="tx1"/>
                </a:solidFill>
                <a:effectLst/>
                <a:uFillTx/>
                <a:latin typeface="+mn-lt"/>
                <a:ea typeface="+mn-ea"/>
                <a:cs typeface="+mn-cs"/>
              </a:rPr>
              <a:t>Uso de </a:t>
            </a:r>
            <a:r>
              <a:rPr lang="es-CL" sz="1200" kern="1200" dirty="0" err="1">
                <a:solidFill>
                  <a:schemeClr val="tx1"/>
                </a:solidFill>
                <a:effectLst/>
                <a:uFillTx/>
                <a:latin typeface="+mn-lt"/>
                <a:ea typeface="+mn-ea"/>
                <a:cs typeface="+mn-cs"/>
              </a:rPr>
              <a:t>metilprednisolona</a:t>
            </a:r>
            <a:r>
              <a:rPr lang="es-CL" sz="1200" kern="1200" dirty="0">
                <a:solidFill>
                  <a:schemeClr val="tx1"/>
                </a:solidFill>
                <a:effectLst/>
                <a:uFillTx/>
                <a:latin typeface="+mn-lt"/>
                <a:ea typeface="+mn-ea"/>
                <a:cs typeface="+mn-cs"/>
              </a:rPr>
              <a:t> en debate</a:t>
            </a:r>
          </a:p>
          <a:p>
            <a:pPr lvl="0"/>
            <a:r>
              <a:rPr lang="es-CL" sz="1200" kern="1200" dirty="0">
                <a:solidFill>
                  <a:schemeClr val="tx1"/>
                </a:solidFill>
                <a:effectLst/>
                <a:uFillTx/>
                <a:latin typeface="+mn-lt"/>
                <a:ea typeface="+mn-ea"/>
                <a:cs typeface="+mn-cs"/>
              </a:rPr>
              <a:t>Sondaje vesical</a:t>
            </a:r>
          </a:p>
          <a:p>
            <a:pPr lvl="0"/>
            <a:r>
              <a:rPr lang="es-CL" sz="1200" kern="1200" dirty="0">
                <a:solidFill>
                  <a:schemeClr val="tx1"/>
                </a:solidFill>
                <a:effectLst/>
                <a:uFillTx/>
                <a:latin typeface="+mn-lt"/>
                <a:ea typeface="+mn-ea"/>
                <a:cs typeface="+mn-cs"/>
              </a:rPr>
              <a:t>Sonda nasogástrica</a:t>
            </a:r>
          </a:p>
          <a:p>
            <a:pPr lvl="0"/>
            <a:r>
              <a:rPr lang="es-CL" sz="1200" kern="1200" dirty="0">
                <a:solidFill>
                  <a:schemeClr val="tx1"/>
                </a:solidFill>
                <a:effectLst/>
                <a:uFillTx/>
                <a:latin typeface="+mn-lt"/>
                <a:ea typeface="+mn-ea"/>
                <a:cs typeface="+mn-cs"/>
              </a:rPr>
              <a:t>Cubrir para evitar hipotermia</a:t>
            </a:r>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7</a:t>
            </a:fld>
            <a:endParaRPr lang="es-CL">
              <a:uFillTx/>
            </a:endParaRPr>
          </a:p>
        </p:txBody>
      </p:sp>
    </p:spTree>
    <p:extLst>
      <p:ext uri="{BB962C8B-B14F-4D97-AF65-F5344CB8AC3E}">
        <p14:creationId xmlns:p14="http://schemas.microsoft.com/office/powerpoint/2010/main" val="1857261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uFillTx/>
                <a:latin typeface="+mn-lt"/>
                <a:ea typeface="+mn-ea"/>
                <a:cs typeface="+mn-cs"/>
              </a:rPr>
              <a:t>Estudio radiográfico</a:t>
            </a:r>
          </a:p>
          <a:p>
            <a:pPr lvl="0"/>
            <a:r>
              <a:rPr lang="es-CL" sz="1200" kern="1200" dirty="0" err="1">
                <a:solidFill>
                  <a:schemeClr val="tx1"/>
                </a:solidFill>
                <a:effectLst/>
                <a:uFillTx/>
                <a:latin typeface="+mn-lt"/>
                <a:ea typeface="+mn-ea"/>
                <a:cs typeface="+mn-cs"/>
              </a:rPr>
              <a:t>Ap</a:t>
            </a:r>
            <a:r>
              <a:rPr lang="es-CL" sz="1200" kern="1200" dirty="0">
                <a:solidFill>
                  <a:schemeClr val="tx1"/>
                </a:solidFill>
                <a:effectLst/>
                <a:uFillTx/>
                <a:latin typeface="+mn-lt"/>
                <a:ea typeface="+mn-ea"/>
                <a:cs typeface="+mn-cs"/>
              </a:rPr>
              <a:t> </a:t>
            </a:r>
            <a:r>
              <a:rPr lang="es-CL" sz="1200" kern="1200" dirty="0" err="1">
                <a:solidFill>
                  <a:schemeClr val="tx1"/>
                </a:solidFill>
                <a:effectLst/>
                <a:uFillTx/>
                <a:latin typeface="+mn-lt"/>
                <a:ea typeface="+mn-ea"/>
                <a:cs typeface="+mn-cs"/>
              </a:rPr>
              <a:t>torax</a:t>
            </a:r>
            <a:endParaRPr lang="es-CL" sz="1200" kern="1200" dirty="0">
              <a:solidFill>
                <a:schemeClr val="tx1"/>
              </a:solidFill>
              <a:effectLst/>
              <a:uFillTx/>
              <a:latin typeface="+mn-lt"/>
              <a:ea typeface="+mn-ea"/>
              <a:cs typeface="+mn-cs"/>
            </a:endParaRPr>
          </a:p>
          <a:p>
            <a:pPr lvl="0"/>
            <a:r>
              <a:rPr lang="es-CL" sz="1200" kern="1200" dirty="0" err="1">
                <a:solidFill>
                  <a:schemeClr val="tx1"/>
                </a:solidFill>
                <a:effectLst/>
                <a:uFillTx/>
                <a:latin typeface="+mn-lt"/>
                <a:ea typeface="+mn-ea"/>
                <a:cs typeface="+mn-cs"/>
              </a:rPr>
              <a:t>Ap</a:t>
            </a:r>
            <a:r>
              <a:rPr lang="es-CL" sz="1200" kern="1200" dirty="0">
                <a:solidFill>
                  <a:schemeClr val="tx1"/>
                </a:solidFill>
                <a:effectLst/>
                <a:uFillTx/>
                <a:latin typeface="+mn-lt"/>
                <a:ea typeface="+mn-ea"/>
                <a:cs typeface="+mn-cs"/>
              </a:rPr>
              <a:t> pelvis</a:t>
            </a:r>
          </a:p>
          <a:p>
            <a:pPr lvl="0"/>
            <a:r>
              <a:rPr lang="es-CL" sz="1200" kern="1200" dirty="0" err="1">
                <a:solidFill>
                  <a:schemeClr val="tx1"/>
                </a:solidFill>
                <a:effectLst/>
                <a:uFillTx/>
                <a:latin typeface="+mn-lt"/>
                <a:ea typeface="+mn-ea"/>
                <a:cs typeface="+mn-cs"/>
              </a:rPr>
              <a:t>Lat</a:t>
            </a:r>
            <a:r>
              <a:rPr lang="es-CL" sz="1200" kern="1200" dirty="0">
                <a:solidFill>
                  <a:schemeClr val="tx1"/>
                </a:solidFill>
                <a:effectLst/>
                <a:uFillTx/>
                <a:latin typeface="+mn-lt"/>
                <a:ea typeface="+mn-ea"/>
                <a:cs typeface="+mn-cs"/>
              </a:rPr>
              <a:t> columna cervical</a:t>
            </a:r>
          </a:p>
          <a:p>
            <a:pPr lvl="1"/>
            <a:r>
              <a:rPr lang="es-CL" sz="1200" kern="1200" dirty="0">
                <a:solidFill>
                  <a:schemeClr val="tx1"/>
                </a:solidFill>
                <a:effectLst/>
                <a:uFillTx/>
                <a:latin typeface="+mn-lt"/>
                <a:ea typeface="+mn-ea"/>
                <a:cs typeface="+mn-cs"/>
              </a:rPr>
              <a:t>Adecuación (incluir c7 y d1 y alineación)</a:t>
            </a:r>
          </a:p>
          <a:p>
            <a:pPr lvl="1"/>
            <a:r>
              <a:rPr lang="es-CL" sz="1200" kern="1200" dirty="0" err="1">
                <a:solidFill>
                  <a:schemeClr val="tx1"/>
                </a:solidFill>
                <a:effectLst/>
                <a:uFillTx/>
                <a:latin typeface="+mn-lt"/>
                <a:ea typeface="+mn-ea"/>
                <a:cs typeface="+mn-cs"/>
              </a:rPr>
              <a:t>Bone</a:t>
            </a:r>
            <a:r>
              <a:rPr lang="es-CL" sz="1200" kern="1200" dirty="0">
                <a:solidFill>
                  <a:schemeClr val="tx1"/>
                </a:solidFill>
                <a:effectLst/>
                <a:uFillTx/>
                <a:latin typeface="+mn-lt"/>
                <a:ea typeface="+mn-ea"/>
                <a:cs typeface="+mn-cs"/>
              </a:rPr>
              <a:t>: valorar cuerpo, </a:t>
            </a:r>
            <a:r>
              <a:rPr lang="es-CL" sz="1200" kern="1200" dirty="0" err="1">
                <a:solidFill>
                  <a:schemeClr val="tx1"/>
                </a:solidFill>
                <a:effectLst/>
                <a:uFillTx/>
                <a:latin typeface="+mn-lt"/>
                <a:ea typeface="+mn-ea"/>
                <a:cs typeface="+mn-cs"/>
              </a:rPr>
              <a:t>pediculo</a:t>
            </a:r>
            <a:r>
              <a:rPr lang="es-CL" sz="1200" kern="1200" dirty="0">
                <a:solidFill>
                  <a:schemeClr val="tx1"/>
                </a:solidFill>
                <a:effectLst/>
                <a:uFillTx/>
                <a:latin typeface="+mn-lt"/>
                <a:ea typeface="+mn-ea"/>
                <a:cs typeface="+mn-cs"/>
              </a:rPr>
              <a:t>, macizo articular, lamina y apófisis espinosa</a:t>
            </a:r>
          </a:p>
          <a:p>
            <a:pPr lvl="1"/>
            <a:r>
              <a:rPr lang="es-CL" sz="1200" kern="1200" dirty="0">
                <a:solidFill>
                  <a:schemeClr val="tx1"/>
                </a:solidFill>
                <a:effectLst/>
                <a:uFillTx/>
                <a:latin typeface="+mn-lt"/>
                <a:ea typeface="+mn-ea"/>
                <a:cs typeface="+mn-cs"/>
              </a:rPr>
              <a:t>Cartílago: espacio </a:t>
            </a:r>
            <a:r>
              <a:rPr lang="es-CL" sz="1200" kern="1200" dirty="0" err="1">
                <a:solidFill>
                  <a:schemeClr val="tx1"/>
                </a:solidFill>
                <a:effectLst/>
                <a:uFillTx/>
                <a:latin typeface="+mn-lt"/>
                <a:ea typeface="+mn-ea"/>
                <a:cs typeface="+mn-cs"/>
              </a:rPr>
              <a:t>periodontoideo</a:t>
            </a:r>
            <a:r>
              <a:rPr lang="es-CL" sz="1200" kern="1200" dirty="0">
                <a:solidFill>
                  <a:schemeClr val="tx1"/>
                </a:solidFill>
                <a:effectLst/>
                <a:uFillTx/>
                <a:latin typeface="+mn-lt"/>
                <a:ea typeface="+mn-ea"/>
                <a:cs typeface="+mn-cs"/>
              </a:rPr>
              <a:t>, disco IV espacio interarticular</a:t>
            </a:r>
          </a:p>
          <a:p>
            <a:pPr lvl="1"/>
            <a:r>
              <a:rPr lang="es-CL" sz="1200" kern="1200" dirty="0">
                <a:solidFill>
                  <a:schemeClr val="tx1"/>
                </a:solidFill>
                <a:effectLst/>
                <a:uFillTx/>
                <a:latin typeface="+mn-lt"/>
                <a:ea typeface="+mn-ea"/>
                <a:cs typeface="+mn-cs"/>
              </a:rPr>
              <a:t>Evaluar partes blandas en c2 c3 y c7, indica hematomas</a:t>
            </a:r>
          </a:p>
          <a:p>
            <a:pPr lvl="0"/>
            <a:r>
              <a:rPr lang="es-CL" sz="1200" kern="1200" dirty="0">
                <a:solidFill>
                  <a:schemeClr val="tx1"/>
                </a:solidFill>
                <a:effectLst/>
                <a:uFillTx/>
                <a:latin typeface="+mn-lt"/>
                <a:ea typeface="+mn-ea"/>
                <a:cs typeface="+mn-cs"/>
              </a:rPr>
              <a:t>Columna cervical se puede tomar AP </a:t>
            </a:r>
            <a:r>
              <a:rPr lang="es-CL" sz="1200" kern="1200" dirty="0" err="1">
                <a:solidFill>
                  <a:schemeClr val="tx1"/>
                </a:solidFill>
                <a:effectLst/>
                <a:uFillTx/>
                <a:latin typeface="+mn-lt"/>
                <a:ea typeface="+mn-ea"/>
                <a:cs typeface="+mn-cs"/>
              </a:rPr>
              <a:t>lat</a:t>
            </a:r>
            <a:r>
              <a:rPr lang="es-CL" sz="1200" kern="1200" dirty="0">
                <a:solidFill>
                  <a:schemeClr val="tx1"/>
                </a:solidFill>
                <a:effectLst/>
                <a:uFillTx/>
                <a:latin typeface="+mn-lt"/>
                <a:ea typeface="+mn-ea"/>
                <a:cs typeface="+mn-cs"/>
              </a:rPr>
              <a:t> o vista de </a:t>
            </a:r>
            <a:r>
              <a:rPr lang="es-CL" sz="1200" kern="1200" dirty="0" err="1">
                <a:solidFill>
                  <a:schemeClr val="tx1"/>
                </a:solidFill>
                <a:effectLst/>
                <a:uFillTx/>
                <a:latin typeface="+mn-lt"/>
                <a:ea typeface="+mn-ea"/>
                <a:cs typeface="+mn-cs"/>
              </a:rPr>
              <a:t>odontoides</a:t>
            </a:r>
            <a:r>
              <a:rPr lang="es-CL" sz="1200" kern="1200" dirty="0">
                <a:solidFill>
                  <a:schemeClr val="tx1"/>
                </a:solidFill>
                <a:effectLst/>
                <a:uFillTx/>
                <a:latin typeface="+mn-lt"/>
                <a:ea typeface="+mn-ea"/>
                <a:cs typeface="+mn-cs"/>
              </a:rPr>
              <a:t>, pero el TAC comienza a tomar su lugar (</a:t>
            </a:r>
            <a:r>
              <a:rPr lang="es-CL" sz="1200" kern="1200" dirty="0" err="1">
                <a:solidFill>
                  <a:schemeClr val="tx1"/>
                </a:solidFill>
                <a:effectLst/>
                <a:uFillTx/>
                <a:latin typeface="+mn-lt"/>
                <a:ea typeface="+mn-ea"/>
                <a:cs typeface="+mn-cs"/>
              </a:rPr>
              <a:t>evalua</a:t>
            </a:r>
            <a:r>
              <a:rPr lang="es-CL" sz="1200" kern="1200" dirty="0">
                <a:solidFill>
                  <a:schemeClr val="tx1"/>
                </a:solidFill>
                <a:effectLst/>
                <a:uFillTx/>
                <a:latin typeface="+mn-lt"/>
                <a:ea typeface="+mn-ea"/>
                <a:cs typeface="+mn-cs"/>
              </a:rPr>
              <a:t> mejor unión </a:t>
            </a:r>
            <a:r>
              <a:rPr lang="es-CL" sz="1200" kern="1200" dirty="0" err="1">
                <a:solidFill>
                  <a:schemeClr val="tx1"/>
                </a:solidFill>
                <a:effectLst/>
                <a:uFillTx/>
                <a:latin typeface="+mn-lt"/>
                <a:ea typeface="+mn-ea"/>
                <a:cs typeface="+mn-cs"/>
              </a:rPr>
              <a:t>occipitocervical</a:t>
            </a:r>
            <a:r>
              <a:rPr lang="es-CL" sz="1200" kern="1200" dirty="0">
                <a:solidFill>
                  <a:schemeClr val="tx1"/>
                </a:solidFill>
                <a:effectLst/>
                <a:uFillTx/>
                <a:latin typeface="+mn-lt"/>
                <a:ea typeface="+mn-ea"/>
                <a:cs typeface="+mn-cs"/>
              </a:rPr>
              <a:t> y unión </a:t>
            </a:r>
            <a:r>
              <a:rPr lang="es-CL" sz="1200" kern="1200" dirty="0" err="1">
                <a:solidFill>
                  <a:schemeClr val="tx1"/>
                </a:solidFill>
                <a:effectLst/>
                <a:uFillTx/>
                <a:latin typeface="+mn-lt"/>
                <a:ea typeface="+mn-ea"/>
                <a:cs typeface="+mn-cs"/>
              </a:rPr>
              <a:t>cervicotoracica</a:t>
            </a:r>
            <a:r>
              <a:rPr lang="es-CL" sz="1200" kern="1200" dirty="0">
                <a:solidFill>
                  <a:schemeClr val="tx1"/>
                </a:solidFill>
                <a:effectLst/>
                <a:uFillTx/>
                <a:latin typeface="+mn-lt"/>
                <a:ea typeface="+mn-ea"/>
                <a:cs typeface="+mn-cs"/>
              </a:rPr>
              <a:t>). TAC: mas sensibles en pelvis, si disponible o paciente con mecanismo de alta energía o </a:t>
            </a:r>
            <a:r>
              <a:rPr lang="es-CL" sz="1200" kern="1200" dirty="0" err="1">
                <a:solidFill>
                  <a:schemeClr val="tx1"/>
                </a:solidFill>
                <a:effectLst/>
                <a:uFillTx/>
                <a:latin typeface="+mn-lt"/>
                <a:ea typeface="+mn-ea"/>
                <a:cs typeface="+mn-cs"/>
              </a:rPr>
              <a:t>inconsiente</a:t>
            </a:r>
            <a:r>
              <a:rPr lang="es-CL" sz="1200" kern="1200" dirty="0">
                <a:solidFill>
                  <a:schemeClr val="tx1"/>
                </a:solidFill>
                <a:effectLst/>
                <a:uFillTx/>
                <a:latin typeface="+mn-lt"/>
                <a:ea typeface="+mn-ea"/>
                <a:cs typeface="+mn-cs"/>
              </a:rPr>
              <a:t> considerar TC cuerpo completo</a:t>
            </a:r>
          </a:p>
          <a:p>
            <a:pPr lvl="0"/>
            <a:r>
              <a:rPr lang="es-CL" sz="1200" kern="1200" dirty="0" err="1">
                <a:solidFill>
                  <a:schemeClr val="tx1"/>
                </a:solidFill>
                <a:effectLst/>
                <a:uFillTx/>
                <a:latin typeface="+mn-lt"/>
                <a:ea typeface="+mn-ea"/>
                <a:cs typeface="+mn-cs"/>
              </a:rPr>
              <a:t>Evalua</a:t>
            </a:r>
            <a:r>
              <a:rPr lang="es-CL" sz="1200" kern="1200" dirty="0">
                <a:solidFill>
                  <a:schemeClr val="tx1"/>
                </a:solidFill>
                <a:effectLst/>
                <a:uFillTx/>
                <a:latin typeface="+mn-lt"/>
                <a:ea typeface="+mn-ea"/>
                <a:cs typeface="+mn-cs"/>
              </a:rPr>
              <a:t> mejor caracterización espacial de la lesión </a:t>
            </a:r>
            <a:r>
              <a:rPr lang="es-CL" sz="1200" kern="1200" dirty="0" err="1">
                <a:solidFill>
                  <a:schemeClr val="tx1"/>
                </a:solidFill>
                <a:effectLst/>
                <a:uFillTx/>
                <a:latin typeface="+mn-lt"/>
                <a:ea typeface="+mn-ea"/>
                <a:cs typeface="+mn-cs"/>
              </a:rPr>
              <a:t>osea</a:t>
            </a:r>
            <a:r>
              <a:rPr lang="es-CL" sz="1200" kern="1200" dirty="0">
                <a:solidFill>
                  <a:schemeClr val="tx1"/>
                </a:solidFill>
                <a:effectLst/>
                <a:uFillTx/>
                <a:latin typeface="+mn-lt"/>
                <a:ea typeface="+mn-ea"/>
                <a:cs typeface="+mn-cs"/>
              </a:rPr>
              <a:t> y ayuda en planificación preoperatoria. A menudo los pacientes con lesión espinal reciben Pan Tac. </a:t>
            </a:r>
            <a:r>
              <a:rPr lang="es-CL" sz="1200" kern="1200" dirty="0" err="1">
                <a:solidFill>
                  <a:schemeClr val="tx1"/>
                </a:solidFill>
                <a:effectLst/>
                <a:uFillTx/>
                <a:latin typeface="+mn-lt"/>
                <a:ea typeface="+mn-ea"/>
                <a:cs typeface="+mn-cs"/>
              </a:rPr>
              <a:t>Numeto</a:t>
            </a:r>
            <a:r>
              <a:rPr lang="es-CL" sz="1200" kern="1200" dirty="0">
                <a:solidFill>
                  <a:schemeClr val="tx1"/>
                </a:solidFill>
                <a:effectLst/>
                <a:uFillTx/>
                <a:latin typeface="+mn-lt"/>
                <a:ea typeface="+mn-ea"/>
                <a:cs typeface="+mn-cs"/>
              </a:rPr>
              <a:t> para </a:t>
            </a:r>
            <a:r>
              <a:rPr lang="es-CL" sz="1200" kern="1200" dirty="0" err="1">
                <a:solidFill>
                  <a:schemeClr val="tx1"/>
                </a:solidFill>
                <a:effectLst/>
                <a:uFillTx/>
                <a:latin typeface="+mn-lt"/>
                <a:ea typeface="+mn-ea"/>
                <a:cs typeface="+mn-cs"/>
              </a:rPr>
              <a:t>trtar</a:t>
            </a:r>
            <a:r>
              <a:rPr lang="es-CL" sz="1200" kern="1200" dirty="0">
                <a:solidFill>
                  <a:schemeClr val="tx1"/>
                </a:solidFill>
                <a:effectLst/>
                <a:uFillTx/>
                <a:latin typeface="+mn-lt"/>
                <a:ea typeface="+mn-ea"/>
                <a:cs typeface="+mn-cs"/>
              </a:rPr>
              <a:t>: 17</a:t>
            </a:r>
          </a:p>
          <a:p>
            <a:pPr lvl="1"/>
            <a:r>
              <a:rPr lang="es-CL" sz="1200" kern="1200" dirty="0">
                <a:solidFill>
                  <a:schemeClr val="tx1"/>
                </a:solidFill>
                <a:effectLst/>
                <a:uFillTx/>
                <a:latin typeface="+mn-lt"/>
                <a:ea typeface="+mn-ea"/>
                <a:cs typeface="+mn-cs"/>
              </a:rPr>
              <a:t>Sensibilidad 52%, puede pasar por alto del 36 al 61% de lesiones</a:t>
            </a:r>
          </a:p>
          <a:p>
            <a:pPr lvl="1"/>
            <a:r>
              <a:rPr lang="es-CL" sz="1200" kern="1200" dirty="0">
                <a:solidFill>
                  <a:schemeClr val="tx1"/>
                </a:solidFill>
                <a:effectLst/>
                <a:uFillTx/>
                <a:latin typeface="+mn-lt"/>
                <a:ea typeface="+mn-ea"/>
                <a:cs typeface="+mn-cs"/>
              </a:rPr>
              <a:t>Tac </a:t>
            </a:r>
            <a:r>
              <a:rPr lang="es-CL" sz="1200" kern="1200" dirty="0" err="1">
                <a:solidFill>
                  <a:schemeClr val="tx1"/>
                </a:solidFill>
                <a:effectLst/>
                <a:uFillTx/>
                <a:latin typeface="+mn-lt"/>
                <a:ea typeface="+mn-ea"/>
                <a:cs typeface="+mn-cs"/>
              </a:rPr>
              <a:t>sens</a:t>
            </a:r>
            <a:r>
              <a:rPr lang="es-CL" sz="1200" kern="1200" dirty="0">
                <a:solidFill>
                  <a:schemeClr val="tx1"/>
                </a:solidFill>
                <a:effectLst/>
                <a:uFillTx/>
                <a:latin typeface="+mn-lt"/>
                <a:ea typeface="+mn-ea"/>
                <a:cs typeface="+mn-cs"/>
              </a:rPr>
              <a:t> 98%</a:t>
            </a:r>
          </a:p>
          <a:p>
            <a:pPr lvl="1"/>
            <a:r>
              <a:rPr lang="es-CL" sz="1200" kern="1200" dirty="0" err="1">
                <a:solidFill>
                  <a:schemeClr val="tx1"/>
                </a:solidFill>
                <a:effectLst/>
                <a:uFillTx/>
                <a:latin typeface="+mn-lt"/>
                <a:ea typeface="+mn-ea"/>
                <a:cs typeface="+mn-cs"/>
              </a:rPr>
              <a:t>Rm</a:t>
            </a:r>
            <a:r>
              <a:rPr lang="es-CL" sz="1200" kern="1200" dirty="0">
                <a:solidFill>
                  <a:schemeClr val="tx1"/>
                </a:solidFill>
                <a:effectLst/>
                <a:uFillTx/>
                <a:latin typeface="+mn-lt"/>
                <a:ea typeface="+mn-ea"/>
                <a:cs typeface="+mn-cs"/>
              </a:rPr>
              <a:t> para tejidos blandos, el </a:t>
            </a:r>
            <a:r>
              <a:rPr lang="es-CL" sz="1200" kern="1200" dirty="0" err="1">
                <a:solidFill>
                  <a:schemeClr val="tx1"/>
                </a:solidFill>
                <a:effectLst/>
                <a:uFillTx/>
                <a:latin typeface="+mn-lt"/>
                <a:ea typeface="+mn-ea"/>
                <a:cs typeface="+mn-cs"/>
              </a:rPr>
              <a:t>politmt</a:t>
            </a:r>
            <a:r>
              <a:rPr lang="es-CL" sz="1200" kern="1200" dirty="0">
                <a:solidFill>
                  <a:schemeClr val="tx1"/>
                </a:solidFill>
                <a:effectLst/>
                <a:uFillTx/>
                <a:latin typeface="+mn-lt"/>
                <a:ea typeface="+mn-ea"/>
                <a:cs typeface="+mn-cs"/>
              </a:rPr>
              <a:t> se considera hacer solo si hay signos neurológicos no concordantes con TAC, o déficit neurológico progresivo</a:t>
            </a:r>
          </a:p>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8</a:t>
            </a:fld>
            <a:endParaRPr lang="es-CL">
              <a:uFillTx/>
            </a:endParaRPr>
          </a:p>
        </p:txBody>
      </p:sp>
    </p:spTree>
    <p:extLst>
      <p:ext uri="{BB962C8B-B14F-4D97-AF65-F5344CB8AC3E}">
        <p14:creationId xmlns:p14="http://schemas.microsoft.com/office/powerpoint/2010/main" val="334881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uFillTx/>
                <a:latin typeface="+mn-lt"/>
                <a:ea typeface="+mn-ea"/>
                <a:cs typeface="+mn-cs"/>
              </a:rPr>
              <a:t>Desde los 80 un estudio de </a:t>
            </a:r>
            <a:r>
              <a:rPr lang="es-CL" sz="1200" kern="1200" dirty="0" err="1">
                <a:solidFill>
                  <a:schemeClr val="tx1"/>
                </a:solidFill>
                <a:effectLst/>
                <a:uFillTx/>
                <a:latin typeface="+mn-lt"/>
                <a:ea typeface="+mn-ea"/>
                <a:cs typeface="+mn-cs"/>
              </a:rPr>
              <a:t>Bone</a:t>
            </a:r>
            <a:r>
              <a:rPr lang="es-CL" sz="1200" kern="1200" dirty="0">
                <a:solidFill>
                  <a:schemeClr val="tx1"/>
                </a:solidFill>
                <a:effectLst/>
                <a:uFillTx/>
                <a:latin typeface="+mn-lt"/>
                <a:ea typeface="+mn-ea"/>
                <a:cs typeface="+mn-cs"/>
              </a:rPr>
              <a:t> et al demostró que el beneficio de la fijación temprana en la fractura femoral con reducción en la incidencia de la falla respiratoria y la </a:t>
            </a:r>
            <a:r>
              <a:rPr lang="es-CL" sz="1200" kern="1200" dirty="0" err="1">
                <a:solidFill>
                  <a:schemeClr val="tx1"/>
                </a:solidFill>
                <a:effectLst/>
                <a:uFillTx/>
                <a:latin typeface="+mn-lt"/>
                <a:ea typeface="+mn-ea"/>
                <a:cs typeface="+mn-cs"/>
              </a:rPr>
              <a:t>estadia</a:t>
            </a:r>
            <a:r>
              <a:rPr lang="es-CL" sz="1200" kern="1200" dirty="0">
                <a:solidFill>
                  <a:schemeClr val="tx1"/>
                </a:solidFill>
                <a:effectLst/>
                <a:uFillTx/>
                <a:latin typeface="+mn-lt"/>
                <a:ea typeface="+mn-ea"/>
                <a:cs typeface="+mn-cs"/>
              </a:rPr>
              <a:t> en cuidados intensivos, sentando las bases del </a:t>
            </a:r>
            <a:r>
              <a:rPr lang="es-CL" sz="1200" kern="1200" dirty="0" err="1">
                <a:solidFill>
                  <a:schemeClr val="tx1"/>
                </a:solidFill>
                <a:effectLst/>
                <a:uFillTx/>
                <a:latin typeface="+mn-lt"/>
                <a:ea typeface="+mn-ea"/>
                <a:cs typeface="+mn-cs"/>
              </a:rPr>
              <a:t>early</a:t>
            </a:r>
            <a:r>
              <a:rPr lang="es-CL" sz="1200" kern="1200" dirty="0">
                <a:solidFill>
                  <a:schemeClr val="tx1"/>
                </a:solidFill>
                <a:effectLst/>
                <a:uFillTx/>
                <a:latin typeface="+mn-lt"/>
                <a:ea typeface="+mn-ea"/>
                <a:cs typeface="+mn-cs"/>
              </a:rPr>
              <a:t> total </a:t>
            </a:r>
            <a:r>
              <a:rPr lang="es-CL" sz="1200" kern="1200" dirty="0" err="1">
                <a:solidFill>
                  <a:schemeClr val="tx1"/>
                </a:solidFill>
                <a:effectLst/>
                <a:uFillTx/>
                <a:latin typeface="+mn-lt"/>
                <a:ea typeface="+mn-ea"/>
                <a:cs typeface="+mn-cs"/>
              </a:rPr>
              <a:t>care</a:t>
            </a:r>
            <a:r>
              <a:rPr lang="es-CL" sz="1200" kern="1200" dirty="0">
                <a:solidFill>
                  <a:schemeClr val="tx1"/>
                </a:solidFill>
                <a:effectLst/>
                <a:uFillTx/>
                <a:latin typeface="+mn-lt"/>
                <a:ea typeface="+mn-ea"/>
                <a:cs typeface="+mn-cs"/>
              </a:rPr>
              <a:t> (ETC), llegando a ser el optimo </a:t>
            </a:r>
            <a:r>
              <a:rPr lang="es-CL" sz="1200" kern="1200" dirty="0" err="1">
                <a:solidFill>
                  <a:schemeClr val="tx1"/>
                </a:solidFill>
                <a:effectLst/>
                <a:uFillTx/>
                <a:latin typeface="+mn-lt"/>
                <a:ea typeface="+mn-ea"/>
                <a:cs typeface="+mn-cs"/>
              </a:rPr>
              <a:t>tto</a:t>
            </a:r>
            <a:r>
              <a:rPr lang="es-CL" sz="1200" kern="1200" dirty="0">
                <a:solidFill>
                  <a:schemeClr val="tx1"/>
                </a:solidFill>
                <a:effectLst/>
                <a:uFillTx/>
                <a:latin typeface="+mn-lt"/>
                <a:ea typeface="+mn-ea"/>
                <a:cs typeface="+mn-cs"/>
              </a:rPr>
              <a:t> para la fijación de fractura. </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uFillTx/>
                <a:latin typeface="+mn-lt"/>
                <a:ea typeface="+mn-ea"/>
                <a:cs typeface="+mn-cs"/>
              </a:rPr>
              <a:t>En la década de los 80 </a:t>
            </a:r>
            <a:r>
              <a:rPr lang="es-CL" sz="1200" kern="1200" dirty="0" err="1">
                <a:solidFill>
                  <a:schemeClr val="tx1"/>
                </a:solidFill>
                <a:effectLst/>
                <a:uFillTx/>
                <a:latin typeface="+mn-lt"/>
                <a:ea typeface="+mn-ea"/>
                <a:cs typeface="+mn-cs"/>
              </a:rPr>
              <a:t>riska</a:t>
            </a:r>
            <a:r>
              <a:rPr lang="es-CL" sz="1200" kern="1200" dirty="0">
                <a:solidFill>
                  <a:schemeClr val="tx1"/>
                </a:solidFill>
                <a:effectLst/>
                <a:uFillTx/>
                <a:latin typeface="+mn-lt"/>
                <a:ea typeface="+mn-ea"/>
                <a:cs typeface="+mn-cs"/>
              </a:rPr>
              <a:t> y </a:t>
            </a:r>
            <a:r>
              <a:rPr lang="es-CL" sz="1200" kern="1200" dirty="0" err="1">
                <a:solidFill>
                  <a:schemeClr val="tx1"/>
                </a:solidFill>
                <a:effectLst/>
                <a:uFillTx/>
                <a:latin typeface="+mn-lt"/>
                <a:ea typeface="+mn-ea"/>
                <a:cs typeface="+mn-cs"/>
              </a:rPr>
              <a:t>myllynen</a:t>
            </a:r>
            <a:r>
              <a:rPr lang="es-CL" sz="1200" kern="1200" dirty="0">
                <a:solidFill>
                  <a:schemeClr val="tx1"/>
                </a:solidFill>
                <a:effectLst/>
                <a:uFillTx/>
                <a:latin typeface="+mn-lt"/>
                <a:ea typeface="+mn-ea"/>
                <a:cs typeface="+mn-cs"/>
              </a:rPr>
              <a:t> demostraron el desarrollo de embolo graso en 22% en </a:t>
            </a:r>
            <a:r>
              <a:rPr lang="es-CL" sz="1200" kern="1200" dirty="0" err="1">
                <a:solidFill>
                  <a:schemeClr val="tx1"/>
                </a:solidFill>
                <a:effectLst/>
                <a:uFillTx/>
                <a:latin typeface="+mn-lt"/>
                <a:ea typeface="+mn-ea"/>
                <a:cs typeface="+mn-cs"/>
              </a:rPr>
              <a:t>pctes</a:t>
            </a:r>
            <a:r>
              <a:rPr lang="es-CL" sz="1200" kern="1200" dirty="0">
                <a:solidFill>
                  <a:schemeClr val="tx1"/>
                </a:solidFill>
                <a:effectLst/>
                <a:uFillTx/>
                <a:latin typeface="+mn-lt"/>
                <a:ea typeface="+mn-ea"/>
                <a:cs typeface="+mn-cs"/>
              </a:rPr>
              <a:t> con cuidados tardíos vs 4,5% en estabilización temprana</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uFillTx/>
                <a:latin typeface="+mn-lt"/>
                <a:ea typeface="+mn-ea"/>
                <a:cs typeface="+mn-cs"/>
              </a:rPr>
              <a:t>El </a:t>
            </a:r>
            <a:r>
              <a:rPr lang="es-CL" sz="1200" kern="1200" dirty="0" err="1">
                <a:solidFill>
                  <a:schemeClr val="tx1"/>
                </a:solidFill>
                <a:effectLst/>
                <a:uFillTx/>
                <a:latin typeface="+mn-lt"/>
                <a:ea typeface="+mn-ea"/>
                <a:cs typeface="+mn-cs"/>
              </a:rPr>
              <a:t>etc</a:t>
            </a:r>
            <a:r>
              <a:rPr lang="es-CL" sz="1200" kern="1200" dirty="0">
                <a:solidFill>
                  <a:schemeClr val="tx1"/>
                </a:solidFill>
                <a:effectLst/>
                <a:uFillTx/>
                <a:latin typeface="+mn-lt"/>
                <a:ea typeface="+mn-ea"/>
                <a:cs typeface="+mn-cs"/>
              </a:rPr>
              <a:t> fue ampliamente usado pero varios reportes describen </a:t>
            </a:r>
            <a:r>
              <a:rPr lang="es-CL" sz="1200" kern="1200" dirty="0" err="1">
                <a:solidFill>
                  <a:schemeClr val="tx1"/>
                </a:solidFill>
                <a:effectLst/>
                <a:uFillTx/>
                <a:latin typeface="+mn-lt"/>
                <a:ea typeface="+mn-ea"/>
                <a:cs typeface="+mn-cs"/>
              </a:rPr>
              <a:t>outcome</a:t>
            </a:r>
            <a:r>
              <a:rPr lang="es-CL" sz="1200" kern="1200" dirty="0">
                <a:solidFill>
                  <a:schemeClr val="tx1"/>
                </a:solidFill>
                <a:effectLst/>
                <a:uFillTx/>
                <a:latin typeface="+mn-lt"/>
                <a:ea typeface="+mn-ea"/>
                <a:cs typeface="+mn-cs"/>
              </a:rPr>
              <a:t> adversos por aumento del SDRA y falla orgánica </a:t>
            </a:r>
            <a:r>
              <a:rPr lang="es-CL" sz="1200" kern="1200" dirty="0" err="1">
                <a:solidFill>
                  <a:schemeClr val="tx1"/>
                </a:solidFill>
                <a:effectLst/>
                <a:uFillTx/>
                <a:latin typeface="+mn-lt"/>
                <a:ea typeface="+mn-ea"/>
                <a:cs typeface="+mn-cs"/>
              </a:rPr>
              <a:t>multiple</a:t>
            </a:r>
            <a:r>
              <a:rPr lang="es-CL" sz="1200" kern="1200" dirty="0">
                <a:solidFill>
                  <a:schemeClr val="tx1"/>
                </a:solidFill>
                <a:effectLst/>
                <a:uFillTx/>
                <a:latin typeface="+mn-lt"/>
                <a:ea typeface="+mn-ea"/>
                <a:cs typeface="+mn-cs"/>
              </a:rPr>
              <a:t>. En respuesta a esas observaciones surge DCO.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uFillTx/>
                <a:latin typeface="+mn-lt"/>
                <a:ea typeface="+mn-ea"/>
                <a:cs typeface="+mn-cs"/>
              </a:rPr>
              <a:t>En 1990 el ETC con CEM mostraba aumentar el SDRA y FOM </a:t>
            </a:r>
            <a:r>
              <a:rPr lang="es-CL" sz="1200" kern="1200" dirty="0">
                <a:solidFill>
                  <a:schemeClr val="tx1"/>
                </a:solidFill>
                <a:effectLst/>
                <a:uFillTx/>
                <a:latin typeface="+mn-lt"/>
                <a:ea typeface="+mn-ea"/>
                <a:cs typeface="+mn-cs"/>
                <a:sym typeface="Wingdings" panose="05000000000000000000" pitchFamily="2" charset="2"/>
              </a:rPr>
              <a:t></a:t>
            </a:r>
            <a:r>
              <a:rPr lang="es-CL" sz="1200" kern="1200" dirty="0">
                <a:solidFill>
                  <a:schemeClr val="tx1"/>
                </a:solidFill>
                <a:effectLst/>
                <a:uFillTx/>
                <a:latin typeface="+mn-lt"/>
                <a:ea typeface="+mn-ea"/>
                <a:cs typeface="+mn-cs"/>
              </a:rPr>
              <a:t>desenlace del SIRS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uFillTx/>
              <a:latin typeface="+mn-lt"/>
              <a:ea typeface="+mn-ea"/>
              <a:cs typeface="+mn-cs"/>
            </a:endParaRPr>
          </a:p>
          <a:p>
            <a:r>
              <a:rPr lang="es-CL" sz="1200" kern="1200" dirty="0">
                <a:solidFill>
                  <a:schemeClr val="tx1"/>
                </a:solidFill>
                <a:effectLst/>
                <a:uFillTx/>
                <a:latin typeface="+mn-lt"/>
                <a:ea typeface="+mn-ea"/>
                <a:cs typeface="+mn-cs"/>
              </a:rPr>
              <a:t>ETC: en los 80 fijación definitiva de fractura de </a:t>
            </a:r>
            <a:r>
              <a:rPr lang="es-CL" sz="1200" kern="1200" dirty="0" err="1">
                <a:solidFill>
                  <a:schemeClr val="tx1"/>
                </a:solidFill>
                <a:effectLst/>
                <a:uFillTx/>
                <a:latin typeface="+mn-lt"/>
                <a:ea typeface="+mn-ea"/>
                <a:cs typeface="+mn-cs"/>
              </a:rPr>
              <a:t>femur</a:t>
            </a:r>
            <a:r>
              <a:rPr lang="es-CL" sz="1200" kern="1200" dirty="0">
                <a:solidFill>
                  <a:schemeClr val="tx1"/>
                </a:solidFill>
                <a:effectLst/>
                <a:uFillTx/>
                <a:latin typeface="+mn-lt"/>
                <a:ea typeface="+mn-ea"/>
                <a:cs typeface="+mn-cs"/>
              </a:rPr>
              <a:t> dentro de las primeras 24 horas tras la lesión. Demostraba ser mejor evitando tasa de complicación (SDRA, embolia grasa, neumonía), mejorando sobrevida vs tracción y fijación retrasada. Sin embargo en alguna población de </a:t>
            </a:r>
            <a:r>
              <a:rPr lang="es-CL" sz="1200" kern="1200" dirty="0" err="1">
                <a:solidFill>
                  <a:schemeClr val="tx1"/>
                </a:solidFill>
                <a:effectLst/>
                <a:uFillTx/>
                <a:latin typeface="+mn-lt"/>
                <a:ea typeface="+mn-ea"/>
                <a:cs typeface="+mn-cs"/>
              </a:rPr>
              <a:t>politmt</a:t>
            </a:r>
            <a:r>
              <a:rPr lang="es-CL" sz="1200" kern="1200" dirty="0">
                <a:solidFill>
                  <a:schemeClr val="tx1"/>
                </a:solidFill>
                <a:effectLst/>
                <a:uFillTx/>
                <a:latin typeface="+mn-lt"/>
                <a:ea typeface="+mn-ea"/>
                <a:cs typeface="+mn-cs"/>
              </a:rPr>
              <a:t> tiene el efecto opuesto (en quienes tienen lesiones pulmonares y craneales severas), en ellos el DCO es utilizado, sin embargo CEM empezaron a presentar complicaciones como lesiones torácicas severas</a:t>
            </a:r>
          </a:p>
          <a:p>
            <a:r>
              <a:rPr lang="es-CL" sz="1200" kern="1200" dirty="0">
                <a:solidFill>
                  <a:schemeClr val="tx1"/>
                </a:solidFill>
                <a:effectLst/>
                <a:uFillTx/>
                <a:latin typeface="+mn-lt"/>
                <a:ea typeface="+mn-ea"/>
                <a:cs typeface="+mn-cs"/>
              </a:rPr>
              <a:t>La </a:t>
            </a:r>
            <a:r>
              <a:rPr lang="es-CL" sz="1200" kern="1200" dirty="0" err="1">
                <a:solidFill>
                  <a:schemeClr val="tx1"/>
                </a:solidFill>
                <a:effectLst/>
                <a:uFillTx/>
                <a:latin typeface="+mn-lt"/>
                <a:ea typeface="+mn-ea"/>
                <a:cs typeface="+mn-cs"/>
              </a:rPr>
              <a:t>etc</a:t>
            </a:r>
            <a:r>
              <a:rPr lang="es-CL" sz="1200" kern="1200" dirty="0">
                <a:solidFill>
                  <a:schemeClr val="tx1"/>
                </a:solidFill>
                <a:effectLst/>
                <a:uFillTx/>
                <a:latin typeface="+mn-lt"/>
                <a:ea typeface="+mn-ea"/>
                <a:cs typeface="+mn-cs"/>
              </a:rPr>
              <a:t> tiene beneficios en mortalidad y morbilidad:</a:t>
            </a:r>
          </a:p>
          <a:p>
            <a:pPr lvl="0"/>
            <a:r>
              <a:rPr lang="es-CL" sz="1200" kern="1200" dirty="0">
                <a:solidFill>
                  <a:schemeClr val="tx1"/>
                </a:solidFill>
                <a:effectLst/>
                <a:uFillTx/>
                <a:latin typeface="+mn-lt"/>
                <a:ea typeface="+mn-ea"/>
                <a:cs typeface="+mn-cs"/>
              </a:rPr>
              <a:t>Reduce incidencia de SDRA, sepsis, complicaciones </a:t>
            </a:r>
            <a:r>
              <a:rPr lang="es-CL" sz="1200" kern="1200" dirty="0" err="1">
                <a:solidFill>
                  <a:schemeClr val="tx1"/>
                </a:solidFill>
                <a:effectLst/>
                <a:uFillTx/>
                <a:latin typeface="+mn-lt"/>
                <a:ea typeface="+mn-ea"/>
                <a:cs typeface="+mn-cs"/>
              </a:rPr>
              <a:t>tromboembolicas</a:t>
            </a:r>
            <a:endParaRPr lang="es-CL" sz="1200" kern="1200" dirty="0">
              <a:solidFill>
                <a:schemeClr val="tx1"/>
              </a:solidFill>
              <a:effectLst/>
              <a:uFillTx/>
              <a:latin typeface="+mn-lt"/>
              <a:ea typeface="+mn-ea"/>
              <a:cs typeface="+mn-cs"/>
            </a:endParaRPr>
          </a:p>
          <a:p>
            <a:pPr lvl="0"/>
            <a:r>
              <a:rPr lang="es-CL" sz="1200" kern="1200" dirty="0">
                <a:solidFill>
                  <a:schemeClr val="tx1"/>
                </a:solidFill>
                <a:effectLst/>
                <a:uFillTx/>
                <a:latin typeface="+mn-lt"/>
                <a:ea typeface="+mn-ea"/>
                <a:cs typeface="+mn-cs"/>
              </a:rPr>
              <a:t>Facilita cuidados en UCI, m </a:t>
            </a:r>
            <a:r>
              <a:rPr lang="es-CL" sz="1200" kern="1200" dirty="0" err="1">
                <a:solidFill>
                  <a:schemeClr val="tx1"/>
                </a:solidFill>
                <a:effectLst/>
                <a:uFillTx/>
                <a:latin typeface="+mn-lt"/>
                <a:ea typeface="+mn-ea"/>
                <a:cs typeface="+mn-cs"/>
              </a:rPr>
              <a:t>ovilizaicon</a:t>
            </a:r>
            <a:r>
              <a:rPr lang="es-CL" sz="1200" kern="1200" dirty="0">
                <a:solidFill>
                  <a:schemeClr val="tx1"/>
                </a:solidFill>
                <a:effectLst/>
                <a:uFillTx/>
                <a:latin typeface="+mn-lt"/>
                <a:ea typeface="+mn-ea"/>
                <a:cs typeface="+mn-cs"/>
              </a:rPr>
              <a:t>, enfermería, requiere menos analgesia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kern="1200" dirty="0">
              <a:solidFill>
                <a:schemeClr val="tx1"/>
              </a:solidFill>
              <a:effectLst/>
              <a:uFillTx/>
              <a:latin typeface="+mn-lt"/>
              <a:ea typeface="+mn-ea"/>
              <a:cs typeface="+mn-cs"/>
            </a:endParaRPr>
          </a:p>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9</a:t>
            </a:fld>
            <a:endParaRPr lang="es-CL">
              <a:uFillTx/>
            </a:endParaRPr>
          </a:p>
        </p:txBody>
      </p:sp>
    </p:spTree>
    <p:extLst>
      <p:ext uri="{BB962C8B-B14F-4D97-AF65-F5344CB8AC3E}">
        <p14:creationId xmlns:p14="http://schemas.microsoft.com/office/powerpoint/2010/main" val="241456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uFillTx/>
                <a:latin typeface="+mn-lt"/>
                <a:ea typeface="+mn-ea"/>
                <a:cs typeface="+mn-cs"/>
              </a:rPr>
              <a:t>Las fracturas tienen impacto en la reacción </a:t>
            </a:r>
            <a:r>
              <a:rPr lang="es-CL" sz="1200" kern="1200" dirty="0" err="1">
                <a:solidFill>
                  <a:schemeClr val="tx1"/>
                </a:solidFill>
                <a:effectLst/>
                <a:uFillTx/>
                <a:latin typeface="+mn-lt"/>
                <a:ea typeface="+mn-ea"/>
                <a:cs typeface="+mn-cs"/>
              </a:rPr>
              <a:t>sistemica</a:t>
            </a:r>
            <a:r>
              <a:rPr lang="es-CL" sz="1200" kern="1200" dirty="0">
                <a:solidFill>
                  <a:schemeClr val="tx1"/>
                </a:solidFill>
                <a:effectLst/>
                <a:uFillTx/>
                <a:latin typeface="+mn-lt"/>
                <a:ea typeface="+mn-ea"/>
                <a:cs typeface="+mn-cs"/>
              </a:rPr>
              <a:t> al trauma por</a:t>
            </a:r>
          </a:p>
          <a:p>
            <a:pPr lvl="0"/>
            <a:r>
              <a:rPr lang="es-CL" sz="1200" kern="1200" dirty="0">
                <a:solidFill>
                  <a:schemeClr val="tx1"/>
                </a:solidFill>
                <a:effectLst/>
                <a:uFillTx/>
                <a:latin typeface="+mn-lt"/>
                <a:ea typeface="+mn-ea"/>
                <a:cs typeface="+mn-cs"/>
              </a:rPr>
              <a:t>Hemorragia: </a:t>
            </a:r>
            <a:r>
              <a:rPr lang="es-CL" sz="1200" kern="1200" dirty="0" err="1">
                <a:solidFill>
                  <a:schemeClr val="tx1"/>
                </a:solidFill>
                <a:effectLst/>
                <a:uFillTx/>
                <a:latin typeface="+mn-lt"/>
                <a:ea typeface="+mn-ea"/>
                <a:cs typeface="+mn-cs"/>
              </a:rPr>
              <a:t>fx</a:t>
            </a:r>
            <a:r>
              <a:rPr lang="es-CL" sz="1200" kern="1200" dirty="0">
                <a:solidFill>
                  <a:schemeClr val="tx1"/>
                </a:solidFill>
                <a:effectLst/>
                <a:uFillTx/>
                <a:latin typeface="+mn-lt"/>
                <a:ea typeface="+mn-ea"/>
                <a:cs typeface="+mn-cs"/>
              </a:rPr>
              <a:t> huesos largo, pelvis, fracturas múltiples.</a:t>
            </a:r>
          </a:p>
          <a:p>
            <a:pPr lvl="0"/>
            <a:r>
              <a:rPr lang="es-CL" sz="1200" kern="1200" dirty="0">
                <a:solidFill>
                  <a:schemeClr val="tx1"/>
                </a:solidFill>
                <a:effectLst/>
                <a:uFillTx/>
                <a:latin typeface="+mn-lt"/>
                <a:ea typeface="+mn-ea"/>
                <a:cs typeface="+mn-cs"/>
              </a:rPr>
              <a:t>Infección: fracturas expuestas siempre son contaminadas, un aseo tardío o inadecuado lleva a infección local o sistémica</a:t>
            </a:r>
          </a:p>
          <a:p>
            <a:pPr lvl="0"/>
            <a:r>
              <a:rPr lang="es-CL" sz="1200" kern="1200" dirty="0">
                <a:solidFill>
                  <a:schemeClr val="tx1"/>
                </a:solidFill>
                <a:effectLst/>
                <a:uFillTx/>
                <a:latin typeface="+mn-lt"/>
                <a:ea typeface="+mn-ea"/>
                <a:cs typeface="+mn-cs"/>
              </a:rPr>
              <a:t>Dolor y estrés</a:t>
            </a:r>
          </a:p>
          <a:p>
            <a:pPr lvl="0"/>
            <a:r>
              <a:rPr lang="es-CL" sz="1200" kern="1200" dirty="0">
                <a:solidFill>
                  <a:schemeClr val="tx1"/>
                </a:solidFill>
                <a:effectLst/>
                <a:uFillTx/>
                <a:latin typeface="+mn-lt"/>
                <a:ea typeface="+mn-ea"/>
                <a:cs typeface="+mn-cs"/>
              </a:rPr>
              <a:t>Interferencia con cuidados intensivos: ventilación, enfermería y </a:t>
            </a:r>
            <a:r>
              <a:rPr lang="es-CL" sz="1200" kern="1200" dirty="0" err="1">
                <a:solidFill>
                  <a:schemeClr val="tx1"/>
                </a:solidFill>
                <a:effectLst/>
                <a:uFillTx/>
                <a:latin typeface="+mn-lt"/>
                <a:ea typeface="+mn-ea"/>
                <a:cs typeface="+mn-cs"/>
              </a:rPr>
              <a:t>kinesioteralpia</a:t>
            </a:r>
            <a:endParaRPr lang="es-CL" sz="1200" kern="1200" dirty="0">
              <a:solidFill>
                <a:schemeClr val="tx1"/>
              </a:solidFill>
              <a:effectLst/>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a:solidFill>
                  <a:schemeClr val="tx1"/>
                </a:solidFill>
                <a:effectLst/>
                <a:uFillTx/>
                <a:latin typeface="+mn-lt"/>
                <a:ea typeface="+mn-ea"/>
                <a:cs typeface="+mn-cs"/>
              </a:rPr>
              <a:t>Importancia de las fracturas: grasa se descompone en </a:t>
            </a:r>
            <a:r>
              <a:rPr lang="es-CL" sz="1200" kern="1200" dirty="0" err="1">
                <a:solidFill>
                  <a:schemeClr val="tx1"/>
                </a:solidFill>
                <a:effectLst/>
                <a:uFillTx/>
                <a:latin typeface="+mn-lt"/>
                <a:ea typeface="+mn-ea"/>
                <a:cs typeface="+mn-cs"/>
              </a:rPr>
              <a:t>acidos</a:t>
            </a:r>
            <a:r>
              <a:rPr lang="es-CL" sz="1200" kern="1200" dirty="0">
                <a:solidFill>
                  <a:schemeClr val="tx1"/>
                </a:solidFill>
                <a:effectLst/>
                <a:uFillTx/>
                <a:latin typeface="+mn-lt"/>
                <a:ea typeface="+mn-ea"/>
                <a:cs typeface="+mn-cs"/>
              </a:rPr>
              <a:t> grasos, reacción </a:t>
            </a:r>
            <a:r>
              <a:rPr lang="es-CL" sz="1200" kern="1200" dirty="0" err="1">
                <a:solidFill>
                  <a:schemeClr val="tx1"/>
                </a:solidFill>
                <a:effectLst/>
                <a:uFillTx/>
                <a:latin typeface="+mn-lt"/>
                <a:ea typeface="+mn-ea"/>
                <a:cs typeface="+mn-cs"/>
              </a:rPr>
              <a:t>inmunoinflamatoria</a:t>
            </a:r>
            <a:r>
              <a:rPr lang="es-CL" sz="1200" kern="1200" dirty="0">
                <a:solidFill>
                  <a:schemeClr val="tx1"/>
                </a:solidFill>
                <a:effectLst/>
                <a:uFillTx/>
                <a:latin typeface="+mn-lt"/>
                <a:ea typeface="+mn-ea"/>
                <a:cs typeface="+mn-cs"/>
              </a:rPr>
              <a:t> y aumento de permeabilidad vascular. Hemorragia alveolar, edema, extravasación de PMN y SDRA</a:t>
            </a:r>
          </a:p>
          <a:p>
            <a:endParaRPr lang="es-CL" sz="1200" kern="1200" dirty="0">
              <a:solidFill>
                <a:schemeClr val="tx1"/>
              </a:solidFill>
              <a:effectLst/>
              <a:uFillTx/>
              <a:latin typeface="+mn-lt"/>
              <a:ea typeface="+mn-ea"/>
              <a:cs typeface="+mn-cs"/>
            </a:endParaRPr>
          </a:p>
          <a:p>
            <a:pPr lvl="0"/>
            <a:r>
              <a:rPr lang="es-CL" sz="1200" kern="1200" dirty="0">
                <a:solidFill>
                  <a:schemeClr val="tx1"/>
                </a:solidFill>
                <a:effectLst/>
                <a:uFillTx/>
                <a:latin typeface="+mn-lt"/>
                <a:ea typeface="+mn-ea"/>
                <a:cs typeface="+mn-cs"/>
              </a:rPr>
              <a:t>Primera respuesta al trauma: corticoides y catecolaminas aumentan FC y FR con leucocitosis y fiebre. Vasoconstricción y disminución de la tasa </a:t>
            </a:r>
            <a:r>
              <a:rPr lang="es-CL" sz="1200" kern="1200" dirty="0" err="1">
                <a:solidFill>
                  <a:schemeClr val="tx1"/>
                </a:solidFill>
                <a:effectLst/>
                <a:uFillTx/>
                <a:latin typeface="+mn-lt"/>
                <a:ea typeface="+mn-ea"/>
                <a:cs typeface="+mn-cs"/>
              </a:rPr>
              <a:t>metabolica</a:t>
            </a:r>
            <a:endParaRPr lang="es-CL" sz="1200" kern="1200" dirty="0">
              <a:solidFill>
                <a:schemeClr val="tx1"/>
              </a:solidFill>
              <a:effectLst/>
              <a:uFillTx/>
              <a:latin typeface="+mn-lt"/>
              <a:ea typeface="+mn-ea"/>
              <a:cs typeface="+mn-cs"/>
            </a:endParaRPr>
          </a:p>
          <a:p>
            <a:pPr lvl="0"/>
            <a:r>
              <a:rPr lang="es-CL" sz="1200" kern="1200" dirty="0">
                <a:solidFill>
                  <a:schemeClr val="tx1"/>
                </a:solidFill>
                <a:effectLst/>
                <a:uFillTx/>
                <a:latin typeface="+mn-lt"/>
                <a:ea typeface="+mn-ea"/>
                <a:cs typeface="+mn-cs"/>
              </a:rPr>
              <a:t>Objetivos: detener hemorragia, prevenir hipoxia e hipercapnia (acidosis) e hipotermia. Puede generar daño a órganos diana (cerebro)</a:t>
            </a:r>
          </a:p>
          <a:p>
            <a:pPr lvl="0"/>
            <a:r>
              <a:rPr lang="es-CL" sz="1200" kern="1200" dirty="0">
                <a:solidFill>
                  <a:schemeClr val="tx1"/>
                </a:solidFill>
                <a:effectLst/>
                <a:uFillTx/>
                <a:latin typeface="+mn-lt"/>
                <a:ea typeface="+mn-ea"/>
                <a:cs typeface="+mn-cs"/>
              </a:rPr>
              <a:t>Posterior al trauma se liberan mediadores </a:t>
            </a:r>
            <a:r>
              <a:rPr lang="es-CL" sz="1200" kern="1200" dirty="0" err="1">
                <a:solidFill>
                  <a:schemeClr val="tx1"/>
                </a:solidFill>
                <a:effectLst/>
                <a:uFillTx/>
                <a:latin typeface="+mn-lt"/>
                <a:ea typeface="+mn-ea"/>
                <a:cs typeface="+mn-cs"/>
              </a:rPr>
              <a:t>proinflamatorios</a:t>
            </a:r>
            <a:r>
              <a:rPr lang="es-CL" sz="1200" kern="1200" dirty="0">
                <a:solidFill>
                  <a:schemeClr val="tx1"/>
                </a:solidFill>
                <a:effectLst/>
                <a:uFillTx/>
                <a:latin typeface="+mn-lt"/>
                <a:ea typeface="+mn-ea"/>
                <a:cs typeface="+mn-cs"/>
              </a:rPr>
              <a:t> y antiinflamatorios: PMS, monocitos y linfocitos a nivel sistémico. Si hay desregulación </a:t>
            </a:r>
            <a:r>
              <a:rPr lang="es-CL" sz="1200" kern="1200" dirty="0" err="1">
                <a:solidFill>
                  <a:schemeClr val="tx1"/>
                </a:solidFill>
                <a:effectLst/>
                <a:uFillTx/>
                <a:latin typeface="+mn-lt"/>
                <a:ea typeface="+mn-ea"/>
                <a:cs typeface="+mn-cs"/>
              </a:rPr>
              <a:t>pmn</a:t>
            </a:r>
            <a:r>
              <a:rPr lang="es-CL" sz="1200" kern="1200" dirty="0">
                <a:solidFill>
                  <a:schemeClr val="tx1"/>
                </a:solidFill>
                <a:effectLst/>
                <a:uFillTx/>
                <a:latin typeface="+mn-lt"/>
                <a:ea typeface="+mn-ea"/>
                <a:cs typeface="+mn-cs"/>
              </a:rPr>
              <a:t> libera FOM ocurre en un orden secuencial en 48-72 horas. Primero falla respiratoria, luego falla renal y hepática, a pesar de los avances en UCI la mortalidad es cercana al 80%</a:t>
            </a:r>
          </a:p>
          <a:p>
            <a:endParaRPr lang="es-CL" dirty="0"/>
          </a:p>
        </p:txBody>
      </p:sp>
      <p:sp>
        <p:nvSpPr>
          <p:cNvPr id="4" name="Marcador de número de diapositiva 3"/>
          <p:cNvSpPr>
            <a:spLocks noGrp="1"/>
          </p:cNvSpPr>
          <p:nvPr>
            <p:ph type="sldNum" sz="quarter" idx="10"/>
          </p:nvPr>
        </p:nvSpPr>
        <p:spPr/>
        <p:txBody>
          <a:bodyPr/>
          <a:lstStyle/>
          <a:p>
            <a:fld id="{98485F8A-2AF8-47EB-88C1-1E31B49E0090}" type="slidenum">
              <a:rPr lang="es-CL" smtClean="0">
                <a:uFillTx/>
              </a:rPr>
              <a:t>10</a:t>
            </a:fld>
            <a:endParaRPr lang="es-CL">
              <a:uFillTx/>
            </a:endParaRPr>
          </a:p>
        </p:txBody>
      </p:sp>
    </p:spTree>
    <p:extLst>
      <p:ext uri="{BB962C8B-B14F-4D97-AF65-F5344CB8AC3E}">
        <p14:creationId xmlns:p14="http://schemas.microsoft.com/office/powerpoint/2010/main" val="31054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uFillTx/>
              </a:defRPr>
            </a:lvl1pPr>
          </a:lstStyle>
          <a:p>
            <a:r>
              <a:rPr lang="es-ES">
                <a:uFillTx/>
              </a:rPr>
              <a:t>Haga clic para modificar el estilo de título del patrón</a:t>
            </a:r>
            <a:endParaRPr lang="es-CL">
              <a:uFillTx/>
            </a:endParaRP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s-ES">
                <a:uFillTx/>
              </a:rPr>
              <a:t>Haga clic para modificar el estilo de subtítulo del patrón</a:t>
            </a:r>
            <a:endParaRPr lang="es-CL">
              <a:uFillTx/>
            </a:endParaRPr>
          </a:p>
        </p:txBody>
      </p:sp>
      <p:sp>
        <p:nvSpPr>
          <p:cNvPr id="4" name="Marcador de fecha 3"/>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5" name="Marcador de pie de página 4"/>
          <p:cNvSpPr>
            <a:spLocks noGrp="1"/>
          </p:cNvSpPr>
          <p:nvPr>
            <p:ph type="ftr" sz="quarter" idx="11"/>
          </p:nvPr>
        </p:nvSpPr>
        <p:spPr/>
        <p:txBody>
          <a:bodyPr/>
          <a:lstStyle/>
          <a:p>
            <a:endParaRPr lang="es-CL">
              <a:uFillTx/>
            </a:endParaRPr>
          </a:p>
        </p:txBody>
      </p:sp>
      <p:sp>
        <p:nvSpPr>
          <p:cNvPr id="6" name="Marcador de número de diapositiva 5"/>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uFillTx/>
              </a:rPr>
              <a:t>Haga clic para modificar el estilo de título del patrón</a:t>
            </a:r>
            <a:endParaRPr lang="es-CL">
              <a:uFillTx/>
            </a:endParaRPr>
          </a:p>
        </p:txBody>
      </p:sp>
      <p:sp>
        <p:nvSpPr>
          <p:cNvPr id="3" name="Marcador de texto vertical 2"/>
          <p:cNvSpPr>
            <a:spLocks noGrp="1"/>
          </p:cNvSpPr>
          <p:nvPr>
            <p:ph type="body" orient="vert" idx="1"/>
          </p:nvPr>
        </p:nvSpPr>
        <p:spPr/>
        <p:txBody>
          <a:bodyPr vert="eaVert"/>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4" name="Marcador de fecha 3"/>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5" name="Marcador de pie de página 4"/>
          <p:cNvSpPr>
            <a:spLocks noGrp="1"/>
          </p:cNvSpPr>
          <p:nvPr>
            <p:ph type="ftr" sz="quarter" idx="11"/>
          </p:nvPr>
        </p:nvSpPr>
        <p:spPr/>
        <p:txBody>
          <a:bodyPr/>
          <a:lstStyle/>
          <a:p>
            <a:endParaRPr lang="es-CL">
              <a:uFillTx/>
            </a:endParaRPr>
          </a:p>
        </p:txBody>
      </p:sp>
      <p:sp>
        <p:nvSpPr>
          <p:cNvPr id="6" name="Marcador de número de diapositiva 5"/>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uFillTx/>
              </a:rPr>
              <a:t>Haga clic para modificar el estilo de título del patrón</a:t>
            </a:r>
            <a:endParaRPr lang="es-CL">
              <a:uFillTx/>
            </a:endParaRP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4" name="Marcador de fecha 3"/>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5" name="Marcador de pie de página 4"/>
          <p:cNvSpPr>
            <a:spLocks noGrp="1"/>
          </p:cNvSpPr>
          <p:nvPr>
            <p:ph type="ftr" sz="quarter" idx="11"/>
          </p:nvPr>
        </p:nvSpPr>
        <p:spPr/>
        <p:txBody>
          <a:bodyPr/>
          <a:lstStyle/>
          <a:p>
            <a:endParaRPr lang="es-CL">
              <a:uFillTx/>
            </a:endParaRPr>
          </a:p>
        </p:txBody>
      </p:sp>
      <p:sp>
        <p:nvSpPr>
          <p:cNvPr id="6" name="Marcador de número de diapositiva 5"/>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uFillTx/>
              </a:rPr>
              <a:t>Haga clic para modificar el estilo de título del patrón</a:t>
            </a:r>
            <a:endParaRPr lang="es-CL">
              <a:uFillTx/>
            </a:endParaRPr>
          </a:p>
        </p:txBody>
      </p:sp>
      <p:sp>
        <p:nvSpPr>
          <p:cNvPr id="3" name="Marcador de contenido 2"/>
          <p:cNvSpPr>
            <a:spLocks noGrp="1"/>
          </p:cNvSpPr>
          <p:nvPr>
            <p:ph idx="1"/>
          </p:nvPr>
        </p:nvSpPr>
        <p:spPr/>
        <p:txBody>
          <a:bodyPr/>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4" name="Marcador de fecha 3"/>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5" name="Marcador de pie de página 4"/>
          <p:cNvSpPr>
            <a:spLocks noGrp="1"/>
          </p:cNvSpPr>
          <p:nvPr>
            <p:ph type="ftr" sz="quarter" idx="11"/>
          </p:nvPr>
        </p:nvSpPr>
        <p:spPr/>
        <p:txBody>
          <a:bodyPr/>
          <a:lstStyle/>
          <a:p>
            <a:endParaRPr lang="es-CL">
              <a:uFillTx/>
            </a:endParaRPr>
          </a:p>
        </p:txBody>
      </p:sp>
      <p:sp>
        <p:nvSpPr>
          <p:cNvPr id="6" name="Marcador de número de diapositiva 5"/>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uFillTx/>
              </a:defRPr>
            </a:lvl1pPr>
          </a:lstStyle>
          <a:p>
            <a:r>
              <a:rPr lang="es-ES">
                <a:uFillTx/>
              </a:rPr>
              <a:t>Haga clic para modificar el estilo de título del patrón</a:t>
            </a:r>
            <a:endParaRPr lang="es-CL">
              <a:uFillTx/>
            </a:endParaRP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uFillTx/>
              </a:defRPr>
            </a:lvl1pPr>
            <a:lvl2pPr marL="457200" indent="0">
              <a:buNone/>
              <a:defRPr sz="2000">
                <a:solidFill>
                  <a:schemeClr val="tx1">
                    <a:tint val="75000"/>
                  </a:schemeClr>
                </a:solidFill>
                <a:uFillTx/>
              </a:defRPr>
            </a:lvl2pPr>
            <a:lvl3pPr marL="914400" indent="0">
              <a:buNone/>
              <a:defRPr sz="1800">
                <a:solidFill>
                  <a:schemeClr val="tx1">
                    <a:tint val="75000"/>
                  </a:schemeClr>
                </a:solidFill>
                <a:uFillTx/>
              </a:defRPr>
            </a:lvl3pPr>
            <a:lvl4pPr marL="1371600" indent="0">
              <a:buNone/>
              <a:defRPr sz="1600">
                <a:solidFill>
                  <a:schemeClr val="tx1">
                    <a:tint val="75000"/>
                  </a:schemeClr>
                </a:solidFill>
                <a:uFillTx/>
              </a:defRPr>
            </a:lvl4pPr>
            <a:lvl5pPr marL="1828800" indent="0">
              <a:buNone/>
              <a:defRPr sz="1600">
                <a:solidFill>
                  <a:schemeClr val="tx1">
                    <a:tint val="75000"/>
                  </a:schemeClr>
                </a:solidFill>
                <a:uFillTx/>
              </a:defRPr>
            </a:lvl5pPr>
            <a:lvl6pPr marL="2286000" indent="0">
              <a:buNone/>
              <a:defRPr sz="1600">
                <a:solidFill>
                  <a:schemeClr val="tx1">
                    <a:tint val="75000"/>
                  </a:schemeClr>
                </a:solidFill>
                <a:uFillTx/>
              </a:defRPr>
            </a:lvl6pPr>
            <a:lvl7pPr marL="2743200" indent="0">
              <a:buNone/>
              <a:defRPr sz="1600">
                <a:solidFill>
                  <a:schemeClr val="tx1">
                    <a:tint val="75000"/>
                  </a:schemeClr>
                </a:solidFill>
                <a:uFillTx/>
              </a:defRPr>
            </a:lvl7pPr>
            <a:lvl8pPr marL="3200400" indent="0">
              <a:buNone/>
              <a:defRPr sz="1600">
                <a:solidFill>
                  <a:schemeClr val="tx1">
                    <a:tint val="75000"/>
                  </a:schemeClr>
                </a:solidFill>
                <a:uFillTx/>
              </a:defRPr>
            </a:lvl8pPr>
            <a:lvl9pPr marL="3657600" indent="0">
              <a:buNone/>
              <a:defRPr sz="1600">
                <a:solidFill>
                  <a:schemeClr val="tx1">
                    <a:tint val="75000"/>
                  </a:schemeClr>
                </a:solidFill>
                <a:uFillTx/>
              </a:defRPr>
            </a:lvl9pPr>
          </a:lstStyle>
          <a:p>
            <a:pPr lvl="0"/>
            <a:r>
              <a:rPr lang="es-ES">
                <a:uFillTx/>
              </a:rPr>
              <a:t>Haga clic para modificar el estilo de texto del patrón</a:t>
            </a:r>
          </a:p>
        </p:txBody>
      </p:sp>
      <p:sp>
        <p:nvSpPr>
          <p:cNvPr id="4" name="Marcador de fecha 3"/>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5" name="Marcador de pie de página 4"/>
          <p:cNvSpPr>
            <a:spLocks noGrp="1"/>
          </p:cNvSpPr>
          <p:nvPr>
            <p:ph type="ftr" sz="quarter" idx="11"/>
          </p:nvPr>
        </p:nvSpPr>
        <p:spPr/>
        <p:txBody>
          <a:bodyPr/>
          <a:lstStyle/>
          <a:p>
            <a:endParaRPr lang="es-CL">
              <a:uFillTx/>
            </a:endParaRPr>
          </a:p>
        </p:txBody>
      </p:sp>
      <p:sp>
        <p:nvSpPr>
          <p:cNvPr id="6" name="Marcador de número de diapositiva 5"/>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uFillTx/>
              </a:rPr>
              <a:t>Haga clic para modificar el estilo de título del patrón</a:t>
            </a:r>
            <a:endParaRPr lang="es-CL">
              <a:uFillTx/>
            </a:endParaRPr>
          </a:p>
        </p:txBody>
      </p:sp>
      <p:sp>
        <p:nvSpPr>
          <p:cNvPr id="3" name="Marcador de contenido 2"/>
          <p:cNvSpPr>
            <a:spLocks noGrp="1"/>
          </p:cNvSpPr>
          <p:nvPr>
            <p:ph sz="half" idx="1"/>
          </p:nvPr>
        </p:nvSpPr>
        <p:spPr>
          <a:xfrm>
            <a:off x="838200" y="1825625"/>
            <a:ext cx="5181600" cy="4351338"/>
          </a:xfrm>
        </p:spPr>
        <p:txBody>
          <a:bodyPr/>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4" name="Marcador de contenido 3"/>
          <p:cNvSpPr>
            <a:spLocks noGrp="1"/>
          </p:cNvSpPr>
          <p:nvPr>
            <p:ph sz="half" idx="2"/>
          </p:nvPr>
        </p:nvSpPr>
        <p:spPr>
          <a:xfrm>
            <a:off x="6172200" y="1825625"/>
            <a:ext cx="5181600" cy="4351338"/>
          </a:xfrm>
        </p:spPr>
        <p:txBody>
          <a:bodyPr/>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5" name="Marcador de fecha 4"/>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6" name="Marcador de pie de página 5"/>
          <p:cNvSpPr>
            <a:spLocks noGrp="1"/>
          </p:cNvSpPr>
          <p:nvPr>
            <p:ph type="ftr" sz="quarter" idx="11"/>
          </p:nvPr>
        </p:nvSpPr>
        <p:spPr/>
        <p:txBody>
          <a:bodyPr/>
          <a:lstStyle/>
          <a:p>
            <a:endParaRPr lang="es-CL">
              <a:uFillTx/>
            </a:endParaRPr>
          </a:p>
        </p:txBody>
      </p:sp>
      <p:sp>
        <p:nvSpPr>
          <p:cNvPr id="7" name="Marcador de número de diapositiva 6"/>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uFillTx/>
              </a:rPr>
              <a:t>Haga clic para modificar el estilo de título del patrón</a:t>
            </a:r>
            <a:endParaRPr lang="es-CL">
              <a:uFillTx/>
            </a:endParaRP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s-ES">
                <a:uFillTx/>
              </a:rPr>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s-ES">
                <a:uFillTx/>
              </a:rPr>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7" name="Marcador de fecha 6"/>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8" name="Marcador de pie de página 7"/>
          <p:cNvSpPr>
            <a:spLocks noGrp="1"/>
          </p:cNvSpPr>
          <p:nvPr>
            <p:ph type="ftr" sz="quarter" idx="11"/>
          </p:nvPr>
        </p:nvSpPr>
        <p:spPr/>
        <p:txBody>
          <a:bodyPr/>
          <a:lstStyle/>
          <a:p>
            <a:endParaRPr lang="es-CL">
              <a:uFillTx/>
            </a:endParaRPr>
          </a:p>
        </p:txBody>
      </p:sp>
      <p:sp>
        <p:nvSpPr>
          <p:cNvPr id="9" name="Marcador de número de diapositiva 8"/>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uFillTx/>
              </a:rPr>
              <a:t>Haga clic para modificar el estilo de título del patrón</a:t>
            </a:r>
            <a:endParaRPr lang="es-CL">
              <a:uFillTx/>
            </a:endParaRPr>
          </a:p>
        </p:txBody>
      </p:sp>
      <p:sp>
        <p:nvSpPr>
          <p:cNvPr id="3" name="Marcador de fecha 2"/>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4" name="Marcador de pie de página 3"/>
          <p:cNvSpPr>
            <a:spLocks noGrp="1"/>
          </p:cNvSpPr>
          <p:nvPr>
            <p:ph type="ftr" sz="quarter" idx="11"/>
          </p:nvPr>
        </p:nvSpPr>
        <p:spPr/>
        <p:txBody>
          <a:bodyPr/>
          <a:lstStyle/>
          <a:p>
            <a:endParaRPr lang="es-CL">
              <a:uFillTx/>
            </a:endParaRPr>
          </a:p>
        </p:txBody>
      </p:sp>
      <p:sp>
        <p:nvSpPr>
          <p:cNvPr id="5" name="Marcador de número de diapositiva 4"/>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3" name="Marcador de pie de página 2"/>
          <p:cNvSpPr>
            <a:spLocks noGrp="1"/>
          </p:cNvSpPr>
          <p:nvPr>
            <p:ph type="ftr" sz="quarter" idx="11"/>
          </p:nvPr>
        </p:nvSpPr>
        <p:spPr/>
        <p:txBody>
          <a:bodyPr/>
          <a:lstStyle/>
          <a:p>
            <a:endParaRPr lang="es-CL">
              <a:uFillTx/>
            </a:endParaRPr>
          </a:p>
        </p:txBody>
      </p:sp>
      <p:sp>
        <p:nvSpPr>
          <p:cNvPr id="4" name="Marcador de número de diapositiva 3"/>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uFillTx/>
              </a:defRPr>
            </a:lvl1pPr>
          </a:lstStyle>
          <a:p>
            <a:r>
              <a:rPr lang="es-ES">
                <a:uFillTx/>
              </a:rPr>
              <a:t>Haga clic para modificar el estilo de título del patrón</a:t>
            </a:r>
            <a:endParaRPr lang="es-CL">
              <a:uFillTx/>
            </a:endParaRPr>
          </a:p>
        </p:txBody>
      </p:sp>
      <p:sp>
        <p:nvSpPr>
          <p:cNvPr id="3" name="Marcador de contenido 2"/>
          <p:cNvSpPr>
            <a:spLocks noGrp="1"/>
          </p:cNvSpPr>
          <p:nvPr>
            <p:ph idx="1"/>
          </p:nvPr>
        </p:nvSpPr>
        <p:spPr>
          <a:xfrm>
            <a:off x="5183188" y="987425"/>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s-ES">
                <a:uFillTx/>
              </a:rPr>
              <a:t>Haga clic para modificar el estilo de texto del patrón</a:t>
            </a:r>
          </a:p>
        </p:txBody>
      </p:sp>
      <p:sp>
        <p:nvSpPr>
          <p:cNvPr id="5" name="Marcador de fecha 4"/>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6" name="Marcador de pie de página 5"/>
          <p:cNvSpPr>
            <a:spLocks noGrp="1"/>
          </p:cNvSpPr>
          <p:nvPr>
            <p:ph type="ftr" sz="quarter" idx="11"/>
          </p:nvPr>
        </p:nvSpPr>
        <p:spPr/>
        <p:txBody>
          <a:bodyPr/>
          <a:lstStyle/>
          <a:p>
            <a:endParaRPr lang="es-CL">
              <a:uFillTx/>
            </a:endParaRPr>
          </a:p>
        </p:txBody>
      </p:sp>
      <p:sp>
        <p:nvSpPr>
          <p:cNvPr id="7" name="Marcador de número de diapositiva 6"/>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uFillTx/>
              </a:defRPr>
            </a:lvl1pPr>
          </a:lstStyle>
          <a:p>
            <a:r>
              <a:rPr lang="es-ES">
                <a:uFillTx/>
              </a:rPr>
              <a:t>Haga clic para modificar el estilo de título del patrón</a:t>
            </a:r>
            <a:endParaRPr lang="es-CL">
              <a:uFillTx/>
            </a:endParaRP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s-CL">
              <a:uFillTx/>
            </a:endParaRP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s-ES">
                <a:uFillTx/>
              </a:rPr>
              <a:t>Haga clic para modificar el estilo de texto del patrón</a:t>
            </a:r>
          </a:p>
        </p:txBody>
      </p:sp>
      <p:sp>
        <p:nvSpPr>
          <p:cNvPr id="5" name="Marcador de fecha 4"/>
          <p:cNvSpPr>
            <a:spLocks noGrp="1"/>
          </p:cNvSpPr>
          <p:nvPr>
            <p:ph type="dt" sz="half" idx="10"/>
          </p:nvPr>
        </p:nvSpPr>
        <p:spPr/>
        <p:txBody>
          <a:bodyPr/>
          <a:lstStyle/>
          <a:p>
            <a:fld id="{883101CB-06DB-4615-A562-2F11D6CD2EB0}" type="datetimeFigureOut">
              <a:rPr lang="es-CL" smtClean="0">
                <a:uFillTx/>
              </a:rPr>
              <a:t>13-03-23</a:t>
            </a:fld>
            <a:endParaRPr lang="es-CL">
              <a:uFillTx/>
            </a:endParaRPr>
          </a:p>
        </p:txBody>
      </p:sp>
      <p:sp>
        <p:nvSpPr>
          <p:cNvPr id="6" name="Marcador de pie de página 5"/>
          <p:cNvSpPr>
            <a:spLocks noGrp="1"/>
          </p:cNvSpPr>
          <p:nvPr>
            <p:ph type="ftr" sz="quarter" idx="11"/>
          </p:nvPr>
        </p:nvSpPr>
        <p:spPr/>
        <p:txBody>
          <a:bodyPr/>
          <a:lstStyle/>
          <a:p>
            <a:endParaRPr lang="es-CL">
              <a:uFillTx/>
            </a:endParaRPr>
          </a:p>
        </p:txBody>
      </p:sp>
      <p:sp>
        <p:nvSpPr>
          <p:cNvPr id="7" name="Marcador de número de diapositiva 6"/>
          <p:cNvSpPr>
            <a:spLocks noGrp="1"/>
          </p:cNvSpPr>
          <p:nvPr>
            <p:ph type="sldNum" sz="quarter" idx="12"/>
          </p:nvPr>
        </p:nvSpPr>
        <p:spPr/>
        <p:txBody>
          <a:bodyPr/>
          <a:lstStyle/>
          <a:p>
            <a:fld id="{277D22F5-A823-4E96-8547-6F089257A023}" type="slidenum">
              <a:rPr lang="es-CL" smtClean="0">
                <a:uFillTx/>
              </a:rPr>
              <a:t>‹Nº›</a:t>
            </a:fld>
            <a:endParaRPr lang="es-CL">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uFillTx/>
              </a:rPr>
              <a:t>Haga clic para modificar el estilo de título del patrón</a:t>
            </a:r>
            <a:endParaRPr lang="es-CL">
              <a:uFillTx/>
            </a:endParaRP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uFillTx/>
              </a:rPr>
              <a:t>Haga clic para modificar el estilo de texto del patrón</a:t>
            </a:r>
          </a:p>
          <a:p>
            <a:pPr lvl="1"/>
            <a:r>
              <a:rPr lang="es-ES">
                <a:uFillTx/>
              </a:rPr>
              <a:t>Segundo nivel</a:t>
            </a:r>
          </a:p>
          <a:p>
            <a:pPr lvl="2"/>
            <a:r>
              <a:rPr lang="es-ES">
                <a:uFillTx/>
              </a:rPr>
              <a:t>Tercer nivel</a:t>
            </a:r>
          </a:p>
          <a:p>
            <a:pPr lvl="3"/>
            <a:r>
              <a:rPr lang="es-ES">
                <a:uFillTx/>
              </a:rPr>
              <a:t>Cuarto nivel</a:t>
            </a:r>
          </a:p>
          <a:p>
            <a:pPr lvl="4"/>
            <a:r>
              <a:rPr lang="es-ES">
                <a:uFillTx/>
              </a:rPr>
              <a:t>Quinto nivel</a:t>
            </a:r>
            <a:endParaRPr lang="es-CL">
              <a:uFillTx/>
            </a:endParaRP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883101CB-06DB-4615-A562-2F11D6CD2EB0}" type="datetimeFigureOut">
              <a:rPr lang="es-CL" smtClean="0">
                <a:uFillTx/>
              </a:rPr>
              <a:t>13-03-23</a:t>
            </a:fld>
            <a:endParaRPr lang="es-CL">
              <a:uFillTx/>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es-CL">
              <a:uFillTx/>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277D22F5-A823-4E96-8547-6F089257A023}" type="slidenum">
              <a:rPr lang="es-CL" smtClean="0">
                <a:uFillTx/>
              </a:rPr>
              <a:t>‹Nº›</a:t>
            </a:fld>
            <a:endParaRPr lang="es-CL">
              <a:uFillTx/>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s-CL">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xml"/><Relationship Id="rId7" Type="http://schemas.openxmlformats.org/officeDocument/2006/relationships/diagramQuickStyle" Target="../diagrams/quickStyle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notesSlide" Target="../notesSlides/notesSlide12.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6.m4a"/><Relationship Id="rId7" Type="http://schemas.openxmlformats.org/officeDocument/2006/relationships/image" Target="../media/image28.png"/><Relationship Id="rId2" Type="http://schemas.microsoft.com/office/2007/relationships/media" Target="../media/media16.m4a"/><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6.xml"/><Relationship Id="rId11" Type="http://schemas.openxmlformats.org/officeDocument/2006/relationships/image" Target="../media/image5.png"/><Relationship Id="rId5" Type="http://schemas.openxmlformats.org/officeDocument/2006/relationships/diagramData" Target="../diagrams/data6.xml"/><Relationship Id="rId10" Type="http://schemas.openxmlformats.org/officeDocument/2006/relationships/image" Target="../media/image30.png"/><Relationship Id="rId4" Type="http://schemas.openxmlformats.org/officeDocument/2006/relationships/notesSlide" Target="../notesSlides/notesSlide16.xml"/><Relationship Id="rId9" Type="http://schemas.microsoft.com/office/2007/relationships/diagramDrawing" Target="../diagrams/drawing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4.xml"/><Relationship Id="rId7" Type="http://schemas.openxmlformats.org/officeDocument/2006/relationships/diagramLayout" Target="../diagrams/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11" Type="http://schemas.openxmlformats.org/officeDocument/2006/relationships/image" Target="../media/image5.png"/><Relationship Id="rId5" Type="http://schemas.openxmlformats.org/officeDocument/2006/relationships/diagramData" Target="../diagrams/data2.xml"/><Relationship Id="rId10" Type="http://schemas.openxmlformats.org/officeDocument/2006/relationships/image" Target="../media/image15.jpe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7.m4a"/><Relationship Id="rId16" Type="http://schemas.openxmlformats.org/officeDocument/2006/relationships/image" Target="../media/image5.png"/><Relationship Id="rId1" Type="http://schemas.microsoft.com/office/2007/relationships/media" Target="../media/media7.m4a"/><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15.jpeg"/><Relationship Id="rId10" Type="http://schemas.openxmlformats.org/officeDocument/2006/relationships/diagramData" Target="../diagrams/data4.xml"/><Relationship Id="rId4" Type="http://schemas.openxmlformats.org/officeDocument/2006/relationships/notesSlide" Target="../notesSlides/notesSlide6.xml"/><Relationship Id="rId9" Type="http://schemas.microsoft.com/office/2007/relationships/diagramDrawing" Target="../diagrams/drawing3.xml"/><Relationship Id="rId14"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1.em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ndo-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 y="0"/>
            <a:ext cx="12184380" cy="6858000"/>
          </a:xfrm>
          <a:prstGeom prst="rect">
            <a:avLst/>
          </a:prstGeom>
        </p:spPr>
      </p:pic>
      <p:sp>
        <p:nvSpPr>
          <p:cNvPr id="2" name="1 Título"/>
          <p:cNvSpPr>
            <a:spLocks noGrp="1"/>
          </p:cNvSpPr>
          <p:nvPr>
            <p:ph type="ctrTitle"/>
          </p:nvPr>
        </p:nvSpPr>
        <p:spPr>
          <a:xfrm>
            <a:off x="347372" y="2564904"/>
            <a:ext cx="11489635" cy="1728192"/>
          </a:xfrm>
        </p:spPr>
        <p:txBody>
          <a:bodyPr anchor="ctr">
            <a:noAutofit/>
          </a:bodyPr>
          <a:lstStyle/>
          <a:p>
            <a:pPr>
              <a:lnSpc>
                <a:spcPct val="140000"/>
              </a:lnSpc>
              <a:spcBef>
                <a:spcPts val="0"/>
              </a:spcBef>
            </a:pPr>
            <a:r>
              <a:rPr lang="es-CL" sz="3800" dirty="0">
                <a:solidFill>
                  <a:schemeClr val="bg1">
                    <a:lumMod val="95000"/>
                  </a:schemeClr>
                </a:solidFill>
              </a:rPr>
              <a:t>Politraumatizados</a:t>
            </a:r>
          </a:p>
        </p:txBody>
      </p:sp>
      <p:sp>
        <p:nvSpPr>
          <p:cNvPr id="3" name="2 Subtítulo"/>
          <p:cNvSpPr>
            <a:spLocks noGrp="1"/>
          </p:cNvSpPr>
          <p:nvPr>
            <p:ph type="subTitle" idx="1"/>
          </p:nvPr>
        </p:nvSpPr>
        <p:spPr>
          <a:xfrm>
            <a:off x="3196191" y="4874219"/>
            <a:ext cx="6046440" cy="1368152"/>
          </a:xfrm>
        </p:spPr>
        <p:txBody>
          <a:bodyPr>
            <a:normAutofit/>
          </a:bodyPr>
          <a:lstStyle/>
          <a:p>
            <a:pPr>
              <a:spcBef>
                <a:spcPts val="0"/>
              </a:spcBef>
              <a:spcAft>
                <a:spcPts val="600"/>
              </a:spcAft>
            </a:pPr>
            <a:r>
              <a:rPr lang="en-US" sz="2000" dirty="0">
                <a:solidFill>
                  <a:schemeClr val="bg1">
                    <a:lumMod val="75000"/>
                  </a:schemeClr>
                </a:solidFill>
              </a:rPr>
              <a:t>Rodrigo Wulf Ibáñez</a:t>
            </a:r>
          </a:p>
          <a:p>
            <a:pPr>
              <a:spcBef>
                <a:spcPts val="0"/>
              </a:spcBef>
              <a:spcAft>
                <a:spcPts val="600"/>
              </a:spcAft>
            </a:pPr>
            <a:r>
              <a:rPr lang="en-US" sz="2000" dirty="0">
                <a:solidFill>
                  <a:schemeClr val="bg1">
                    <a:lumMod val="75000"/>
                  </a:schemeClr>
                </a:solidFill>
              </a:rPr>
              <a:t>Curso </a:t>
            </a:r>
            <a:r>
              <a:rPr lang="en-US" sz="2000" dirty="0" err="1">
                <a:solidFill>
                  <a:schemeClr val="bg1">
                    <a:lumMod val="75000"/>
                  </a:schemeClr>
                </a:solidFill>
              </a:rPr>
              <a:t>Especialidades</a:t>
            </a:r>
            <a:r>
              <a:rPr lang="en-US" sz="2000" dirty="0">
                <a:solidFill>
                  <a:schemeClr val="bg1">
                    <a:lumMod val="75000"/>
                  </a:schemeClr>
                </a:solidFill>
              </a:rPr>
              <a:t> Médico – </a:t>
            </a:r>
            <a:r>
              <a:rPr lang="en-US" sz="2000" dirty="0" err="1">
                <a:solidFill>
                  <a:schemeClr val="bg1">
                    <a:lumMod val="75000"/>
                  </a:schemeClr>
                </a:solidFill>
              </a:rPr>
              <a:t>Quirúrgicas</a:t>
            </a:r>
            <a:r>
              <a:rPr lang="en-US" sz="2000" dirty="0">
                <a:solidFill>
                  <a:schemeClr val="bg1">
                    <a:lumMod val="75000"/>
                  </a:schemeClr>
                </a:solidFill>
              </a:rPr>
              <a:t> I </a:t>
            </a:r>
          </a:p>
          <a:p>
            <a:pPr>
              <a:spcBef>
                <a:spcPts val="0"/>
              </a:spcBef>
              <a:spcAft>
                <a:spcPts val="600"/>
              </a:spcAft>
            </a:pPr>
            <a:r>
              <a:rPr lang="en-US" sz="2000" dirty="0" err="1">
                <a:solidFill>
                  <a:schemeClr val="bg1">
                    <a:lumMod val="75000"/>
                  </a:schemeClr>
                </a:solidFill>
              </a:rPr>
              <a:t>Traumatología</a:t>
            </a:r>
            <a:br>
              <a:rPr lang="es-ES" sz="2000" dirty="0">
                <a:solidFill>
                  <a:schemeClr val="bg1">
                    <a:lumMod val="75000"/>
                  </a:schemeClr>
                </a:solidFill>
              </a:rPr>
            </a:br>
            <a:endParaRPr lang="es-CL" sz="2000" dirty="0">
              <a:solidFill>
                <a:schemeClr val="bg1">
                  <a:lumMod val="75000"/>
                </a:schemeClr>
              </a:solidFill>
            </a:endParaRPr>
          </a:p>
        </p:txBody>
      </p:sp>
      <p:pic>
        <p:nvPicPr>
          <p:cNvPr id="6" name="Picture 5" descr="Sin título-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505" y="445625"/>
            <a:ext cx="874946" cy="1319339"/>
          </a:xfrm>
          <a:prstGeom prst="rect">
            <a:avLst/>
          </a:prstGeom>
        </p:spPr>
      </p:pic>
      <p:pic>
        <p:nvPicPr>
          <p:cNvPr id="9" name="Imagen 8">
            <a:extLst>
              <a:ext uri="{FF2B5EF4-FFF2-40B4-BE49-F238E27FC236}">
                <a16:creationId xmlns:a16="http://schemas.microsoft.com/office/drawing/2014/main" id="{49D7DFB9-D237-A841-AFE1-06776815F1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9760" y="551597"/>
            <a:ext cx="1148265" cy="982945"/>
          </a:xfrm>
          <a:prstGeom prst="rect">
            <a:avLst/>
          </a:prstGeom>
        </p:spPr>
      </p:pic>
      <p:pic>
        <p:nvPicPr>
          <p:cNvPr id="11" name="Audio 10">
            <a:hlinkClick r:id="" action="ppaction://media"/>
            <a:extLst>
              <a:ext uri="{FF2B5EF4-FFF2-40B4-BE49-F238E27FC236}">
                <a16:creationId xmlns:a16="http://schemas.microsoft.com/office/drawing/2014/main" id="{1931374C-F237-0844-930F-8EC519CD7F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pic>
        <p:nvPicPr>
          <p:cNvPr id="13" name="Imagen 12">
            <a:extLst>
              <a:ext uri="{FF2B5EF4-FFF2-40B4-BE49-F238E27FC236}">
                <a16:creationId xmlns:a16="http://schemas.microsoft.com/office/drawing/2014/main" id="{DECCFEA2-8B5E-524F-96E7-CAF7BA2D62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5571" y="853355"/>
            <a:ext cx="2033080" cy="681187"/>
          </a:xfrm>
          <a:prstGeom prst="rect">
            <a:avLst/>
          </a:prstGeom>
        </p:spPr>
      </p:pic>
    </p:spTree>
    <p:extLst>
      <p:ext uri="{BB962C8B-B14F-4D97-AF65-F5344CB8AC3E}">
        <p14:creationId xmlns:p14="http://schemas.microsoft.com/office/powerpoint/2010/main" val="4238385316"/>
      </p:ext>
    </p:extLst>
  </p:cSld>
  <p:clrMapOvr>
    <a:masterClrMapping/>
  </p:clrMapOvr>
  <mc:AlternateContent xmlns:mc="http://schemas.openxmlformats.org/markup-compatibility/2006">
    <mc:Choice xmlns:p14="http://schemas.microsoft.com/office/powerpoint/2010/main" Requires="p14">
      <p:transition spd="slow" p14:dur="2000" advTm="10682"/>
    </mc:Choice>
    <mc:Fallback>
      <p:transition spd="slow" advTm="1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Fisiopatología</a:t>
            </a:r>
          </a:p>
        </p:txBody>
      </p:sp>
      <p:sp>
        <p:nvSpPr>
          <p:cNvPr id="4" name="Rectángulo 3"/>
          <p:cNvSpPr/>
          <p:nvPr/>
        </p:nvSpPr>
        <p:spPr>
          <a:xfrm>
            <a:off x="176463" y="6581001"/>
            <a:ext cx="8305800" cy="276999"/>
          </a:xfrm>
          <a:prstGeom prst="rect">
            <a:avLst/>
          </a:prstGeom>
        </p:spPr>
        <p:txBody>
          <a:bodyPr wrap="square">
            <a:spAutoFit/>
          </a:bodyPr>
          <a:lstStyle/>
          <a:p>
            <a:r>
              <a:rPr lang="en-US" sz="1200" dirty="0">
                <a:solidFill>
                  <a:srgbClr val="000000"/>
                </a:solidFill>
                <a:latin typeface="-apple-system"/>
              </a:rPr>
              <a:t>Keel, M., &amp; </a:t>
            </a:r>
            <a:r>
              <a:rPr lang="en-US" sz="1200" dirty="0" err="1">
                <a:solidFill>
                  <a:srgbClr val="000000"/>
                </a:solidFill>
                <a:latin typeface="-apple-system"/>
              </a:rPr>
              <a:t>Trentz</a:t>
            </a:r>
            <a:r>
              <a:rPr lang="en-US" sz="1200" dirty="0">
                <a:solidFill>
                  <a:srgbClr val="000000"/>
                </a:solidFill>
                <a:latin typeface="-apple-system"/>
              </a:rPr>
              <a:t>, O. (2005). </a:t>
            </a:r>
            <a:r>
              <a:rPr lang="en-US" sz="1200" i="1" dirty="0">
                <a:solidFill>
                  <a:srgbClr val="000000"/>
                </a:solidFill>
                <a:latin typeface="-apple-system"/>
              </a:rPr>
              <a:t>Pathophysiology of </a:t>
            </a:r>
            <a:r>
              <a:rPr lang="en-US" sz="1200" i="1" dirty="0" err="1">
                <a:solidFill>
                  <a:srgbClr val="000000"/>
                </a:solidFill>
                <a:latin typeface="-apple-system"/>
              </a:rPr>
              <a:t>polytrauma</a:t>
            </a:r>
            <a:r>
              <a:rPr lang="en-US" sz="1200" i="1" dirty="0">
                <a:solidFill>
                  <a:srgbClr val="000000"/>
                </a:solidFill>
                <a:latin typeface="-apple-system"/>
              </a:rPr>
              <a:t>. Injury, 36(6), 691–709.</a:t>
            </a:r>
            <a:endParaRPr lang="es-CL" sz="1200" dirty="0"/>
          </a:p>
        </p:txBody>
      </p:sp>
      <p:sp>
        <p:nvSpPr>
          <p:cNvPr id="5" name="Rectángulo 4"/>
          <p:cNvSpPr/>
          <p:nvPr/>
        </p:nvSpPr>
        <p:spPr>
          <a:xfrm>
            <a:off x="1572126" y="1690688"/>
            <a:ext cx="2342148" cy="1004386"/>
          </a:xfrm>
          <a:prstGeom prst="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s-CL" sz="2400" dirty="0"/>
              <a:t>TRAUMA</a:t>
            </a:r>
          </a:p>
        </p:txBody>
      </p:sp>
      <p:sp>
        <p:nvSpPr>
          <p:cNvPr id="7" name="CuadroTexto 6"/>
          <p:cNvSpPr txBox="1"/>
          <p:nvPr/>
        </p:nvSpPr>
        <p:spPr>
          <a:xfrm>
            <a:off x="1572126" y="3037599"/>
            <a:ext cx="2149642" cy="1169551"/>
          </a:xfrm>
          <a:prstGeom prst="rect">
            <a:avLst/>
          </a:prstGeom>
        </p:spPr>
        <p:txBody>
          <a:bodyPr wrap="square" rtlCol="0">
            <a:spAutoFit/>
          </a:bodyPr>
          <a:lstStyle/>
          <a:p>
            <a:r>
              <a:rPr lang="es-CL" sz="1400" dirty="0"/>
              <a:t>-Hemorragia</a:t>
            </a:r>
          </a:p>
          <a:p>
            <a:r>
              <a:rPr lang="es-CL" sz="1400" dirty="0"/>
              <a:t>-Infección</a:t>
            </a:r>
          </a:p>
          <a:p>
            <a:r>
              <a:rPr lang="es-CL" sz="1400" dirty="0"/>
              <a:t>-Dolor y stress</a:t>
            </a:r>
          </a:p>
          <a:p>
            <a:r>
              <a:rPr lang="es-CL" sz="1400" dirty="0"/>
              <a:t>-Lesiones isquemia/</a:t>
            </a:r>
            <a:r>
              <a:rPr lang="es-CL" sz="1400" dirty="0" err="1"/>
              <a:t>reperfusión</a:t>
            </a:r>
            <a:endParaRPr lang="es-CL" sz="1400" dirty="0"/>
          </a:p>
        </p:txBody>
      </p:sp>
      <p:sp>
        <p:nvSpPr>
          <p:cNvPr id="8" name="Rectángulo 7"/>
          <p:cNvSpPr/>
          <p:nvPr/>
        </p:nvSpPr>
        <p:spPr>
          <a:xfrm>
            <a:off x="5340014" y="1690688"/>
            <a:ext cx="2342148" cy="1004386"/>
          </a:xfrm>
          <a:prstGeom prst="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s-CL" sz="2000" dirty="0"/>
              <a:t>FENOMENOS SISTEMICOS</a:t>
            </a:r>
          </a:p>
        </p:txBody>
      </p:sp>
      <p:sp>
        <p:nvSpPr>
          <p:cNvPr id="10" name="CuadroTexto 9"/>
          <p:cNvSpPr txBox="1"/>
          <p:nvPr/>
        </p:nvSpPr>
        <p:spPr>
          <a:xfrm>
            <a:off x="5001125" y="3016251"/>
            <a:ext cx="2733173" cy="1169551"/>
          </a:xfrm>
          <a:prstGeom prst="rect">
            <a:avLst/>
          </a:prstGeom>
        </p:spPr>
        <p:txBody>
          <a:bodyPr wrap="square" rtlCol="0">
            <a:spAutoFit/>
          </a:bodyPr>
          <a:lstStyle/>
          <a:p>
            <a:r>
              <a:rPr lang="es-CL" sz="1400" dirty="0"/>
              <a:t>-Catecolaminas </a:t>
            </a:r>
          </a:p>
          <a:p>
            <a:r>
              <a:rPr lang="es-CL" sz="1400" dirty="0"/>
              <a:t>-</a:t>
            </a:r>
            <a:r>
              <a:rPr lang="es-CL" sz="1400" dirty="0" err="1"/>
              <a:t>Vasocontricción</a:t>
            </a:r>
            <a:r>
              <a:rPr lang="es-CL" sz="1400" dirty="0"/>
              <a:t>, disminución tasa </a:t>
            </a:r>
            <a:r>
              <a:rPr lang="es-CL" sz="1400" dirty="0" err="1"/>
              <a:t>metabolica</a:t>
            </a:r>
            <a:endParaRPr lang="es-CL" sz="1400" dirty="0"/>
          </a:p>
          <a:p>
            <a:r>
              <a:rPr lang="es-CL" sz="1400" dirty="0"/>
              <a:t>-Mediadores </a:t>
            </a:r>
            <a:r>
              <a:rPr lang="es-CL" sz="1400" dirty="0" err="1"/>
              <a:t>proinflamatorios</a:t>
            </a:r>
            <a:r>
              <a:rPr lang="es-CL" sz="1400" dirty="0"/>
              <a:t>:</a:t>
            </a:r>
          </a:p>
          <a:p>
            <a:endParaRPr lang="es-CL" sz="1400" dirty="0"/>
          </a:p>
        </p:txBody>
      </p:sp>
      <p:sp>
        <p:nvSpPr>
          <p:cNvPr id="12" name="Rectángulo 11"/>
          <p:cNvSpPr/>
          <p:nvPr/>
        </p:nvSpPr>
        <p:spPr>
          <a:xfrm>
            <a:off x="9165054" y="1724641"/>
            <a:ext cx="2342148" cy="1004386"/>
          </a:xfrm>
          <a:prstGeom prst="rect">
            <a:avLst/>
          </a:prstGeom>
          <a:solidFill>
            <a:srgbClr val="FFC000"/>
          </a:solidFill>
        </p:spPr>
        <p:style>
          <a:lnRef idx="1">
            <a:schemeClr val="accent1"/>
          </a:lnRef>
          <a:fillRef idx="1">
            <a:schemeClr val="accent1"/>
          </a:fillRef>
          <a:effectRef idx="1">
            <a:schemeClr val="accent1"/>
          </a:effectRef>
          <a:fontRef idx="minor">
            <a:schemeClr val="lt1"/>
          </a:fontRef>
        </p:style>
        <p:txBody>
          <a:bodyPr rtlCol="0" anchor="ctr"/>
          <a:lstStyle/>
          <a:p>
            <a:pPr algn="ctr"/>
            <a:r>
              <a:rPr lang="es-CL" sz="2800" dirty="0"/>
              <a:t>SIRS</a:t>
            </a:r>
          </a:p>
        </p:txBody>
      </p:sp>
      <p:sp>
        <p:nvSpPr>
          <p:cNvPr id="15" name="Flecha derecha 14"/>
          <p:cNvSpPr/>
          <p:nvPr/>
        </p:nvSpPr>
        <p:spPr>
          <a:xfrm>
            <a:off x="4329363" y="2038010"/>
            <a:ext cx="659732" cy="188824"/>
          </a:xfrm>
          <a:prstGeom prst="rightArrow">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17" name="Flecha derecha 16"/>
          <p:cNvSpPr/>
          <p:nvPr/>
        </p:nvSpPr>
        <p:spPr>
          <a:xfrm>
            <a:off x="8093742" y="2147286"/>
            <a:ext cx="659732" cy="188824"/>
          </a:xfrm>
          <a:prstGeom prst="rightArrow">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18" name="Rectángulo 17"/>
          <p:cNvSpPr/>
          <p:nvPr/>
        </p:nvSpPr>
        <p:spPr>
          <a:xfrm>
            <a:off x="10952371" y="2695074"/>
            <a:ext cx="1029449" cy="369332"/>
          </a:xfrm>
          <a:prstGeom prst="rect">
            <a:avLst/>
          </a:prstGeom>
        </p:spPr>
        <p:txBody>
          <a:bodyPr wrap="none">
            <a:spAutoFit/>
          </a:bodyPr>
          <a:lstStyle/>
          <a:p>
            <a:r>
              <a:rPr lang="es-CL" dirty="0"/>
              <a:t>IL6 &gt;200 </a:t>
            </a:r>
          </a:p>
        </p:txBody>
      </p:sp>
      <p:sp>
        <p:nvSpPr>
          <p:cNvPr id="19" name="Rectángulo redondeado 18"/>
          <p:cNvSpPr/>
          <p:nvPr/>
        </p:nvSpPr>
        <p:spPr>
          <a:xfrm>
            <a:off x="4170947" y="5149516"/>
            <a:ext cx="3743826" cy="753979"/>
          </a:xfrm>
          <a:prstGeom prst="roundRect">
            <a:avLst/>
          </a:prstGeom>
          <a:solidFill>
            <a:srgbClr val="92D050"/>
          </a:solidFill>
          <a:ln w="38100">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s-CL" sz="3200" dirty="0"/>
              <a:t>FIRST HIT</a:t>
            </a:r>
          </a:p>
        </p:txBody>
      </p:sp>
      <p:sp>
        <p:nvSpPr>
          <p:cNvPr id="20" name="Rectángulo 19">
            <a:extLst>
              <a:ext uri="{FF2B5EF4-FFF2-40B4-BE49-F238E27FC236}">
                <a16:creationId xmlns:a16="http://schemas.microsoft.com/office/drawing/2014/main" id="{AA1CDFA5-09F5-BC43-9B09-56B4C4B69A9C}"/>
              </a:ext>
            </a:extLst>
          </p:cNvPr>
          <p:cNvSpPr/>
          <p:nvPr/>
        </p:nvSpPr>
        <p:spPr>
          <a:xfrm>
            <a:off x="176461" y="6356243"/>
            <a:ext cx="12382499" cy="307777"/>
          </a:xfrm>
          <a:prstGeom prst="rect">
            <a:avLst/>
          </a:prstGeom>
        </p:spPr>
        <p:txBody>
          <a:bodyPr wrap="square">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CL" sz="1400" dirty="0">
                <a:latin typeface="Calibri" panose="020F0502020204030204" pitchFamily="34" charset="0"/>
              </a:rPr>
              <a:t>Richard E Buckley, Christopher G Moran, Theerachai Apivatthakakul, 2017, AO Principles of Fracture Management, Switzerland, Third Edition. </a:t>
            </a:r>
            <a:endParaRPr lang="es-CL" sz="1400" dirty="0">
              <a:effectLst/>
            </a:endParaRPr>
          </a:p>
        </p:txBody>
      </p:sp>
      <p:sp>
        <p:nvSpPr>
          <p:cNvPr id="3" name="CuadroTexto 2"/>
          <p:cNvSpPr txBox="1"/>
          <p:nvPr/>
        </p:nvSpPr>
        <p:spPr>
          <a:xfrm>
            <a:off x="8874626" y="2852100"/>
            <a:ext cx="2923002" cy="1107996"/>
          </a:xfrm>
          <a:prstGeom prst="rect">
            <a:avLst/>
          </a:prstGeom>
        </p:spPr>
        <p:txBody>
          <a:bodyPr wrap="square" rtlCol="0">
            <a:spAutoFit/>
          </a:bodyPr>
          <a:lstStyle/>
          <a:p>
            <a:r>
              <a:rPr lang="es-CL" sz="1600" dirty="0" err="1"/>
              <a:t>T°</a:t>
            </a:r>
            <a:r>
              <a:rPr lang="es-CL" sz="1600" dirty="0"/>
              <a:t> &gt;38; &lt;36 </a:t>
            </a:r>
            <a:r>
              <a:rPr lang="es-CL" sz="1600" dirty="0" err="1"/>
              <a:t>°c</a:t>
            </a:r>
            <a:endParaRPr lang="es-CL" sz="1600" dirty="0"/>
          </a:p>
          <a:p>
            <a:r>
              <a:rPr lang="es-CL" sz="1600" dirty="0"/>
              <a:t>FC &gt; 90 x min</a:t>
            </a:r>
          </a:p>
          <a:p>
            <a:r>
              <a:rPr lang="es-CL" sz="1600" dirty="0"/>
              <a:t>FR &gt;20 x min; PaCO2 &lt; 32 </a:t>
            </a:r>
            <a:r>
              <a:rPr lang="es-CL" sz="1600" dirty="0" err="1"/>
              <a:t>mmHg</a:t>
            </a:r>
            <a:endParaRPr lang="es-CL" sz="1600" dirty="0"/>
          </a:p>
          <a:p>
            <a:r>
              <a:rPr lang="es-CL" sz="1600" dirty="0"/>
              <a:t>Leucocitos &gt; 12000; &lt;4000</a:t>
            </a:r>
          </a:p>
        </p:txBody>
      </p:sp>
      <p:pic>
        <p:nvPicPr>
          <p:cNvPr id="13" name="Audio 12">
            <a:hlinkClick r:id="" action="ppaction://media"/>
            <a:extLst>
              <a:ext uri="{FF2B5EF4-FFF2-40B4-BE49-F238E27FC236}">
                <a16:creationId xmlns:a16="http://schemas.microsoft.com/office/drawing/2014/main" id="{25D0D72B-1B4C-A24A-9F1E-C10BEFE2F2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04322245"/>
      </p:ext>
    </p:extLst>
  </p:cSld>
  <p:clrMapOvr>
    <a:masterClrMapping/>
  </p:clrMapOvr>
  <mc:AlternateContent xmlns:mc="http://schemas.openxmlformats.org/markup-compatibility/2006">
    <mc:Choice xmlns:p14="http://schemas.microsoft.com/office/powerpoint/2010/main" Requires="p14">
      <p:transition spd="slow" p14:dur="2000" advTm="16328"/>
    </mc:Choice>
    <mc:Fallback>
      <p:transition spd="slow" advTm="16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L" dirty="0"/>
              <a:t>Fisiopatología</a:t>
            </a:r>
          </a:p>
        </p:txBody>
      </p:sp>
      <p:sp>
        <p:nvSpPr>
          <p:cNvPr id="8" name="Marcador de contenido 7"/>
          <p:cNvSpPr>
            <a:spLocks noGrp="1"/>
          </p:cNvSpPr>
          <p:nvPr>
            <p:ph sz="half" idx="1"/>
          </p:nvPr>
        </p:nvSpPr>
        <p:spPr>
          <a:xfrm>
            <a:off x="990602" y="3046110"/>
            <a:ext cx="5775958" cy="2763867"/>
          </a:xfrm>
        </p:spPr>
        <p:txBody>
          <a:bodyPr>
            <a:normAutofit lnSpcReduction="10000"/>
          </a:bodyPr>
          <a:lstStyle/>
          <a:p>
            <a:pPr lvl="1"/>
            <a:endParaRPr lang="es-CL" dirty="0"/>
          </a:p>
          <a:p>
            <a:pPr lvl="1"/>
            <a:endParaRPr lang="es-CL" dirty="0"/>
          </a:p>
          <a:p>
            <a:pPr lvl="1"/>
            <a:endParaRPr lang="es-CL" dirty="0"/>
          </a:p>
          <a:p>
            <a:pPr lvl="1"/>
            <a:r>
              <a:rPr lang="es-CL" dirty="0"/>
              <a:t>Liberación de mediadores proinflamatorios</a:t>
            </a:r>
          </a:p>
          <a:p>
            <a:pPr lvl="1"/>
            <a:r>
              <a:rPr lang="es-CL" dirty="0"/>
              <a:t>Aumenta riesgo de SIRS</a:t>
            </a:r>
          </a:p>
          <a:p>
            <a:pPr lvl="2"/>
            <a:r>
              <a:rPr lang="es-CL" dirty="0"/>
              <a:t>Daño secundario tejidos</a:t>
            </a:r>
          </a:p>
          <a:p>
            <a:pPr lvl="2"/>
            <a:r>
              <a:rPr lang="es-CL" dirty="0"/>
              <a:t>Aumenta susceptibilidad a infecciones</a:t>
            </a:r>
          </a:p>
        </p:txBody>
      </p:sp>
      <p:sp>
        <p:nvSpPr>
          <p:cNvPr id="7" name="Rectángulo 6"/>
          <p:cNvSpPr/>
          <p:nvPr/>
        </p:nvSpPr>
        <p:spPr>
          <a:xfrm>
            <a:off x="176463" y="6581001"/>
            <a:ext cx="8305800" cy="276999"/>
          </a:xfrm>
          <a:prstGeom prst="rect">
            <a:avLst/>
          </a:prstGeom>
        </p:spPr>
        <p:txBody>
          <a:bodyPr wrap="square">
            <a:spAutoFit/>
          </a:bodyPr>
          <a:lstStyle/>
          <a:p>
            <a:r>
              <a:rPr lang="en-US" sz="1200" dirty="0">
                <a:solidFill>
                  <a:srgbClr val="000000"/>
                </a:solidFill>
                <a:latin typeface="-apple-system"/>
              </a:rPr>
              <a:t>Keel, M., &amp; </a:t>
            </a:r>
            <a:r>
              <a:rPr lang="en-US" sz="1200" dirty="0" err="1">
                <a:solidFill>
                  <a:srgbClr val="000000"/>
                </a:solidFill>
                <a:latin typeface="-apple-system"/>
              </a:rPr>
              <a:t>Trentz</a:t>
            </a:r>
            <a:r>
              <a:rPr lang="en-US" sz="1200" dirty="0">
                <a:solidFill>
                  <a:srgbClr val="000000"/>
                </a:solidFill>
                <a:latin typeface="-apple-system"/>
              </a:rPr>
              <a:t>, O. (2005). </a:t>
            </a:r>
            <a:r>
              <a:rPr lang="en-US" sz="1200" i="1" dirty="0">
                <a:solidFill>
                  <a:srgbClr val="000000"/>
                </a:solidFill>
                <a:latin typeface="-apple-system"/>
              </a:rPr>
              <a:t>Pathophysiology of </a:t>
            </a:r>
            <a:r>
              <a:rPr lang="en-US" sz="1200" i="1" dirty="0" err="1">
                <a:solidFill>
                  <a:srgbClr val="000000"/>
                </a:solidFill>
                <a:latin typeface="-apple-system"/>
              </a:rPr>
              <a:t>polytrauma</a:t>
            </a:r>
            <a:r>
              <a:rPr lang="en-US" sz="1200" i="1" dirty="0">
                <a:solidFill>
                  <a:srgbClr val="000000"/>
                </a:solidFill>
                <a:latin typeface="-apple-system"/>
              </a:rPr>
              <a:t>. Injury, 36(6), 691–709.</a:t>
            </a:r>
            <a:endParaRPr lang="es-CL" sz="1200" dirty="0"/>
          </a:p>
        </p:txBody>
      </p:sp>
      <p:sp>
        <p:nvSpPr>
          <p:cNvPr id="10" name="Rectángulo 9"/>
          <p:cNvSpPr/>
          <p:nvPr/>
        </p:nvSpPr>
        <p:spPr>
          <a:xfrm>
            <a:off x="176463" y="6311900"/>
            <a:ext cx="8502316" cy="289951"/>
          </a:xfrm>
          <a:prstGeom prst="rect">
            <a:avLst/>
          </a:prstGeom>
        </p:spPr>
        <p:txBody>
          <a:bodyPr wrap="square">
            <a:spAutoFit/>
          </a:bodyPr>
          <a:lstStyle/>
          <a:p>
            <a:pPr>
              <a:lnSpc>
                <a:spcPct val="107000"/>
              </a:lnSpc>
              <a:spcAft>
                <a:spcPts val="800"/>
              </a:spcAft>
            </a:pPr>
            <a:r>
              <a:rPr lang="es-CL"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Moore, T. A., </a:t>
            </a:r>
            <a:r>
              <a:rPr lang="es-CL" sz="12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Simske</a:t>
            </a:r>
            <a:r>
              <a:rPr lang="es-CL"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N. M., &amp; </a:t>
            </a:r>
            <a:r>
              <a:rPr lang="es-CL" sz="12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Vallier</a:t>
            </a:r>
            <a:r>
              <a:rPr lang="es-CL"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 H. A. (2019). </a:t>
            </a:r>
            <a:r>
              <a:rPr lang="es-CL" sz="1200" i="1" dirty="0">
                <a:latin typeface="Calibri" panose="020F0502020204030204" pitchFamily="34" charset="0"/>
                <a:ea typeface="Calibri" panose="020F0502020204030204" pitchFamily="34" charset="0"/>
                <a:cs typeface="Times New Roman" panose="02020603050405020304" pitchFamily="18" charset="0"/>
              </a:rPr>
              <a:t>Fracture </a:t>
            </a:r>
            <a:r>
              <a:rPr lang="es-CL" sz="1200" i="1" dirty="0" err="1">
                <a:latin typeface="Calibri" panose="020F0502020204030204" pitchFamily="34" charset="0"/>
                <a:ea typeface="Calibri" panose="020F0502020204030204" pitchFamily="34" charset="0"/>
                <a:cs typeface="Times New Roman" panose="02020603050405020304" pitchFamily="18" charset="0"/>
              </a:rPr>
              <a:t>Fixation</a:t>
            </a:r>
            <a:r>
              <a:rPr lang="es-CL" sz="1200" i="1" dirty="0">
                <a:latin typeface="Calibri" panose="020F0502020204030204" pitchFamily="34" charset="0"/>
                <a:ea typeface="Calibri" panose="020F0502020204030204" pitchFamily="34" charset="0"/>
                <a:cs typeface="Times New Roman" panose="02020603050405020304" pitchFamily="18" charset="0"/>
              </a:rPr>
              <a:t> in </a:t>
            </a:r>
            <a:r>
              <a:rPr lang="es-CL" sz="1200" i="1" dirty="0" err="1">
                <a:latin typeface="Calibri" panose="020F0502020204030204" pitchFamily="34" charset="0"/>
                <a:ea typeface="Calibri" panose="020F0502020204030204" pitchFamily="34" charset="0"/>
                <a:cs typeface="Times New Roman" panose="02020603050405020304" pitchFamily="18" charset="0"/>
              </a:rPr>
              <a:t>the</a:t>
            </a:r>
            <a:r>
              <a:rPr lang="es-CL" sz="1200" i="1" dirty="0">
                <a:latin typeface="Calibri" panose="020F0502020204030204" pitchFamily="34" charset="0"/>
                <a:ea typeface="Calibri" panose="020F0502020204030204" pitchFamily="34" charset="0"/>
                <a:cs typeface="Times New Roman" panose="02020603050405020304" pitchFamily="18" charset="0"/>
              </a:rPr>
              <a:t> </a:t>
            </a:r>
            <a:r>
              <a:rPr lang="es-CL" sz="1200" i="1" dirty="0" err="1">
                <a:latin typeface="Calibri" panose="020F0502020204030204" pitchFamily="34" charset="0"/>
                <a:ea typeface="Calibri" panose="020F0502020204030204" pitchFamily="34" charset="0"/>
                <a:cs typeface="Times New Roman" panose="02020603050405020304" pitchFamily="18" charset="0"/>
              </a:rPr>
              <a:t>Polytrauma</a:t>
            </a:r>
            <a:r>
              <a:rPr lang="es-CL" sz="1200" i="1" dirty="0">
                <a:latin typeface="Calibri" panose="020F0502020204030204" pitchFamily="34" charset="0"/>
                <a:ea typeface="Calibri" panose="020F0502020204030204" pitchFamily="34" charset="0"/>
                <a:cs typeface="Times New Roman" panose="02020603050405020304" pitchFamily="18" charset="0"/>
              </a:rPr>
              <a:t> </a:t>
            </a:r>
            <a:r>
              <a:rPr lang="es-CL" sz="1200" i="1" dirty="0" err="1">
                <a:latin typeface="Calibri" panose="020F0502020204030204" pitchFamily="34" charset="0"/>
                <a:ea typeface="Calibri" panose="020F0502020204030204" pitchFamily="34" charset="0"/>
                <a:cs typeface="Times New Roman" panose="02020603050405020304" pitchFamily="18" charset="0"/>
              </a:rPr>
              <a:t>Patient</a:t>
            </a:r>
            <a:r>
              <a:rPr lang="es-CL" sz="1200" i="1" dirty="0">
                <a:latin typeface="Calibri" panose="020F0502020204030204" pitchFamily="34" charset="0"/>
                <a:ea typeface="Calibri" panose="020F0502020204030204" pitchFamily="34" charset="0"/>
                <a:cs typeface="Times New Roman" panose="02020603050405020304" pitchFamily="18" charset="0"/>
              </a:rPr>
              <a:t>: </a:t>
            </a:r>
            <a:r>
              <a:rPr lang="es-CL" sz="1200" i="1" dirty="0" err="1">
                <a:latin typeface="Calibri" panose="020F0502020204030204" pitchFamily="34" charset="0"/>
                <a:ea typeface="Calibri" panose="020F0502020204030204" pitchFamily="34" charset="0"/>
                <a:cs typeface="Times New Roman" panose="02020603050405020304" pitchFamily="18" charset="0"/>
              </a:rPr>
              <a:t>Markers</a:t>
            </a:r>
            <a:r>
              <a:rPr lang="es-CL" sz="1200" i="1" dirty="0">
                <a:latin typeface="Calibri" panose="020F0502020204030204" pitchFamily="34" charset="0"/>
                <a:ea typeface="Calibri" panose="020F0502020204030204" pitchFamily="34" charset="0"/>
                <a:cs typeface="Times New Roman" panose="02020603050405020304" pitchFamily="18" charset="0"/>
              </a:rPr>
              <a:t> </a:t>
            </a:r>
            <a:r>
              <a:rPr lang="es-CL" sz="1200" i="1" dirty="0" err="1">
                <a:latin typeface="Calibri" panose="020F0502020204030204" pitchFamily="34" charset="0"/>
                <a:ea typeface="Calibri" panose="020F0502020204030204" pitchFamily="34" charset="0"/>
                <a:cs typeface="Times New Roman" panose="02020603050405020304" pitchFamily="18" charset="0"/>
              </a:rPr>
              <a:t>that</a:t>
            </a:r>
            <a:r>
              <a:rPr lang="es-CL" sz="1200" i="1" dirty="0">
                <a:latin typeface="Calibri" panose="020F0502020204030204" pitchFamily="34" charset="0"/>
                <a:ea typeface="Calibri" panose="020F0502020204030204" pitchFamily="34" charset="0"/>
                <a:cs typeface="Times New Roman" panose="02020603050405020304" pitchFamily="18" charset="0"/>
              </a:rPr>
              <a:t> </a:t>
            </a:r>
            <a:r>
              <a:rPr lang="es-CL" sz="1200" i="1" dirty="0" err="1">
                <a:latin typeface="Calibri" panose="020F0502020204030204" pitchFamily="34" charset="0"/>
                <a:ea typeface="Calibri" panose="020F0502020204030204" pitchFamily="34" charset="0"/>
                <a:cs typeface="Times New Roman" panose="02020603050405020304" pitchFamily="18" charset="0"/>
              </a:rPr>
              <a:t>Matter</a:t>
            </a:r>
            <a:r>
              <a:rPr lang="es-CL" sz="1200" i="1" dirty="0">
                <a:latin typeface="Calibri" panose="020F0502020204030204" pitchFamily="34" charset="0"/>
                <a:ea typeface="Calibri" panose="020F0502020204030204" pitchFamily="34" charset="0"/>
                <a:cs typeface="Times New Roman" panose="02020603050405020304" pitchFamily="18" charset="0"/>
              </a:rPr>
              <a:t>. </a:t>
            </a:r>
            <a:r>
              <a:rPr lang="es-CL" sz="1200" i="1" dirty="0" err="1">
                <a:latin typeface="Calibri" panose="020F0502020204030204" pitchFamily="34" charset="0"/>
                <a:ea typeface="Calibri" panose="020F0502020204030204" pitchFamily="34" charset="0"/>
                <a:cs typeface="Times New Roman" panose="02020603050405020304" pitchFamily="18" charset="0"/>
              </a:rPr>
              <a:t>Injury</a:t>
            </a:r>
            <a:r>
              <a:rPr lang="es-CL" sz="1200" i="1" dirty="0">
                <a:latin typeface="Calibri" panose="020F0502020204030204" pitchFamily="34" charset="0"/>
                <a:ea typeface="Calibri" panose="020F0502020204030204" pitchFamily="34" charset="0"/>
                <a:cs typeface="Times New Roman" panose="02020603050405020304" pitchFamily="18" charset="0"/>
              </a:rPr>
              <a:t>.</a:t>
            </a: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1066788" y="1690688"/>
            <a:ext cx="4025900" cy="1218534"/>
          </a:xfrm>
          <a:prstGeom prst="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s-CL" sz="2400" dirty="0"/>
              <a:t>Cirugía puede magnificar SIRS</a:t>
            </a:r>
          </a:p>
        </p:txBody>
      </p:sp>
      <p:sp>
        <p:nvSpPr>
          <p:cNvPr id="12" name="Rectángulo redondeado 11"/>
          <p:cNvSpPr/>
          <p:nvPr/>
        </p:nvSpPr>
        <p:spPr>
          <a:xfrm>
            <a:off x="6932207" y="1690688"/>
            <a:ext cx="4193005" cy="1133360"/>
          </a:xfrm>
          <a:prstGeom prst="roundRect">
            <a:avLst/>
          </a:prstGeom>
          <a:solidFill>
            <a:srgbClr val="92D050"/>
          </a:solidFill>
          <a:ln w="38100">
            <a:solidFill>
              <a:schemeClr val="tx1"/>
            </a:solidFill>
          </a:ln>
        </p:spPr>
        <p:style>
          <a:lnRef idx="1">
            <a:schemeClr val="accent1"/>
          </a:lnRef>
          <a:fillRef idx="1">
            <a:schemeClr val="accent1"/>
          </a:fillRef>
          <a:effectRef idx="1">
            <a:schemeClr val="accent1"/>
          </a:effectRef>
          <a:fontRef idx="minor">
            <a:schemeClr val="lt1"/>
          </a:fontRef>
        </p:style>
        <p:txBody>
          <a:bodyPr rtlCol="0" anchor="ctr"/>
          <a:lstStyle/>
          <a:p>
            <a:pPr algn="ctr"/>
            <a:r>
              <a:rPr lang="es-CL" sz="3200" dirty="0"/>
              <a:t>SECOND HIT</a:t>
            </a:r>
          </a:p>
        </p:txBody>
      </p:sp>
      <p:sp>
        <p:nvSpPr>
          <p:cNvPr id="13" name="Flecha derecha 12"/>
          <p:cNvSpPr/>
          <p:nvPr/>
        </p:nvSpPr>
        <p:spPr>
          <a:xfrm>
            <a:off x="5512470" y="2218475"/>
            <a:ext cx="659732" cy="188824"/>
          </a:xfrm>
          <a:prstGeom prst="rightArrow">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14" name="Elipse 13">
            <a:extLst>
              <a:ext uri="{FF2B5EF4-FFF2-40B4-BE49-F238E27FC236}">
                <a16:creationId xmlns:a16="http://schemas.microsoft.com/office/drawing/2014/main" id="{E8F09424-3551-8141-BEBC-1D65C7021C62}"/>
              </a:ext>
            </a:extLst>
          </p:cNvPr>
          <p:cNvSpPr/>
          <p:nvPr/>
        </p:nvSpPr>
        <p:spPr>
          <a:xfrm>
            <a:off x="7897740" y="4233590"/>
            <a:ext cx="2261937" cy="1475874"/>
          </a:xfrm>
          <a:prstGeom prst="ellipse">
            <a:avLst/>
          </a:prstGeom>
          <a:solidFill>
            <a:srgbClr val="FF0000"/>
          </a:solidFill>
        </p:spPr>
        <p:style>
          <a:lnRef idx="1">
            <a:schemeClr val="accent1"/>
          </a:lnRef>
          <a:fillRef idx="1">
            <a:schemeClr val="accent1"/>
          </a:fillRef>
          <a:effectRef idx="1">
            <a:schemeClr val="accent1"/>
          </a:effectRef>
          <a:fontRef idx="minor">
            <a:schemeClr val="lt1"/>
          </a:fontRef>
        </p:style>
        <p:txBody>
          <a:bodyPr rtlCol="0" anchor="ctr"/>
          <a:lstStyle/>
          <a:p>
            <a:pPr algn="ctr"/>
            <a:r>
              <a:rPr lang="es-CL" sz="2400" b="1" dirty="0"/>
              <a:t>SDRA</a:t>
            </a:r>
          </a:p>
          <a:p>
            <a:pPr algn="ctr"/>
            <a:r>
              <a:rPr lang="es-CL" sz="2400" b="1" dirty="0"/>
              <a:t>FOM</a:t>
            </a:r>
          </a:p>
        </p:txBody>
      </p:sp>
      <p:sp>
        <p:nvSpPr>
          <p:cNvPr id="15" name="Flecha derecha 14">
            <a:extLst>
              <a:ext uri="{FF2B5EF4-FFF2-40B4-BE49-F238E27FC236}">
                <a16:creationId xmlns:a16="http://schemas.microsoft.com/office/drawing/2014/main" id="{36766A9F-4CDC-AB40-94BA-D9C8D4AE84E7}"/>
              </a:ext>
            </a:extLst>
          </p:cNvPr>
          <p:cNvSpPr/>
          <p:nvPr/>
        </p:nvSpPr>
        <p:spPr>
          <a:xfrm rot="5400000">
            <a:off x="8700392" y="3434407"/>
            <a:ext cx="659732" cy="188824"/>
          </a:xfrm>
          <a:prstGeom prst="rightArrow">
            <a:avLst/>
          </a:prstGeom>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pic>
        <p:nvPicPr>
          <p:cNvPr id="6" name="Audio 5">
            <a:hlinkClick r:id="" action="ppaction://media"/>
            <a:extLst>
              <a:ext uri="{FF2B5EF4-FFF2-40B4-BE49-F238E27FC236}">
                <a16:creationId xmlns:a16="http://schemas.microsoft.com/office/drawing/2014/main" id="{AF2CF4F8-42F6-F642-944F-2D8D287D0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85833622"/>
      </p:ext>
    </p:extLst>
  </p:cSld>
  <p:clrMapOvr>
    <a:masterClrMapping/>
  </p:clrMapOvr>
  <mc:AlternateContent xmlns:mc="http://schemas.openxmlformats.org/markup-compatibility/2006">
    <mc:Choice xmlns:p14="http://schemas.microsoft.com/office/powerpoint/2010/main" Requires="p14">
      <p:transition spd="slow" p14:dur="2000" advTm="20815"/>
    </mc:Choice>
    <mc:Fallback>
      <p:transition spd="slow" advTm="2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5"/>
          <a:srcRect l="21719" t="51390" r="57656" b="19707"/>
          <a:stretch/>
        </p:blipFill>
        <p:spPr>
          <a:xfrm>
            <a:off x="3809267" y="2038350"/>
            <a:ext cx="4134583" cy="3257550"/>
          </a:xfrm>
          <a:prstGeom prst="rect">
            <a:avLst/>
          </a:prstGeom>
        </p:spPr>
      </p:pic>
      <p:sp>
        <p:nvSpPr>
          <p:cNvPr id="6" name="Rectángulo 5"/>
          <p:cNvSpPr/>
          <p:nvPr/>
        </p:nvSpPr>
        <p:spPr>
          <a:xfrm>
            <a:off x="4648200" y="914400"/>
            <a:ext cx="2590800" cy="857250"/>
          </a:xfrm>
          <a:prstGeom prst="rect">
            <a:avLst/>
          </a:prstGeom>
          <a:solidFill>
            <a:schemeClr val="accent2"/>
          </a:solidFill>
        </p:spPr>
        <p:style>
          <a:lnRef idx="1">
            <a:schemeClr val="accent1"/>
          </a:lnRef>
          <a:fillRef idx="1">
            <a:schemeClr val="accent1"/>
          </a:fillRef>
          <a:effectRef idx="1">
            <a:schemeClr val="accent1"/>
          </a:effectRef>
          <a:fontRef idx="minor">
            <a:schemeClr val="lt1"/>
          </a:fontRef>
        </p:style>
        <p:txBody>
          <a:bodyPr rtlCol="0" anchor="ctr"/>
          <a:lstStyle/>
          <a:p>
            <a:pPr algn="ctr"/>
            <a:r>
              <a:rPr lang="es-CL" dirty="0"/>
              <a:t>Ac Láctico</a:t>
            </a:r>
          </a:p>
          <a:p>
            <a:pPr algn="ctr"/>
            <a:r>
              <a:rPr lang="es-CL" dirty="0"/>
              <a:t>Ac fosfórico</a:t>
            </a:r>
          </a:p>
        </p:txBody>
      </p:sp>
      <p:sp>
        <p:nvSpPr>
          <p:cNvPr id="7" name="Rectángulo 6"/>
          <p:cNvSpPr/>
          <p:nvPr/>
        </p:nvSpPr>
        <p:spPr>
          <a:xfrm>
            <a:off x="8229600" y="4229100"/>
            <a:ext cx="3124200" cy="1390650"/>
          </a:xfrm>
          <a:prstGeom prst="rect">
            <a:avLst/>
          </a:prstGeom>
        </p:spPr>
        <p:style>
          <a:lnRef idx="1">
            <a:schemeClr val="accent1"/>
          </a:lnRef>
          <a:fillRef idx="1">
            <a:schemeClr val="accent1"/>
          </a:fillRef>
          <a:effectRef idx="1">
            <a:schemeClr val="accent1"/>
          </a:effectRef>
          <a:fontRef idx="minor">
            <a:schemeClr val="lt1"/>
          </a:fontRef>
        </p:style>
        <p:txBody>
          <a:bodyPr rtlCol="0" anchor="ctr"/>
          <a:lstStyle/>
          <a:p>
            <a:pPr algn="ctr"/>
            <a:r>
              <a:rPr lang="es-CL" dirty="0"/>
              <a:t>Menor perfusión</a:t>
            </a:r>
          </a:p>
          <a:p>
            <a:pPr algn="ctr"/>
            <a:r>
              <a:rPr lang="es-CL" dirty="0"/>
              <a:t>Restitución con cristaloides</a:t>
            </a:r>
          </a:p>
          <a:p>
            <a:pPr algn="ctr"/>
            <a:r>
              <a:rPr lang="es-CL" dirty="0"/>
              <a:t>Exposición al frio</a:t>
            </a:r>
          </a:p>
        </p:txBody>
      </p:sp>
      <p:sp>
        <p:nvSpPr>
          <p:cNvPr id="8" name="Rectángulo 7"/>
          <p:cNvSpPr/>
          <p:nvPr/>
        </p:nvSpPr>
        <p:spPr>
          <a:xfrm>
            <a:off x="168911" y="6273284"/>
            <a:ext cx="3640356" cy="369332"/>
          </a:xfrm>
          <a:prstGeom prst="rect">
            <a:avLst/>
          </a:prstGeom>
        </p:spPr>
        <p:txBody>
          <a:bodyPr wrap="none">
            <a:spAutoFit/>
          </a:bodyPr>
          <a:lstStyle/>
          <a:p>
            <a:r>
              <a:rPr lang="es-CL" dirty="0" err="1"/>
              <a:t>Rev</a:t>
            </a:r>
            <a:r>
              <a:rPr lang="es-CL" dirty="0"/>
              <a:t> </a:t>
            </a:r>
            <a:r>
              <a:rPr lang="es-CL" dirty="0" err="1"/>
              <a:t>Med</a:t>
            </a:r>
            <a:r>
              <a:rPr lang="es-CL" dirty="0"/>
              <a:t> Chile 2013; 141: 1420-1426</a:t>
            </a:r>
          </a:p>
        </p:txBody>
      </p:sp>
      <p:sp>
        <p:nvSpPr>
          <p:cNvPr id="9" name="Rectángulo 8"/>
          <p:cNvSpPr/>
          <p:nvPr/>
        </p:nvSpPr>
        <p:spPr>
          <a:xfrm>
            <a:off x="542192" y="4393942"/>
            <a:ext cx="3124200" cy="1390650"/>
          </a:xfrm>
          <a:prstGeom prst="rect">
            <a:avLst/>
          </a:prstGeom>
          <a:solidFill>
            <a:srgbClr val="FF0000"/>
          </a:solidFill>
        </p:spPr>
        <p:style>
          <a:lnRef idx="1">
            <a:schemeClr val="accent1"/>
          </a:lnRef>
          <a:fillRef idx="1">
            <a:schemeClr val="accent1"/>
          </a:fillRef>
          <a:effectRef idx="1">
            <a:schemeClr val="accent1"/>
          </a:effectRef>
          <a:fontRef idx="minor">
            <a:schemeClr val="lt1"/>
          </a:fontRef>
        </p:style>
        <p:txBody>
          <a:bodyPr rtlCol="0" anchor="ctr"/>
          <a:lstStyle/>
          <a:p>
            <a:pPr algn="ctr"/>
            <a:r>
              <a:rPr lang="es-CL" dirty="0"/>
              <a:t>Alteración cascada de coagulación</a:t>
            </a:r>
          </a:p>
          <a:p>
            <a:pPr algn="ctr"/>
            <a:r>
              <a:rPr lang="es-CL" dirty="0"/>
              <a:t>Tras </a:t>
            </a:r>
            <a:r>
              <a:rPr lang="es-CL" dirty="0" err="1"/>
              <a:t>fluidoterapia</a:t>
            </a:r>
            <a:r>
              <a:rPr lang="es-CL" dirty="0"/>
              <a:t> EV</a:t>
            </a:r>
          </a:p>
        </p:txBody>
      </p:sp>
      <p:pic>
        <p:nvPicPr>
          <p:cNvPr id="2" name="Audio 1">
            <a:hlinkClick r:id="" action="ppaction://media"/>
            <a:extLst>
              <a:ext uri="{FF2B5EF4-FFF2-40B4-BE49-F238E27FC236}">
                <a16:creationId xmlns:a16="http://schemas.microsoft.com/office/drawing/2014/main" id="{01A45CEE-819F-A440-96F6-406B0AF9E2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70886230"/>
      </p:ext>
    </p:extLst>
  </p:cSld>
  <p:clrMapOvr>
    <a:masterClrMapping/>
  </p:clrMapOvr>
  <mc:AlternateContent xmlns:mc="http://schemas.openxmlformats.org/markup-compatibility/2006">
    <mc:Choice xmlns:p14="http://schemas.microsoft.com/office/powerpoint/2010/main" Requires="p14">
      <p:transition spd="slow" p14:dur="2000" advTm="25094"/>
    </mc:Choice>
    <mc:Fallback>
      <p:transition spd="slow" advTm="25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Cirugia de control de daños</a:t>
            </a:r>
          </a:p>
        </p:txBody>
      </p:sp>
      <p:sp>
        <p:nvSpPr>
          <p:cNvPr id="3" name="Marcador de contenido 2"/>
          <p:cNvSpPr>
            <a:spLocks noGrp="1"/>
          </p:cNvSpPr>
          <p:nvPr>
            <p:ph sz="half" idx="1"/>
          </p:nvPr>
        </p:nvSpPr>
        <p:spPr/>
        <p:txBody>
          <a:bodyPr>
            <a:normAutofit/>
          </a:bodyPr>
          <a:lstStyle/>
          <a:p>
            <a:r>
              <a:rPr lang="es-CL" sz="2900" dirty="0"/>
              <a:t>1993: rápida estabilización realizando cirugía lo menos invasiva posible</a:t>
            </a:r>
          </a:p>
          <a:p>
            <a:r>
              <a:rPr lang="es-CL" sz="2900" dirty="0"/>
              <a:t>En ortopedia </a:t>
            </a:r>
          </a:p>
          <a:p>
            <a:pPr lvl="1"/>
            <a:r>
              <a:rPr lang="es-CL" dirty="0"/>
              <a:t>Estabilización de lesiones de hueso largo o pelvis con Fijador Externo </a:t>
            </a:r>
          </a:p>
          <a:p>
            <a:pPr lvl="1"/>
            <a:r>
              <a:rPr lang="es-CL" sz="2600" dirty="0"/>
              <a:t>Minimizando reacción sistémica al segundo impacto</a:t>
            </a:r>
          </a:p>
        </p:txBody>
      </p:sp>
      <p:graphicFrame>
        <p:nvGraphicFramePr>
          <p:cNvPr id="5" name="Marcador de contenido 4"/>
          <p:cNvGraphicFramePr>
            <a:graphicFrameLocks noGrp="1"/>
          </p:cNvGraphicFramePr>
          <p:nvPr>
            <p:ph sz="half" idx="2"/>
            <p:extLst>
              <p:ext uri="{D42A27DB-BD31-4B8C-83A1-F6EECF244321}">
                <p14:modId xmlns:p14="http://schemas.microsoft.com/office/powerpoint/2010/main" val="250174596"/>
              </p:ext>
            </p:extLst>
          </p:nvPr>
        </p:nvGraphicFramePr>
        <p:xfrm>
          <a:off x="6172200" y="1825625"/>
          <a:ext cx="569595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49C6C09C-127A-2047-A1D5-4DCA35BFC1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08204430"/>
      </p:ext>
    </p:extLst>
  </p:cSld>
  <p:clrMapOvr>
    <a:masterClrMapping/>
  </p:clrMapOvr>
  <mc:AlternateContent xmlns:mc="http://schemas.openxmlformats.org/markup-compatibility/2006">
    <mc:Choice xmlns:p14="http://schemas.microsoft.com/office/powerpoint/2010/main" Requires="p14">
      <p:transition spd="slow" p14:dur="2000" advTm="61410"/>
    </mc:Choice>
    <mc:Fallback>
      <p:transition spd="slow" advTm="61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DCO</a:t>
            </a:r>
          </a:p>
        </p:txBody>
      </p:sp>
      <p:sp>
        <p:nvSpPr>
          <p:cNvPr id="3" name="Marcador de contenido 2"/>
          <p:cNvSpPr>
            <a:spLocks noGrp="1"/>
          </p:cNvSpPr>
          <p:nvPr>
            <p:ph idx="1"/>
          </p:nvPr>
        </p:nvSpPr>
        <p:spPr>
          <a:xfrm>
            <a:off x="838200" y="1825625"/>
            <a:ext cx="7355305" cy="4351338"/>
          </a:xfrm>
        </p:spPr>
        <p:txBody>
          <a:bodyPr>
            <a:normAutofit/>
          </a:bodyPr>
          <a:lstStyle/>
          <a:p>
            <a:r>
              <a:rPr lang="es-CL" dirty="0"/>
              <a:t>20% de los politraumatizados</a:t>
            </a:r>
          </a:p>
          <a:p>
            <a:r>
              <a:rPr lang="es-CL" dirty="0"/>
              <a:t>Apropiado para pacientes que no están estables ni lo estarán a las 24 horas de la lesión o con pobre respuesta a resucitación</a:t>
            </a:r>
          </a:p>
          <a:p>
            <a:pPr lvl="1"/>
            <a:r>
              <a:rPr lang="es-CL" dirty="0"/>
              <a:t>Lesiones torácicas</a:t>
            </a:r>
          </a:p>
          <a:p>
            <a:pPr lvl="1"/>
            <a:r>
              <a:rPr lang="es-CL" dirty="0"/>
              <a:t>Fracturas de pelvis</a:t>
            </a:r>
          </a:p>
          <a:p>
            <a:pPr lvl="1"/>
            <a:r>
              <a:rPr lang="es-CL" dirty="0"/>
              <a:t>Fracturas complejas en extremidades </a:t>
            </a:r>
          </a:p>
          <a:p>
            <a:pPr lvl="1"/>
            <a:r>
              <a:rPr lang="es-CL" dirty="0"/>
              <a:t>Ancianos</a:t>
            </a:r>
          </a:p>
          <a:p>
            <a:pPr lvl="1"/>
            <a:r>
              <a:rPr lang="es-CL" dirty="0"/>
              <a:t>Estimación de gran pérdida hemática</a:t>
            </a:r>
          </a:p>
        </p:txBody>
      </p:sp>
      <p:pic>
        <p:nvPicPr>
          <p:cNvPr id="4" name="Imagen 3"/>
          <p:cNvPicPr>
            <a:picLocks noChangeAspect="1"/>
          </p:cNvPicPr>
          <p:nvPr/>
        </p:nvPicPr>
        <p:blipFill>
          <a:blip r:embed="rId5"/>
          <a:stretch>
            <a:fillRect/>
          </a:stretch>
        </p:blipFill>
        <p:spPr>
          <a:xfrm>
            <a:off x="8585040" y="1070811"/>
            <a:ext cx="2866507" cy="2153250"/>
          </a:xfrm>
          <a:prstGeom prst="rect">
            <a:avLst/>
          </a:prstGeom>
        </p:spPr>
      </p:pic>
      <p:pic>
        <p:nvPicPr>
          <p:cNvPr id="5" name="Imagen 4"/>
          <p:cNvPicPr>
            <a:picLocks noChangeAspect="1"/>
          </p:cNvPicPr>
          <p:nvPr/>
        </p:nvPicPr>
        <p:blipFill>
          <a:blip r:embed="rId6"/>
          <a:stretch>
            <a:fillRect/>
          </a:stretch>
        </p:blipFill>
        <p:spPr>
          <a:xfrm>
            <a:off x="8650163" y="3676902"/>
            <a:ext cx="2703637" cy="2047219"/>
          </a:xfrm>
          <a:prstGeom prst="rect">
            <a:avLst/>
          </a:prstGeom>
        </p:spPr>
      </p:pic>
      <p:pic>
        <p:nvPicPr>
          <p:cNvPr id="6" name="Audio 5">
            <a:hlinkClick r:id="" action="ppaction://media"/>
            <a:extLst>
              <a:ext uri="{FF2B5EF4-FFF2-40B4-BE49-F238E27FC236}">
                <a16:creationId xmlns:a16="http://schemas.microsoft.com/office/drawing/2014/main" id="{D5A3BD3A-07BD-1248-9C4E-5CEC7ED4DC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96888306"/>
      </p:ext>
    </p:extLst>
  </p:cSld>
  <p:clrMapOvr>
    <a:masterClrMapping/>
  </p:clrMapOvr>
  <mc:AlternateContent xmlns:mc="http://schemas.openxmlformats.org/markup-compatibility/2006">
    <mc:Choice xmlns:p14="http://schemas.microsoft.com/office/powerpoint/2010/main" Requires="p14">
      <p:transition spd="slow" p14:dur="2000" advTm="41019"/>
    </mc:Choice>
    <mc:Fallback>
      <p:transition spd="slow" advTm="4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3" name="Imagen 2"/>
          <p:cNvPicPr/>
          <p:nvPr/>
        </p:nvPicPr>
        <p:blipFill rotWithShape="1">
          <a:blip r:embed="rId5"/>
          <a:srcRect l="32492" t="30933" r="10696" b="8819"/>
          <a:stretch/>
        </p:blipFill>
        <p:spPr>
          <a:xfrm>
            <a:off x="1473200" y="365124"/>
            <a:ext cx="8958179" cy="5709979"/>
          </a:xfrm>
          <a:prstGeom prst="rect">
            <a:avLst/>
          </a:prstGeom>
        </p:spPr>
      </p:pic>
      <p:sp>
        <p:nvSpPr>
          <p:cNvPr id="4" name="Rectángulo 3"/>
          <p:cNvSpPr/>
          <p:nvPr/>
        </p:nvSpPr>
        <p:spPr>
          <a:xfrm>
            <a:off x="184484" y="5938579"/>
            <a:ext cx="11823031" cy="487569"/>
          </a:xfrm>
          <a:prstGeom prst="rect">
            <a:avLst/>
          </a:prstGeom>
        </p:spPr>
        <p:txBody>
          <a:bodyPr wrap="square">
            <a:spAutoFit/>
          </a:bodyPr>
          <a:lstStyle/>
          <a:p>
            <a:pPr>
              <a:lnSpc>
                <a:spcPct val="107000"/>
              </a:lnSpc>
              <a:spcAft>
                <a:spcPts val="800"/>
              </a:spcAft>
            </a:pPr>
            <a:r>
              <a:rPr lang="es-CL" sz="1200" dirty="0">
                <a:solidFill>
                  <a:srgbClr val="000000"/>
                </a:solidFill>
                <a:latin typeface="+mj-lt"/>
                <a:ea typeface="Calibri" panose="020F0502020204030204" pitchFamily="34" charset="0"/>
                <a:cs typeface="Times New Roman" panose="02020603050405020304" pitchFamily="18" charset="0"/>
              </a:rPr>
              <a:t>Pape, H.-C. (2008). </a:t>
            </a:r>
            <a:r>
              <a:rPr lang="es-CL" sz="1200" i="1" dirty="0" err="1">
                <a:latin typeface="+mj-lt"/>
                <a:ea typeface="Calibri" panose="020F0502020204030204" pitchFamily="34" charset="0"/>
                <a:cs typeface="Times New Roman" panose="02020603050405020304" pitchFamily="18" charset="0"/>
              </a:rPr>
              <a:t>Effects</a:t>
            </a:r>
            <a:r>
              <a:rPr lang="es-CL" sz="1200" i="1" dirty="0">
                <a:latin typeface="+mj-lt"/>
                <a:ea typeface="Calibri" panose="020F0502020204030204" pitchFamily="34" charset="0"/>
                <a:cs typeface="Times New Roman" panose="02020603050405020304" pitchFamily="18" charset="0"/>
              </a:rPr>
              <a:t> of </a:t>
            </a:r>
            <a:r>
              <a:rPr lang="es-CL" sz="1200" i="1" dirty="0" err="1">
                <a:latin typeface="+mj-lt"/>
                <a:ea typeface="Calibri" panose="020F0502020204030204" pitchFamily="34" charset="0"/>
                <a:cs typeface="Times New Roman" panose="02020603050405020304" pitchFamily="18" charset="0"/>
              </a:rPr>
              <a:t>changing</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strategies</a:t>
            </a:r>
            <a:r>
              <a:rPr lang="es-CL" sz="1200" i="1" dirty="0">
                <a:latin typeface="+mj-lt"/>
                <a:ea typeface="Calibri" panose="020F0502020204030204" pitchFamily="34" charset="0"/>
                <a:cs typeface="Times New Roman" panose="02020603050405020304" pitchFamily="18" charset="0"/>
              </a:rPr>
              <a:t> of fracture </a:t>
            </a:r>
            <a:r>
              <a:rPr lang="es-CL" sz="1200" i="1" dirty="0" err="1">
                <a:latin typeface="+mj-lt"/>
                <a:ea typeface="Calibri" panose="020F0502020204030204" pitchFamily="34" charset="0"/>
                <a:cs typeface="Times New Roman" panose="02020603050405020304" pitchFamily="18" charset="0"/>
              </a:rPr>
              <a:t>fixation</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on</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immunologic</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changes</a:t>
            </a:r>
            <a:r>
              <a:rPr lang="es-CL" sz="1200" i="1" dirty="0">
                <a:latin typeface="+mj-lt"/>
                <a:ea typeface="Calibri" panose="020F0502020204030204" pitchFamily="34" charset="0"/>
                <a:cs typeface="Times New Roman" panose="02020603050405020304" pitchFamily="18" charset="0"/>
              </a:rPr>
              <a:t> and </a:t>
            </a:r>
            <a:r>
              <a:rPr lang="es-CL" sz="1200" i="1" dirty="0" err="1">
                <a:latin typeface="+mj-lt"/>
                <a:ea typeface="Calibri" panose="020F0502020204030204" pitchFamily="34" charset="0"/>
                <a:cs typeface="Times New Roman" panose="02020603050405020304" pitchFamily="18" charset="0"/>
              </a:rPr>
              <a:t>systemic</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complications</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after</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multiple</a:t>
            </a:r>
            <a:r>
              <a:rPr lang="es-CL" sz="1200" i="1" dirty="0">
                <a:latin typeface="+mj-lt"/>
                <a:ea typeface="Calibri" panose="020F0502020204030204" pitchFamily="34" charset="0"/>
                <a:cs typeface="Times New Roman" panose="02020603050405020304" pitchFamily="18" charset="0"/>
              </a:rPr>
              <a:t> trauma: </a:t>
            </a:r>
            <a:r>
              <a:rPr lang="es-CL" sz="1200" i="1" dirty="0" err="1">
                <a:latin typeface="+mj-lt"/>
                <a:ea typeface="Calibri" panose="020F0502020204030204" pitchFamily="34" charset="0"/>
                <a:cs typeface="Times New Roman" panose="02020603050405020304" pitchFamily="18" charset="0"/>
              </a:rPr>
              <a:t>Damage</a:t>
            </a:r>
            <a:r>
              <a:rPr lang="es-CL" sz="1200" i="1" dirty="0">
                <a:latin typeface="+mj-lt"/>
                <a:ea typeface="Calibri" panose="020F0502020204030204" pitchFamily="34" charset="0"/>
                <a:cs typeface="Times New Roman" panose="02020603050405020304" pitchFamily="18" charset="0"/>
              </a:rPr>
              <a:t> control </a:t>
            </a:r>
            <a:r>
              <a:rPr lang="es-CL" sz="1200" i="1" dirty="0" err="1">
                <a:latin typeface="+mj-lt"/>
                <a:ea typeface="Calibri" panose="020F0502020204030204" pitchFamily="34" charset="0"/>
                <a:cs typeface="Times New Roman" panose="02020603050405020304" pitchFamily="18" charset="0"/>
              </a:rPr>
              <a:t>orthopedic</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surgery</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Journal</a:t>
            </a:r>
            <a:r>
              <a:rPr lang="es-CL" sz="1200" i="1" dirty="0">
                <a:latin typeface="+mj-lt"/>
                <a:ea typeface="Calibri" panose="020F0502020204030204" pitchFamily="34" charset="0"/>
                <a:cs typeface="Times New Roman" panose="02020603050405020304" pitchFamily="18" charset="0"/>
              </a:rPr>
              <a:t> of </a:t>
            </a:r>
            <a:r>
              <a:rPr lang="es-CL" sz="1200" i="1" dirty="0" err="1">
                <a:latin typeface="+mj-lt"/>
                <a:ea typeface="Calibri" panose="020F0502020204030204" pitchFamily="34" charset="0"/>
                <a:cs typeface="Times New Roman" panose="02020603050405020304" pitchFamily="18" charset="0"/>
              </a:rPr>
              <a:t>Orthopaedic</a:t>
            </a:r>
            <a:r>
              <a:rPr lang="es-CL" sz="1200" i="1" dirty="0">
                <a:latin typeface="+mj-lt"/>
                <a:ea typeface="Calibri" panose="020F0502020204030204" pitchFamily="34" charset="0"/>
                <a:cs typeface="Times New Roman" panose="02020603050405020304" pitchFamily="18" charset="0"/>
              </a:rPr>
              <a:t> </a:t>
            </a:r>
            <a:r>
              <a:rPr lang="es-CL" sz="1200" i="1" dirty="0" err="1">
                <a:latin typeface="+mj-lt"/>
                <a:ea typeface="Calibri" panose="020F0502020204030204" pitchFamily="34" charset="0"/>
                <a:cs typeface="Times New Roman" panose="02020603050405020304" pitchFamily="18" charset="0"/>
              </a:rPr>
              <a:t>Research</a:t>
            </a:r>
            <a:r>
              <a:rPr lang="es-CL" sz="1200" i="1" dirty="0">
                <a:latin typeface="+mj-lt"/>
                <a:ea typeface="Calibri" panose="020F0502020204030204" pitchFamily="34" charset="0"/>
                <a:cs typeface="Times New Roman" panose="02020603050405020304" pitchFamily="18" charset="0"/>
              </a:rPr>
              <a:t>, 26(11), 1478–1484.</a:t>
            </a:r>
            <a:r>
              <a:rPr lang="es-CL" sz="1200" dirty="0">
                <a:latin typeface="+mj-lt"/>
                <a:ea typeface="Calibri" panose="020F0502020204030204" pitchFamily="34" charset="0"/>
                <a:cs typeface="Times New Roman" panose="02020603050405020304" pitchFamily="18" charset="0"/>
              </a:rPr>
              <a:t> doi:10.1002/jor.20697 </a:t>
            </a:r>
            <a:endParaRPr lang="es-CL" sz="1200" dirty="0">
              <a:effectLst/>
              <a:latin typeface="+mj-lt"/>
              <a:ea typeface="Calibri" panose="020F0502020204030204" pitchFamily="34" charset="0"/>
              <a:cs typeface="Times New Roman" panose="02020603050405020304" pitchFamily="18" charset="0"/>
            </a:endParaRPr>
          </a:p>
        </p:txBody>
      </p:sp>
      <p:sp>
        <p:nvSpPr>
          <p:cNvPr id="6" name="Rectángulo 5"/>
          <p:cNvSpPr/>
          <p:nvPr/>
        </p:nvSpPr>
        <p:spPr>
          <a:xfrm>
            <a:off x="5506451" y="365124"/>
            <a:ext cx="1179095" cy="5057775"/>
          </a:xfrm>
          <a:prstGeom prst="rect">
            <a:avLst/>
          </a:prstGeom>
          <a:noFill/>
          <a:ln w="7620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7" name="Rectángulo 6"/>
          <p:cNvSpPr/>
          <p:nvPr/>
        </p:nvSpPr>
        <p:spPr>
          <a:xfrm>
            <a:off x="6725651" y="365125"/>
            <a:ext cx="1179095" cy="5057774"/>
          </a:xfrm>
          <a:prstGeom prst="rect">
            <a:avLst/>
          </a:prstGeom>
          <a:noFill/>
          <a:ln w="7620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8" name="Rectángulo 7"/>
          <p:cNvSpPr/>
          <p:nvPr/>
        </p:nvSpPr>
        <p:spPr>
          <a:xfrm>
            <a:off x="7968915" y="365125"/>
            <a:ext cx="1179095" cy="5057774"/>
          </a:xfrm>
          <a:prstGeom prst="rect">
            <a:avLst/>
          </a:prstGeom>
          <a:noFill/>
          <a:ln w="7620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9" name="Rectángulo 8"/>
          <p:cNvSpPr/>
          <p:nvPr/>
        </p:nvSpPr>
        <p:spPr>
          <a:xfrm>
            <a:off x="9123947" y="365125"/>
            <a:ext cx="1179095" cy="5057774"/>
          </a:xfrm>
          <a:prstGeom prst="rect">
            <a:avLst/>
          </a:prstGeom>
          <a:noFill/>
          <a:ln w="7620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pic>
        <p:nvPicPr>
          <p:cNvPr id="5" name="Audio 4">
            <a:hlinkClick r:id="" action="ppaction://media"/>
            <a:extLst>
              <a:ext uri="{FF2B5EF4-FFF2-40B4-BE49-F238E27FC236}">
                <a16:creationId xmlns:a16="http://schemas.microsoft.com/office/drawing/2014/main" id="{38BCE72F-FE26-D84B-929C-7E969E2FB5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827621881"/>
      </p:ext>
    </p:extLst>
  </p:cSld>
  <p:clrMapOvr>
    <a:masterClrMapping/>
  </p:clrMapOvr>
  <mc:AlternateContent xmlns:mc="http://schemas.openxmlformats.org/markup-compatibility/2006">
    <mc:Choice xmlns:p14="http://schemas.microsoft.com/office/powerpoint/2010/main" Requires="p14">
      <p:transition spd="slow" p14:dur="2000" advTm="26534"/>
    </mc:Choice>
    <mc:Fallback>
      <p:transition spd="slow" advTm="2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7" grpId="1" animBg="1"/>
      <p:bldP spid="8" grpId="0" animBg="1"/>
      <p:bldP spid="8" grpId="1"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p:nvPr/>
        </p:nvPicPr>
        <p:blipFill rotWithShape="1">
          <a:blip r:embed="rId6"/>
          <a:srcRect l="18669" t="38942" r="61134" b="27249"/>
          <a:stretch/>
        </p:blipFill>
        <p:spPr bwMode="auto">
          <a:xfrm>
            <a:off x="154393" y="3200274"/>
            <a:ext cx="2364219" cy="2916683"/>
          </a:xfrm>
          <a:prstGeom prst="rect">
            <a:avLst/>
          </a:prstGeom>
          <a:ln>
            <a:noFill/>
          </a:ln>
          <a:extLst>
            <a:ext uri="{53640926-AAD7-44D8-BBD7-CCE9431645EC}">
              <a14:shadowObscured xmlns:a14="http://schemas.microsoft.com/office/drawing/2010/main"/>
            </a:ext>
          </a:extLst>
        </p:spPr>
      </p:pic>
      <p:sp>
        <p:nvSpPr>
          <p:cNvPr id="3" name="Marcador de contenido 2"/>
          <p:cNvSpPr>
            <a:spLocks noGrp="1"/>
          </p:cNvSpPr>
          <p:nvPr>
            <p:ph sz="half" idx="1"/>
          </p:nvPr>
        </p:nvSpPr>
        <p:spPr/>
        <p:txBody>
          <a:bodyPr/>
          <a:lstStyle/>
          <a:p>
            <a:endParaRPr lang="es-CL" dirty="0"/>
          </a:p>
        </p:txBody>
      </p:sp>
      <p:sp>
        <p:nvSpPr>
          <p:cNvPr id="4" name="Marcador de contenido 3"/>
          <p:cNvSpPr>
            <a:spLocks noGrp="1"/>
          </p:cNvSpPr>
          <p:nvPr>
            <p:ph sz="half" idx="2"/>
          </p:nvPr>
        </p:nvSpPr>
        <p:spPr/>
        <p:txBody>
          <a:bodyPr/>
          <a:lstStyle/>
          <a:p>
            <a:endParaRPr lang="es-CL"/>
          </a:p>
        </p:txBody>
      </p:sp>
      <p:pic>
        <p:nvPicPr>
          <p:cNvPr id="5" name="Imagen 4"/>
          <p:cNvPicPr/>
          <p:nvPr/>
        </p:nvPicPr>
        <p:blipFill rotWithShape="1">
          <a:blip r:embed="rId7"/>
          <a:srcRect l="32707" t="53050" r="40281" b="19384"/>
          <a:stretch/>
        </p:blipFill>
        <p:spPr>
          <a:xfrm>
            <a:off x="2100138" y="808927"/>
            <a:ext cx="7632700" cy="5267325"/>
          </a:xfrm>
          <a:prstGeom prst="rect">
            <a:avLst/>
          </a:prstGeom>
        </p:spPr>
      </p:pic>
      <p:sp>
        <p:nvSpPr>
          <p:cNvPr id="6" name="Título 2"/>
          <p:cNvSpPr>
            <a:spLocks noGrp="1"/>
          </p:cNvSpPr>
          <p:nvPr>
            <p:ph type="title"/>
          </p:nvPr>
        </p:nvSpPr>
        <p:spPr>
          <a:xfrm>
            <a:off x="0" y="65726"/>
            <a:ext cx="10515600" cy="1325563"/>
          </a:xfrm>
        </p:spPr>
        <p:txBody>
          <a:bodyPr/>
          <a:lstStyle/>
          <a:p>
            <a:r>
              <a:rPr lang="es-CL" dirty="0"/>
              <a:t>ETC v/s DCO</a:t>
            </a:r>
          </a:p>
        </p:txBody>
      </p:sp>
      <p:sp>
        <p:nvSpPr>
          <p:cNvPr id="7" name="Rectángulo 6"/>
          <p:cNvSpPr/>
          <p:nvPr/>
        </p:nvSpPr>
        <p:spPr>
          <a:xfrm>
            <a:off x="2469779" y="1663783"/>
            <a:ext cx="830178" cy="4113070"/>
          </a:xfrm>
          <a:prstGeom prst="rect">
            <a:avLst/>
          </a:prstGeom>
          <a:noFill/>
          <a:ln w="76200">
            <a:solidFill>
              <a:srgbClr val="00B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8" name="Rectángulo 7"/>
          <p:cNvSpPr/>
          <p:nvPr/>
        </p:nvSpPr>
        <p:spPr>
          <a:xfrm>
            <a:off x="3886204" y="1715628"/>
            <a:ext cx="3184439" cy="2711116"/>
          </a:xfrm>
          <a:prstGeom prst="rect">
            <a:avLst/>
          </a:prstGeom>
          <a:noFill/>
          <a:ln w="76200">
            <a:solidFill>
              <a:srgbClr val="FFFF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9" name="Rectángulo 8"/>
          <p:cNvSpPr/>
          <p:nvPr/>
        </p:nvSpPr>
        <p:spPr>
          <a:xfrm>
            <a:off x="3921472" y="4696031"/>
            <a:ext cx="898359" cy="1163053"/>
          </a:xfrm>
          <a:prstGeom prst="rect">
            <a:avLst/>
          </a:prstGeom>
          <a:noFill/>
          <a:ln w="76200">
            <a:solidFill>
              <a:srgbClr val="00B05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11" name="Rectángulo 10"/>
          <p:cNvSpPr/>
          <p:nvPr/>
        </p:nvSpPr>
        <p:spPr>
          <a:xfrm>
            <a:off x="6019801" y="4669971"/>
            <a:ext cx="960328" cy="1163053"/>
          </a:xfrm>
          <a:prstGeom prst="rect">
            <a:avLst/>
          </a:prstGeom>
          <a:noFill/>
          <a:ln w="76200">
            <a:solidFill>
              <a:srgbClr val="FFFF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12" name="Rectángulo 11"/>
          <p:cNvSpPr/>
          <p:nvPr/>
        </p:nvSpPr>
        <p:spPr>
          <a:xfrm>
            <a:off x="7091639" y="1724406"/>
            <a:ext cx="982578" cy="3991824"/>
          </a:xfrm>
          <a:prstGeom prst="rect">
            <a:avLst/>
          </a:prstGeom>
          <a:noFill/>
          <a:ln w="76200">
            <a:solidFill>
              <a:srgbClr val="FFC0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sp>
        <p:nvSpPr>
          <p:cNvPr id="13" name="Rectángulo 12"/>
          <p:cNvSpPr/>
          <p:nvPr/>
        </p:nvSpPr>
        <p:spPr>
          <a:xfrm>
            <a:off x="8358529" y="1660000"/>
            <a:ext cx="1089996" cy="3031702"/>
          </a:xfrm>
          <a:prstGeom prst="rect">
            <a:avLst/>
          </a:prstGeom>
          <a:noFill/>
          <a:ln w="76200">
            <a:solidFill>
              <a:srgbClr val="FF0000"/>
            </a:solid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lang="es-CL"/>
          </a:p>
        </p:txBody>
      </p:sp>
      <p:graphicFrame>
        <p:nvGraphicFramePr>
          <p:cNvPr id="14" name="Tabla 13"/>
          <p:cNvGraphicFramePr>
            <a:graphicFrameLocks noGrp="1"/>
          </p:cNvGraphicFramePr>
          <p:nvPr>
            <p:extLst>
              <p:ext uri="{D42A27DB-BD31-4B8C-83A1-F6EECF244321}">
                <p14:modId xmlns:p14="http://schemas.microsoft.com/office/powerpoint/2010/main" val="3662518793"/>
              </p:ext>
            </p:extLst>
          </p:nvPr>
        </p:nvGraphicFramePr>
        <p:xfrm>
          <a:off x="9753834" y="2199638"/>
          <a:ext cx="2133132" cy="2782951"/>
        </p:xfrm>
        <a:graphic>
          <a:graphicData uri="http://schemas.openxmlformats.org/drawingml/2006/table">
            <a:tbl>
              <a:tblPr firstRow="1" firstCol="1" bandRow="1">
                <a:tableStyleId>{5C22544A-7EE6-4342-B048-85BDC9FD1C3A}</a:tableStyleId>
              </a:tblPr>
              <a:tblGrid>
                <a:gridCol w="2133132">
                  <a:extLst>
                    <a:ext uri="{9D8B030D-6E8A-4147-A177-3AD203B41FA5}">
                      <a16:colId xmlns:a16="http://schemas.microsoft.com/office/drawing/2014/main" val="20000"/>
                    </a:ext>
                  </a:extLst>
                </a:gridCol>
              </a:tblGrid>
              <a:tr h="492938">
                <a:tc>
                  <a:txBody>
                    <a:bodyPr/>
                    <a:lstStyle/>
                    <a:p>
                      <a:pPr algn="ctr">
                        <a:lnSpc>
                          <a:spcPct val="107000"/>
                        </a:lnSpc>
                        <a:spcAft>
                          <a:spcPts val="0"/>
                        </a:spcAft>
                      </a:pPr>
                      <a:r>
                        <a:rPr lang="es-CL" sz="1600" dirty="0">
                          <a:effectLst/>
                        </a:rPr>
                        <a:t>Características</a:t>
                      </a:r>
                    </a:p>
                    <a:p>
                      <a:pPr algn="ctr">
                        <a:lnSpc>
                          <a:spcPct val="107000"/>
                        </a:lnSpc>
                        <a:spcAft>
                          <a:spcPts val="0"/>
                        </a:spcAft>
                      </a:pPr>
                      <a:r>
                        <a:rPr lang="es-CL" sz="1600" dirty="0" err="1">
                          <a:effectLst/>
                          <a:latin typeface="Calibri" panose="020F0502020204030204" pitchFamily="34" charset="0"/>
                          <a:ea typeface="Calibri" panose="020F0502020204030204" pitchFamily="34" charset="0"/>
                          <a:cs typeface="Times New Roman" panose="02020603050405020304" pitchFamily="18" charset="0"/>
                        </a:rPr>
                        <a:t>Borderline</a:t>
                      </a:r>
                      <a:endParaRPr lang="es-C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207316">
                <a:tc>
                  <a:txBody>
                    <a:bodyPr/>
                    <a:lstStyle/>
                    <a:p>
                      <a:pPr>
                        <a:lnSpc>
                          <a:spcPct val="107000"/>
                        </a:lnSpc>
                        <a:spcAft>
                          <a:spcPts val="0"/>
                        </a:spcAft>
                      </a:pPr>
                      <a:r>
                        <a:rPr lang="es-CL" sz="1400" dirty="0">
                          <a:effectLst/>
                        </a:rPr>
                        <a:t>-ISS&gt;40</a:t>
                      </a:r>
                    </a:p>
                    <a:p>
                      <a:pPr>
                        <a:lnSpc>
                          <a:spcPct val="107000"/>
                        </a:lnSpc>
                        <a:spcAft>
                          <a:spcPts val="0"/>
                        </a:spcAft>
                      </a:pPr>
                      <a:r>
                        <a:rPr lang="es-CL" sz="1400" dirty="0">
                          <a:effectLst/>
                        </a:rPr>
                        <a:t>-</a:t>
                      </a:r>
                      <a:r>
                        <a:rPr lang="es-CL" sz="1400" dirty="0" err="1">
                          <a:effectLst/>
                        </a:rPr>
                        <a:t>PoliTMT</a:t>
                      </a:r>
                      <a:r>
                        <a:rPr lang="es-CL" sz="1400" dirty="0">
                          <a:effectLst/>
                        </a:rPr>
                        <a:t> (ISS&gt;20) mas Traumatismo torácico</a:t>
                      </a:r>
                    </a:p>
                    <a:p>
                      <a:pPr>
                        <a:lnSpc>
                          <a:spcPct val="107000"/>
                        </a:lnSpc>
                        <a:spcAft>
                          <a:spcPts val="0"/>
                        </a:spcAft>
                      </a:pPr>
                      <a:r>
                        <a:rPr lang="es-CL" sz="1400" dirty="0">
                          <a:effectLst/>
                        </a:rPr>
                        <a:t>-</a:t>
                      </a:r>
                      <a:r>
                        <a:rPr lang="es-CL" sz="1400" dirty="0" err="1">
                          <a:effectLst/>
                        </a:rPr>
                        <a:t>PoliTMT</a:t>
                      </a:r>
                      <a:r>
                        <a:rPr lang="es-CL" sz="1400" dirty="0">
                          <a:effectLst/>
                        </a:rPr>
                        <a:t> (ISS&gt;20) más traumatismo abdominal y shock hemorrágico</a:t>
                      </a:r>
                    </a:p>
                    <a:p>
                      <a:pPr>
                        <a:lnSpc>
                          <a:spcPct val="107000"/>
                        </a:lnSpc>
                        <a:spcAft>
                          <a:spcPts val="0"/>
                        </a:spcAft>
                      </a:pPr>
                      <a:r>
                        <a:rPr lang="es-CL" sz="1400" dirty="0">
                          <a:effectLst/>
                        </a:rPr>
                        <a:t>-Fractura bilateral de </a:t>
                      </a:r>
                      <a:r>
                        <a:rPr lang="es-CL" sz="1400" dirty="0" err="1">
                          <a:effectLst/>
                        </a:rPr>
                        <a:t>femur</a:t>
                      </a:r>
                      <a:endParaRPr lang="es-CL" sz="1400" dirty="0">
                        <a:effectLst/>
                      </a:endParaRPr>
                    </a:p>
                    <a:p>
                      <a:pPr>
                        <a:lnSpc>
                          <a:spcPct val="107000"/>
                        </a:lnSpc>
                        <a:spcAft>
                          <a:spcPts val="0"/>
                        </a:spcAft>
                      </a:pPr>
                      <a:r>
                        <a:rPr lang="es-CL" sz="1400" dirty="0">
                          <a:effectLst/>
                        </a:rPr>
                        <a:t>-TEC moderado o grave con fractura mayor</a:t>
                      </a:r>
                      <a:endParaRPr lang="es-C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15" name="Rectángulo 14"/>
          <p:cNvSpPr/>
          <p:nvPr/>
        </p:nvSpPr>
        <p:spPr>
          <a:xfrm>
            <a:off x="182596" y="6076252"/>
            <a:ext cx="11826808" cy="400110"/>
          </a:xfrm>
          <a:prstGeom prst="rect">
            <a:avLst/>
          </a:prstGeom>
        </p:spPr>
        <p:txBody>
          <a:bodyPr wrap="square">
            <a:spAutoFit/>
          </a:bodyPr>
          <a:lstStyle/>
          <a:p>
            <a:r>
              <a:rPr lang="en-US" sz="1000" dirty="0">
                <a:solidFill>
                  <a:srgbClr val="000000"/>
                </a:solidFill>
                <a:latin typeface="-apple-system"/>
              </a:rPr>
              <a:t>Pape, H.-C., </a:t>
            </a:r>
            <a:r>
              <a:rPr lang="en-US" sz="1000" dirty="0" err="1">
                <a:solidFill>
                  <a:srgbClr val="000000"/>
                </a:solidFill>
                <a:latin typeface="-apple-system"/>
              </a:rPr>
              <a:t>Giannoudis</a:t>
            </a:r>
            <a:r>
              <a:rPr lang="en-US" sz="1000" dirty="0">
                <a:solidFill>
                  <a:srgbClr val="000000"/>
                </a:solidFill>
                <a:latin typeface="-apple-system"/>
              </a:rPr>
              <a:t>, P., &amp; </a:t>
            </a:r>
            <a:r>
              <a:rPr lang="en-US" sz="1000" dirty="0" err="1">
                <a:solidFill>
                  <a:srgbClr val="000000"/>
                </a:solidFill>
                <a:latin typeface="-apple-system"/>
              </a:rPr>
              <a:t>Krettek</a:t>
            </a:r>
            <a:r>
              <a:rPr lang="en-US" sz="1000" dirty="0">
                <a:solidFill>
                  <a:srgbClr val="000000"/>
                </a:solidFill>
                <a:latin typeface="-apple-system"/>
              </a:rPr>
              <a:t>, C. (2002). </a:t>
            </a:r>
            <a:r>
              <a:rPr lang="en-US" sz="1000" i="1" dirty="0">
                <a:solidFill>
                  <a:srgbClr val="000000"/>
                </a:solidFill>
                <a:latin typeface="-apple-system"/>
              </a:rPr>
              <a:t>The timing of fracture treatment in </a:t>
            </a:r>
            <a:r>
              <a:rPr lang="en-US" sz="1000" i="1" dirty="0" err="1">
                <a:solidFill>
                  <a:srgbClr val="000000"/>
                </a:solidFill>
                <a:latin typeface="-apple-system"/>
              </a:rPr>
              <a:t>polytrauma</a:t>
            </a:r>
            <a:r>
              <a:rPr lang="en-US" sz="1000" i="1" dirty="0">
                <a:solidFill>
                  <a:srgbClr val="000000"/>
                </a:solidFill>
                <a:latin typeface="-apple-system"/>
              </a:rPr>
              <a:t> patients: relevance of damage control orthopedic surgery∗∗This manuscript is dedicated to Harald </a:t>
            </a:r>
            <a:r>
              <a:rPr lang="en-US" sz="1000" i="1" dirty="0" err="1">
                <a:solidFill>
                  <a:srgbClr val="000000"/>
                </a:solidFill>
                <a:latin typeface="-apple-system"/>
              </a:rPr>
              <a:t>Tscherne</a:t>
            </a:r>
            <a:r>
              <a:rPr lang="en-US" sz="1000" i="1" dirty="0">
                <a:solidFill>
                  <a:srgbClr val="000000"/>
                </a:solidFill>
                <a:latin typeface="-apple-system"/>
              </a:rPr>
              <a:t>, who has influenced the discussion and the standards of fracture </a:t>
            </a:r>
            <a:r>
              <a:rPr lang="en-US" sz="1000" i="1" dirty="0" err="1">
                <a:solidFill>
                  <a:srgbClr val="000000"/>
                </a:solidFill>
                <a:latin typeface="-apple-system"/>
              </a:rPr>
              <a:t>treatement</a:t>
            </a:r>
            <a:r>
              <a:rPr lang="en-US" sz="1000" i="1" dirty="0">
                <a:solidFill>
                  <a:srgbClr val="000000"/>
                </a:solidFill>
                <a:latin typeface="-apple-system"/>
              </a:rPr>
              <a:t> substantially. The American Journal of Surgery, 183(6), 622–629.</a:t>
            </a:r>
            <a:r>
              <a:rPr lang="en-US" sz="1000" dirty="0">
                <a:solidFill>
                  <a:srgbClr val="000000"/>
                </a:solidFill>
                <a:latin typeface="-apple-system"/>
              </a:rPr>
              <a:t> </a:t>
            </a:r>
            <a:endParaRPr lang="es-CL" sz="1000" dirty="0"/>
          </a:p>
        </p:txBody>
      </p:sp>
      <p:pic>
        <p:nvPicPr>
          <p:cNvPr id="2" name="Audio 1">
            <a:hlinkClick r:id="" action="ppaction://media"/>
            <a:extLst>
              <a:ext uri="{FF2B5EF4-FFF2-40B4-BE49-F238E27FC236}">
                <a16:creationId xmlns:a16="http://schemas.microsoft.com/office/drawing/2014/main" id="{D9069207-1F71-9A4F-AC66-10CF38AEE6D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295423235"/>
      </p:ext>
    </p:extLst>
  </p:cSld>
  <p:clrMapOvr>
    <a:masterClrMapping/>
  </p:clrMapOvr>
  <mc:AlternateContent xmlns:mc="http://schemas.openxmlformats.org/markup-compatibility/2006">
    <mc:Choice xmlns:p14="http://schemas.microsoft.com/office/powerpoint/2010/main" Requires="p14">
      <p:transition spd="slow" p14:dur="2000" advTm="47702"/>
    </mc:Choice>
    <mc:Fallback>
      <p:transition spd="slow" advTm="4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P spid="8" grpId="0" animBg="1"/>
      <p:bldP spid="8" grpId="1" animBg="1"/>
      <p:bldP spid="9" grpId="0" animBg="1"/>
      <p:bldP spid="9" grpId="1" animBg="1"/>
      <p:bldP spid="11" grpId="0" animBg="1"/>
      <p:bldP spid="11" grpId="1" animBg="1"/>
      <p:bldP spid="12" grpId="0" animBg="1"/>
      <p:bldP spid="12"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p:cNvSpPr>
            <a:spLocks noGrp="1"/>
          </p:cNvSpPr>
          <p:nvPr>
            <p:ph idx="1"/>
          </p:nvPr>
        </p:nvSpPr>
        <p:spPr>
          <a:xfrm>
            <a:off x="838199" y="1825625"/>
            <a:ext cx="5442285" cy="4351338"/>
          </a:xfrm>
        </p:spPr>
        <p:txBody>
          <a:bodyPr/>
          <a:lstStyle/>
          <a:p>
            <a:r>
              <a:rPr lang="es-CL" dirty="0"/>
              <a:t>Rápida capacidad de disminuir niveles de lactato</a:t>
            </a:r>
          </a:p>
          <a:p>
            <a:pPr marL="0" indent="0">
              <a:buNone/>
            </a:pPr>
            <a:r>
              <a:rPr lang="es-CL" dirty="0"/>
              <a:t> </a:t>
            </a:r>
            <a:r>
              <a:rPr lang="es-CL" dirty="0">
                <a:sym typeface="Wingdings" panose="05000000000000000000" pitchFamily="2" charset="2"/>
              </a:rPr>
              <a:t>  ETC</a:t>
            </a:r>
          </a:p>
          <a:p>
            <a:endParaRPr lang="es-CL" dirty="0">
              <a:sym typeface="Wingdings" panose="05000000000000000000" pitchFamily="2" charset="2"/>
            </a:endParaRPr>
          </a:p>
          <a:p>
            <a:r>
              <a:rPr lang="es-CL" dirty="0">
                <a:sym typeface="Wingdings" panose="05000000000000000000" pitchFamily="2" charset="2"/>
              </a:rPr>
              <a:t>TEC: requiere monitoreo PIC y examen evaluación constante</a:t>
            </a:r>
          </a:p>
          <a:p>
            <a:pPr marL="0" indent="0">
              <a:buNone/>
            </a:pPr>
            <a:r>
              <a:rPr lang="es-CL" dirty="0">
                <a:sym typeface="Wingdings" panose="05000000000000000000" pitchFamily="2" charset="2"/>
              </a:rPr>
              <a:t> DCO</a:t>
            </a:r>
          </a:p>
        </p:txBody>
      </p:sp>
      <p:pic>
        <p:nvPicPr>
          <p:cNvPr id="4" name="Imagen 3"/>
          <p:cNvPicPr/>
          <p:nvPr/>
        </p:nvPicPr>
        <p:blipFill rotWithShape="1">
          <a:blip r:embed="rId5"/>
          <a:srcRect l="18160" t="63091" r="54187" b="8018"/>
          <a:stretch/>
        </p:blipFill>
        <p:spPr bwMode="auto">
          <a:xfrm>
            <a:off x="5652655" y="914400"/>
            <a:ext cx="6112455" cy="4887637"/>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182596" y="6076252"/>
            <a:ext cx="11826808" cy="400110"/>
          </a:xfrm>
          <a:prstGeom prst="rect">
            <a:avLst/>
          </a:prstGeom>
        </p:spPr>
        <p:txBody>
          <a:bodyPr wrap="square">
            <a:spAutoFit/>
          </a:bodyPr>
          <a:lstStyle/>
          <a:p>
            <a:r>
              <a:rPr lang="en-US" sz="1000" dirty="0">
                <a:solidFill>
                  <a:srgbClr val="000000"/>
                </a:solidFill>
                <a:latin typeface="-apple-system"/>
              </a:rPr>
              <a:t>Pape, H.-C., </a:t>
            </a:r>
            <a:r>
              <a:rPr lang="en-US" sz="1000" dirty="0" err="1">
                <a:solidFill>
                  <a:srgbClr val="000000"/>
                </a:solidFill>
                <a:latin typeface="-apple-system"/>
              </a:rPr>
              <a:t>Giannoudis</a:t>
            </a:r>
            <a:r>
              <a:rPr lang="en-US" sz="1000" dirty="0">
                <a:solidFill>
                  <a:srgbClr val="000000"/>
                </a:solidFill>
                <a:latin typeface="-apple-system"/>
              </a:rPr>
              <a:t>, P., &amp; </a:t>
            </a:r>
            <a:r>
              <a:rPr lang="en-US" sz="1000" dirty="0" err="1">
                <a:solidFill>
                  <a:srgbClr val="000000"/>
                </a:solidFill>
                <a:latin typeface="-apple-system"/>
              </a:rPr>
              <a:t>Krettek</a:t>
            </a:r>
            <a:r>
              <a:rPr lang="en-US" sz="1000" dirty="0">
                <a:solidFill>
                  <a:srgbClr val="000000"/>
                </a:solidFill>
                <a:latin typeface="-apple-system"/>
              </a:rPr>
              <a:t>, C. (2002). </a:t>
            </a:r>
            <a:r>
              <a:rPr lang="en-US" sz="1000" i="1" dirty="0">
                <a:solidFill>
                  <a:srgbClr val="000000"/>
                </a:solidFill>
                <a:latin typeface="-apple-system"/>
              </a:rPr>
              <a:t>The timing of fracture treatment in </a:t>
            </a:r>
            <a:r>
              <a:rPr lang="en-US" sz="1000" i="1" dirty="0" err="1">
                <a:solidFill>
                  <a:srgbClr val="000000"/>
                </a:solidFill>
                <a:latin typeface="-apple-system"/>
              </a:rPr>
              <a:t>polytrauma</a:t>
            </a:r>
            <a:r>
              <a:rPr lang="en-US" sz="1000" i="1" dirty="0">
                <a:solidFill>
                  <a:srgbClr val="000000"/>
                </a:solidFill>
                <a:latin typeface="-apple-system"/>
              </a:rPr>
              <a:t> patients: relevance of damage control orthopedic surgery∗∗This manuscript is dedicated to Harald </a:t>
            </a:r>
            <a:r>
              <a:rPr lang="en-US" sz="1000" i="1" dirty="0" err="1">
                <a:solidFill>
                  <a:srgbClr val="000000"/>
                </a:solidFill>
                <a:latin typeface="-apple-system"/>
              </a:rPr>
              <a:t>Tscherne</a:t>
            </a:r>
            <a:r>
              <a:rPr lang="en-US" sz="1000" i="1" dirty="0">
                <a:solidFill>
                  <a:srgbClr val="000000"/>
                </a:solidFill>
                <a:latin typeface="-apple-system"/>
              </a:rPr>
              <a:t>, who has influenced the discussion and the standards of fracture </a:t>
            </a:r>
            <a:r>
              <a:rPr lang="en-US" sz="1000" i="1" dirty="0" err="1">
                <a:solidFill>
                  <a:srgbClr val="000000"/>
                </a:solidFill>
                <a:latin typeface="-apple-system"/>
              </a:rPr>
              <a:t>treatement</a:t>
            </a:r>
            <a:r>
              <a:rPr lang="en-US" sz="1000" i="1" dirty="0">
                <a:solidFill>
                  <a:srgbClr val="000000"/>
                </a:solidFill>
                <a:latin typeface="-apple-system"/>
              </a:rPr>
              <a:t> substantially. The American Journal of Surgery, 183(6), 622–629.</a:t>
            </a:r>
            <a:r>
              <a:rPr lang="en-US" sz="1000" dirty="0">
                <a:solidFill>
                  <a:srgbClr val="000000"/>
                </a:solidFill>
                <a:latin typeface="-apple-system"/>
              </a:rPr>
              <a:t> </a:t>
            </a:r>
            <a:endParaRPr lang="es-CL" sz="1000" dirty="0"/>
          </a:p>
        </p:txBody>
      </p:sp>
      <p:sp>
        <p:nvSpPr>
          <p:cNvPr id="11" name="Título 2"/>
          <p:cNvSpPr>
            <a:spLocks noGrp="1"/>
          </p:cNvSpPr>
          <p:nvPr>
            <p:ph type="title"/>
          </p:nvPr>
        </p:nvSpPr>
        <p:spPr/>
        <p:txBody>
          <a:bodyPr/>
          <a:lstStyle/>
          <a:p>
            <a:r>
              <a:rPr lang="es-CL" dirty="0"/>
              <a:t>ETC v/s DCO</a:t>
            </a:r>
          </a:p>
        </p:txBody>
      </p:sp>
      <p:pic>
        <p:nvPicPr>
          <p:cNvPr id="8" name="Audio 7">
            <a:hlinkClick r:id="" action="ppaction://media"/>
            <a:extLst>
              <a:ext uri="{FF2B5EF4-FFF2-40B4-BE49-F238E27FC236}">
                <a16:creationId xmlns:a16="http://schemas.microsoft.com/office/drawing/2014/main" id="{DE7A6FA2-6BF1-2445-8247-E48B70F2CB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05240369"/>
      </p:ext>
    </p:extLst>
  </p:cSld>
  <p:clrMapOvr>
    <a:masterClrMapping/>
  </p:clrMapOvr>
  <mc:AlternateContent xmlns:mc="http://schemas.openxmlformats.org/markup-compatibility/2006">
    <mc:Choice xmlns:p14="http://schemas.microsoft.com/office/powerpoint/2010/main" Requires="p14">
      <p:transition spd="slow" p14:dur="2000" advTm="69530"/>
    </mc:Choice>
    <mc:Fallback>
      <p:transition spd="slow" advTm="6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a:t>Early</a:t>
            </a:r>
            <a:r>
              <a:rPr lang="es-CL" dirty="0"/>
              <a:t> </a:t>
            </a:r>
            <a:r>
              <a:rPr lang="es-CL" dirty="0" err="1"/>
              <a:t>appropiate</a:t>
            </a:r>
            <a:r>
              <a:rPr lang="es-CL" dirty="0"/>
              <a:t> </a:t>
            </a:r>
            <a:r>
              <a:rPr lang="es-CL" dirty="0" err="1"/>
              <a:t>care</a:t>
            </a:r>
            <a:endParaRPr lang="es-CL" dirty="0"/>
          </a:p>
        </p:txBody>
      </p:sp>
      <p:sp>
        <p:nvSpPr>
          <p:cNvPr id="3" name="Marcador de contenido 2"/>
          <p:cNvSpPr>
            <a:spLocks noGrp="1"/>
          </p:cNvSpPr>
          <p:nvPr>
            <p:ph idx="1"/>
          </p:nvPr>
        </p:nvSpPr>
        <p:spPr>
          <a:xfrm>
            <a:off x="838200" y="1825625"/>
            <a:ext cx="6044738" cy="4240054"/>
          </a:xfrm>
        </p:spPr>
        <p:txBody>
          <a:bodyPr/>
          <a:lstStyle/>
          <a:p>
            <a:endParaRPr lang="es-CL" dirty="0"/>
          </a:p>
          <a:p>
            <a:endParaRPr lang="es-CL" dirty="0"/>
          </a:p>
          <a:p>
            <a:endParaRPr lang="es-CL" dirty="0"/>
          </a:p>
          <a:p>
            <a:r>
              <a:rPr lang="es-CL" sz="2400" dirty="0"/>
              <a:t>Fijación definitiva de fracturas dentro de 36 horas posteriores al trauma</a:t>
            </a:r>
          </a:p>
          <a:p>
            <a:r>
              <a:rPr lang="es-CL" sz="2400" dirty="0"/>
              <a:t>Requiere haber superado etapa de reanimación </a:t>
            </a:r>
          </a:p>
          <a:p>
            <a:r>
              <a:rPr lang="es-CL" sz="2400" dirty="0"/>
              <a:t>Complementariedad entre ETC y DCO</a:t>
            </a:r>
          </a:p>
          <a:p>
            <a:r>
              <a:rPr lang="es-CL" sz="2400" dirty="0"/>
              <a:t>Reduce estadía y costos</a:t>
            </a:r>
          </a:p>
        </p:txBody>
      </p:sp>
      <p:sp>
        <p:nvSpPr>
          <p:cNvPr id="4" name="Rectángulo 3"/>
          <p:cNvSpPr/>
          <p:nvPr/>
        </p:nvSpPr>
        <p:spPr>
          <a:xfrm>
            <a:off x="120316" y="6311900"/>
            <a:ext cx="8722895" cy="400110"/>
          </a:xfrm>
          <a:prstGeom prst="rect">
            <a:avLst/>
          </a:prstGeom>
        </p:spPr>
        <p:txBody>
          <a:bodyPr wrap="square">
            <a:spAutoFit/>
          </a:bodyPr>
          <a:lstStyle/>
          <a:p>
            <a:r>
              <a:rPr lang="es-CL" sz="1000" dirty="0" err="1">
                <a:latin typeface="Calibri" panose="020F0502020204030204" pitchFamily="34" charset="0"/>
                <a:ea typeface="Calibri" panose="020F0502020204030204" pitchFamily="34" charset="0"/>
                <a:cs typeface="Times New Roman" panose="02020603050405020304" pitchFamily="18" charset="0"/>
              </a:rPr>
              <a:t>Halvachizadeh</a:t>
            </a:r>
            <a:r>
              <a:rPr lang="es-CL" sz="1000" dirty="0">
                <a:latin typeface="Calibri" panose="020F0502020204030204" pitchFamily="34" charset="0"/>
                <a:ea typeface="Calibri" panose="020F0502020204030204" pitchFamily="34" charset="0"/>
                <a:cs typeface="Times New Roman" panose="02020603050405020304" pitchFamily="18" charset="0"/>
              </a:rPr>
              <a:t> S, </a:t>
            </a:r>
            <a:r>
              <a:rPr lang="es-CL" sz="1000" dirty="0" err="1">
                <a:latin typeface="Calibri" panose="020F0502020204030204" pitchFamily="34" charset="0"/>
                <a:ea typeface="Calibri" panose="020F0502020204030204" pitchFamily="34" charset="0"/>
                <a:cs typeface="Times New Roman" panose="02020603050405020304" pitchFamily="18" charset="0"/>
              </a:rPr>
              <a:t>Baradaran</a:t>
            </a:r>
            <a:r>
              <a:rPr lang="es-CL" sz="1000" dirty="0">
                <a:latin typeface="Calibri" panose="020F0502020204030204" pitchFamily="34" charset="0"/>
                <a:ea typeface="Calibri" panose="020F0502020204030204" pitchFamily="34" charset="0"/>
                <a:cs typeface="Times New Roman" panose="02020603050405020304" pitchFamily="18" charset="0"/>
              </a:rPr>
              <a:t> L, </a:t>
            </a:r>
            <a:r>
              <a:rPr lang="es-CL" sz="1000" dirty="0" err="1">
                <a:latin typeface="Calibri" panose="020F0502020204030204" pitchFamily="34" charset="0"/>
                <a:ea typeface="Calibri" panose="020F0502020204030204" pitchFamily="34" charset="0"/>
                <a:cs typeface="Times New Roman" panose="02020603050405020304" pitchFamily="18" charset="0"/>
              </a:rPr>
              <a:t>Cinelli</a:t>
            </a:r>
            <a:r>
              <a:rPr lang="es-CL" sz="1000" dirty="0">
                <a:latin typeface="Calibri" panose="020F0502020204030204" pitchFamily="34" charset="0"/>
                <a:ea typeface="Calibri" panose="020F0502020204030204" pitchFamily="34" charset="0"/>
                <a:cs typeface="Times New Roman" panose="02020603050405020304" pitchFamily="18" charset="0"/>
              </a:rPr>
              <a:t> P, </a:t>
            </a:r>
            <a:r>
              <a:rPr lang="es-CL" sz="1000" dirty="0" err="1">
                <a:latin typeface="Calibri" panose="020F0502020204030204" pitchFamily="34" charset="0"/>
                <a:ea typeface="Calibri" panose="020F0502020204030204" pitchFamily="34" charset="0"/>
                <a:cs typeface="Times New Roman" panose="02020603050405020304" pitchFamily="18" charset="0"/>
              </a:rPr>
              <a:t>Pfeifer</a:t>
            </a:r>
            <a:r>
              <a:rPr lang="es-CL" sz="1000" dirty="0">
                <a:latin typeface="Calibri" panose="020F0502020204030204" pitchFamily="34" charset="0"/>
                <a:ea typeface="Calibri" panose="020F0502020204030204" pitchFamily="34" charset="0"/>
                <a:cs typeface="Times New Roman" panose="02020603050405020304" pitchFamily="18" charset="0"/>
              </a:rPr>
              <a:t> R, </a:t>
            </a:r>
            <a:r>
              <a:rPr lang="es-CL" sz="1000" dirty="0" err="1">
                <a:latin typeface="Calibri" panose="020F0502020204030204" pitchFamily="34" charset="0"/>
                <a:ea typeface="Calibri" panose="020F0502020204030204" pitchFamily="34" charset="0"/>
                <a:cs typeface="Times New Roman" panose="02020603050405020304" pitchFamily="18" charset="0"/>
              </a:rPr>
              <a:t>Sprengel</a:t>
            </a:r>
            <a:r>
              <a:rPr lang="es-CL" sz="1000" dirty="0">
                <a:latin typeface="Calibri" panose="020F0502020204030204" pitchFamily="34" charset="0"/>
                <a:ea typeface="Calibri" panose="020F0502020204030204" pitchFamily="34" charset="0"/>
                <a:cs typeface="Times New Roman" panose="02020603050405020304" pitchFamily="18" charset="0"/>
              </a:rPr>
              <a:t> K, Pape H-C (2020) </a:t>
            </a:r>
            <a:r>
              <a:rPr lang="es-CL" sz="1000" dirty="0" err="1">
                <a:latin typeface="Calibri" panose="020F0502020204030204" pitchFamily="34" charset="0"/>
                <a:ea typeface="Calibri" panose="020F0502020204030204" pitchFamily="34" charset="0"/>
                <a:cs typeface="Times New Roman" panose="02020603050405020304" pitchFamily="18" charset="0"/>
              </a:rPr>
              <a:t>How</a:t>
            </a:r>
            <a:r>
              <a:rPr lang="es-CL" sz="1000" dirty="0">
                <a:latin typeface="Calibri" panose="020F0502020204030204" pitchFamily="34" charset="0"/>
                <a:ea typeface="Calibri" panose="020F0502020204030204" pitchFamily="34" charset="0"/>
                <a:cs typeface="Times New Roman" panose="02020603050405020304" pitchFamily="18" charset="0"/>
              </a:rPr>
              <a:t> to </a:t>
            </a:r>
            <a:r>
              <a:rPr lang="es-CL" sz="1000" dirty="0" err="1">
                <a:latin typeface="Calibri" panose="020F0502020204030204" pitchFamily="34" charset="0"/>
                <a:ea typeface="Calibri" panose="020F0502020204030204" pitchFamily="34" charset="0"/>
                <a:cs typeface="Times New Roman" panose="02020603050405020304" pitchFamily="18" charset="0"/>
              </a:rPr>
              <a:t>detect</a:t>
            </a:r>
            <a:r>
              <a:rPr lang="es-CL" sz="1000" dirty="0">
                <a:latin typeface="Calibri" panose="020F0502020204030204" pitchFamily="34" charset="0"/>
                <a:ea typeface="Calibri" panose="020F0502020204030204" pitchFamily="34" charset="0"/>
                <a:cs typeface="Times New Roman" panose="02020603050405020304" pitchFamily="18" charset="0"/>
              </a:rPr>
              <a:t> a </a:t>
            </a:r>
            <a:r>
              <a:rPr lang="es-CL" sz="1000" dirty="0" err="1">
                <a:latin typeface="Calibri" panose="020F0502020204030204" pitchFamily="34" charset="0"/>
                <a:ea typeface="Calibri" panose="020F0502020204030204" pitchFamily="34" charset="0"/>
                <a:cs typeface="Times New Roman" panose="02020603050405020304" pitchFamily="18" charset="0"/>
              </a:rPr>
              <a:t>polytrauma</a:t>
            </a:r>
            <a:r>
              <a:rPr lang="es-CL" sz="1000" dirty="0">
                <a:latin typeface="Calibri" panose="020F0502020204030204" pitchFamily="34" charset="0"/>
                <a:ea typeface="Calibri" panose="020F0502020204030204" pitchFamily="34" charset="0"/>
                <a:cs typeface="Times New Roman" panose="02020603050405020304" pitchFamily="18" charset="0"/>
              </a:rPr>
              <a:t> </a:t>
            </a:r>
            <a:r>
              <a:rPr lang="es-CL" sz="1000" dirty="0" err="1">
                <a:latin typeface="Calibri" panose="020F0502020204030204" pitchFamily="34" charset="0"/>
                <a:ea typeface="Calibri" panose="020F0502020204030204" pitchFamily="34" charset="0"/>
                <a:cs typeface="Times New Roman" panose="02020603050405020304" pitchFamily="18" charset="0"/>
              </a:rPr>
              <a:t>patient</a:t>
            </a:r>
            <a:r>
              <a:rPr lang="es-CL" sz="1000" dirty="0">
                <a:latin typeface="Calibri" panose="020F0502020204030204" pitchFamily="34" charset="0"/>
                <a:ea typeface="Calibri" panose="020F0502020204030204" pitchFamily="34" charset="0"/>
                <a:cs typeface="Times New Roman" panose="02020603050405020304" pitchFamily="18" charset="0"/>
              </a:rPr>
              <a:t> at </a:t>
            </a:r>
            <a:r>
              <a:rPr lang="es-CL" sz="1000" dirty="0" err="1">
                <a:latin typeface="Calibri" panose="020F0502020204030204" pitchFamily="34" charset="0"/>
                <a:ea typeface="Calibri" panose="020F0502020204030204" pitchFamily="34" charset="0"/>
                <a:cs typeface="Times New Roman" panose="02020603050405020304" pitchFamily="18" charset="0"/>
              </a:rPr>
              <a:t>risk</a:t>
            </a:r>
            <a:r>
              <a:rPr lang="es-CL" sz="1000" dirty="0">
                <a:latin typeface="Calibri" panose="020F0502020204030204" pitchFamily="34" charset="0"/>
                <a:ea typeface="Calibri" panose="020F0502020204030204" pitchFamily="34" charset="0"/>
                <a:cs typeface="Times New Roman" panose="02020603050405020304" pitchFamily="18" charset="0"/>
              </a:rPr>
              <a:t> of </a:t>
            </a:r>
            <a:r>
              <a:rPr lang="es-CL" sz="1000" dirty="0" err="1">
                <a:latin typeface="Calibri" panose="020F0502020204030204" pitchFamily="34" charset="0"/>
                <a:ea typeface="Calibri" panose="020F0502020204030204" pitchFamily="34" charset="0"/>
                <a:cs typeface="Times New Roman" panose="02020603050405020304" pitchFamily="18" charset="0"/>
              </a:rPr>
              <a:t>complications</a:t>
            </a:r>
            <a:r>
              <a:rPr lang="es-CL" sz="1000" dirty="0">
                <a:latin typeface="Calibri" panose="020F0502020204030204" pitchFamily="34" charset="0"/>
                <a:ea typeface="Calibri" panose="020F0502020204030204" pitchFamily="34" charset="0"/>
                <a:cs typeface="Times New Roman" panose="02020603050405020304" pitchFamily="18" charset="0"/>
              </a:rPr>
              <a:t>: A </a:t>
            </a:r>
            <a:r>
              <a:rPr lang="es-CL" sz="1000" dirty="0" err="1">
                <a:latin typeface="Calibri" panose="020F0502020204030204" pitchFamily="34" charset="0"/>
                <a:ea typeface="Calibri" panose="020F0502020204030204" pitchFamily="34" charset="0"/>
                <a:cs typeface="Times New Roman" panose="02020603050405020304" pitchFamily="18" charset="0"/>
              </a:rPr>
              <a:t>validation</a:t>
            </a:r>
            <a:r>
              <a:rPr lang="es-CL" sz="1000" dirty="0">
                <a:latin typeface="Calibri" panose="020F0502020204030204" pitchFamily="34" charset="0"/>
                <a:ea typeface="Calibri" panose="020F0502020204030204" pitchFamily="34" charset="0"/>
                <a:cs typeface="Times New Roman" panose="02020603050405020304" pitchFamily="18" charset="0"/>
              </a:rPr>
              <a:t> and </a:t>
            </a:r>
            <a:r>
              <a:rPr lang="es-CL" sz="1000" dirty="0" err="1">
                <a:latin typeface="Calibri" panose="020F0502020204030204" pitchFamily="34" charset="0"/>
                <a:ea typeface="Calibri" panose="020F0502020204030204" pitchFamily="34" charset="0"/>
                <a:cs typeface="Times New Roman" panose="02020603050405020304" pitchFamily="18" charset="0"/>
              </a:rPr>
              <a:t>database</a:t>
            </a:r>
            <a:r>
              <a:rPr lang="es-CL" sz="1000" dirty="0">
                <a:latin typeface="Calibri" panose="020F0502020204030204" pitchFamily="34" charset="0"/>
                <a:ea typeface="Calibri" panose="020F0502020204030204" pitchFamily="34" charset="0"/>
                <a:cs typeface="Times New Roman" panose="02020603050405020304" pitchFamily="18" charset="0"/>
              </a:rPr>
              <a:t> </a:t>
            </a:r>
            <a:r>
              <a:rPr lang="es-CL" sz="1000" dirty="0" err="1">
                <a:latin typeface="Calibri" panose="020F0502020204030204" pitchFamily="34" charset="0"/>
                <a:ea typeface="Calibri" panose="020F0502020204030204" pitchFamily="34" charset="0"/>
                <a:cs typeface="Times New Roman" panose="02020603050405020304" pitchFamily="18" charset="0"/>
              </a:rPr>
              <a:t>analysis</a:t>
            </a:r>
            <a:r>
              <a:rPr lang="es-CL" sz="1000" dirty="0">
                <a:latin typeface="Calibri" panose="020F0502020204030204" pitchFamily="34" charset="0"/>
                <a:ea typeface="Calibri" panose="020F0502020204030204" pitchFamily="34" charset="0"/>
                <a:cs typeface="Times New Roman" panose="02020603050405020304" pitchFamily="18" charset="0"/>
              </a:rPr>
              <a:t> of </a:t>
            </a:r>
            <a:r>
              <a:rPr lang="es-CL" sz="1000" dirty="0" err="1">
                <a:latin typeface="Calibri" panose="020F0502020204030204" pitchFamily="34" charset="0"/>
                <a:ea typeface="Calibri" panose="020F0502020204030204" pitchFamily="34" charset="0"/>
                <a:cs typeface="Times New Roman" panose="02020603050405020304" pitchFamily="18" charset="0"/>
              </a:rPr>
              <a:t>four</a:t>
            </a:r>
            <a:r>
              <a:rPr lang="es-CL" sz="1000" dirty="0">
                <a:latin typeface="Calibri" panose="020F0502020204030204" pitchFamily="34" charset="0"/>
                <a:ea typeface="Calibri" panose="020F0502020204030204" pitchFamily="34" charset="0"/>
                <a:cs typeface="Times New Roman" panose="02020603050405020304" pitchFamily="18" charset="0"/>
              </a:rPr>
              <a:t> </a:t>
            </a:r>
            <a:r>
              <a:rPr lang="es-CL" sz="1000" dirty="0" err="1">
                <a:latin typeface="Calibri" panose="020F0502020204030204" pitchFamily="34" charset="0"/>
                <a:ea typeface="Calibri" panose="020F0502020204030204" pitchFamily="34" charset="0"/>
                <a:cs typeface="Times New Roman" panose="02020603050405020304" pitchFamily="18" charset="0"/>
              </a:rPr>
              <a:t>published</a:t>
            </a:r>
            <a:r>
              <a:rPr lang="es-CL" sz="1000" dirty="0">
                <a:latin typeface="Calibri" panose="020F0502020204030204" pitchFamily="34" charset="0"/>
                <a:ea typeface="Calibri" panose="020F0502020204030204" pitchFamily="34" charset="0"/>
                <a:cs typeface="Times New Roman" panose="02020603050405020304" pitchFamily="18" charset="0"/>
              </a:rPr>
              <a:t> </a:t>
            </a:r>
            <a:r>
              <a:rPr lang="es-CL" sz="1000" dirty="0" err="1">
                <a:latin typeface="Calibri" panose="020F0502020204030204" pitchFamily="34" charset="0"/>
                <a:ea typeface="Calibri" panose="020F0502020204030204" pitchFamily="34" charset="0"/>
                <a:cs typeface="Times New Roman" panose="02020603050405020304" pitchFamily="18" charset="0"/>
              </a:rPr>
              <a:t>scales</a:t>
            </a:r>
            <a:r>
              <a:rPr lang="es-CL" sz="1000" dirty="0">
                <a:latin typeface="Calibri" panose="020F0502020204030204" pitchFamily="34" charset="0"/>
                <a:ea typeface="Calibri" panose="020F0502020204030204" pitchFamily="34" charset="0"/>
                <a:cs typeface="Times New Roman" panose="02020603050405020304" pitchFamily="18" charset="0"/>
              </a:rPr>
              <a:t>. </a:t>
            </a:r>
            <a:r>
              <a:rPr lang="es-CL" sz="1000" dirty="0" err="1">
                <a:latin typeface="Calibri" panose="020F0502020204030204" pitchFamily="34" charset="0"/>
                <a:ea typeface="Calibri" panose="020F0502020204030204" pitchFamily="34" charset="0"/>
                <a:cs typeface="Times New Roman" panose="02020603050405020304" pitchFamily="18" charset="0"/>
              </a:rPr>
              <a:t>PLoS</a:t>
            </a:r>
            <a:r>
              <a:rPr lang="es-CL" sz="1000" dirty="0">
                <a:latin typeface="Calibri" panose="020F0502020204030204" pitchFamily="34" charset="0"/>
                <a:ea typeface="Calibri" panose="020F0502020204030204" pitchFamily="34" charset="0"/>
                <a:cs typeface="Times New Roman" panose="02020603050405020304" pitchFamily="18" charset="0"/>
              </a:rPr>
              <a:t> ONE 15(1): e0228082</a:t>
            </a:r>
            <a:endParaRPr lang="es-CL" sz="1000" dirty="0"/>
          </a:p>
        </p:txBody>
      </p:sp>
      <p:sp>
        <p:nvSpPr>
          <p:cNvPr id="5" name="Rectángulo 4"/>
          <p:cNvSpPr/>
          <p:nvPr/>
        </p:nvSpPr>
        <p:spPr>
          <a:xfrm>
            <a:off x="120316" y="6065679"/>
            <a:ext cx="11778916" cy="246221"/>
          </a:xfrm>
          <a:prstGeom prst="rect">
            <a:avLst/>
          </a:prstGeom>
        </p:spPr>
        <p:txBody>
          <a:bodyPr wrap="square">
            <a:spAutoFit/>
          </a:bodyPr>
          <a:lstStyle/>
          <a:p>
            <a:r>
              <a:rPr lang="es-CL" sz="1000" dirty="0" err="1">
                <a:solidFill>
                  <a:srgbClr val="000000"/>
                </a:solidFill>
                <a:latin typeface="-apple-system"/>
              </a:rPr>
              <a:t>Vallier</a:t>
            </a:r>
            <a:r>
              <a:rPr lang="es-CL" sz="1000" dirty="0">
                <a:solidFill>
                  <a:srgbClr val="000000"/>
                </a:solidFill>
                <a:latin typeface="-apple-system"/>
              </a:rPr>
              <a:t>, H. A., Wang, X., Moore, T. A., </a:t>
            </a:r>
            <a:r>
              <a:rPr lang="es-CL" sz="1000" dirty="0" err="1">
                <a:solidFill>
                  <a:srgbClr val="000000"/>
                </a:solidFill>
                <a:latin typeface="-apple-system"/>
              </a:rPr>
              <a:t>Wilber</a:t>
            </a:r>
            <a:r>
              <a:rPr lang="es-CL" sz="1000" dirty="0">
                <a:solidFill>
                  <a:srgbClr val="000000"/>
                </a:solidFill>
                <a:latin typeface="-apple-system"/>
              </a:rPr>
              <a:t>, J. H., &amp; Como, J. J. (2013). </a:t>
            </a:r>
            <a:r>
              <a:rPr lang="es-CL" sz="1000" i="1" dirty="0" err="1">
                <a:solidFill>
                  <a:srgbClr val="000000"/>
                </a:solidFill>
                <a:latin typeface="-apple-system"/>
              </a:rPr>
              <a:t>Timing</a:t>
            </a:r>
            <a:r>
              <a:rPr lang="es-CL" sz="1000" i="1" dirty="0">
                <a:solidFill>
                  <a:srgbClr val="000000"/>
                </a:solidFill>
                <a:latin typeface="-apple-system"/>
              </a:rPr>
              <a:t> of </a:t>
            </a:r>
            <a:r>
              <a:rPr lang="es-CL" sz="1000" i="1" dirty="0" err="1">
                <a:solidFill>
                  <a:srgbClr val="000000"/>
                </a:solidFill>
                <a:latin typeface="-apple-system"/>
              </a:rPr>
              <a:t>Orthopaedic</a:t>
            </a:r>
            <a:r>
              <a:rPr lang="es-CL" sz="1000" i="1" dirty="0">
                <a:solidFill>
                  <a:srgbClr val="000000"/>
                </a:solidFill>
                <a:latin typeface="-apple-system"/>
              </a:rPr>
              <a:t> </a:t>
            </a:r>
            <a:r>
              <a:rPr lang="es-CL" sz="1000" i="1" dirty="0" err="1">
                <a:solidFill>
                  <a:srgbClr val="000000"/>
                </a:solidFill>
                <a:latin typeface="-apple-system"/>
              </a:rPr>
              <a:t>Surgery</a:t>
            </a:r>
            <a:r>
              <a:rPr lang="es-CL" sz="1000" i="1" dirty="0">
                <a:solidFill>
                  <a:srgbClr val="000000"/>
                </a:solidFill>
                <a:latin typeface="-apple-system"/>
              </a:rPr>
              <a:t> in </a:t>
            </a:r>
            <a:r>
              <a:rPr lang="es-CL" sz="1000" i="1" dirty="0" err="1">
                <a:solidFill>
                  <a:srgbClr val="000000"/>
                </a:solidFill>
                <a:latin typeface="-apple-system"/>
              </a:rPr>
              <a:t>Multiple</a:t>
            </a:r>
            <a:r>
              <a:rPr lang="es-CL" sz="1000" i="1" dirty="0">
                <a:solidFill>
                  <a:srgbClr val="000000"/>
                </a:solidFill>
                <a:latin typeface="-apple-system"/>
              </a:rPr>
              <a:t> Trauma </a:t>
            </a:r>
            <a:r>
              <a:rPr lang="es-CL" sz="1000" i="1" dirty="0" err="1">
                <a:solidFill>
                  <a:srgbClr val="000000"/>
                </a:solidFill>
                <a:latin typeface="-apple-system"/>
              </a:rPr>
              <a:t>Patients</a:t>
            </a:r>
            <a:r>
              <a:rPr lang="es-CL" sz="1000" i="1" dirty="0">
                <a:solidFill>
                  <a:srgbClr val="000000"/>
                </a:solidFill>
                <a:latin typeface="-apple-system"/>
              </a:rPr>
              <a:t>. </a:t>
            </a:r>
            <a:r>
              <a:rPr lang="es-CL" sz="1000" i="1" dirty="0" err="1">
                <a:solidFill>
                  <a:srgbClr val="000000"/>
                </a:solidFill>
                <a:latin typeface="-apple-system"/>
              </a:rPr>
              <a:t>Journal</a:t>
            </a:r>
            <a:r>
              <a:rPr lang="es-CL" sz="1000" i="1" dirty="0">
                <a:solidFill>
                  <a:srgbClr val="000000"/>
                </a:solidFill>
                <a:latin typeface="-apple-system"/>
              </a:rPr>
              <a:t> of </a:t>
            </a:r>
            <a:r>
              <a:rPr lang="es-CL" sz="1000" i="1" dirty="0" err="1">
                <a:solidFill>
                  <a:srgbClr val="000000"/>
                </a:solidFill>
                <a:latin typeface="-apple-system"/>
              </a:rPr>
              <a:t>Orthopaedic</a:t>
            </a:r>
            <a:r>
              <a:rPr lang="es-CL" sz="1000" i="1" dirty="0">
                <a:solidFill>
                  <a:srgbClr val="000000"/>
                </a:solidFill>
                <a:latin typeface="-apple-system"/>
              </a:rPr>
              <a:t> Trauma, 27(10), 543–551.</a:t>
            </a:r>
            <a:endParaRPr lang="es-CL" sz="1000" dirty="0"/>
          </a:p>
        </p:txBody>
      </p:sp>
      <p:graphicFrame>
        <p:nvGraphicFramePr>
          <p:cNvPr id="6" name="Diagrama 5"/>
          <p:cNvGraphicFramePr/>
          <p:nvPr>
            <p:extLst>
              <p:ext uri="{D42A27DB-BD31-4B8C-83A1-F6EECF244321}">
                <p14:modId xmlns:p14="http://schemas.microsoft.com/office/powerpoint/2010/main" val="296033443"/>
              </p:ext>
            </p:extLst>
          </p:nvPr>
        </p:nvGraphicFramePr>
        <p:xfrm>
          <a:off x="8725568" y="938463"/>
          <a:ext cx="2628232" cy="48509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Imagen 6">
            <a:extLst>
              <a:ext uri="{FF2B5EF4-FFF2-40B4-BE49-F238E27FC236}">
                <a16:creationId xmlns:a16="http://schemas.microsoft.com/office/drawing/2014/main" id="{58E32913-111C-E14E-B4C2-2EB5A915CF1B}"/>
              </a:ext>
            </a:extLst>
          </p:cNvPr>
          <p:cNvPicPr>
            <a:picLocks noChangeAspect="1"/>
          </p:cNvPicPr>
          <p:nvPr/>
        </p:nvPicPr>
        <p:blipFill rotWithShape="1">
          <a:blip r:embed="rId10"/>
          <a:srcRect l="34835" t="25251" r="10790" b="37713"/>
          <a:stretch/>
        </p:blipFill>
        <p:spPr>
          <a:xfrm>
            <a:off x="838200" y="1292566"/>
            <a:ext cx="5824359" cy="1935196"/>
          </a:xfrm>
          <a:prstGeom prst="rect">
            <a:avLst/>
          </a:prstGeom>
          <a:ln w="12700">
            <a:solidFill>
              <a:schemeClr val="tx1"/>
            </a:solidFill>
          </a:ln>
        </p:spPr>
      </p:pic>
      <p:pic>
        <p:nvPicPr>
          <p:cNvPr id="10" name="Audio 9">
            <a:hlinkClick r:id="" action="ppaction://media"/>
            <a:extLst>
              <a:ext uri="{FF2B5EF4-FFF2-40B4-BE49-F238E27FC236}">
                <a16:creationId xmlns:a16="http://schemas.microsoft.com/office/drawing/2014/main" id="{29182DF4-F8E4-014F-B603-D4A9F0AAB07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82986518"/>
      </p:ext>
    </p:extLst>
  </p:cSld>
  <p:clrMapOvr>
    <a:masterClrMapping/>
  </p:clrMapOvr>
  <mc:AlternateContent xmlns:mc="http://schemas.openxmlformats.org/markup-compatibility/2006">
    <mc:Choice xmlns:p14="http://schemas.microsoft.com/office/powerpoint/2010/main" Requires="p14">
      <p:transition spd="slow" p14:dur="2000" advTm="66524"/>
    </mc:Choice>
    <mc:Fallback>
      <p:transition spd="slow" advTm="66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FCA8F-0557-6D4F-90C9-E65F6BB2CFAA}"/>
              </a:ext>
            </a:extLst>
          </p:cNvPr>
          <p:cNvSpPr>
            <a:spLocks noGrp="1"/>
          </p:cNvSpPr>
          <p:nvPr>
            <p:ph type="title"/>
          </p:nvPr>
        </p:nvSpPr>
        <p:spPr/>
        <p:txBody>
          <a:bodyPr/>
          <a:lstStyle/>
          <a:p>
            <a:r>
              <a:rPr lang="es-ES_tradnl" dirty="0"/>
              <a:t>Conclusiones</a:t>
            </a:r>
          </a:p>
        </p:txBody>
      </p:sp>
      <p:sp>
        <p:nvSpPr>
          <p:cNvPr id="3" name="Marcador de contenido 2">
            <a:extLst>
              <a:ext uri="{FF2B5EF4-FFF2-40B4-BE49-F238E27FC236}">
                <a16:creationId xmlns:a16="http://schemas.microsoft.com/office/drawing/2014/main" id="{99CA99AF-0BE7-A94C-9BB9-85125BEFBE3E}"/>
              </a:ext>
            </a:extLst>
          </p:cNvPr>
          <p:cNvSpPr>
            <a:spLocks noGrp="1"/>
          </p:cNvSpPr>
          <p:nvPr>
            <p:ph idx="1"/>
          </p:nvPr>
        </p:nvSpPr>
        <p:spPr/>
        <p:txBody>
          <a:bodyPr/>
          <a:lstStyle/>
          <a:p>
            <a:r>
              <a:rPr lang="es-ES_tradnl" dirty="0"/>
              <a:t>En algunos pacientes </a:t>
            </a:r>
            <a:r>
              <a:rPr lang="es-ES_tradnl" dirty="0" err="1"/>
              <a:t>politraumatizados</a:t>
            </a:r>
            <a:r>
              <a:rPr lang="es-ES_tradnl" dirty="0"/>
              <a:t> una cirugía precoz puede agravar la respuesta inflamatoria del paciente (20%)</a:t>
            </a:r>
          </a:p>
          <a:p>
            <a:pPr marL="0" indent="0">
              <a:buNone/>
            </a:pPr>
            <a:endParaRPr lang="es-ES_tradnl" dirty="0"/>
          </a:p>
          <a:p>
            <a:r>
              <a:rPr lang="es-ES_tradnl" dirty="0"/>
              <a:t>La estabilización inicial no invasiva de lesiones esqueléticas favorece el pronostico de pacientes </a:t>
            </a:r>
            <a:r>
              <a:rPr lang="es-ES_tradnl" dirty="0" err="1"/>
              <a:t>politraumatizados</a:t>
            </a:r>
            <a:r>
              <a:rPr lang="es-ES_tradnl" dirty="0"/>
              <a:t> graves </a:t>
            </a:r>
          </a:p>
          <a:p>
            <a:endParaRPr lang="es-ES_tradnl" dirty="0"/>
          </a:p>
          <a:p>
            <a:r>
              <a:rPr lang="es-ES_tradnl" dirty="0"/>
              <a:t>El momento optimo para una cirugía definitiva depende de la respuesta sistémica al trauma inicial y a la reanimación</a:t>
            </a:r>
          </a:p>
          <a:p>
            <a:endParaRPr lang="es-ES_tradnl" dirty="0"/>
          </a:p>
        </p:txBody>
      </p:sp>
      <p:pic>
        <p:nvPicPr>
          <p:cNvPr id="6" name="Audio 5">
            <a:hlinkClick r:id="" action="ppaction://media"/>
            <a:extLst>
              <a:ext uri="{FF2B5EF4-FFF2-40B4-BE49-F238E27FC236}">
                <a16:creationId xmlns:a16="http://schemas.microsoft.com/office/drawing/2014/main" id="{1805FAAF-4E1F-CA48-A244-404AC094D2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04100686"/>
      </p:ext>
    </p:extLst>
  </p:cSld>
  <p:clrMapOvr>
    <a:masterClrMapping/>
  </p:clrMapOvr>
  <mc:AlternateContent xmlns:mc="http://schemas.openxmlformats.org/markup-compatibility/2006">
    <mc:Choice xmlns:p14="http://schemas.microsoft.com/office/powerpoint/2010/main" Requires="p14">
      <p:transition spd="slow" p14:dur="2000" advTm="47663"/>
    </mc:Choice>
    <mc:Fallback>
      <p:transition spd="slow" advTm="47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Epidemiologia</a:t>
            </a:r>
          </a:p>
        </p:txBody>
      </p:sp>
      <p:sp>
        <p:nvSpPr>
          <p:cNvPr id="3" name="Marcador de contenido 2"/>
          <p:cNvSpPr>
            <a:spLocks noGrp="1"/>
          </p:cNvSpPr>
          <p:nvPr>
            <p:ph sz="half" idx="1"/>
          </p:nvPr>
        </p:nvSpPr>
        <p:spPr/>
        <p:txBody>
          <a:bodyPr/>
          <a:lstStyle/>
          <a:p>
            <a:r>
              <a:rPr lang="es-CL" sz="2400" dirty="0"/>
              <a:t>En España es la tercera causa de muerte, la primera en menores de 45. </a:t>
            </a:r>
          </a:p>
          <a:p>
            <a:endParaRPr lang="es-CL" sz="1800" dirty="0"/>
          </a:p>
          <a:p>
            <a:r>
              <a:rPr lang="es-CL" sz="2400" dirty="0"/>
              <a:t>USA 47% de las muertes de 1 a 44 años, un tercio de las muertes a toda edad</a:t>
            </a:r>
          </a:p>
          <a:p>
            <a:endParaRPr lang="es-CL" sz="2400" dirty="0"/>
          </a:p>
          <a:p>
            <a:r>
              <a:rPr lang="es-CL" dirty="0"/>
              <a:t>Chile 7.500 muertes al año</a:t>
            </a:r>
          </a:p>
          <a:p>
            <a:pPr marL="0" indent="0">
              <a:buNone/>
            </a:pPr>
            <a:r>
              <a:rPr lang="es-CL" dirty="0"/>
              <a:t>(50% accidentes de transito)</a:t>
            </a:r>
          </a:p>
        </p:txBody>
      </p:sp>
      <p:pic>
        <p:nvPicPr>
          <p:cNvPr id="5" name="Marcador de contenido 4"/>
          <p:cNvPicPr>
            <a:picLocks noGrp="1" noChangeAspect="1"/>
          </p:cNvPicPr>
          <p:nvPr>
            <p:ph sz="half" idx="2"/>
          </p:nvPr>
        </p:nvPicPr>
        <p:blipFill>
          <a:blip r:embed="rId5"/>
          <a:stretch>
            <a:fillRect/>
          </a:stretch>
        </p:blipFill>
        <p:spPr>
          <a:xfrm>
            <a:off x="6324600" y="2377281"/>
            <a:ext cx="4876800" cy="3248025"/>
          </a:xfrm>
          <a:prstGeom prst="rect">
            <a:avLst/>
          </a:prstGeom>
        </p:spPr>
      </p:pic>
      <p:pic>
        <p:nvPicPr>
          <p:cNvPr id="4" name="Audio 3">
            <a:hlinkClick r:id="" action="ppaction://media"/>
            <a:extLst>
              <a:ext uri="{FF2B5EF4-FFF2-40B4-BE49-F238E27FC236}">
                <a16:creationId xmlns:a16="http://schemas.microsoft.com/office/drawing/2014/main" id="{4008B0E0-081A-8443-A562-2C06673388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67270397"/>
      </p:ext>
    </p:extLst>
  </p:cSld>
  <p:clrMapOvr>
    <a:masterClrMapping/>
  </p:clrMapOvr>
  <mc:AlternateContent xmlns:mc="http://schemas.openxmlformats.org/markup-compatibility/2006">
    <mc:Choice xmlns:p14="http://schemas.microsoft.com/office/powerpoint/2010/main" Requires="p14">
      <p:transition spd="slow" p14:dur="2000" advTm="40867"/>
    </mc:Choice>
    <mc:Fallback>
      <p:transition spd="slow" advTm="4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ndo-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 y="0"/>
            <a:ext cx="12184380" cy="6858000"/>
          </a:xfrm>
          <a:prstGeom prst="rect">
            <a:avLst/>
          </a:prstGeom>
        </p:spPr>
      </p:pic>
      <p:sp>
        <p:nvSpPr>
          <p:cNvPr id="2" name="1 Título"/>
          <p:cNvSpPr>
            <a:spLocks noGrp="1"/>
          </p:cNvSpPr>
          <p:nvPr>
            <p:ph type="ctrTitle"/>
          </p:nvPr>
        </p:nvSpPr>
        <p:spPr>
          <a:xfrm>
            <a:off x="347372" y="2564904"/>
            <a:ext cx="11489635" cy="1728192"/>
          </a:xfrm>
        </p:spPr>
        <p:txBody>
          <a:bodyPr anchor="ctr">
            <a:noAutofit/>
          </a:bodyPr>
          <a:lstStyle/>
          <a:p>
            <a:pPr>
              <a:lnSpc>
                <a:spcPct val="140000"/>
              </a:lnSpc>
              <a:spcBef>
                <a:spcPts val="0"/>
              </a:spcBef>
            </a:pPr>
            <a:r>
              <a:rPr lang="es-CL" sz="3800" dirty="0">
                <a:solidFill>
                  <a:schemeClr val="bg1">
                    <a:lumMod val="95000"/>
                  </a:schemeClr>
                </a:solidFill>
              </a:rPr>
              <a:t>Politraumatizados</a:t>
            </a:r>
          </a:p>
        </p:txBody>
      </p:sp>
      <p:sp>
        <p:nvSpPr>
          <p:cNvPr id="3" name="2 Subtítulo"/>
          <p:cNvSpPr>
            <a:spLocks noGrp="1"/>
          </p:cNvSpPr>
          <p:nvPr>
            <p:ph type="subTitle" idx="1"/>
          </p:nvPr>
        </p:nvSpPr>
        <p:spPr>
          <a:xfrm>
            <a:off x="3196191" y="4874219"/>
            <a:ext cx="6046440" cy="1368152"/>
          </a:xfrm>
        </p:spPr>
        <p:txBody>
          <a:bodyPr>
            <a:normAutofit/>
          </a:bodyPr>
          <a:lstStyle/>
          <a:p>
            <a:pPr>
              <a:spcBef>
                <a:spcPts val="0"/>
              </a:spcBef>
              <a:spcAft>
                <a:spcPts val="600"/>
              </a:spcAft>
            </a:pPr>
            <a:r>
              <a:rPr lang="en-US" sz="2000" dirty="0">
                <a:solidFill>
                  <a:schemeClr val="bg1">
                    <a:lumMod val="75000"/>
                  </a:schemeClr>
                </a:solidFill>
              </a:rPr>
              <a:t>Rodrigo Wulf Ibáñez</a:t>
            </a:r>
          </a:p>
          <a:p>
            <a:pPr>
              <a:spcBef>
                <a:spcPts val="0"/>
              </a:spcBef>
              <a:spcAft>
                <a:spcPts val="600"/>
              </a:spcAft>
            </a:pPr>
            <a:r>
              <a:rPr lang="en-US" sz="2000" dirty="0">
                <a:solidFill>
                  <a:schemeClr val="bg1">
                    <a:lumMod val="75000"/>
                  </a:schemeClr>
                </a:solidFill>
              </a:rPr>
              <a:t>Curso </a:t>
            </a:r>
            <a:r>
              <a:rPr lang="en-US" sz="2000" dirty="0" err="1">
                <a:solidFill>
                  <a:schemeClr val="bg1">
                    <a:lumMod val="75000"/>
                  </a:schemeClr>
                </a:solidFill>
              </a:rPr>
              <a:t>Especialidades</a:t>
            </a:r>
            <a:r>
              <a:rPr lang="en-US" sz="2000" dirty="0">
                <a:solidFill>
                  <a:schemeClr val="bg1">
                    <a:lumMod val="75000"/>
                  </a:schemeClr>
                </a:solidFill>
              </a:rPr>
              <a:t> Médico – </a:t>
            </a:r>
            <a:r>
              <a:rPr lang="en-US" sz="2000" dirty="0" err="1">
                <a:solidFill>
                  <a:schemeClr val="bg1">
                    <a:lumMod val="75000"/>
                  </a:schemeClr>
                </a:solidFill>
              </a:rPr>
              <a:t>Quirúrgicas</a:t>
            </a:r>
            <a:r>
              <a:rPr lang="en-US" sz="2000" dirty="0">
                <a:solidFill>
                  <a:schemeClr val="bg1">
                    <a:lumMod val="75000"/>
                  </a:schemeClr>
                </a:solidFill>
              </a:rPr>
              <a:t> I </a:t>
            </a:r>
          </a:p>
          <a:p>
            <a:pPr>
              <a:spcBef>
                <a:spcPts val="0"/>
              </a:spcBef>
              <a:spcAft>
                <a:spcPts val="600"/>
              </a:spcAft>
            </a:pPr>
            <a:r>
              <a:rPr lang="en-US" sz="2000" dirty="0" err="1">
                <a:solidFill>
                  <a:schemeClr val="bg1">
                    <a:lumMod val="75000"/>
                  </a:schemeClr>
                </a:solidFill>
              </a:rPr>
              <a:t>Traumatología</a:t>
            </a:r>
            <a:br>
              <a:rPr lang="es-ES" sz="2000" dirty="0">
                <a:solidFill>
                  <a:schemeClr val="bg1">
                    <a:lumMod val="75000"/>
                  </a:schemeClr>
                </a:solidFill>
              </a:rPr>
            </a:br>
            <a:endParaRPr lang="es-CL" sz="2000" dirty="0">
              <a:solidFill>
                <a:schemeClr val="bg1">
                  <a:lumMod val="75000"/>
                </a:schemeClr>
              </a:solidFill>
            </a:endParaRPr>
          </a:p>
        </p:txBody>
      </p:sp>
      <p:pic>
        <p:nvPicPr>
          <p:cNvPr id="6" name="Picture 5" descr="Sin título-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505" y="445625"/>
            <a:ext cx="874946" cy="1319339"/>
          </a:xfrm>
          <a:prstGeom prst="rect">
            <a:avLst/>
          </a:prstGeom>
        </p:spPr>
      </p:pic>
      <p:pic>
        <p:nvPicPr>
          <p:cNvPr id="9" name="Imagen 8">
            <a:extLst>
              <a:ext uri="{FF2B5EF4-FFF2-40B4-BE49-F238E27FC236}">
                <a16:creationId xmlns:a16="http://schemas.microsoft.com/office/drawing/2014/main" id="{49D7DFB9-D237-A841-AFE1-06776815F1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0265" y="615629"/>
            <a:ext cx="1149691" cy="984165"/>
          </a:xfrm>
          <a:prstGeom prst="rect">
            <a:avLst/>
          </a:prstGeom>
        </p:spPr>
      </p:pic>
      <p:pic>
        <p:nvPicPr>
          <p:cNvPr id="7" name="Audio 6">
            <a:hlinkClick r:id="" action="ppaction://media"/>
            <a:extLst>
              <a:ext uri="{FF2B5EF4-FFF2-40B4-BE49-F238E27FC236}">
                <a16:creationId xmlns:a16="http://schemas.microsoft.com/office/drawing/2014/main" id="{67059696-F068-8D49-856A-AE79B2968F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50102423"/>
      </p:ext>
    </p:extLst>
  </p:cSld>
  <p:clrMapOvr>
    <a:masterClrMapping/>
  </p:clrMapOvr>
  <mc:AlternateContent xmlns:mc="http://schemas.openxmlformats.org/markup-compatibility/2006">
    <mc:Choice xmlns:p14="http://schemas.microsoft.com/office/powerpoint/2010/main" Requires="p14">
      <p:transition spd="slow" p14:dur="2000" advTm="12205"/>
    </mc:Choice>
    <mc:Fallback>
      <p:transition spd="slow" advTm="12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5AD0F30-015E-E24F-8F73-78A9D026E427}"/>
              </a:ext>
            </a:extLst>
          </p:cNvPr>
          <p:cNvPicPr>
            <a:picLocks noChangeAspect="1"/>
          </p:cNvPicPr>
          <p:nvPr/>
        </p:nvPicPr>
        <p:blipFill rotWithShape="1">
          <a:blip r:embed="rId5"/>
          <a:srcRect l="17528" t="9931" r="2418" b="9931"/>
          <a:stretch/>
        </p:blipFill>
        <p:spPr>
          <a:xfrm>
            <a:off x="0" y="0"/>
            <a:ext cx="12192000" cy="6908261"/>
          </a:xfrm>
          <a:prstGeom prst="rect">
            <a:avLst/>
          </a:prstGeom>
        </p:spPr>
      </p:pic>
      <p:sp>
        <p:nvSpPr>
          <p:cNvPr id="2" name="Título 1"/>
          <p:cNvSpPr>
            <a:spLocks noGrp="1"/>
          </p:cNvSpPr>
          <p:nvPr>
            <p:ph type="title"/>
          </p:nvPr>
        </p:nvSpPr>
        <p:spPr/>
        <p:txBody>
          <a:bodyPr/>
          <a:lstStyle/>
          <a:p>
            <a:r>
              <a:rPr lang="es-CL" dirty="0">
                <a:uFillTx/>
              </a:rPr>
              <a:t>Definición de politraumatizado</a:t>
            </a:r>
          </a:p>
        </p:txBody>
      </p:sp>
      <p:sp>
        <p:nvSpPr>
          <p:cNvPr id="5" name="Marcador de contenido 4"/>
          <p:cNvSpPr>
            <a:spLocks noGrp="1"/>
          </p:cNvSpPr>
          <p:nvPr>
            <p:ph sz="half" idx="1"/>
          </p:nvPr>
        </p:nvSpPr>
        <p:spPr/>
        <p:txBody>
          <a:bodyPr>
            <a:normAutofit/>
          </a:bodyPr>
          <a:lstStyle/>
          <a:p>
            <a:r>
              <a:rPr lang="es-CL" sz="1800" dirty="0" err="1"/>
              <a:t>Injury</a:t>
            </a:r>
            <a:r>
              <a:rPr lang="es-CL" sz="1800" dirty="0"/>
              <a:t> </a:t>
            </a:r>
            <a:r>
              <a:rPr lang="es-CL" sz="1800" dirty="0" err="1"/>
              <a:t>Severity</a:t>
            </a:r>
            <a:r>
              <a:rPr lang="es-CL" sz="1800" dirty="0"/>
              <a:t> Score (ISS) &gt; 16 con reacciones sistémicas secuenciales que pueden llevar a disfunción o falla de órganos y sistemas</a:t>
            </a:r>
          </a:p>
          <a:p>
            <a:endParaRPr lang="es-CL" sz="1800" dirty="0"/>
          </a:p>
          <a:p>
            <a:r>
              <a:rPr lang="es-CL" sz="1800" dirty="0" err="1"/>
              <a:t>Minsal</a:t>
            </a:r>
            <a:r>
              <a:rPr lang="es-CL" sz="1800" dirty="0"/>
              <a:t>: todo aquel que presenta lesiones de origen </a:t>
            </a:r>
            <a:r>
              <a:rPr lang="es-CL" sz="1800" dirty="0" err="1"/>
              <a:t>traumatico</a:t>
            </a:r>
            <a:r>
              <a:rPr lang="es-CL" sz="1800" dirty="0"/>
              <a:t> que afectan 2 sistemas, de las cuales al menos una de ellas puede comprometer la vida</a:t>
            </a:r>
          </a:p>
          <a:p>
            <a:pPr marL="0" indent="0">
              <a:buNone/>
            </a:pPr>
            <a:endParaRPr lang="es-CL" sz="1800" dirty="0"/>
          </a:p>
          <a:p>
            <a:r>
              <a:rPr lang="es-CL" sz="1800" b="1" dirty="0"/>
              <a:t>‘Berlin definition’ (2014): presencia de lesiones con puntaje mayor o igual a 3 en la escala abreviada de daños (AIS) en dos o mas regiones del cuerpo asociado a uno o más de las siguientes condiciones de riesgo fisiológico:</a:t>
            </a:r>
          </a:p>
        </p:txBody>
      </p:sp>
      <p:sp>
        <p:nvSpPr>
          <p:cNvPr id="6" name="Rectángulo 5"/>
          <p:cNvSpPr/>
          <p:nvPr/>
        </p:nvSpPr>
        <p:spPr>
          <a:xfrm>
            <a:off x="212376" y="6388723"/>
            <a:ext cx="10487909" cy="307777"/>
          </a:xfrm>
          <a:prstGeom prst="rect">
            <a:avLst/>
          </a:prstGeom>
        </p:spPr>
        <p:txBody>
          <a:bodyPr wrap="square">
            <a:spAutoFit/>
          </a:bodyPr>
          <a:lstStyle/>
          <a:p>
            <a:r>
              <a:rPr lang="en-US" sz="1400" dirty="0"/>
              <a:t>Pape, H.-C., </a:t>
            </a:r>
            <a:r>
              <a:rPr lang="en-US" sz="1400" dirty="0" err="1"/>
              <a:t>Lefering</a:t>
            </a:r>
            <a:r>
              <a:rPr lang="en-US" sz="1400" dirty="0"/>
              <a:t>, R., Butcher,. (2014). The definition of </a:t>
            </a:r>
            <a:r>
              <a:rPr lang="en-US" sz="1400" dirty="0" err="1"/>
              <a:t>polytrauma</a:t>
            </a:r>
            <a:r>
              <a:rPr lang="en-US" sz="1400" dirty="0"/>
              <a:t> revisited. Journal of Trauma and Acute Care Surgery, 77(5), 780–786</a:t>
            </a:r>
            <a:endParaRPr lang="es-CL" sz="1400" dirty="0"/>
          </a:p>
        </p:txBody>
      </p:sp>
      <p:graphicFrame>
        <p:nvGraphicFramePr>
          <p:cNvPr id="9" name="Marcador de contenido 8"/>
          <p:cNvGraphicFramePr>
            <a:graphicFrameLocks noGrp="1"/>
          </p:cNvGraphicFramePr>
          <p:nvPr>
            <p:ph sz="half" idx="2"/>
            <p:extLst>
              <p:ext uri="{D42A27DB-BD31-4B8C-83A1-F6EECF244321}">
                <p14:modId xmlns:p14="http://schemas.microsoft.com/office/powerpoint/2010/main" val="286054893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0DCCE59C-3188-5140-83E1-5C5E8C94B38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874"/>
    </mc:Choice>
    <mc:Fallback>
      <p:transition spd="slow" advTm="8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5"/>
          <a:srcRect l="3553" t="41633" r="71842" b="31453"/>
          <a:stretch/>
        </p:blipFill>
        <p:spPr>
          <a:xfrm>
            <a:off x="4337244" y="721895"/>
            <a:ext cx="3417245" cy="2101514"/>
          </a:xfrm>
          <a:prstGeom prst="rect">
            <a:avLst/>
          </a:prstGeom>
        </p:spPr>
      </p:pic>
      <p:sp>
        <p:nvSpPr>
          <p:cNvPr id="7" name="CuadroTexto 6"/>
          <p:cNvSpPr txBox="1"/>
          <p:nvPr/>
        </p:nvSpPr>
        <p:spPr>
          <a:xfrm>
            <a:off x="737937" y="721895"/>
            <a:ext cx="2326105" cy="1138773"/>
          </a:xfrm>
          <a:prstGeom prst="rect">
            <a:avLst/>
          </a:prstGeom>
        </p:spPr>
        <p:txBody>
          <a:bodyPr wrap="square" rtlCol="0">
            <a:spAutoFit/>
          </a:bodyPr>
          <a:lstStyle/>
          <a:p>
            <a:pPr algn="ctr"/>
            <a:r>
              <a:rPr lang="es-CL" sz="2800" dirty="0"/>
              <a:t>AIS</a:t>
            </a:r>
          </a:p>
          <a:p>
            <a:pPr algn="ctr"/>
            <a:r>
              <a:rPr lang="es-CL" sz="2000" i="1" dirty="0"/>
              <a:t>(</a:t>
            </a:r>
            <a:r>
              <a:rPr lang="es-CL" sz="2000" i="1" dirty="0" err="1"/>
              <a:t>Abbreviated</a:t>
            </a:r>
            <a:r>
              <a:rPr lang="es-CL" sz="2000" i="1" dirty="0"/>
              <a:t> </a:t>
            </a:r>
            <a:r>
              <a:rPr lang="es-CL" sz="2000" i="1" dirty="0" err="1"/>
              <a:t>injury</a:t>
            </a:r>
            <a:r>
              <a:rPr lang="es-CL" sz="2000" i="1" dirty="0"/>
              <a:t> </a:t>
            </a:r>
            <a:r>
              <a:rPr lang="es-CL" sz="2000" i="1" dirty="0" err="1"/>
              <a:t>scale</a:t>
            </a:r>
            <a:r>
              <a:rPr lang="es-CL" sz="2000" i="1" dirty="0"/>
              <a:t>)</a:t>
            </a:r>
            <a:endParaRPr lang="es-CL" sz="2000" dirty="0"/>
          </a:p>
        </p:txBody>
      </p:sp>
      <p:sp>
        <p:nvSpPr>
          <p:cNvPr id="8" name="CuadroTexto 7"/>
          <p:cNvSpPr txBox="1"/>
          <p:nvPr/>
        </p:nvSpPr>
        <p:spPr>
          <a:xfrm>
            <a:off x="737936" y="4227095"/>
            <a:ext cx="2326105" cy="800219"/>
          </a:xfrm>
          <a:prstGeom prst="rect">
            <a:avLst/>
          </a:prstGeom>
        </p:spPr>
        <p:txBody>
          <a:bodyPr wrap="square" rtlCol="0">
            <a:spAutoFit/>
          </a:bodyPr>
          <a:lstStyle/>
          <a:p>
            <a:pPr algn="ctr"/>
            <a:r>
              <a:rPr lang="es-CL" sz="2800" dirty="0"/>
              <a:t>ISS</a:t>
            </a:r>
          </a:p>
          <a:p>
            <a:pPr algn="ctr"/>
            <a:r>
              <a:rPr lang="es-CL" i="1" dirty="0"/>
              <a:t>(</a:t>
            </a:r>
            <a:r>
              <a:rPr lang="es-CL" i="1" dirty="0" err="1"/>
              <a:t>Injury</a:t>
            </a:r>
            <a:r>
              <a:rPr lang="es-CL" i="1" dirty="0"/>
              <a:t> </a:t>
            </a:r>
            <a:r>
              <a:rPr lang="es-CL" i="1" dirty="0" err="1"/>
              <a:t>severity</a:t>
            </a:r>
            <a:r>
              <a:rPr lang="es-CL" i="1" dirty="0"/>
              <a:t> score)</a:t>
            </a:r>
            <a:endParaRPr lang="es-CL" dirty="0"/>
          </a:p>
        </p:txBody>
      </p:sp>
      <p:graphicFrame>
        <p:nvGraphicFramePr>
          <p:cNvPr id="2" name="Tabla 1"/>
          <p:cNvGraphicFramePr>
            <a:graphicFrameLocks noGrp="1"/>
          </p:cNvGraphicFramePr>
          <p:nvPr>
            <p:extLst>
              <p:ext uri="{D42A27DB-BD31-4B8C-83A1-F6EECF244321}">
                <p14:modId xmlns:p14="http://schemas.microsoft.com/office/powerpoint/2010/main" val="2392033857"/>
              </p:ext>
            </p:extLst>
          </p:nvPr>
        </p:nvGraphicFramePr>
        <p:xfrm>
          <a:off x="737937" y="3227311"/>
          <a:ext cx="10615861" cy="3186115"/>
        </p:xfrm>
        <a:graphic>
          <a:graphicData uri="http://schemas.openxmlformats.org/drawingml/2006/table">
            <a:tbl>
              <a:tblPr firstRow="1" bandRow="1">
                <a:tableStyleId>{5C22544A-7EE6-4342-B048-85BDC9FD1C3A}</a:tableStyleId>
              </a:tblPr>
              <a:tblGrid>
                <a:gridCol w="538413">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90700">
                  <a:extLst>
                    <a:ext uri="{9D8B030D-6E8A-4147-A177-3AD203B41FA5}">
                      <a16:colId xmlns:a16="http://schemas.microsoft.com/office/drawing/2014/main" val="20002"/>
                    </a:ext>
                  </a:extLst>
                </a:gridCol>
                <a:gridCol w="2571750">
                  <a:extLst>
                    <a:ext uri="{9D8B030D-6E8A-4147-A177-3AD203B41FA5}">
                      <a16:colId xmlns:a16="http://schemas.microsoft.com/office/drawing/2014/main" val="20003"/>
                    </a:ext>
                  </a:extLst>
                </a:gridCol>
                <a:gridCol w="2193088">
                  <a:extLst>
                    <a:ext uri="{9D8B030D-6E8A-4147-A177-3AD203B41FA5}">
                      <a16:colId xmlns:a16="http://schemas.microsoft.com/office/drawing/2014/main" val="20004"/>
                    </a:ext>
                  </a:extLst>
                </a:gridCol>
                <a:gridCol w="1769310">
                  <a:extLst>
                    <a:ext uri="{9D8B030D-6E8A-4147-A177-3AD203B41FA5}">
                      <a16:colId xmlns:a16="http://schemas.microsoft.com/office/drawing/2014/main" val="20005"/>
                    </a:ext>
                  </a:extLst>
                </a:gridCol>
              </a:tblGrid>
              <a:tr h="291010">
                <a:tc gridSpan="6">
                  <a:txBody>
                    <a:bodyPr/>
                    <a:lstStyle/>
                    <a:p>
                      <a:r>
                        <a:rPr lang="es-CL" sz="1400" dirty="0"/>
                        <a:t>AIS </a:t>
                      </a:r>
                      <a:r>
                        <a:rPr lang="es-CL" sz="1400" dirty="0" err="1"/>
                        <a:t>Scale</a:t>
                      </a:r>
                      <a:endParaRPr lang="es-CL" sz="1400" dirty="0"/>
                    </a:p>
                  </a:txBody>
                  <a:tcPr/>
                </a:tc>
                <a:tc hMerge="1">
                  <a:txBody>
                    <a:bodyPr/>
                    <a:lstStyle/>
                    <a:p>
                      <a:endParaRPr lang="es-CL" dirty="0"/>
                    </a:p>
                  </a:txBody>
                  <a:tcPr/>
                </a:tc>
                <a:tc hMerge="1">
                  <a:txBody>
                    <a:bodyPr/>
                    <a:lstStyle/>
                    <a:p>
                      <a:endParaRPr lang="es-CL" dirty="0"/>
                    </a:p>
                  </a:txBody>
                  <a:tcPr/>
                </a:tc>
                <a:tc hMerge="1">
                  <a:txBody>
                    <a:bodyPr/>
                    <a:lstStyle/>
                    <a:p>
                      <a:endParaRPr lang="es-CL" dirty="0"/>
                    </a:p>
                  </a:txBody>
                  <a:tcPr/>
                </a:tc>
                <a:tc hMerge="1">
                  <a:txBody>
                    <a:bodyPr/>
                    <a:lstStyle/>
                    <a:p>
                      <a:endParaRPr lang="es-CL" dirty="0"/>
                    </a:p>
                  </a:txBody>
                  <a:tcPr/>
                </a:tc>
                <a:tc hMerge="1">
                  <a:txBody>
                    <a:bodyPr/>
                    <a:lstStyle/>
                    <a:p>
                      <a:endParaRPr lang="es-CL" dirty="0"/>
                    </a:p>
                  </a:txBody>
                  <a:tcPr/>
                </a:tc>
                <a:extLst>
                  <a:ext uri="{0D108BD9-81ED-4DB2-BD59-A6C34878D82A}">
                    <a16:rowId xmlns:a16="http://schemas.microsoft.com/office/drawing/2014/main" val="10000"/>
                  </a:ext>
                </a:extLst>
              </a:tr>
              <a:tr h="436515">
                <a:tc>
                  <a:txBody>
                    <a:bodyPr/>
                    <a:lstStyle/>
                    <a:p>
                      <a:pPr algn="ctr"/>
                      <a:r>
                        <a:rPr lang="es-CL" sz="1200" b="1" dirty="0"/>
                        <a:t>AIS</a:t>
                      </a:r>
                    </a:p>
                  </a:txBody>
                  <a:tcPr/>
                </a:tc>
                <a:tc>
                  <a:txBody>
                    <a:bodyPr/>
                    <a:lstStyle/>
                    <a:p>
                      <a:pPr algn="ctr"/>
                      <a:r>
                        <a:rPr lang="es-CL" sz="1200" b="1" dirty="0"/>
                        <a:t>Cabeza</a:t>
                      </a:r>
                    </a:p>
                  </a:txBody>
                  <a:tcPr/>
                </a:tc>
                <a:tc>
                  <a:txBody>
                    <a:bodyPr/>
                    <a:lstStyle/>
                    <a:p>
                      <a:pPr algn="ctr"/>
                      <a:r>
                        <a:rPr lang="es-CL" sz="1200" b="1" dirty="0"/>
                        <a:t>Tórax</a:t>
                      </a:r>
                    </a:p>
                  </a:txBody>
                  <a:tcPr/>
                </a:tc>
                <a:tc>
                  <a:txBody>
                    <a:bodyPr/>
                    <a:lstStyle/>
                    <a:p>
                      <a:pPr algn="ctr"/>
                      <a:r>
                        <a:rPr lang="es-CL" sz="1200" b="1" dirty="0"/>
                        <a:t>Contenido abdomen y pelvis</a:t>
                      </a:r>
                    </a:p>
                  </a:txBody>
                  <a:tcPr/>
                </a:tc>
                <a:tc>
                  <a:txBody>
                    <a:bodyPr/>
                    <a:lstStyle/>
                    <a:p>
                      <a:pPr algn="ctr"/>
                      <a:r>
                        <a:rPr lang="es-CL" sz="1200" b="1" dirty="0"/>
                        <a:t>Columna</a:t>
                      </a:r>
                    </a:p>
                  </a:txBody>
                  <a:tcPr/>
                </a:tc>
                <a:tc>
                  <a:txBody>
                    <a:bodyPr/>
                    <a:lstStyle/>
                    <a:p>
                      <a:pPr algn="ctr"/>
                      <a:r>
                        <a:rPr lang="es-CL" sz="1200" b="1" dirty="0"/>
                        <a:t>Extremidades y cintura pelviana</a:t>
                      </a:r>
                    </a:p>
                  </a:txBody>
                  <a:tcPr/>
                </a:tc>
                <a:extLst>
                  <a:ext uri="{0D108BD9-81ED-4DB2-BD59-A6C34878D82A}">
                    <a16:rowId xmlns:a16="http://schemas.microsoft.com/office/drawing/2014/main" val="10001"/>
                  </a:ext>
                </a:extLst>
              </a:tr>
              <a:tr h="436515">
                <a:tc>
                  <a:txBody>
                    <a:bodyPr/>
                    <a:lstStyle/>
                    <a:p>
                      <a:r>
                        <a:rPr lang="es-CL" sz="1200" dirty="0"/>
                        <a:t>1</a:t>
                      </a:r>
                    </a:p>
                  </a:txBody>
                  <a:tcPr/>
                </a:tc>
                <a:tc>
                  <a:txBody>
                    <a:bodyPr/>
                    <a:lstStyle/>
                    <a:p>
                      <a:r>
                        <a:rPr lang="es-CL" sz="1200" dirty="0"/>
                        <a:t>Cefalea</a:t>
                      </a:r>
                    </a:p>
                  </a:txBody>
                  <a:tcPr/>
                </a:tc>
                <a:tc>
                  <a:txBody>
                    <a:bodyPr/>
                    <a:lstStyle/>
                    <a:p>
                      <a:r>
                        <a:rPr lang="es-CL" sz="1200" dirty="0" err="1"/>
                        <a:t>Fx</a:t>
                      </a:r>
                      <a:r>
                        <a:rPr lang="es-CL" sz="1200" baseline="0" dirty="0"/>
                        <a:t> costal única</a:t>
                      </a:r>
                      <a:endParaRPr lang="es-CL" sz="1200" dirty="0"/>
                    </a:p>
                  </a:txBody>
                  <a:tcPr/>
                </a:tc>
                <a:tc>
                  <a:txBody>
                    <a:bodyPr/>
                    <a:lstStyle/>
                    <a:p>
                      <a:r>
                        <a:rPr lang="es-CL" sz="1200" dirty="0"/>
                        <a:t>Laceración superficial pared abdominal</a:t>
                      </a:r>
                    </a:p>
                  </a:txBody>
                  <a:tcPr/>
                </a:tc>
                <a:tc>
                  <a:txBody>
                    <a:bodyPr/>
                    <a:lstStyle/>
                    <a:p>
                      <a:r>
                        <a:rPr lang="es-CL" sz="1200" dirty="0"/>
                        <a:t>Desgarro</a:t>
                      </a:r>
                    </a:p>
                  </a:txBody>
                  <a:tcPr/>
                </a:tc>
                <a:tc>
                  <a:txBody>
                    <a:bodyPr/>
                    <a:lstStyle/>
                    <a:p>
                      <a:r>
                        <a:rPr lang="es-CL" sz="1200" dirty="0"/>
                        <a:t>Fractura de dedo</a:t>
                      </a:r>
                    </a:p>
                  </a:txBody>
                  <a:tcPr/>
                </a:tc>
                <a:extLst>
                  <a:ext uri="{0D108BD9-81ED-4DB2-BD59-A6C34878D82A}">
                    <a16:rowId xmlns:a16="http://schemas.microsoft.com/office/drawing/2014/main" val="10002"/>
                  </a:ext>
                </a:extLst>
              </a:tr>
              <a:tr h="412435">
                <a:tc>
                  <a:txBody>
                    <a:bodyPr/>
                    <a:lstStyle/>
                    <a:p>
                      <a:r>
                        <a:rPr lang="es-CL" sz="1200" dirty="0"/>
                        <a:t>2</a:t>
                      </a:r>
                    </a:p>
                  </a:txBody>
                  <a:tcPr/>
                </a:tc>
                <a:tc>
                  <a:txBody>
                    <a:bodyPr/>
                    <a:lstStyle/>
                    <a:p>
                      <a:r>
                        <a:rPr lang="es-CL" sz="1200" dirty="0"/>
                        <a:t>Inconsciente</a:t>
                      </a:r>
                      <a:r>
                        <a:rPr lang="es-CL" sz="1200" baseline="0" dirty="0"/>
                        <a:t>  &lt; 1 hora</a:t>
                      </a:r>
                      <a:endParaRPr lang="es-CL" sz="1200" dirty="0"/>
                    </a:p>
                  </a:txBody>
                  <a:tcPr/>
                </a:tc>
                <a:tc>
                  <a:txBody>
                    <a:bodyPr/>
                    <a:lstStyle/>
                    <a:p>
                      <a:r>
                        <a:rPr lang="es-CL" sz="1200" dirty="0" err="1"/>
                        <a:t>Fx</a:t>
                      </a:r>
                      <a:r>
                        <a:rPr lang="es-CL" sz="1200" dirty="0"/>
                        <a:t> 2-3 costillas</a:t>
                      </a:r>
                    </a:p>
                  </a:txBody>
                  <a:tcPr/>
                </a:tc>
                <a:tc>
                  <a:txBody>
                    <a:bodyPr/>
                    <a:lstStyle/>
                    <a:p>
                      <a:r>
                        <a:rPr lang="es-CL" sz="1200" dirty="0"/>
                        <a:t>Laceración bazo, </a:t>
                      </a:r>
                      <a:r>
                        <a:rPr lang="es-CL" sz="1200" dirty="0" err="1"/>
                        <a:t>riñon</a:t>
                      </a:r>
                      <a:r>
                        <a:rPr lang="es-CL" sz="1200" dirty="0"/>
                        <a:t>,</a:t>
                      </a:r>
                      <a:r>
                        <a:rPr lang="es-CL" sz="1200" baseline="0" dirty="0"/>
                        <a:t> </a:t>
                      </a:r>
                      <a:r>
                        <a:rPr lang="es-CL" sz="1200" baseline="0" dirty="0" err="1"/>
                        <a:t>higado</a:t>
                      </a:r>
                      <a:endParaRPr lang="es-CL" sz="1200" dirty="0"/>
                    </a:p>
                  </a:txBody>
                  <a:tcPr/>
                </a:tc>
                <a:tc>
                  <a:txBody>
                    <a:bodyPr/>
                    <a:lstStyle/>
                    <a:p>
                      <a:r>
                        <a:rPr lang="es-CL" sz="1200" dirty="0" err="1"/>
                        <a:t>Fx</a:t>
                      </a:r>
                      <a:r>
                        <a:rPr lang="es-CL" sz="1200" dirty="0"/>
                        <a:t> sin compromiso medular</a:t>
                      </a:r>
                    </a:p>
                  </a:txBody>
                  <a:tcPr/>
                </a:tc>
                <a:tc>
                  <a:txBody>
                    <a:bodyPr/>
                    <a:lstStyle/>
                    <a:p>
                      <a:r>
                        <a:rPr lang="es-CL" sz="1200" dirty="0" err="1"/>
                        <a:t>Fx</a:t>
                      </a:r>
                      <a:r>
                        <a:rPr lang="es-CL" sz="1200" dirty="0"/>
                        <a:t> tibia, pelvis o </a:t>
                      </a:r>
                      <a:r>
                        <a:rPr lang="es-CL" sz="1200" dirty="0" err="1"/>
                        <a:t>patela</a:t>
                      </a:r>
                      <a:endParaRPr lang="es-CL" sz="1200" dirty="0"/>
                    </a:p>
                  </a:txBody>
                  <a:tcPr/>
                </a:tc>
                <a:extLst>
                  <a:ext uri="{0D108BD9-81ED-4DB2-BD59-A6C34878D82A}">
                    <a16:rowId xmlns:a16="http://schemas.microsoft.com/office/drawing/2014/main" val="10003"/>
                  </a:ext>
                </a:extLst>
              </a:tr>
              <a:tr h="436515">
                <a:tc>
                  <a:txBody>
                    <a:bodyPr/>
                    <a:lstStyle/>
                    <a:p>
                      <a:r>
                        <a:rPr lang="es-CL" sz="12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t>Inconsciente</a:t>
                      </a:r>
                      <a:r>
                        <a:rPr lang="es-CL" sz="1200" baseline="0" dirty="0"/>
                        <a:t> 1 – 6 horas</a:t>
                      </a:r>
                      <a:endParaRPr lang="es-CL" sz="1200" dirty="0"/>
                    </a:p>
                    <a:p>
                      <a:endParaRPr lang="es-CL" sz="1200" dirty="0"/>
                    </a:p>
                  </a:txBody>
                  <a:tcPr/>
                </a:tc>
                <a:tc>
                  <a:txBody>
                    <a:bodyPr/>
                    <a:lstStyle/>
                    <a:p>
                      <a:r>
                        <a:rPr lang="es-CL" sz="1200" dirty="0"/>
                        <a:t>&gt;4 </a:t>
                      </a:r>
                      <a:r>
                        <a:rPr lang="es-CL" sz="1200" dirty="0" err="1"/>
                        <a:t>fx</a:t>
                      </a:r>
                      <a:r>
                        <a:rPr lang="es-CL" sz="1200" dirty="0"/>
                        <a:t> costal y </a:t>
                      </a:r>
                      <a:r>
                        <a:rPr lang="es-CL" sz="1200" dirty="0" err="1"/>
                        <a:t>hemotórax</a:t>
                      </a:r>
                      <a:endParaRPr lang="es-CL" sz="1200" dirty="0"/>
                    </a:p>
                  </a:txBody>
                  <a:tcPr/>
                </a:tc>
                <a:tc>
                  <a:txBody>
                    <a:bodyPr/>
                    <a:lstStyle/>
                    <a:p>
                      <a:r>
                        <a:rPr lang="es-CL" sz="1200" dirty="0"/>
                        <a:t>-laceración mayor en bazo o riñón</a:t>
                      </a:r>
                    </a:p>
                  </a:txBody>
                  <a:tcPr/>
                </a:tc>
                <a:tc>
                  <a:txBody>
                    <a:bodyPr/>
                    <a:lstStyle/>
                    <a:p>
                      <a:r>
                        <a:rPr lang="es-CL" sz="1200" dirty="0"/>
                        <a:t>Rotura d e disco o</a:t>
                      </a:r>
                      <a:r>
                        <a:rPr lang="es-CL" sz="1200" baseline="0" dirty="0"/>
                        <a:t> compresión nerviosa</a:t>
                      </a:r>
                      <a:endParaRPr lang="es-CL" sz="1200" dirty="0"/>
                    </a:p>
                  </a:txBody>
                  <a:tcPr/>
                </a:tc>
                <a:tc>
                  <a:txBody>
                    <a:bodyPr/>
                    <a:lstStyle/>
                    <a:p>
                      <a:r>
                        <a:rPr lang="es-CL" sz="1200" dirty="0"/>
                        <a:t>Luxación de rodilla, </a:t>
                      </a:r>
                      <a:r>
                        <a:rPr lang="es-CL" sz="1200" dirty="0" err="1"/>
                        <a:t>fx</a:t>
                      </a:r>
                      <a:r>
                        <a:rPr lang="es-CL" sz="1200" dirty="0"/>
                        <a:t> fémur</a:t>
                      </a:r>
                    </a:p>
                  </a:txBody>
                  <a:tcPr/>
                </a:tc>
                <a:extLst>
                  <a:ext uri="{0D108BD9-81ED-4DB2-BD59-A6C34878D82A}">
                    <a16:rowId xmlns:a16="http://schemas.microsoft.com/office/drawing/2014/main" val="10004"/>
                  </a:ext>
                </a:extLst>
              </a:tr>
              <a:tr h="611121">
                <a:tc>
                  <a:txBody>
                    <a:bodyPr/>
                    <a:lstStyle/>
                    <a:p>
                      <a:r>
                        <a:rPr lang="es-CL" sz="1200" dirty="0"/>
                        <a:t>4</a:t>
                      </a:r>
                    </a:p>
                  </a:txBody>
                  <a:tcPr/>
                </a:tc>
                <a:tc>
                  <a:txBody>
                    <a:bodyPr/>
                    <a:lstStyle/>
                    <a:p>
                      <a:r>
                        <a:rPr lang="es-CL" sz="1200" dirty="0"/>
                        <a:t>Inconsciente</a:t>
                      </a:r>
                      <a:r>
                        <a:rPr lang="es-CL" sz="1200" baseline="0" dirty="0"/>
                        <a:t> 6 – 24 horas</a:t>
                      </a:r>
                      <a:endParaRPr lang="es-CL" sz="1200" dirty="0"/>
                    </a:p>
                  </a:txBody>
                  <a:tcPr/>
                </a:tc>
                <a:tc>
                  <a:txBody>
                    <a:bodyPr/>
                    <a:lstStyle/>
                    <a:p>
                      <a:r>
                        <a:rPr lang="es-CL" sz="1200" dirty="0"/>
                        <a:t>Tórax volante</a:t>
                      </a:r>
                    </a:p>
                  </a:txBody>
                  <a:tcPr/>
                </a:tc>
                <a:tc>
                  <a:txBody>
                    <a:bodyPr/>
                    <a:lstStyle/>
                    <a:p>
                      <a:r>
                        <a:rPr lang="es-CL" sz="1200" dirty="0"/>
                        <a:t>Laceración mayor hígado</a:t>
                      </a:r>
                    </a:p>
                  </a:txBody>
                  <a:tcPr/>
                </a:tc>
                <a:tc>
                  <a:txBody>
                    <a:bodyPr/>
                    <a:lstStyle/>
                    <a:p>
                      <a:r>
                        <a:rPr lang="es-CL" sz="1200" dirty="0" err="1"/>
                        <a:t>Sd</a:t>
                      </a:r>
                      <a:r>
                        <a:rPr lang="es-CL" sz="1200" baseline="0" dirty="0"/>
                        <a:t> medular incompleto</a:t>
                      </a:r>
                      <a:endParaRPr lang="es-CL" sz="1200" dirty="0"/>
                    </a:p>
                  </a:txBody>
                  <a:tcPr/>
                </a:tc>
                <a:tc>
                  <a:txBody>
                    <a:bodyPr/>
                    <a:lstStyle/>
                    <a:p>
                      <a:r>
                        <a:rPr lang="es-CL" sz="1200" dirty="0"/>
                        <a:t>Amputación o aplastamiento sobre la rodilla</a:t>
                      </a:r>
                    </a:p>
                  </a:txBody>
                  <a:tcPr/>
                </a:tc>
                <a:extLst>
                  <a:ext uri="{0D108BD9-81ED-4DB2-BD59-A6C34878D82A}">
                    <a16:rowId xmlns:a16="http://schemas.microsoft.com/office/drawing/2014/main" val="10005"/>
                  </a:ext>
                </a:extLst>
              </a:tr>
              <a:tr h="436515">
                <a:tc>
                  <a:txBody>
                    <a:bodyPr/>
                    <a:lstStyle/>
                    <a:p>
                      <a:r>
                        <a:rPr lang="es-CL" sz="12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t>Inconsciente</a:t>
                      </a:r>
                      <a:r>
                        <a:rPr lang="es-CL" sz="1200" baseline="0" dirty="0"/>
                        <a:t> &gt; 24 horas</a:t>
                      </a:r>
                      <a:endParaRPr lang="es-CL" sz="1200" dirty="0"/>
                    </a:p>
                    <a:p>
                      <a:endParaRPr lang="es-CL" sz="1200" dirty="0"/>
                    </a:p>
                  </a:txBody>
                  <a:tcPr/>
                </a:tc>
                <a:tc>
                  <a:txBody>
                    <a:bodyPr/>
                    <a:lstStyle/>
                    <a:p>
                      <a:r>
                        <a:rPr lang="es-CL" sz="1200" dirty="0"/>
                        <a:t>Laceración de aorta, </a:t>
                      </a:r>
                      <a:r>
                        <a:rPr lang="es-CL" sz="1200" dirty="0" err="1"/>
                        <a:t>transección</a:t>
                      </a:r>
                      <a:r>
                        <a:rPr lang="es-CL" sz="1200" dirty="0"/>
                        <a:t> parcial</a:t>
                      </a:r>
                    </a:p>
                  </a:txBody>
                  <a:tcPr/>
                </a:tc>
                <a:tc>
                  <a:txBody>
                    <a:bodyPr/>
                    <a:lstStyle/>
                    <a:p>
                      <a:r>
                        <a:rPr lang="es-CL" sz="1200" dirty="0"/>
                        <a:t>Ruptura de riñón, hígado, </a:t>
                      </a:r>
                      <a:r>
                        <a:rPr lang="es-CL" sz="1200" dirty="0" err="1"/>
                        <a:t>cólon</a:t>
                      </a:r>
                      <a:endParaRPr lang="es-CL" sz="1200" dirty="0"/>
                    </a:p>
                  </a:txBody>
                  <a:tcPr/>
                </a:tc>
                <a:tc>
                  <a:txBody>
                    <a:bodyPr/>
                    <a:lstStyle/>
                    <a:p>
                      <a:r>
                        <a:rPr lang="es-CL" sz="1200" dirty="0"/>
                        <a:t>cuadriplejia</a:t>
                      </a:r>
                    </a:p>
                  </a:txBody>
                  <a:tcPr/>
                </a:tc>
                <a:tc>
                  <a:txBody>
                    <a:bodyPr/>
                    <a:lstStyle/>
                    <a:p>
                      <a:r>
                        <a:rPr lang="es-CL" sz="1200" dirty="0"/>
                        <a:t>Aplastamiento pelvis</a:t>
                      </a:r>
                    </a:p>
                  </a:txBody>
                  <a:tcPr/>
                </a:tc>
                <a:extLst>
                  <a:ext uri="{0D108BD9-81ED-4DB2-BD59-A6C34878D82A}">
                    <a16:rowId xmlns:a16="http://schemas.microsoft.com/office/drawing/2014/main" val="10006"/>
                  </a:ext>
                </a:extLst>
              </a:tr>
            </a:tbl>
          </a:graphicData>
        </a:graphic>
      </p:graphicFrame>
      <p:pic>
        <p:nvPicPr>
          <p:cNvPr id="9" name="Audio 8">
            <a:hlinkClick r:id="" action="ppaction://media"/>
            <a:extLst>
              <a:ext uri="{FF2B5EF4-FFF2-40B4-BE49-F238E27FC236}">
                <a16:creationId xmlns:a16="http://schemas.microsoft.com/office/drawing/2014/main" id="{92782E4B-6C8C-F84E-B72C-6417631AB8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00285198"/>
      </p:ext>
    </p:extLst>
  </p:cSld>
  <p:clrMapOvr>
    <a:masterClrMapping/>
  </p:clrMapOvr>
  <mc:AlternateContent xmlns:mc="http://schemas.openxmlformats.org/markup-compatibility/2006">
    <mc:Choice xmlns:p14="http://schemas.microsoft.com/office/powerpoint/2010/main" Requires="p14">
      <p:transition spd="slow" p14:dur="2000" advTm="5338"/>
    </mc:Choice>
    <mc:Fallback>
      <p:transition spd="slow" advTm="5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6" name="Marcador de contenido 5"/>
          <p:cNvPicPr>
            <a:picLocks noGrp="1" noChangeAspect="1"/>
          </p:cNvPicPr>
          <p:nvPr>
            <p:ph sz="half" idx="1"/>
          </p:nvPr>
        </p:nvPicPr>
        <p:blipFill rotWithShape="1">
          <a:blip r:embed="rId4"/>
          <a:srcRect l="32612" t="36506" r="39388" b="40396"/>
          <a:stretch/>
        </p:blipFill>
        <p:spPr>
          <a:xfrm>
            <a:off x="2432735" y="4125741"/>
            <a:ext cx="4422691" cy="2051222"/>
          </a:xfrm>
          <a:prstGeom prst="rect">
            <a:avLst/>
          </a:prstGeom>
        </p:spPr>
      </p:pic>
      <p:sp>
        <p:nvSpPr>
          <p:cNvPr id="4" name="Marcador de contenido 3"/>
          <p:cNvSpPr>
            <a:spLocks noGrp="1"/>
          </p:cNvSpPr>
          <p:nvPr>
            <p:ph sz="half" idx="2"/>
          </p:nvPr>
        </p:nvSpPr>
        <p:spPr/>
        <p:txBody>
          <a:bodyPr/>
          <a:lstStyle/>
          <a:p>
            <a:endParaRPr lang="es-CL"/>
          </a:p>
        </p:txBody>
      </p:sp>
      <p:pic>
        <p:nvPicPr>
          <p:cNvPr id="8" name="Imagen 7"/>
          <p:cNvPicPr>
            <a:picLocks noChangeAspect="1"/>
          </p:cNvPicPr>
          <p:nvPr/>
        </p:nvPicPr>
        <p:blipFill rotWithShape="1">
          <a:blip r:embed="rId5"/>
          <a:srcRect l="6250" t="46665" r="41875" b="19986"/>
          <a:stretch/>
        </p:blipFill>
        <p:spPr>
          <a:xfrm>
            <a:off x="1295400" y="1371600"/>
            <a:ext cx="6324600" cy="2286000"/>
          </a:xfrm>
          <a:prstGeom prst="rect">
            <a:avLst/>
          </a:prstGeom>
        </p:spPr>
      </p:pic>
      <p:sp>
        <p:nvSpPr>
          <p:cNvPr id="10" name="Rectángulo redondeado 9"/>
          <p:cNvSpPr/>
          <p:nvPr/>
        </p:nvSpPr>
        <p:spPr>
          <a:xfrm>
            <a:off x="9067800" y="3435350"/>
            <a:ext cx="2590800" cy="2876550"/>
          </a:xfrm>
          <a:prstGeom prst="roundRect">
            <a:avLst/>
          </a:prstGeom>
        </p:spPr>
        <p:style>
          <a:lnRef idx="1">
            <a:schemeClr val="accent1"/>
          </a:lnRef>
          <a:fillRef idx="1">
            <a:schemeClr val="accent1"/>
          </a:fillRef>
          <a:effectRef idx="1">
            <a:schemeClr val="accent1"/>
          </a:effectRef>
          <a:fontRef idx="minor">
            <a:schemeClr val="lt1"/>
          </a:fontRef>
        </p:style>
        <p:txBody>
          <a:bodyPr rtlCol="0" anchor="ctr"/>
          <a:lstStyle/>
          <a:p>
            <a:r>
              <a:rPr lang="es-CL" dirty="0"/>
              <a:t>&gt;15 </a:t>
            </a:r>
            <a:r>
              <a:rPr lang="es-CL" dirty="0" err="1"/>
              <a:t>ptos</a:t>
            </a:r>
            <a:r>
              <a:rPr lang="es-CL" dirty="0"/>
              <a:t> mortalidad 10%</a:t>
            </a:r>
          </a:p>
          <a:p>
            <a:r>
              <a:rPr lang="es-CL" dirty="0"/>
              <a:t>&gt;16 </a:t>
            </a:r>
            <a:r>
              <a:rPr lang="es-CL" dirty="0" err="1"/>
              <a:t>ptos</a:t>
            </a:r>
            <a:r>
              <a:rPr lang="es-CL" dirty="0"/>
              <a:t>: severidad</a:t>
            </a:r>
          </a:p>
          <a:p>
            <a:r>
              <a:rPr lang="es-CL" dirty="0"/>
              <a:t>&gt;25 puntos: peligro inminente de muerte</a:t>
            </a:r>
          </a:p>
          <a:p>
            <a:r>
              <a:rPr lang="es-CL" dirty="0"/>
              <a:t>&gt;40 puntos: supervivencia incierta</a:t>
            </a:r>
          </a:p>
        </p:txBody>
      </p:sp>
      <p:sp>
        <p:nvSpPr>
          <p:cNvPr id="11" name="CuadroTexto 10"/>
          <p:cNvSpPr txBox="1"/>
          <p:nvPr/>
        </p:nvSpPr>
        <p:spPr>
          <a:xfrm>
            <a:off x="43815" y="365125"/>
            <a:ext cx="2326105" cy="1138773"/>
          </a:xfrm>
          <a:prstGeom prst="rect">
            <a:avLst/>
          </a:prstGeom>
        </p:spPr>
        <p:txBody>
          <a:bodyPr wrap="square" rtlCol="0">
            <a:spAutoFit/>
          </a:bodyPr>
          <a:lstStyle/>
          <a:p>
            <a:pPr algn="ctr"/>
            <a:r>
              <a:rPr lang="es-CL" sz="2800" dirty="0"/>
              <a:t>ISS</a:t>
            </a:r>
          </a:p>
          <a:p>
            <a:pPr algn="ctr"/>
            <a:r>
              <a:rPr lang="es-CL" sz="2000" i="1" dirty="0"/>
              <a:t>(</a:t>
            </a:r>
            <a:r>
              <a:rPr lang="es-CL" sz="2000" i="1" dirty="0" err="1"/>
              <a:t>Injury</a:t>
            </a:r>
            <a:r>
              <a:rPr lang="es-CL" sz="2000" i="1" dirty="0"/>
              <a:t> </a:t>
            </a:r>
            <a:r>
              <a:rPr lang="es-CL" sz="2000" i="1" dirty="0" err="1"/>
              <a:t>severity</a:t>
            </a:r>
            <a:r>
              <a:rPr lang="es-CL" sz="2000" i="1" dirty="0"/>
              <a:t> score)</a:t>
            </a:r>
            <a:endParaRPr lang="es-CL" sz="2000" dirty="0"/>
          </a:p>
        </p:txBody>
      </p:sp>
      <p:pic>
        <p:nvPicPr>
          <p:cNvPr id="5" name="Audio 4">
            <a:hlinkClick r:id="" action="ppaction://media"/>
            <a:extLst>
              <a:ext uri="{FF2B5EF4-FFF2-40B4-BE49-F238E27FC236}">
                <a16:creationId xmlns:a16="http://schemas.microsoft.com/office/drawing/2014/main" id="{1C83F1FB-4F87-FD44-A22A-90E54CA97A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49780945"/>
      </p:ext>
    </p:extLst>
  </p:cSld>
  <p:clrMapOvr>
    <a:masterClrMapping/>
  </p:clrMapOvr>
  <mc:AlternateContent xmlns:mc="http://schemas.openxmlformats.org/markup-compatibility/2006">
    <mc:Choice xmlns:p14="http://schemas.microsoft.com/office/powerpoint/2010/main" Requires="p14">
      <p:transition spd="slow" p14:dur="2000" advTm="8610"/>
    </mc:Choice>
    <mc:Fallback>
      <p:transition spd="slow" advTm="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L" dirty="0"/>
              <a:t>Evaluación del paciente</a:t>
            </a:r>
          </a:p>
        </p:txBody>
      </p:sp>
      <p:graphicFrame>
        <p:nvGraphicFramePr>
          <p:cNvPr id="5" name="Diagrama 4"/>
          <p:cNvGraphicFramePr/>
          <p:nvPr>
            <p:extLst>
              <p:ext uri="{D42A27DB-BD31-4B8C-83A1-F6EECF244321}">
                <p14:modId xmlns:p14="http://schemas.microsoft.com/office/powerpoint/2010/main" val="1241002468"/>
              </p:ext>
            </p:extLst>
          </p:nvPr>
        </p:nvGraphicFramePr>
        <p:xfrm>
          <a:off x="1427747" y="1491916"/>
          <a:ext cx="8732253" cy="46464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30" name="Picture 6" descr="logo.atls | GAPS - Technology Enhanced Learning &amp; Teaching">
            <a:extLst>
              <a:ext uri="{FF2B5EF4-FFF2-40B4-BE49-F238E27FC236}">
                <a16:creationId xmlns:a16="http://schemas.microsoft.com/office/drawing/2014/main" id="{3380DE8E-A1EF-6640-A528-3A31E25890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3792" y="365125"/>
            <a:ext cx="2056908" cy="132556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4C92589E-5596-3546-92B1-CDBE8AA3F0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58339143"/>
      </p:ext>
    </p:extLst>
  </p:cSld>
  <p:clrMapOvr>
    <a:masterClrMapping/>
  </p:clrMapOvr>
  <mc:AlternateContent xmlns:mc="http://schemas.openxmlformats.org/markup-compatibility/2006">
    <mc:Choice xmlns:p14="http://schemas.microsoft.com/office/powerpoint/2010/main" Requires="p14">
      <p:transition spd="slow" p14:dur="2000" advTm="37713"/>
    </mc:Choice>
    <mc:Fallback>
      <p:transition spd="slow" advTm="37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p:cNvSpPr>
            <a:spLocks noGrp="1"/>
          </p:cNvSpPr>
          <p:nvPr>
            <p:ph type="title"/>
          </p:nvPr>
        </p:nvSpPr>
        <p:spPr/>
        <p:txBody>
          <a:bodyPr/>
          <a:lstStyle/>
          <a:p>
            <a:r>
              <a:rPr lang="es-CL" dirty="0"/>
              <a:t>Evaluación del paciente</a:t>
            </a:r>
          </a:p>
        </p:txBody>
      </p:sp>
      <p:graphicFrame>
        <p:nvGraphicFramePr>
          <p:cNvPr id="6" name="Diagrama 5"/>
          <p:cNvGraphicFramePr/>
          <p:nvPr>
            <p:extLst>
              <p:ext uri="{D42A27DB-BD31-4B8C-83A1-F6EECF244321}">
                <p14:modId xmlns:p14="http://schemas.microsoft.com/office/powerpoint/2010/main" val="464252539"/>
              </p:ext>
            </p:extLst>
          </p:nvPr>
        </p:nvGraphicFramePr>
        <p:xfrm>
          <a:off x="352927" y="1378473"/>
          <a:ext cx="6625390" cy="46464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a 6"/>
          <p:cNvGraphicFramePr/>
          <p:nvPr>
            <p:extLst>
              <p:ext uri="{D42A27DB-BD31-4B8C-83A1-F6EECF244321}">
                <p14:modId xmlns:p14="http://schemas.microsoft.com/office/powerpoint/2010/main" val="2619334894"/>
              </p:ext>
            </p:extLst>
          </p:nvPr>
        </p:nvGraphicFramePr>
        <p:xfrm>
          <a:off x="7176361" y="1236409"/>
          <a:ext cx="3513806" cy="47884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 name="Picture 6" descr="logo.atls | GAPS - Technology Enhanced Learning &amp; Teaching">
            <a:extLst>
              <a:ext uri="{FF2B5EF4-FFF2-40B4-BE49-F238E27FC236}">
                <a16:creationId xmlns:a16="http://schemas.microsoft.com/office/drawing/2014/main" id="{E3F0FB96-A19D-5D4C-AAA1-866D1B119F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93792" y="365125"/>
            <a:ext cx="2056908" cy="13255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C490074-36CE-0D4A-9F72-7ACE8637CA6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30971547"/>
      </p:ext>
    </p:extLst>
  </p:cSld>
  <p:clrMapOvr>
    <a:masterClrMapping/>
  </p:clrMapOvr>
  <mc:AlternateContent xmlns:mc="http://schemas.openxmlformats.org/markup-compatibility/2006">
    <mc:Choice xmlns:p14="http://schemas.microsoft.com/office/powerpoint/2010/main" Requires="p14">
      <p:transition spd="slow" p14:dur="2000" advTm="19941"/>
    </mc:Choice>
    <mc:Fallback>
      <p:transition spd="slow" advTm="1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Estudio radiológico</a:t>
            </a:r>
          </a:p>
        </p:txBody>
      </p:sp>
      <p:sp>
        <p:nvSpPr>
          <p:cNvPr id="6" name="Marcador de contenido 5"/>
          <p:cNvSpPr>
            <a:spLocks noGrp="1"/>
          </p:cNvSpPr>
          <p:nvPr>
            <p:ph idx="1"/>
          </p:nvPr>
        </p:nvSpPr>
        <p:spPr>
          <a:xfrm>
            <a:off x="838200" y="1825625"/>
            <a:ext cx="5682372" cy="4351338"/>
          </a:xfrm>
        </p:spPr>
        <p:txBody>
          <a:bodyPr>
            <a:normAutofit/>
          </a:bodyPr>
          <a:lstStyle/>
          <a:p>
            <a:pPr lvl="0"/>
            <a:r>
              <a:rPr lang="es-CL" dirty="0"/>
              <a:t>Radiografías</a:t>
            </a:r>
          </a:p>
          <a:p>
            <a:pPr lvl="1"/>
            <a:r>
              <a:rPr lang="es-CL" sz="1600" dirty="0"/>
              <a:t>Tórax AP</a:t>
            </a:r>
          </a:p>
          <a:p>
            <a:pPr lvl="1"/>
            <a:r>
              <a:rPr lang="es-CL" sz="1600" dirty="0"/>
              <a:t>Pelvis AP</a:t>
            </a:r>
          </a:p>
          <a:p>
            <a:pPr lvl="1"/>
            <a:r>
              <a:rPr lang="es-CL" sz="1600" dirty="0"/>
              <a:t>Columna cervical lateral</a:t>
            </a:r>
          </a:p>
          <a:p>
            <a:pPr marL="914400" lvl="2" indent="0">
              <a:buNone/>
            </a:pPr>
            <a:endParaRPr lang="es-CL" sz="1600" dirty="0"/>
          </a:p>
          <a:p>
            <a:pPr marL="914400" lvl="2" indent="0">
              <a:buNone/>
            </a:pPr>
            <a:endParaRPr lang="es-CL" sz="1600" dirty="0"/>
          </a:p>
          <a:p>
            <a:pPr marL="914400" lvl="2" indent="0">
              <a:buNone/>
            </a:pPr>
            <a:endParaRPr lang="es-CL" sz="1600" dirty="0"/>
          </a:p>
          <a:p>
            <a:r>
              <a:rPr lang="es-CL" sz="4400" dirty="0"/>
              <a:t>TAC </a:t>
            </a:r>
            <a:r>
              <a:rPr lang="es-CL" sz="3200" dirty="0"/>
              <a:t>(pan-TAC)</a:t>
            </a:r>
          </a:p>
          <a:p>
            <a:endParaRPr lang="es-CL" sz="4400" dirty="0"/>
          </a:p>
          <a:p>
            <a:r>
              <a:rPr lang="es-CL" sz="3200" dirty="0"/>
              <a:t>RM </a:t>
            </a:r>
          </a:p>
          <a:p>
            <a:endParaRPr lang="es-CL" dirty="0"/>
          </a:p>
        </p:txBody>
      </p:sp>
      <p:pic>
        <p:nvPicPr>
          <p:cNvPr id="3" name="Imagen 2"/>
          <p:cNvPicPr>
            <a:picLocks noChangeAspect="1"/>
          </p:cNvPicPr>
          <p:nvPr/>
        </p:nvPicPr>
        <p:blipFill>
          <a:blip r:embed="rId5"/>
          <a:stretch>
            <a:fillRect/>
          </a:stretch>
        </p:blipFill>
        <p:spPr>
          <a:xfrm>
            <a:off x="6206482" y="1027906"/>
            <a:ext cx="1944727" cy="3065533"/>
          </a:xfrm>
          <a:prstGeom prst="rect">
            <a:avLst/>
          </a:prstGeom>
        </p:spPr>
      </p:pic>
      <p:pic>
        <p:nvPicPr>
          <p:cNvPr id="4" name="Imagen 3"/>
          <p:cNvPicPr>
            <a:picLocks noChangeAspect="1"/>
          </p:cNvPicPr>
          <p:nvPr/>
        </p:nvPicPr>
        <p:blipFill>
          <a:blip r:embed="rId6"/>
          <a:stretch>
            <a:fillRect/>
          </a:stretch>
        </p:blipFill>
        <p:spPr>
          <a:xfrm>
            <a:off x="8793266" y="1089640"/>
            <a:ext cx="2530488" cy="3003799"/>
          </a:xfrm>
          <a:prstGeom prst="rect">
            <a:avLst/>
          </a:prstGeom>
        </p:spPr>
      </p:pic>
      <p:pic>
        <p:nvPicPr>
          <p:cNvPr id="5" name="Imagen 4"/>
          <p:cNvPicPr>
            <a:picLocks noChangeAspect="1"/>
          </p:cNvPicPr>
          <p:nvPr/>
        </p:nvPicPr>
        <p:blipFill>
          <a:blip r:embed="rId7"/>
          <a:stretch>
            <a:fillRect/>
          </a:stretch>
        </p:blipFill>
        <p:spPr>
          <a:xfrm>
            <a:off x="7137709" y="4292604"/>
            <a:ext cx="2902704" cy="2180441"/>
          </a:xfrm>
          <a:prstGeom prst="rect">
            <a:avLst/>
          </a:prstGeom>
        </p:spPr>
      </p:pic>
      <p:pic>
        <p:nvPicPr>
          <p:cNvPr id="7" name="Audio 6">
            <a:hlinkClick r:id="" action="ppaction://media"/>
            <a:extLst>
              <a:ext uri="{FF2B5EF4-FFF2-40B4-BE49-F238E27FC236}">
                <a16:creationId xmlns:a16="http://schemas.microsoft.com/office/drawing/2014/main" id="{DF847AE6-7470-3F41-B487-BCF6ED7CC1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00972312"/>
      </p:ext>
    </p:extLst>
  </p:cSld>
  <p:clrMapOvr>
    <a:masterClrMapping/>
  </p:clrMapOvr>
  <mc:AlternateContent xmlns:mc="http://schemas.openxmlformats.org/markup-compatibility/2006">
    <mc:Choice xmlns:p14="http://schemas.microsoft.com/office/powerpoint/2010/main" Requires="p14">
      <p:transition spd="slow" p14:dur="2000" advTm="32953"/>
    </mc:Choice>
    <mc:Fallback>
      <p:transition spd="slow" advTm="32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a:t>Early</a:t>
            </a:r>
            <a:r>
              <a:rPr lang="es-CL" dirty="0"/>
              <a:t> Total </a:t>
            </a:r>
            <a:r>
              <a:rPr lang="es-CL" dirty="0" err="1"/>
              <a:t>Care</a:t>
            </a:r>
            <a:r>
              <a:rPr lang="es-CL" dirty="0"/>
              <a:t> (ETC)</a:t>
            </a:r>
          </a:p>
        </p:txBody>
      </p:sp>
      <p:sp>
        <p:nvSpPr>
          <p:cNvPr id="3" name="Marcador de contenido 2"/>
          <p:cNvSpPr>
            <a:spLocks noGrp="1"/>
          </p:cNvSpPr>
          <p:nvPr>
            <p:ph idx="1"/>
          </p:nvPr>
        </p:nvSpPr>
        <p:spPr>
          <a:xfrm>
            <a:off x="838200" y="1825625"/>
            <a:ext cx="6934200" cy="4351338"/>
          </a:xfrm>
        </p:spPr>
        <p:txBody>
          <a:bodyPr>
            <a:normAutofit/>
          </a:bodyPr>
          <a:lstStyle/>
          <a:p>
            <a:r>
              <a:rPr lang="es-CL" dirty="0"/>
              <a:t>80 - 90´s  se populariza el manejo agresivo precoz de fracturas, basado en evidencia disponible del estudio de fracturas de femur (Bone et al. )</a:t>
            </a:r>
          </a:p>
          <a:p>
            <a:endParaRPr lang="es-CL" dirty="0"/>
          </a:p>
          <a:p>
            <a:r>
              <a:rPr lang="es-CL" dirty="0"/>
              <a:t>Outcome adversos posteriores </a:t>
            </a:r>
          </a:p>
          <a:p>
            <a:pPr lvl="1"/>
            <a:r>
              <a:rPr lang="es-CL" dirty="0"/>
              <a:t>aumento del SDRA y FOM</a:t>
            </a:r>
          </a:p>
          <a:p>
            <a:endParaRPr lang="es-CL" dirty="0"/>
          </a:p>
        </p:txBody>
      </p:sp>
      <p:pic>
        <p:nvPicPr>
          <p:cNvPr id="5" name="Imagen 4"/>
          <p:cNvPicPr>
            <a:picLocks noChangeAspect="1"/>
          </p:cNvPicPr>
          <p:nvPr/>
        </p:nvPicPr>
        <p:blipFill>
          <a:blip r:embed="rId5"/>
          <a:stretch>
            <a:fillRect/>
          </a:stretch>
        </p:blipFill>
        <p:spPr>
          <a:xfrm>
            <a:off x="8412480" y="1027906"/>
            <a:ext cx="2133600" cy="4762500"/>
          </a:xfrm>
          <a:prstGeom prst="rect">
            <a:avLst/>
          </a:prstGeom>
        </p:spPr>
      </p:pic>
      <p:pic>
        <p:nvPicPr>
          <p:cNvPr id="14" name="Audio 13">
            <a:hlinkClick r:id="" action="ppaction://media"/>
            <a:extLst>
              <a:ext uri="{FF2B5EF4-FFF2-40B4-BE49-F238E27FC236}">
                <a16:creationId xmlns:a16="http://schemas.microsoft.com/office/drawing/2014/main" id="{50987D83-FBAE-754A-9D73-E1D53929C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32370780"/>
      </p:ext>
    </p:extLst>
  </p:cSld>
  <p:clrMapOvr>
    <a:masterClrMapping/>
  </p:clrMapOvr>
  <mc:AlternateContent xmlns:mc="http://schemas.openxmlformats.org/markup-compatibility/2006">
    <mc:Choice xmlns:p14="http://schemas.microsoft.com/office/powerpoint/2010/main" Requires="p14">
      <p:transition spd="slow" p14:dur="2000" advTm="53103"/>
    </mc:Choice>
    <mc:Fallback>
      <p:transition spd="slow" advTm="53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5|0.7|1.2|0.9"/>
</p:tagLst>
</file>

<file path=ppt/tags/tag2.xml><?xml version="1.0" encoding="utf-8"?>
<p:tagLst xmlns:a="http://schemas.openxmlformats.org/drawingml/2006/main" xmlns:r="http://schemas.openxmlformats.org/officeDocument/2006/relationships" xmlns:p="http://schemas.openxmlformats.org/presentationml/2006/main">
  <p:tag name="TIMING" val="|7.6|7.7|4.4|0.9|0.7|8.2"/>
</p:tagLst>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5525</TotalTime>
  <Words>3931</Words>
  <Application>Microsoft Macintosh PowerPoint</Application>
  <PresentationFormat>Panorámica</PresentationFormat>
  <Paragraphs>350</Paragraphs>
  <Slides>20</Slides>
  <Notes>17</Notes>
  <HiddenSlides>0</HiddenSlides>
  <MMClips>20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-apple-system</vt:lpstr>
      <vt:lpstr>Arial</vt:lpstr>
      <vt:lpstr>Calibri</vt:lpstr>
      <vt:lpstr>Calibri Light</vt:lpstr>
      <vt:lpstr>Tema de Office</vt:lpstr>
      <vt:lpstr>Politraumatizados</vt:lpstr>
      <vt:lpstr>Epidemiologia</vt:lpstr>
      <vt:lpstr>Definición de politraumatizado</vt:lpstr>
      <vt:lpstr>Presentación de PowerPoint</vt:lpstr>
      <vt:lpstr>Presentación de PowerPoint</vt:lpstr>
      <vt:lpstr>Evaluación del paciente</vt:lpstr>
      <vt:lpstr>Evaluación del paciente</vt:lpstr>
      <vt:lpstr>Estudio radiológico</vt:lpstr>
      <vt:lpstr>Early Total Care (ETC)</vt:lpstr>
      <vt:lpstr>Fisiopatología</vt:lpstr>
      <vt:lpstr>Fisiopatología</vt:lpstr>
      <vt:lpstr>Presentación de PowerPoint</vt:lpstr>
      <vt:lpstr>Cirugia de control de daños</vt:lpstr>
      <vt:lpstr>DCO</vt:lpstr>
      <vt:lpstr>Presentación de PowerPoint</vt:lpstr>
      <vt:lpstr>ETC v/s DCO</vt:lpstr>
      <vt:lpstr>ETC v/s DCO</vt:lpstr>
      <vt:lpstr>Early appropiate care</vt:lpstr>
      <vt:lpstr>Conclusiones</vt:lpstr>
      <vt:lpstr>Politraumatizados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Nicolas Gonzalez Altamirano</dc:creator>
  <cp:lastModifiedBy>rodrigo wulf ibaez</cp:lastModifiedBy>
  <cp:revision>182</cp:revision>
  <dcterms:created xsi:type="dcterms:W3CDTF">2020-04-08T05:46:49Z</dcterms:created>
  <dcterms:modified xsi:type="dcterms:W3CDTF">2023-03-14T05:10:28Z</dcterms:modified>
</cp:coreProperties>
</file>