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3"/>
    <p:restoredTop sz="95909"/>
  </p:normalViewPr>
  <p:slideViewPr>
    <p:cSldViewPr snapToGrid="0" snapToObjects="1">
      <p:cViewPr varScale="1">
        <p:scale>
          <a:sx n="115" d="100"/>
          <a:sy n="115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11699-2F0C-4A01-A910-D95D6E62656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D8B3F99-2076-4ECC-90E0-04E2619BE29F}">
      <dgm:prSet/>
      <dgm:spPr/>
      <dgm:t>
        <a:bodyPr/>
        <a:lstStyle/>
        <a:p>
          <a:r>
            <a:rPr lang="es-CL"/>
            <a:t>TRATAMIENTO</a:t>
          </a:r>
          <a:endParaRPr lang="en-US"/>
        </a:p>
      </dgm:t>
    </dgm:pt>
    <dgm:pt modelId="{B841B514-623F-4BFE-BDCC-5A873CC17905}" type="parTrans" cxnId="{E995A06C-4F76-421E-89EF-DE34733F016E}">
      <dgm:prSet/>
      <dgm:spPr/>
      <dgm:t>
        <a:bodyPr/>
        <a:lstStyle/>
        <a:p>
          <a:endParaRPr lang="en-US"/>
        </a:p>
      </dgm:t>
    </dgm:pt>
    <dgm:pt modelId="{16BD2678-9D95-42E4-B86E-7A94A4BBE907}" type="sibTrans" cxnId="{E995A06C-4F76-421E-89EF-DE34733F016E}">
      <dgm:prSet/>
      <dgm:spPr/>
      <dgm:t>
        <a:bodyPr/>
        <a:lstStyle/>
        <a:p>
          <a:endParaRPr lang="en-US"/>
        </a:p>
      </dgm:t>
    </dgm:pt>
    <dgm:pt modelId="{A9666BB3-1F5C-4E99-AF62-11104F395FD8}">
      <dgm:prSet/>
      <dgm:spPr/>
      <dgm:t>
        <a:bodyPr/>
        <a:lstStyle/>
        <a:p>
          <a:r>
            <a:rPr lang="es-CL"/>
            <a:t>El objetivo de tratamiento es lograr una rodilla estable, Reducida con rango de movilidad normal.</a:t>
          </a:r>
          <a:endParaRPr lang="en-US"/>
        </a:p>
      </dgm:t>
    </dgm:pt>
    <dgm:pt modelId="{7594E030-07C2-43FF-972D-E47C123C54AE}" type="parTrans" cxnId="{5A8F9467-A646-43A1-90CE-E8B0E9FF835F}">
      <dgm:prSet/>
      <dgm:spPr/>
      <dgm:t>
        <a:bodyPr/>
        <a:lstStyle/>
        <a:p>
          <a:endParaRPr lang="en-US"/>
        </a:p>
      </dgm:t>
    </dgm:pt>
    <dgm:pt modelId="{452A6C31-A925-49C4-8B9C-8C739F1127CE}" type="sibTrans" cxnId="{5A8F9467-A646-43A1-90CE-E8B0E9FF835F}">
      <dgm:prSet/>
      <dgm:spPr/>
      <dgm:t>
        <a:bodyPr/>
        <a:lstStyle/>
        <a:p>
          <a:endParaRPr lang="en-US"/>
        </a:p>
      </dgm:t>
    </dgm:pt>
    <dgm:pt modelId="{D9ED42BD-27A3-4399-B836-895039BC1635}">
      <dgm:prSet/>
      <dgm:spPr/>
      <dgm:t>
        <a:bodyPr/>
        <a:lstStyle/>
        <a:p>
          <a:r>
            <a:rPr lang="es-CL"/>
            <a:t>El Tratamiento debe ser Precoz, Neonato o antes de los 3 meses.</a:t>
          </a:r>
          <a:endParaRPr lang="en-US"/>
        </a:p>
      </dgm:t>
    </dgm:pt>
    <dgm:pt modelId="{D3B223C8-A716-4057-A047-277602F7C24D}" type="parTrans" cxnId="{5C042FB0-7915-470A-A8C4-C58068188E3E}">
      <dgm:prSet/>
      <dgm:spPr/>
      <dgm:t>
        <a:bodyPr/>
        <a:lstStyle/>
        <a:p>
          <a:endParaRPr lang="en-US"/>
        </a:p>
      </dgm:t>
    </dgm:pt>
    <dgm:pt modelId="{C7A1DE61-8EC2-4E49-BD67-154DDB1559DE}" type="sibTrans" cxnId="{5C042FB0-7915-470A-A8C4-C58068188E3E}">
      <dgm:prSet/>
      <dgm:spPr/>
      <dgm:t>
        <a:bodyPr/>
        <a:lstStyle/>
        <a:p>
          <a:endParaRPr lang="en-US"/>
        </a:p>
      </dgm:t>
    </dgm:pt>
    <dgm:pt modelId="{365DEFF1-B211-4879-9A42-EA2B610CC502}">
      <dgm:prSet/>
      <dgm:spPr/>
      <dgm:t>
        <a:bodyPr/>
        <a:lstStyle/>
        <a:p>
          <a:r>
            <a:rPr lang="es-CL"/>
            <a:t>Tratamiento Progresivo aumento de flexión con Valvas de yeso progresivas cada 2-3días.</a:t>
          </a:r>
          <a:endParaRPr lang="en-US"/>
        </a:p>
      </dgm:t>
    </dgm:pt>
    <dgm:pt modelId="{28C42D7D-A878-48FA-A653-363BB7C49CC9}" type="parTrans" cxnId="{26FBFB56-8C4A-469C-AA05-17FD69881955}">
      <dgm:prSet/>
      <dgm:spPr/>
      <dgm:t>
        <a:bodyPr/>
        <a:lstStyle/>
        <a:p>
          <a:endParaRPr lang="en-US"/>
        </a:p>
      </dgm:t>
    </dgm:pt>
    <dgm:pt modelId="{FE796531-A747-443F-866F-A971D7FBBF62}" type="sibTrans" cxnId="{26FBFB56-8C4A-469C-AA05-17FD69881955}">
      <dgm:prSet/>
      <dgm:spPr/>
      <dgm:t>
        <a:bodyPr/>
        <a:lstStyle/>
        <a:p>
          <a:endParaRPr lang="en-US"/>
        </a:p>
      </dgm:t>
    </dgm:pt>
    <dgm:pt modelId="{FF52778C-A897-4A44-A5D4-8EF16B8AE9D5}" type="pres">
      <dgm:prSet presAssocID="{CCF11699-2F0C-4A01-A910-D95D6E62656C}" presName="outerComposite" presStyleCnt="0">
        <dgm:presLayoutVars>
          <dgm:chMax val="5"/>
          <dgm:dir/>
          <dgm:resizeHandles val="exact"/>
        </dgm:presLayoutVars>
      </dgm:prSet>
      <dgm:spPr/>
    </dgm:pt>
    <dgm:pt modelId="{2104C6D3-3FE3-A746-9E84-241F5BEFDA2A}" type="pres">
      <dgm:prSet presAssocID="{CCF11699-2F0C-4A01-A910-D95D6E62656C}" presName="dummyMaxCanvas" presStyleCnt="0">
        <dgm:presLayoutVars/>
      </dgm:prSet>
      <dgm:spPr/>
    </dgm:pt>
    <dgm:pt modelId="{AF361904-CF81-1F48-8CFB-578754AB1AC5}" type="pres">
      <dgm:prSet presAssocID="{CCF11699-2F0C-4A01-A910-D95D6E62656C}" presName="FourNodes_1" presStyleLbl="node1" presStyleIdx="0" presStyleCnt="4">
        <dgm:presLayoutVars>
          <dgm:bulletEnabled val="1"/>
        </dgm:presLayoutVars>
      </dgm:prSet>
      <dgm:spPr/>
    </dgm:pt>
    <dgm:pt modelId="{D321814F-35FE-DA40-BB59-D58B893E92F8}" type="pres">
      <dgm:prSet presAssocID="{CCF11699-2F0C-4A01-A910-D95D6E62656C}" presName="FourNodes_2" presStyleLbl="node1" presStyleIdx="1" presStyleCnt="4">
        <dgm:presLayoutVars>
          <dgm:bulletEnabled val="1"/>
        </dgm:presLayoutVars>
      </dgm:prSet>
      <dgm:spPr/>
    </dgm:pt>
    <dgm:pt modelId="{D106A1FB-6EC7-144A-A222-796923B3975A}" type="pres">
      <dgm:prSet presAssocID="{CCF11699-2F0C-4A01-A910-D95D6E62656C}" presName="FourNodes_3" presStyleLbl="node1" presStyleIdx="2" presStyleCnt="4">
        <dgm:presLayoutVars>
          <dgm:bulletEnabled val="1"/>
        </dgm:presLayoutVars>
      </dgm:prSet>
      <dgm:spPr/>
    </dgm:pt>
    <dgm:pt modelId="{D0C9E2DF-C1B0-A249-ADBF-73316EBF6B11}" type="pres">
      <dgm:prSet presAssocID="{CCF11699-2F0C-4A01-A910-D95D6E62656C}" presName="FourNodes_4" presStyleLbl="node1" presStyleIdx="3" presStyleCnt="4">
        <dgm:presLayoutVars>
          <dgm:bulletEnabled val="1"/>
        </dgm:presLayoutVars>
      </dgm:prSet>
      <dgm:spPr/>
    </dgm:pt>
    <dgm:pt modelId="{D41E30A6-7306-A842-8422-B348064025D6}" type="pres">
      <dgm:prSet presAssocID="{CCF11699-2F0C-4A01-A910-D95D6E62656C}" presName="FourConn_1-2" presStyleLbl="fgAccFollowNode1" presStyleIdx="0" presStyleCnt="3">
        <dgm:presLayoutVars>
          <dgm:bulletEnabled val="1"/>
        </dgm:presLayoutVars>
      </dgm:prSet>
      <dgm:spPr/>
    </dgm:pt>
    <dgm:pt modelId="{A6FAD6BF-7678-1847-9FAC-3B572B775B27}" type="pres">
      <dgm:prSet presAssocID="{CCF11699-2F0C-4A01-A910-D95D6E62656C}" presName="FourConn_2-3" presStyleLbl="fgAccFollowNode1" presStyleIdx="1" presStyleCnt="3">
        <dgm:presLayoutVars>
          <dgm:bulletEnabled val="1"/>
        </dgm:presLayoutVars>
      </dgm:prSet>
      <dgm:spPr/>
    </dgm:pt>
    <dgm:pt modelId="{BEB453A4-C4B1-2A48-B0E8-88E13BFA7397}" type="pres">
      <dgm:prSet presAssocID="{CCF11699-2F0C-4A01-A910-D95D6E62656C}" presName="FourConn_3-4" presStyleLbl="fgAccFollowNode1" presStyleIdx="2" presStyleCnt="3">
        <dgm:presLayoutVars>
          <dgm:bulletEnabled val="1"/>
        </dgm:presLayoutVars>
      </dgm:prSet>
      <dgm:spPr/>
    </dgm:pt>
    <dgm:pt modelId="{98B840F1-0B7D-C040-BEDC-58F1D9DCE6CC}" type="pres">
      <dgm:prSet presAssocID="{CCF11699-2F0C-4A01-A910-D95D6E62656C}" presName="FourNodes_1_text" presStyleLbl="node1" presStyleIdx="3" presStyleCnt="4">
        <dgm:presLayoutVars>
          <dgm:bulletEnabled val="1"/>
        </dgm:presLayoutVars>
      </dgm:prSet>
      <dgm:spPr/>
    </dgm:pt>
    <dgm:pt modelId="{127B4F92-AF32-6041-84EB-B24A31A50A24}" type="pres">
      <dgm:prSet presAssocID="{CCF11699-2F0C-4A01-A910-D95D6E62656C}" presName="FourNodes_2_text" presStyleLbl="node1" presStyleIdx="3" presStyleCnt="4">
        <dgm:presLayoutVars>
          <dgm:bulletEnabled val="1"/>
        </dgm:presLayoutVars>
      </dgm:prSet>
      <dgm:spPr/>
    </dgm:pt>
    <dgm:pt modelId="{8237C79A-060F-BB4A-8932-6D0953323D5B}" type="pres">
      <dgm:prSet presAssocID="{CCF11699-2F0C-4A01-A910-D95D6E62656C}" presName="FourNodes_3_text" presStyleLbl="node1" presStyleIdx="3" presStyleCnt="4">
        <dgm:presLayoutVars>
          <dgm:bulletEnabled val="1"/>
        </dgm:presLayoutVars>
      </dgm:prSet>
      <dgm:spPr/>
    </dgm:pt>
    <dgm:pt modelId="{27919C60-279F-B841-B466-58831E618A85}" type="pres">
      <dgm:prSet presAssocID="{CCF11699-2F0C-4A01-A910-D95D6E62656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BD9F11A-3781-3C43-8218-D3545EBA47EA}" type="presOf" srcId="{365DEFF1-B211-4879-9A42-EA2B610CC502}" destId="{27919C60-279F-B841-B466-58831E618A85}" srcOrd="1" destOrd="0" presId="urn:microsoft.com/office/officeart/2005/8/layout/vProcess5"/>
    <dgm:cxn modelId="{EE9F0524-2C18-1B42-BFA8-7CFB9C513665}" type="presOf" srcId="{16BD2678-9D95-42E4-B86E-7A94A4BBE907}" destId="{D41E30A6-7306-A842-8422-B348064025D6}" srcOrd="0" destOrd="0" presId="urn:microsoft.com/office/officeart/2005/8/layout/vProcess5"/>
    <dgm:cxn modelId="{EA6CFD39-D4CF-2E42-BCCE-756367C81A25}" type="presOf" srcId="{AD8B3F99-2076-4ECC-90E0-04E2619BE29F}" destId="{AF361904-CF81-1F48-8CFB-578754AB1AC5}" srcOrd="0" destOrd="0" presId="urn:microsoft.com/office/officeart/2005/8/layout/vProcess5"/>
    <dgm:cxn modelId="{4FD2FE4A-F220-B94B-9A8A-E81CE6C2C75E}" type="presOf" srcId="{A9666BB3-1F5C-4E99-AF62-11104F395FD8}" destId="{D321814F-35FE-DA40-BB59-D58B893E92F8}" srcOrd="0" destOrd="0" presId="urn:microsoft.com/office/officeart/2005/8/layout/vProcess5"/>
    <dgm:cxn modelId="{0F7CF355-54D7-7044-ACFA-E8225CC74AB4}" type="presOf" srcId="{AD8B3F99-2076-4ECC-90E0-04E2619BE29F}" destId="{98B840F1-0B7D-C040-BEDC-58F1D9DCE6CC}" srcOrd="1" destOrd="0" presId="urn:microsoft.com/office/officeart/2005/8/layout/vProcess5"/>
    <dgm:cxn modelId="{26FBFB56-8C4A-469C-AA05-17FD69881955}" srcId="{CCF11699-2F0C-4A01-A910-D95D6E62656C}" destId="{365DEFF1-B211-4879-9A42-EA2B610CC502}" srcOrd="3" destOrd="0" parTransId="{28C42D7D-A878-48FA-A653-363BB7C49CC9}" sibTransId="{FE796531-A747-443F-866F-A971D7FBBF62}"/>
    <dgm:cxn modelId="{150B4457-777F-0742-855D-CDB66560D574}" type="presOf" srcId="{D9ED42BD-27A3-4399-B836-895039BC1635}" destId="{8237C79A-060F-BB4A-8932-6D0953323D5B}" srcOrd="1" destOrd="0" presId="urn:microsoft.com/office/officeart/2005/8/layout/vProcess5"/>
    <dgm:cxn modelId="{5A8F9467-A646-43A1-90CE-E8B0E9FF835F}" srcId="{CCF11699-2F0C-4A01-A910-D95D6E62656C}" destId="{A9666BB3-1F5C-4E99-AF62-11104F395FD8}" srcOrd="1" destOrd="0" parTransId="{7594E030-07C2-43FF-972D-E47C123C54AE}" sibTransId="{452A6C31-A925-49C4-8B9C-8C739F1127CE}"/>
    <dgm:cxn modelId="{E995A06C-4F76-421E-89EF-DE34733F016E}" srcId="{CCF11699-2F0C-4A01-A910-D95D6E62656C}" destId="{AD8B3F99-2076-4ECC-90E0-04E2619BE29F}" srcOrd="0" destOrd="0" parTransId="{B841B514-623F-4BFE-BDCC-5A873CC17905}" sibTransId="{16BD2678-9D95-42E4-B86E-7A94A4BBE907}"/>
    <dgm:cxn modelId="{F3907775-C99A-5F4B-9987-3D2C7CFB6808}" type="presOf" srcId="{A9666BB3-1F5C-4E99-AF62-11104F395FD8}" destId="{127B4F92-AF32-6041-84EB-B24A31A50A24}" srcOrd="1" destOrd="0" presId="urn:microsoft.com/office/officeart/2005/8/layout/vProcess5"/>
    <dgm:cxn modelId="{F3EB6B78-4F1B-C54F-B844-7E049AD2ED23}" type="presOf" srcId="{452A6C31-A925-49C4-8B9C-8C739F1127CE}" destId="{A6FAD6BF-7678-1847-9FAC-3B572B775B27}" srcOrd="0" destOrd="0" presId="urn:microsoft.com/office/officeart/2005/8/layout/vProcess5"/>
    <dgm:cxn modelId="{10731791-533C-E64A-B195-97D456E0199A}" type="presOf" srcId="{CCF11699-2F0C-4A01-A910-D95D6E62656C}" destId="{FF52778C-A897-4A44-A5D4-8EF16B8AE9D5}" srcOrd="0" destOrd="0" presId="urn:microsoft.com/office/officeart/2005/8/layout/vProcess5"/>
    <dgm:cxn modelId="{5C042FB0-7915-470A-A8C4-C58068188E3E}" srcId="{CCF11699-2F0C-4A01-A910-D95D6E62656C}" destId="{D9ED42BD-27A3-4399-B836-895039BC1635}" srcOrd="2" destOrd="0" parTransId="{D3B223C8-A716-4057-A047-277602F7C24D}" sibTransId="{C7A1DE61-8EC2-4E49-BD67-154DDB1559DE}"/>
    <dgm:cxn modelId="{32AB01BC-4D98-2448-B875-DC2D3DCB40FC}" type="presOf" srcId="{D9ED42BD-27A3-4399-B836-895039BC1635}" destId="{D106A1FB-6EC7-144A-A222-796923B3975A}" srcOrd="0" destOrd="0" presId="urn:microsoft.com/office/officeart/2005/8/layout/vProcess5"/>
    <dgm:cxn modelId="{37E2E2C7-DD82-9A47-B36B-B3D1C2940669}" type="presOf" srcId="{365DEFF1-B211-4879-9A42-EA2B610CC502}" destId="{D0C9E2DF-C1B0-A249-ADBF-73316EBF6B11}" srcOrd="0" destOrd="0" presId="urn:microsoft.com/office/officeart/2005/8/layout/vProcess5"/>
    <dgm:cxn modelId="{45AB6CCA-2DA7-7740-B829-281D7F1F3B9F}" type="presOf" srcId="{C7A1DE61-8EC2-4E49-BD67-154DDB1559DE}" destId="{BEB453A4-C4B1-2A48-B0E8-88E13BFA7397}" srcOrd="0" destOrd="0" presId="urn:microsoft.com/office/officeart/2005/8/layout/vProcess5"/>
    <dgm:cxn modelId="{3DC1E7D9-40B2-374F-8F97-476BC692E5A8}" type="presParOf" srcId="{FF52778C-A897-4A44-A5D4-8EF16B8AE9D5}" destId="{2104C6D3-3FE3-A746-9E84-241F5BEFDA2A}" srcOrd="0" destOrd="0" presId="urn:microsoft.com/office/officeart/2005/8/layout/vProcess5"/>
    <dgm:cxn modelId="{EC155CEA-0FE3-6748-B908-8E690876B803}" type="presParOf" srcId="{FF52778C-A897-4A44-A5D4-8EF16B8AE9D5}" destId="{AF361904-CF81-1F48-8CFB-578754AB1AC5}" srcOrd="1" destOrd="0" presId="urn:microsoft.com/office/officeart/2005/8/layout/vProcess5"/>
    <dgm:cxn modelId="{7C36F122-0A91-1F4C-BB40-7DAE264D2223}" type="presParOf" srcId="{FF52778C-A897-4A44-A5D4-8EF16B8AE9D5}" destId="{D321814F-35FE-DA40-BB59-D58B893E92F8}" srcOrd="2" destOrd="0" presId="urn:microsoft.com/office/officeart/2005/8/layout/vProcess5"/>
    <dgm:cxn modelId="{2FAEF79C-8505-2443-9A68-BF66D7170236}" type="presParOf" srcId="{FF52778C-A897-4A44-A5D4-8EF16B8AE9D5}" destId="{D106A1FB-6EC7-144A-A222-796923B3975A}" srcOrd="3" destOrd="0" presId="urn:microsoft.com/office/officeart/2005/8/layout/vProcess5"/>
    <dgm:cxn modelId="{669D620C-C23A-C748-8D92-C0AAF526F2F2}" type="presParOf" srcId="{FF52778C-A897-4A44-A5D4-8EF16B8AE9D5}" destId="{D0C9E2DF-C1B0-A249-ADBF-73316EBF6B11}" srcOrd="4" destOrd="0" presId="urn:microsoft.com/office/officeart/2005/8/layout/vProcess5"/>
    <dgm:cxn modelId="{0731ADF4-2CA2-F44D-BD5A-753DF6B1C158}" type="presParOf" srcId="{FF52778C-A897-4A44-A5D4-8EF16B8AE9D5}" destId="{D41E30A6-7306-A842-8422-B348064025D6}" srcOrd="5" destOrd="0" presId="urn:microsoft.com/office/officeart/2005/8/layout/vProcess5"/>
    <dgm:cxn modelId="{F4CA7348-2ACA-4342-A500-83202B236140}" type="presParOf" srcId="{FF52778C-A897-4A44-A5D4-8EF16B8AE9D5}" destId="{A6FAD6BF-7678-1847-9FAC-3B572B775B27}" srcOrd="6" destOrd="0" presId="urn:microsoft.com/office/officeart/2005/8/layout/vProcess5"/>
    <dgm:cxn modelId="{CDF37235-C9D9-4545-9C8B-D8D5755F6B04}" type="presParOf" srcId="{FF52778C-A897-4A44-A5D4-8EF16B8AE9D5}" destId="{BEB453A4-C4B1-2A48-B0E8-88E13BFA7397}" srcOrd="7" destOrd="0" presId="urn:microsoft.com/office/officeart/2005/8/layout/vProcess5"/>
    <dgm:cxn modelId="{9EBFA0B8-B402-4245-AC1F-210F2FAA27E8}" type="presParOf" srcId="{FF52778C-A897-4A44-A5D4-8EF16B8AE9D5}" destId="{98B840F1-0B7D-C040-BEDC-58F1D9DCE6CC}" srcOrd="8" destOrd="0" presId="urn:microsoft.com/office/officeart/2005/8/layout/vProcess5"/>
    <dgm:cxn modelId="{32E95C86-493D-3A41-86D2-B51C1A572A5A}" type="presParOf" srcId="{FF52778C-A897-4A44-A5D4-8EF16B8AE9D5}" destId="{127B4F92-AF32-6041-84EB-B24A31A50A24}" srcOrd="9" destOrd="0" presId="urn:microsoft.com/office/officeart/2005/8/layout/vProcess5"/>
    <dgm:cxn modelId="{7206A784-0D1F-1345-A55A-1EE3FC0D128A}" type="presParOf" srcId="{FF52778C-A897-4A44-A5D4-8EF16B8AE9D5}" destId="{8237C79A-060F-BB4A-8932-6D0953323D5B}" srcOrd="10" destOrd="0" presId="urn:microsoft.com/office/officeart/2005/8/layout/vProcess5"/>
    <dgm:cxn modelId="{0330FA13-739E-0845-B1E8-509B210D0BE0}" type="presParOf" srcId="{FF52778C-A897-4A44-A5D4-8EF16B8AE9D5}" destId="{27919C60-279F-B841-B466-58831E618A8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450451-EBDF-45D9-8842-FB95319AF9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231CC5A-4379-43ED-8BE8-BB705980F0E7}">
      <dgm:prSet/>
      <dgm:spPr/>
      <dgm:t>
        <a:bodyPr/>
        <a:lstStyle/>
        <a:p>
          <a:r>
            <a:rPr lang="es-CL"/>
            <a:t>Es la causa más frecuente de dolor anterior de rodilla en paciente pediátrico</a:t>
          </a:r>
          <a:endParaRPr lang="en-US"/>
        </a:p>
      </dgm:t>
    </dgm:pt>
    <dgm:pt modelId="{B9E24C77-8BC0-4709-B69D-8BB9FDFB7FFE}" type="parTrans" cxnId="{FBC1DC31-9FA2-4A00-A1E4-0EF508CC24AE}">
      <dgm:prSet/>
      <dgm:spPr/>
      <dgm:t>
        <a:bodyPr/>
        <a:lstStyle/>
        <a:p>
          <a:endParaRPr lang="en-US"/>
        </a:p>
      </dgm:t>
    </dgm:pt>
    <dgm:pt modelId="{5F6AF838-5D6D-4B97-81D0-E6A7EF3D229D}" type="sibTrans" cxnId="{FBC1DC31-9FA2-4A00-A1E4-0EF508CC24AE}">
      <dgm:prSet/>
      <dgm:spPr/>
      <dgm:t>
        <a:bodyPr/>
        <a:lstStyle/>
        <a:p>
          <a:endParaRPr lang="en-US"/>
        </a:p>
      </dgm:t>
    </dgm:pt>
    <dgm:pt modelId="{5F7046F3-2AA6-48F3-9F2D-8613C73B994D}">
      <dgm:prSet/>
      <dgm:spPr/>
      <dgm:t>
        <a:bodyPr/>
        <a:lstStyle/>
        <a:p>
          <a:r>
            <a:rPr lang="es-CL"/>
            <a:t>Espectro de anormalidades anatómicas asociadas con dolor anterior de rodilla y grados variables de inestabilidad de la articulación femoro –patelar. </a:t>
          </a:r>
          <a:endParaRPr lang="en-US"/>
        </a:p>
      </dgm:t>
    </dgm:pt>
    <dgm:pt modelId="{FDF7222E-AC43-438A-9551-61D4B4EF06D3}" type="parTrans" cxnId="{9064F500-DED3-40C5-8A75-BF523D4DF351}">
      <dgm:prSet/>
      <dgm:spPr/>
      <dgm:t>
        <a:bodyPr/>
        <a:lstStyle/>
        <a:p>
          <a:endParaRPr lang="en-US"/>
        </a:p>
      </dgm:t>
    </dgm:pt>
    <dgm:pt modelId="{0CD6094B-A089-4D02-8680-9AF751EC99EE}" type="sibTrans" cxnId="{9064F500-DED3-40C5-8A75-BF523D4DF351}">
      <dgm:prSet/>
      <dgm:spPr/>
      <dgm:t>
        <a:bodyPr/>
        <a:lstStyle/>
        <a:p>
          <a:endParaRPr lang="en-US"/>
        </a:p>
      </dgm:t>
    </dgm:pt>
    <dgm:pt modelId="{22D223FA-4AE7-4CCC-A5BC-242B38F3DAE7}">
      <dgm:prSet/>
      <dgm:spPr/>
      <dgm:t>
        <a:bodyPr/>
        <a:lstStyle/>
        <a:p>
          <a:r>
            <a:rPr lang="es-CL"/>
            <a:t>Edad de presentación 12 – 16 años. </a:t>
          </a:r>
          <a:endParaRPr lang="en-US"/>
        </a:p>
      </dgm:t>
    </dgm:pt>
    <dgm:pt modelId="{11D5F44C-BFF4-47D1-926B-DD81CF7085F7}" type="parTrans" cxnId="{2E99E5DF-B4E4-4BD0-8CA8-A7DD8409EA75}">
      <dgm:prSet/>
      <dgm:spPr/>
      <dgm:t>
        <a:bodyPr/>
        <a:lstStyle/>
        <a:p>
          <a:endParaRPr lang="en-US"/>
        </a:p>
      </dgm:t>
    </dgm:pt>
    <dgm:pt modelId="{6D4C18CE-46E5-40EB-AD2B-1361E9C1AA8E}" type="sibTrans" cxnId="{2E99E5DF-B4E4-4BD0-8CA8-A7DD8409EA75}">
      <dgm:prSet/>
      <dgm:spPr/>
      <dgm:t>
        <a:bodyPr/>
        <a:lstStyle/>
        <a:p>
          <a:endParaRPr lang="en-US"/>
        </a:p>
      </dgm:t>
    </dgm:pt>
    <dgm:pt modelId="{B204B469-6B34-4DA2-989D-7EED88A1FF3D}">
      <dgm:prSet/>
      <dgm:spPr/>
      <dgm:t>
        <a:bodyPr/>
        <a:lstStyle/>
        <a:p>
          <a:r>
            <a:rPr lang="es-CL"/>
            <a:t>Mas frecuente en mujeres</a:t>
          </a:r>
          <a:endParaRPr lang="en-US"/>
        </a:p>
      </dgm:t>
    </dgm:pt>
    <dgm:pt modelId="{714657DA-B51C-4749-A160-D525CF848677}" type="parTrans" cxnId="{4BDFA8DE-ACB9-49EC-80C4-55FAB86961B7}">
      <dgm:prSet/>
      <dgm:spPr/>
      <dgm:t>
        <a:bodyPr/>
        <a:lstStyle/>
        <a:p>
          <a:endParaRPr lang="en-US"/>
        </a:p>
      </dgm:t>
    </dgm:pt>
    <dgm:pt modelId="{12892187-AF7A-454D-8169-27C85A0365EA}" type="sibTrans" cxnId="{4BDFA8DE-ACB9-49EC-80C4-55FAB86961B7}">
      <dgm:prSet/>
      <dgm:spPr/>
      <dgm:t>
        <a:bodyPr/>
        <a:lstStyle/>
        <a:p>
          <a:endParaRPr lang="en-US"/>
        </a:p>
      </dgm:t>
    </dgm:pt>
    <dgm:pt modelId="{1F3D5C7E-BD97-EA4D-811A-DAF2BE21E4FB}" type="pres">
      <dgm:prSet presAssocID="{12450451-EBDF-45D9-8842-FB95319AF94E}" presName="linear" presStyleCnt="0">
        <dgm:presLayoutVars>
          <dgm:animLvl val="lvl"/>
          <dgm:resizeHandles val="exact"/>
        </dgm:presLayoutVars>
      </dgm:prSet>
      <dgm:spPr/>
    </dgm:pt>
    <dgm:pt modelId="{DB732C6C-736F-284F-9388-C3B72E3C895E}" type="pres">
      <dgm:prSet presAssocID="{F231CC5A-4379-43ED-8BE8-BB705980F0E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72A9555-3356-5F45-95D0-13FBD26CA857}" type="pres">
      <dgm:prSet presAssocID="{5F6AF838-5D6D-4B97-81D0-E6A7EF3D229D}" presName="spacer" presStyleCnt="0"/>
      <dgm:spPr/>
    </dgm:pt>
    <dgm:pt modelId="{09223601-1F8E-8A4E-9DF5-3D9EE45B3F8C}" type="pres">
      <dgm:prSet presAssocID="{5F7046F3-2AA6-48F3-9F2D-8613C73B994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9690B92-E0B8-EF48-8A12-E3703E6AC50F}" type="pres">
      <dgm:prSet presAssocID="{0CD6094B-A089-4D02-8680-9AF751EC99EE}" presName="spacer" presStyleCnt="0"/>
      <dgm:spPr/>
    </dgm:pt>
    <dgm:pt modelId="{A564A3F6-854A-6B4E-B040-5115245A2C92}" type="pres">
      <dgm:prSet presAssocID="{22D223FA-4AE7-4CCC-A5BC-242B38F3DAE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CC67B1C-51B1-A246-B495-7800D102547E}" type="pres">
      <dgm:prSet presAssocID="{6D4C18CE-46E5-40EB-AD2B-1361E9C1AA8E}" presName="spacer" presStyleCnt="0"/>
      <dgm:spPr/>
    </dgm:pt>
    <dgm:pt modelId="{5E477A16-2C81-804C-BF38-47E67706CAD5}" type="pres">
      <dgm:prSet presAssocID="{B204B469-6B34-4DA2-989D-7EED88A1FF3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064F500-DED3-40C5-8A75-BF523D4DF351}" srcId="{12450451-EBDF-45D9-8842-FB95319AF94E}" destId="{5F7046F3-2AA6-48F3-9F2D-8613C73B994D}" srcOrd="1" destOrd="0" parTransId="{FDF7222E-AC43-438A-9551-61D4B4EF06D3}" sibTransId="{0CD6094B-A089-4D02-8680-9AF751EC99EE}"/>
    <dgm:cxn modelId="{38711A0D-1F49-0644-BF9F-6C12803A8C55}" type="presOf" srcId="{12450451-EBDF-45D9-8842-FB95319AF94E}" destId="{1F3D5C7E-BD97-EA4D-811A-DAF2BE21E4FB}" srcOrd="0" destOrd="0" presId="urn:microsoft.com/office/officeart/2005/8/layout/vList2"/>
    <dgm:cxn modelId="{FBC1DC31-9FA2-4A00-A1E4-0EF508CC24AE}" srcId="{12450451-EBDF-45D9-8842-FB95319AF94E}" destId="{F231CC5A-4379-43ED-8BE8-BB705980F0E7}" srcOrd="0" destOrd="0" parTransId="{B9E24C77-8BC0-4709-B69D-8BB9FDFB7FFE}" sibTransId="{5F6AF838-5D6D-4B97-81D0-E6A7EF3D229D}"/>
    <dgm:cxn modelId="{4ED73C88-CD0F-5542-90DC-9984B0D2635D}" type="presOf" srcId="{F231CC5A-4379-43ED-8BE8-BB705980F0E7}" destId="{DB732C6C-736F-284F-9388-C3B72E3C895E}" srcOrd="0" destOrd="0" presId="urn:microsoft.com/office/officeart/2005/8/layout/vList2"/>
    <dgm:cxn modelId="{4174969A-71C5-D24A-B38B-DBC547E01A77}" type="presOf" srcId="{B204B469-6B34-4DA2-989D-7EED88A1FF3D}" destId="{5E477A16-2C81-804C-BF38-47E67706CAD5}" srcOrd="0" destOrd="0" presId="urn:microsoft.com/office/officeart/2005/8/layout/vList2"/>
    <dgm:cxn modelId="{6B316BAB-6980-B04E-B476-18684B9700D7}" type="presOf" srcId="{5F7046F3-2AA6-48F3-9F2D-8613C73B994D}" destId="{09223601-1F8E-8A4E-9DF5-3D9EE45B3F8C}" srcOrd="0" destOrd="0" presId="urn:microsoft.com/office/officeart/2005/8/layout/vList2"/>
    <dgm:cxn modelId="{4BDFA8DE-ACB9-49EC-80C4-55FAB86961B7}" srcId="{12450451-EBDF-45D9-8842-FB95319AF94E}" destId="{B204B469-6B34-4DA2-989D-7EED88A1FF3D}" srcOrd="3" destOrd="0" parTransId="{714657DA-B51C-4749-A160-D525CF848677}" sibTransId="{12892187-AF7A-454D-8169-27C85A0365EA}"/>
    <dgm:cxn modelId="{2E99E5DF-B4E4-4BD0-8CA8-A7DD8409EA75}" srcId="{12450451-EBDF-45D9-8842-FB95319AF94E}" destId="{22D223FA-4AE7-4CCC-A5BC-242B38F3DAE7}" srcOrd="2" destOrd="0" parTransId="{11D5F44C-BFF4-47D1-926B-DD81CF7085F7}" sibTransId="{6D4C18CE-46E5-40EB-AD2B-1361E9C1AA8E}"/>
    <dgm:cxn modelId="{8C18C9ED-48C6-2549-880E-00B5CD873353}" type="presOf" srcId="{22D223FA-4AE7-4CCC-A5BC-242B38F3DAE7}" destId="{A564A3F6-854A-6B4E-B040-5115245A2C92}" srcOrd="0" destOrd="0" presId="urn:microsoft.com/office/officeart/2005/8/layout/vList2"/>
    <dgm:cxn modelId="{E5A9B46F-1BD9-084F-853C-23E254EB4AD1}" type="presParOf" srcId="{1F3D5C7E-BD97-EA4D-811A-DAF2BE21E4FB}" destId="{DB732C6C-736F-284F-9388-C3B72E3C895E}" srcOrd="0" destOrd="0" presId="urn:microsoft.com/office/officeart/2005/8/layout/vList2"/>
    <dgm:cxn modelId="{1AA97BEA-0687-BD43-96C9-0A460D2E1AC3}" type="presParOf" srcId="{1F3D5C7E-BD97-EA4D-811A-DAF2BE21E4FB}" destId="{B72A9555-3356-5F45-95D0-13FBD26CA857}" srcOrd="1" destOrd="0" presId="urn:microsoft.com/office/officeart/2005/8/layout/vList2"/>
    <dgm:cxn modelId="{7FFB4233-2144-774D-B617-CD21DB1262C6}" type="presParOf" srcId="{1F3D5C7E-BD97-EA4D-811A-DAF2BE21E4FB}" destId="{09223601-1F8E-8A4E-9DF5-3D9EE45B3F8C}" srcOrd="2" destOrd="0" presId="urn:microsoft.com/office/officeart/2005/8/layout/vList2"/>
    <dgm:cxn modelId="{4D45354F-3D29-994A-80EF-960B5700B5D0}" type="presParOf" srcId="{1F3D5C7E-BD97-EA4D-811A-DAF2BE21E4FB}" destId="{79690B92-E0B8-EF48-8A12-E3703E6AC50F}" srcOrd="3" destOrd="0" presId="urn:microsoft.com/office/officeart/2005/8/layout/vList2"/>
    <dgm:cxn modelId="{7D753A64-9C1E-3C43-85D9-C66FC44C4F4A}" type="presParOf" srcId="{1F3D5C7E-BD97-EA4D-811A-DAF2BE21E4FB}" destId="{A564A3F6-854A-6B4E-B040-5115245A2C92}" srcOrd="4" destOrd="0" presId="urn:microsoft.com/office/officeart/2005/8/layout/vList2"/>
    <dgm:cxn modelId="{E71381C2-0D92-F946-BBA1-B9563A34F3AF}" type="presParOf" srcId="{1F3D5C7E-BD97-EA4D-811A-DAF2BE21E4FB}" destId="{0CC67B1C-51B1-A246-B495-7800D102547E}" srcOrd="5" destOrd="0" presId="urn:microsoft.com/office/officeart/2005/8/layout/vList2"/>
    <dgm:cxn modelId="{CEEA1A41-4B2C-CF46-A25A-8CA3F1FD4A38}" type="presParOf" srcId="{1F3D5C7E-BD97-EA4D-811A-DAF2BE21E4FB}" destId="{5E477A16-2C81-804C-BF38-47E67706CAD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CA5B42-130E-466E-8C13-27A80C6E6AB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8D6286-9DAB-4C8D-9AC7-D9CFEEBAA1C9}">
      <dgm:prSet/>
      <dgm:spPr/>
      <dgm:t>
        <a:bodyPr/>
        <a:lstStyle/>
        <a:p>
          <a:r>
            <a:rPr lang="es-CL"/>
            <a:t>Tratamiento</a:t>
          </a:r>
          <a:endParaRPr lang="en-US"/>
        </a:p>
      </dgm:t>
    </dgm:pt>
    <dgm:pt modelId="{C12C3903-2442-45CA-8B84-24DFD4F6368B}" type="parTrans" cxnId="{B4C14018-25CF-4B5D-A45F-73411111FD93}">
      <dgm:prSet/>
      <dgm:spPr/>
      <dgm:t>
        <a:bodyPr/>
        <a:lstStyle/>
        <a:p>
          <a:endParaRPr lang="en-US"/>
        </a:p>
      </dgm:t>
    </dgm:pt>
    <dgm:pt modelId="{BA35258B-3A94-4C4F-8B0B-CC14DDF7C5D1}" type="sibTrans" cxnId="{B4C14018-25CF-4B5D-A45F-73411111FD93}">
      <dgm:prSet/>
      <dgm:spPr/>
      <dgm:t>
        <a:bodyPr/>
        <a:lstStyle/>
        <a:p>
          <a:endParaRPr lang="en-US"/>
        </a:p>
      </dgm:t>
    </dgm:pt>
    <dgm:pt modelId="{17BEBDD9-91DA-4E26-88BB-C4124A420143}">
      <dgm:prSet/>
      <dgm:spPr/>
      <dgm:t>
        <a:bodyPr/>
        <a:lstStyle/>
        <a:p>
          <a:r>
            <a:rPr lang="es-CL" dirty="0"/>
            <a:t>Asintomático -&gt; OBSERVAR ¡¡¡¡¡</a:t>
          </a:r>
          <a:endParaRPr lang="en-US" dirty="0"/>
        </a:p>
      </dgm:t>
    </dgm:pt>
    <dgm:pt modelId="{0AF5F16F-C888-4F68-A2BF-6AD636B5F4F9}" type="parTrans" cxnId="{254FF853-A857-42F7-8912-EE4040AE32B4}">
      <dgm:prSet/>
      <dgm:spPr/>
      <dgm:t>
        <a:bodyPr/>
        <a:lstStyle/>
        <a:p>
          <a:endParaRPr lang="en-US"/>
        </a:p>
      </dgm:t>
    </dgm:pt>
    <dgm:pt modelId="{27935EA4-9B91-4BBC-B79D-0CF30C07404F}" type="sibTrans" cxnId="{254FF853-A857-42F7-8912-EE4040AE32B4}">
      <dgm:prSet/>
      <dgm:spPr/>
      <dgm:t>
        <a:bodyPr/>
        <a:lstStyle/>
        <a:p>
          <a:endParaRPr lang="en-US"/>
        </a:p>
      </dgm:t>
    </dgm:pt>
    <dgm:pt modelId="{9760DB85-5395-4E20-8DE1-5F47C25E181B}">
      <dgm:prSet/>
      <dgm:spPr/>
      <dgm:t>
        <a:bodyPr/>
        <a:lstStyle/>
        <a:p>
          <a:r>
            <a:rPr lang="es-CL" dirty="0"/>
            <a:t>Sintomático con  ligamentos normales       meniscectomía parcial</a:t>
          </a:r>
          <a:endParaRPr lang="en-US" dirty="0"/>
        </a:p>
      </dgm:t>
    </dgm:pt>
    <dgm:pt modelId="{3CD5AE24-DC8C-4B5D-837B-0A7FC9A79D9F}" type="parTrans" cxnId="{CDB55FA7-7B0D-4841-BB55-5E84458AE214}">
      <dgm:prSet/>
      <dgm:spPr/>
      <dgm:t>
        <a:bodyPr/>
        <a:lstStyle/>
        <a:p>
          <a:endParaRPr lang="en-US"/>
        </a:p>
      </dgm:t>
    </dgm:pt>
    <dgm:pt modelId="{64552C78-FD5B-49B9-B664-63E1629CFEB8}" type="sibTrans" cxnId="{CDB55FA7-7B0D-4841-BB55-5E84458AE214}">
      <dgm:prSet/>
      <dgm:spPr/>
      <dgm:t>
        <a:bodyPr/>
        <a:lstStyle/>
        <a:p>
          <a:endParaRPr lang="en-US"/>
        </a:p>
      </dgm:t>
    </dgm:pt>
    <dgm:pt modelId="{A9B1ED51-B636-4AEF-9556-42845ABDC85B}">
      <dgm:prSet/>
      <dgm:spPr/>
      <dgm:t>
        <a:bodyPr/>
        <a:lstStyle/>
        <a:p>
          <a:r>
            <a:rPr lang="es-CL"/>
            <a:t>Sintomático tipo 	Wrisberg		          meniscectomía total(menicectomía parcial+fijación del reborde meniscal)</a:t>
          </a:r>
          <a:endParaRPr lang="en-US"/>
        </a:p>
      </dgm:t>
    </dgm:pt>
    <dgm:pt modelId="{15B93ADD-B339-4EF6-B08E-B22DF738E33A}" type="parTrans" cxnId="{65C02A38-BEAC-4A12-8AAA-0ADF399B07CE}">
      <dgm:prSet/>
      <dgm:spPr/>
      <dgm:t>
        <a:bodyPr/>
        <a:lstStyle/>
        <a:p>
          <a:endParaRPr lang="en-US"/>
        </a:p>
      </dgm:t>
    </dgm:pt>
    <dgm:pt modelId="{1355034C-72FE-478D-B2F7-C81B6F4C7471}" type="sibTrans" cxnId="{65C02A38-BEAC-4A12-8AAA-0ADF399B07CE}">
      <dgm:prSet/>
      <dgm:spPr/>
      <dgm:t>
        <a:bodyPr/>
        <a:lstStyle/>
        <a:p>
          <a:endParaRPr lang="en-US"/>
        </a:p>
      </dgm:t>
    </dgm:pt>
    <dgm:pt modelId="{5AA62C75-2B20-934F-A5A2-C386BC9D6B9C}" type="pres">
      <dgm:prSet presAssocID="{A4CA5B42-130E-466E-8C13-27A80C6E6AB4}" presName="linear" presStyleCnt="0">
        <dgm:presLayoutVars>
          <dgm:animLvl val="lvl"/>
          <dgm:resizeHandles val="exact"/>
        </dgm:presLayoutVars>
      </dgm:prSet>
      <dgm:spPr/>
    </dgm:pt>
    <dgm:pt modelId="{0FC75D55-E27E-EC4F-8587-E018AF6C3C79}" type="pres">
      <dgm:prSet presAssocID="{3D8D6286-9DAB-4C8D-9AC7-D9CFEEBAA1C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CD78AAC-8CA1-A548-BFF5-443A79F26B0E}" type="pres">
      <dgm:prSet presAssocID="{BA35258B-3A94-4C4F-8B0B-CC14DDF7C5D1}" presName="spacer" presStyleCnt="0"/>
      <dgm:spPr/>
    </dgm:pt>
    <dgm:pt modelId="{8DFF24E1-9E75-3743-8415-46E757045047}" type="pres">
      <dgm:prSet presAssocID="{17BEBDD9-91DA-4E26-88BB-C4124A42014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997162C-4DF6-D048-8B27-CC424204A3E6}" type="pres">
      <dgm:prSet presAssocID="{27935EA4-9B91-4BBC-B79D-0CF30C07404F}" presName="spacer" presStyleCnt="0"/>
      <dgm:spPr/>
    </dgm:pt>
    <dgm:pt modelId="{AD4216A8-FA5B-0249-8970-14F8174FF07B}" type="pres">
      <dgm:prSet presAssocID="{9760DB85-5395-4E20-8DE1-5F47C25E181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FA7ECFC-C292-C042-ADA9-130B3AB104E5}" type="pres">
      <dgm:prSet presAssocID="{64552C78-FD5B-49B9-B664-63E1629CFEB8}" presName="spacer" presStyleCnt="0"/>
      <dgm:spPr/>
    </dgm:pt>
    <dgm:pt modelId="{C981C75D-5695-9340-B61C-3E6993432E83}" type="pres">
      <dgm:prSet presAssocID="{A9B1ED51-B636-4AEF-9556-42845ABDC85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F4C7801-2C57-4942-833B-7B6E5DED1060}" type="presOf" srcId="{3D8D6286-9DAB-4C8D-9AC7-D9CFEEBAA1C9}" destId="{0FC75D55-E27E-EC4F-8587-E018AF6C3C79}" srcOrd="0" destOrd="0" presId="urn:microsoft.com/office/officeart/2005/8/layout/vList2"/>
    <dgm:cxn modelId="{B4C14018-25CF-4B5D-A45F-73411111FD93}" srcId="{A4CA5B42-130E-466E-8C13-27A80C6E6AB4}" destId="{3D8D6286-9DAB-4C8D-9AC7-D9CFEEBAA1C9}" srcOrd="0" destOrd="0" parTransId="{C12C3903-2442-45CA-8B84-24DFD4F6368B}" sibTransId="{BA35258B-3A94-4C4F-8B0B-CC14DDF7C5D1}"/>
    <dgm:cxn modelId="{65C02A38-BEAC-4A12-8AAA-0ADF399B07CE}" srcId="{A4CA5B42-130E-466E-8C13-27A80C6E6AB4}" destId="{A9B1ED51-B636-4AEF-9556-42845ABDC85B}" srcOrd="3" destOrd="0" parTransId="{15B93ADD-B339-4EF6-B08E-B22DF738E33A}" sibTransId="{1355034C-72FE-478D-B2F7-C81B6F4C7471}"/>
    <dgm:cxn modelId="{254FF853-A857-42F7-8912-EE4040AE32B4}" srcId="{A4CA5B42-130E-466E-8C13-27A80C6E6AB4}" destId="{17BEBDD9-91DA-4E26-88BB-C4124A420143}" srcOrd="1" destOrd="0" parTransId="{0AF5F16F-C888-4F68-A2BF-6AD636B5F4F9}" sibTransId="{27935EA4-9B91-4BBC-B79D-0CF30C07404F}"/>
    <dgm:cxn modelId="{BBF97C85-44D0-4B48-88FC-C8EC551DB7BF}" type="presOf" srcId="{17BEBDD9-91DA-4E26-88BB-C4124A420143}" destId="{8DFF24E1-9E75-3743-8415-46E757045047}" srcOrd="0" destOrd="0" presId="urn:microsoft.com/office/officeart/2005/8/layout/vList2"/>
    <dgm:cxn modelId="{CDB55FA7-7B0D-4841-BB55-5E84458AE214}" srcId="{A4CA5B42-130E-466E-8C13-27A80C6E6AB4}" destId="{9760DB85-5395-4E20-8DE1-5F47C25E181B}" srcOrd="2" destOrd="0" parTransId="{3CD5AE24-DC8C-4B5D-837B-0A7FC9A79D9F}" sibTransId="{64552C78-FD5B-49B9-B664-63E1629CFEB8}"/>
    <dgm:cxn modelId="{9E7A5AAC-B495-DF44-85C4-FF587890ECCC}" type="presOf" srcId="{A4CA5B42-130E-466E-8C13-27A80C6E6AB4}" destId="{5AA62C75-2B20-934F-A5A2-C386BC9D6B9C}" srcOrd="0" destOrd="0" presId="urn:microsoft.com/office/officeart/2005/8/layout/vList2"/>
    <dgm:cxn modelId="{B6505AB3-6D7A-BD47-8A54-44185DB20CD9}" type="presOf" srcId="{A9B1ED51-B636-4AEF-9556-42845ABDC85B}" destId="{C981C75D-5695-9340-B61C-3E6993432E83}" srcOrd="0" destOrd="0" presId="urn:microsoft.com/office/officeart/2005/8/layout/vList2"/>
    <dgm:cxn modelId="{6E99D2CB-2824-FE45-A4C0-B9A2C34D5CB4}" type="presOf" srcId="{9760DB85-5395-4E20-8DE1-5F47C25E181B}" destId="{AD4216A8-FA5B-0249-8970-14F8174FF07B}" srcOrd="0" destOrd="0" presId="urn:microsoft.com/office/officeart/2005/8/layout/vList2"/>
    <dgm:cxn modelId="{BDA12DAB-8BA2-5944-9C1A-13B56A7BC296}" type="presParOf" srcId="{5AA62C75-2B20-934F-A5A2-C386BC9D6B9C}" destId="{0FC75D55-E27E-EC4F-8587-E018AF6C3C79}" srcOrd="0" destOrd="0" presId="urn:microsoft.com/office/officeart/2005/8/layout/vList2"/>
    <dgm:cxn modelId="{7B61304C-9F6F-8441-B3FD-863DB5215BE3}" type="presParOf" srcId="{5AA62C75-2B20-934F-A5A2-C386BC9D6B9C}" destId="{1CD78AAC-8CA1-A548-BFF5-443A79F26B0E}" srcOrd="1" destOrd="0" presId="urn:microsoft.com/office/officeart/2005/8/layout/vList2"/>
    <dgm:cxn modelId="{B5E1D5C2-FF49-3340-A05F-B50643476A36}" type="presParOf" srcId="{5AA62C75-2B20-934F-A5A2-C386BC9D6B9C}" destId="{8DFF24E1-9E75-3743-8415-46E757045047}" srcOrd="2" destOrd="0" presId="urn:microsoft.com/office/officeart/2005/8/layout/vList2"/>
    <dgm:cxn modelId="{E7554164-412B-3140-8B44-D7619399FA2A}" type="presParOf" srcId="{5AA62C75-2B20-934F-A5A2-C386BC9D6B9C}" destId="{8997162C-4DF6-D048-8B27-CC424204A3E6}" srcOrd="3" destOrd="0" presId="urn:microsoft.com/office/officeart/2005/8/layout/vList2"/>
    <dgm:cxn modelId="{492D063B-50CF-2643-B5E6-442E0A8C45B4}" type="presParOf" srcId="{5AA62C75-2B20-934F-A5A2-C386BC9D6B9C}" destId="{AD4216A8-FA5B-0249-8970-14F8174FF07B}" srcOrd="4" destOrd="0" presId="urn:microsoft.com/office/officeart/2005/8/layout/vList2"/>
    <dgm:cxn modelId="{0F48C547-0553-784D-AF93-3466F6FD88F3}" type="presParOf" srcId="{5AA62C75-2B20-934F-A5A2-C386BC9D6B9C}" destId="{5FA7ECFC-C292-C042-ADA9-130B3AB104E5}" srcOrd="5" destOrd="0" presId="urn:microsoft.com/office/officeart/2005/8/layout/vList2"/>
    <dgm:cxn modelId="{25746FDE-C04F-0242-82F3-5B9AD1BEC475}" type="presParOf" srcId="{5AA62C75-2B20-934F-A5A2-C386BC9D6B9C}" destId="{C981C75D-5695-9340-B61C-3E6993432E8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61904-CF81-1F48-8CFB-578754AB1AC5}">
      <dsp:nvSpPr>
        <dsp:cNvPr id="0" name=""/>
        <dsp:cNvSpPr/>
      </dsp:nvSpPr>
      <dsp:spPr>
        <a:xfrm>
          <a:off x="0" y="0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/>
            <a:t>TRATAMIENTO</a:t>
          </a:r>
          <a:endParaRPr lang="en-US" sz="2400" kern="1200"/>
        </a:p>
      </dsp:txBody>
      <dsp:txXfrm>
        <a:off x="27017" y="27017"/>
        <a:ext cx="7668958" cy="868383"/>
      </dsp:txXfrm>
    </dsp:sp>
    <dsp:sp modelId="{D321814F-35FE-DA40-BB59-D58B893E92F8}">
      <dsp:nvSpPr>
        <dsp:cNvPr id="0" name=""/>
        <dsp:cNvSpPr/>
      </dsp:nvSpPr>
      <dsp:spPr>
        <a:xfrm>
          <a:off x="732164" y="1090129"/>
          <a:ext cx="8742263" cy="9224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/>
            <a:t>El objetivo de tratamiento es lograr una rodilla estable, Reducida con rango de movilidad normal.</a:t>
          </a:r>
          <a:endParaRPr lang="en-US" sz="2400" kern="1200"/>
        </a:p>
      </dsp:txBody>
      <dsp:txXfrm>
        <a:off x="759181" y="1117146"/>
        <a:ext cx="7356493" cy="868383"/>
      </dsp:txXfrm>
    </dsp:sp>
    <dsp:sp modelId="{D106A1FB-6EC7-144A-A222-796923B3975A}">
      <dsp:nvSpPr>
        <dsp:cNvPr id="0" name=""/>
        <dsp:cNvSpPr/>
      </dsp:nvSpPr>
      <dsp:spPr>
        <a:xfrm>
          <a:off x="1453401" y="2180258"/>
          <a:ext cx="8742263" cy="9224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/>
            <a:t>El Tratamiento debe ser Precoz, Neonato o antes de los 3 meses.</a:t>
          </a:r>
          <a:endParaRPr lang="en-US" sz="2400" kern="1200"/>
        </a:p>
      </dsp:txBody>
      <dsp:txXfrm>
        <a:off x="1480418" y="2207275"/>
        <a:ext cx="7367421" cy="868383"/>
      </dsp:txXfrm>
    </dsp:sp>
    <dsp:sp modelId="{D0C9E2DF-C1B0-A249-ADBF-73316EBF6B11}">
      <dsp:nvSpPr>
        <dsp:cNvPr id="0" name=""/>
        <dsp:cNvSpPr/>
      </dsp:nvSpPr>
      <dsp:spPr>
        <a:xfrm>
          <a:off x="2185565" y="3270387"/>
          <a:ext cx="8742263" cy="9224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/>
            <a:t>Tratamiento Progresivo aumento de flexión con Valvas de yeso progresivas cada 2-3días.</a:t>
          </a:r>
          <a:endParaRPr lang="en-US" sz="2400" kern="1200"/>
        </a:p>
      </dsp:txBody>
      <dsp:txXfrm>
        <a:off x="2212582" y="3297404"/>
        <a:ext cx="7356493" cy="868383"/>
      </dsp:txXfrm>
    </dsp:sp>
    <dsp:sp modelId="{D41E30A6-7306-A842-8422-B348064025D6}">
      <dsp:nvSpPr>
        <dsp:cNvPr id="0" name=""/>
        <dsp:cNvSpPr/>
      </dsp:nvSpPr>
      <dsp:spPr>
        <a:xfrm>
          <a:off x="8142692" y="706487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277595" y="706487"/>
        <a:ext cx="329765" cy="451177"/>
      </dsp:txXfrm>
    </dsp:sp>
    <dsp:sp modelId="{A6FAD6BF-7678-1847-9FAC-3B572B775B27}">
      <dsp:nvSpPr>
        <dsp:cNvPr id="0" name=""/>
        <dsp:cNvSpPr/>
      </dsp:nvSpPr>
      <dsp:spPr>
        <a:xfrm>
          <a:off x="8874856" y="179661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009759" y="1796616"/>
        <a:ext cx="329765" cy="451177"/>
      </dsp:txXfrm>
    </dsp:sp>
    <dsp:sp modelId="{BEB453A4-C4B1-2A48-B0E8-88E13BFA7397}">
      <dsp:nvSpPr>
        <dsp:cNvPr id="0" name=""/>
        <dsp:cNvSpPr/>
      </dsp:nvSpPr>
      <dsp:spPr>
        <a:xfrm>
          <a:off x="9596093" y="288674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730996" y="2886746"/>
        <a:ext cx="329765" cy="451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32C6C-736F-284F-9388-C3B72E3C895E}">
      <dsp:nvSpPr>
        <dsp:cNvPr id="0" name=""/>
        <dsp:cNvSpPr/>
      </dsp:nvSpPr>
      <dsp:spPr>
        <a:xfrm>
          <a:off x="0" y="2144"/>
          <a:ext cx="10927829" cy="99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Es la causa más frecuente de dolor anterior de rodilla en paciente pediátrico</a:t>
          </a:r>
          <a:endParaRPr lang="en-US" sz="2500" kern="1200"/>
        </a:p>
      </dsp:txBody>
      <dsp:txXfrm>
        <a:off x="48481" y="50625"/>
        <a:ext cx="10830867" cy="896166"/>
      </dsp:txXfrm>
    </dsp:sp>
    <dsp:sp modelId="{09223601-1F8E-8A4E-9DF5-3D9EE45B3F8C}">
      <dsp:nvSpPr>
        <dsp:cNvPr id="0" name=""/>
        <dsp:cNvSpPr/>
      </dsp:nvSpPr>
      <dsp:spPr>
        <a:xfrm>
          <a:off x="0" y="1067273"/>
          <a:ext cx="10927829" cy="993128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Espectro de anormalidades anatómicas asociadas con dolor anterior de rodilla y grados variables de inestabilidad de la articulación femoro –patelar. </a:t>
          </a:r>
          <a:endParaRPr lang="en-US" sz="2500" kern="1200"/>
        </a:p>
      </dsp:txBody>
      <dsp:txXfrm>
        <a:off x="48481" y="1115754"/>
        <a:ext cx="10830867" cy="896166"/>
      </dsp:txXfrm>
    </dsp:sp>
    <dsp:sp modelId="{A564A3F6-854A-6B4E-B040-5115245A2C92}">
      <dsp:nvSpPr>
        <dsp:cNvPr id="0" name=""/>
        <dsp:cNvSpPr/>
      </dsp:nvSpPr>
      <dsp:spPr>
        <a:xfrm>
          <a:off x="0" y="2132402"/>
          <a:ext cx="10927829" cy="993128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Edad de presentación 12 – 16 años. </a:t>
          </a:r>
          <a:endParaRPr lang="en-US" sz="2500" kern="1200"/>
        </a:p>
      </dsp:txBody>
      <dsp:txXfrm>
        <a:off x="48481" y="2180883"/>
        <a:ext cx="10830867" cy="896166"/>
      </dsp:txXfrm>
    </dsp:sp>
    <dsp:sp modelId="{5E477A16-2C81-804C-BF38-47E67706CAD5}">
      <dsp:nvSpPr>
        <dsp:cNvPr id="0" name=""/>
        <dsp:cNvSpPr/>
      </dsp:nvSpPr>
      <dsp:spPr>
        <a:xfrm>
          <a:off x="0" y="3197531"/>
          <a:ext cx="10927829" cy="99312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Mas frecuente en mujeres</a:t>
          </a:r>
          <a:endParaRPr lang="en-US" sz="2500" kern="1200"/>
        </a:p>
      </dsp:txBody>
      <dsp:txXfrm>
        <a:off x="48481" y="3246012"/>
        <a:ext cx="10830867" cy="896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75D55-E27E-EC4F-8587-E018AF6C3C79}">
      <dsp:nvSpPr>
        <dsp:cNvPr id="0" name=""/>
        <dsp:cNvSpPr/>
      </dsp:nvSpPr>
      <dsp:spPr>
        <a:xfrm>
          <a:off x="0" y="9379"/>
          <a:ext cx="7559504" cy="15083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/>
            <a:t>Tratamiento</a:t>
          </a:r>
          <a:endParaRPr lang="en-US" sz="2700" kern="1200"/>
        </a:p>
      </dsp:txBody>
      <dsp:txXfrm>
        <a:off x="73630" y="83009"/>
        <a:ext cx="7412244" cy="1361054"/>
      </dsp:txXfrm>
    </dsp:sp>
    <dsp:sp modelId="{8DFF24E1-9E75-3743-8415-46E757045047}">
      <dsp:nvSpPr>
        <dsp:cNvPr id="0" name=""/>
        <dsp:cNvSpPr/>
      </dsp:nvSpPr>
      <dsp:spPr>
        <a:xfrm>
          <a:off x="0" y="1595453"/>
          <a:ext cx="7559504" cy="1508314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Asintomático -&gt; OBSERVAR ¡¡¡¡¡</a:t>
          </a:r>
          <a:endParaRPr lang="en-US" sz="2700" kern="1200" dirty="0"/>
        </a:p>
      </dsp:txBody>
      <dsp:txXfrm>
        <a:off x="73630" y="1669083"/>
        <a:ext cx="7412244" cy="1361054"/>
      </dsp:txXfrm>
    </dsp:sp>
    <dsp:sp modelId="{AD4216A8-FA5B-0249-8970-14F8174FF07B}">
      <dsp:nvSpPr>
        <dsp:cNvPr id="0" name=""/>
        <dsp:cNvSpPr/>
      </dsp:nvSpPr>
      <dsp:spPr>
        <a:xfrm>
          <a:off x="0" y="3181528"/>
          <a:ext cx="7559504" cy="1508314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 dirty="0"/>
            <a:t>Sintomático con  ligamentos normales       meniscectomía parcial</a:t>
          </a:r>
          <a:endParaRPr lang="en-US" sz="2700" kern="1200" dirty="0"/>
        </a:p>
      </dsp:txBody>
      <dsp:txXfrm>
        <a:off x="73630" y="3255158"/>
        <a:ext cx="7412244" cy="1361054"/>
      </dsp:txXfrm>
    </dsp:sp>
    <dsp:sp modelId="{C981C75D-5695-9340-B61C-3E6993432E83}">
      <dsp:nvSpPr>
        <dsp:cNvPr id="0" name=""/>
        <dsp:cNvSpPr/>
      </dsp:nvSpPr>
      <dsp:spPr>
        <a:xfrm>
          <a:off x="0" y="4767603"/>
          <a:ext cx="7559504" cy="150831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700" kern="1200"/>
            <a:t>Sintomático tipo 	Wrisberg		          meniscectomía total(menicectomía parcial+fijación del reborde meniscal)</a:t>
          </a:r>
          <a:endParaRPr lang="en-US" sz="2700" kern="1200"/>
        </a:p>
      </dsp:txBody>
      <dsp:txXfrm>
        <a:off x="73630" y="4841233"/>
        <a:ext cx="7412244" cy="1361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D477C-1CD5-BB45-891A-6A0BD7524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E37567-77F0-7240-95B3-ADFE5ED27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64D347-E8F0-F944-B3F0-D19C2BEE5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6384-AC70-A64D-95B8-AB7EBDE8DE05}" type="datetimeFigureOut">
              <a:rPr lang="es-CL" smtClean="0"/>
              <a:t>11-06-23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3DA595-FAB1-294B-8BCE-1FEE4C96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F4F24-9B0F-334E-99B1-DF702735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671-7DDE-4147-9760-204B863A61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494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36D68-8F8E-2248-8924-9C42E13B1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8B0794-832F-0F41-ACB5-35C6DF89D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C0F5FB-1CF8-A543-9540-6E9BAA8B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6384-AC70-A64D-95B8-AB7EBDE8DE05}" type="datetimeFigureOut">
              <a:rPr lang="es-CL" smtClean="0"/>
              <a:t>11-06-23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6ECABF-3C28-294E-B24A-88DC49EB2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3FA962-2459-A740-B9E7-344B4AF6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671-7DDE-4147-9760-204B863A61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600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2F3C2E-41F4-BC44-944B-2CF05A0ECE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CCC52D-6E1F-F14A-B968-2EAB8B21A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3B20CC-B6FA-C141-8696-3150E7C7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6384-AC70-A64D-95B8-AB7EBDE8DE05}" type="datetimeFigureOut">
              <a:rPr lang="es-CL" smtClean="0"/>
              <a:t>11-06-23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676A6C-420F-844D-96C1-B7674889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18F516-311E-6C45-B167-B1285B88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671-7DDE-4147-9760-204B863A61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405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91DC1-23D0-4341-BA29-1F6AA08C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251E87-24C0-8148-971B-F7A120A31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5A9283-AAE9-1D4B-8FB0-1ED205420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6384-AC70-A64D-95B8-AB7EBDE8DE05}" type="datetimeFigureOut">
              <a:rPr lang="es-CL" smtClean="0"/>
              <a:t>11-06-23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A1A2FE-9667-4741-B392-17E2D355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705A18-B233-B644-966A-34914EF2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671-7DDE-4147-9760-204B863A61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256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1522A-DEFC-6D4C-B414-5EBED7091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06B038-DD9F-A149-8BD9-836161BEE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A7A9FE-5CBD-FA4C-95EE-7A1B150D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6384-AC70-A64D-95B8-AB7EBDE8DE05}" type="datetimeFigureOut">
              <a:rPr lang="es-CL" smtClean="0"/>
              <a:t>11-06-23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2B0681-0C4C-5643-8ABA-7F1EBFFD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158B12-D1A0-354F-8DDE-29789203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671-7DDE-4147-9760-204B863A61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310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D1B30-1884-E448-8CD5-AA750D33C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F1E9F7-EBEF-A140-946F-B2BAAB954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C97FB3-8072-AF45-B3BE-D2D781D3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1A004F-2110-8941-8772-BC7C8B1A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6384-AC70-A64D-95B8-AB7EBDE8DE05}" type="datetimeFigureOut">
              <a:rPr lang="es-CL" smtClean="0"/>
              <a:t>11-06-23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461213-6F00-864A-9C0A-3464A298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188D38-8CBE-644E-964B-9ECC5163A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671-7DDE-4147-9760-204B863A61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703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725F5-2102-CE48-B13C-B62D56FAE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6310FE-4444-2246-A7B2-833E36985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BC603A-7486-DB44-9AD7-62737A6D0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587EA11-A073-E648-BBD3-5ED4A14D2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BD1F62-31F8-A642-A9C8-8568E9881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C71B23-1D8C-EC4F-8250-E777A7196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6384-AC70-A64D-95B8-AB7EBDE8DE05}" type="datetimeFigureOut">
              <a:rPr lang="es-CL" smtClean="0"/>
              <a:t>11-06-23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EA5A87-E6F9-A54F-A17C-4FE71AF2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164FB77-554F-4D48-876E-4C05AD74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671-7DDE-4147-9760-204B863A61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256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01674-55FC-8746-A397-D23F6293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AF873D-EE7C-3641-91FB-F8C00E48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6384-AC70-A64D-95B8-AB7EBDE8DE05}" type="datetimeFigureOut">
              <a:rPr lang="es-CL" smtClean="0"/>
              <a:t>11-06-23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020DE2-9C4A-8F40-AE8F-239F54F12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BFE7B6-04AB-E945-B64B-AD650FF3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671-7DDE-4147-9760-204B863A61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787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FE29BD-14AA-DE41-96B9-7BE91F70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6384-AC70-A64D-95B8-AB7EBDE8DE05}" type="datetimeFigureOut">
              <a:rPr lang="es-CL" smtClean="0"/>
              <a:t>11-06-23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5A3417A-8C97-6A46-B072-10AACE86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15C7BD-AD0F-A14E-AE66-8A152E95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671-7DDE-4147-9760-204B863A61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74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41989-F1B0-234F-9157-1A73196D6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435401-902F-9240-B359-3ED5C0A74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94D905-4190-CD43-AE9F-36F3FEE40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EA8EAB-13EE-014C-919C-41B5326D2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6384-AC70-A64D-95B8-AB7EBDE8DE05}" type="datetimeFigureOut">
              <a:rPr lang="es-CL" smtClean="0"/>
              <a:t>11-06-23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ACEFBB-FA77-2D46-B264-53E52722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C62E98-8752-9748-BC38-D5103119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671-7DDE-4147-9760-204B863A61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558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59FCB-1D36-6B40-9F30-F953FB65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BE8B62-0F54-1648-8F7F-706DDEE9F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4A986A-9C14-EC47-A834-879120F6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CC490B-6745-8147-A07D-28C40C66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6384-AC70-A64D-95B8-AB7EBDE8DE05}" type="datetimeFigureOut">
              <a:rPr lang="es-CL" smtClean="0"/>
              <a:t>11-06-23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FEA94-D592-F64A-ABC4-B869D0386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AE0236-B0DE-D54D-AFA5-2EA558A4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671-7DDE-4147-9760-204B863A61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7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6176F63-D82E-9F4F-BABD-4C4623C22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BCBF1D-D8B4-CF49-9E5A-870CA80B5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C6D806-B83B-FD4D-80A7-9A9A5CC14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16384-AC70-A64D-95B8-AB7EBDE8DE05}" type="datetimeFigureOut">
              <a:rPr lang="es-CL" smtClean="0"/>
              <a:t>11-06-23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269A44-85CD-A243-81A9-6FF30DAB2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5DEFB7-F292-B74D-88B1-02994CBB6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75671-7DDE-4147-9760-204B863A61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54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8B32BD-1B2A-DA40-915D-2ACCC12BC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4632"/>
            <a:ext cx="6081713" cy="3566160"/>
          </a:xfrm>
        </p:spPr>
        <p:txBody>
          <a:bodyPr>
            <a:normAutofit/>
          </a:bodyPr>
          <a:lstStyle/>
          <a:p>
            <a:pPr algn="l"/>
            <a:r>
              <a:rPr lang="es-CL" sz="6100">
                <a:solidFill>
                  <a:srgbClr val="FFFFFF"/>
                </a:solidFill>
              </a:rPr>
              <a:t>Patologia de rodilla en esqueleto inmaduro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46D2E7-09E5-C542-95BC-9A4AF35E0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80560"/>
            <a:ext cx="6081713" cy="1572768"/>
          </a:xfrm>
        </p:spPr>
        <p:txBody>
          <a:bodyPr>
            <a:normAutofit/>
          </a:bodyPr>
          <a:lstStyle/>
          <a:p>
            <a:pPr algn="l"/>
            <a:r>
              <a:rPr lang="es-CL">
                <a:solidFill>
                  <a:srgbClr val="FFFFFF"/>
                </a:solidFill>
              </a:rPr>
              <a:t>Dr Nicolás Melgarejo A </a:t>
            </a:r>
          </a:p>
          <a:p>
            <a:pPr algn="l"/>
            <a:r>
              <a:rPr lang="es-CL">
                <a:solidFill>
                  <a:srgbClr val="FFFFFF"/>
                </a:solidFill>
              </a:rPr>
              <a:t>Servicio Traumatologia y Traumatologia infantil </a:t>
            </a:r>
          </a:p>
          <a:p>
            <a:pPr algn="l"/>
            <a:r>
              <a:rPr lang="es-CL">
                <a:solidFill>
                  <a:srgbClr val="FFFFFF"/>
                </a:solidFill>
              </a:rPr>
              <a:t>Hospital clinico San Borja Arriaran </a:t>
            </a:r>
          </a:p>
        </p:txBody>
      </p:sp>
      <p:pic>
        <p:nvPicPr>
          <p:cNvPr id="7" name="Imagen 6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81B5EBD9-9996-6842-83A8-CE50CE6EB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594" y="283464"/>
            <a:ext cx="2904040" cy="2904040"/>
          </a:xfrm>
          <a:prstGeom prst="rect">
            <a:avLst/>
          </a:prstGeom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4252192"/>
            <a:ext cx="4056549" cy="18288"/>
          </a:xfrm>
          <a:custGeom>
            <a:avLst/>
            <a:gdLst>
              <a:gd name="connsiteX0" fmla="*/ 0 w 4056549"/>
              <a:gd name="connsiteY0" fmla="*/ 0 h 18288"/>
              <a:gd name="connsiteX1" fmla="*/ 676092 w 4056549"/>
              <a:gd name="connsiteY1" fmla="*/ 0 h 18288"/>
              <a:gd name="connsiteX2" fmla="*/ 1271052 w 4056549"/>
              <a:gd name="connsiteY2" fmla="*/ 0 h 18288"/>
              <a:gd name="connsiteX3" fmla="*/ 1947144 w 4056549"/>
              <a:gd name="connsiteY3" fmla="*/ 0 h 18288"/>
              <a:gd name="connsiteX4" fmla="*/ 2501539 w 4056549"/>
              <a:gd name="connsiteY4" fmla="*/ 0 h 18288"/>
              <a:gd name="connsiteX5" fmla="*/ 3137065 w 4056549"/>
              <a:gd name="connsiteY5" fmla="*/ 0 h 18288"/>
              <a:gd name="connsiteX6" fmla="*/ 4056549 w 4056549"/>
              <a:gd name="connsiteY6" fmla="*/ 0 h 18288"/>
              <a:gd name="connsiteX7" fmla="*/ 4056549 w 4056549"/>
              <a:gd name="connsiteY7" fmla="*/ 18288 h 18288"/>
              <a:gd name="connsiteX8" fmla="*/ 3380458 w 4056549"/>
              <a:gd name="connsiteY8" fmla="*/ 18288 h 18288"/>
              <a:gd name="connsiteX9" fmla="*/ 2663801 w 4056549"/>
              <a:gd name="connsiteY9" fmla="*/ 18288 h 18288"/>
              <a:gd name="connsiteX10" fmla="*/ 2068840 w 4056549"/>
              <a:gd name="connsiteY10" fmla="*/ 18288 h 18288"/>
              <a:gd name="connsiteX11" fmla="*/ 1311618 w 4056549"/>
              <a:gd name="connsiteY11" fmla="*/ 18288 h 18288"/>
              <a:gd name="connsiteX12" fmla="*/ 716657 w 4056549"/>
              <a:gd name="connsiteY12" fmla="*/ 18288 h 18288"/>
              <a:gd name="connsiteX13" fmla="*/ 0 w 4056549"/>
              <a:gd name="connsiteY13" fmla="*/ 18288 h 18288"/>
              <a:gd name="connsiteX14" fmla="*/ 0 w 4056549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2A21AF3-360B-CF4A-AF81-E082437B8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297" y="3452310"/>
            <a:ext cx="2918633" cy="290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2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916806-554E-0E47-86DD-0FB3F234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Patologia congenita</a:t>
            </a:r>
          </a:p>
        </p:txBody>
      </p:sp>
      <p:graphicFrame>
        <p:nvGraphicFramePr>
          <p:cNvPr id="16" name="Marcador de contenido 2">
            <a:extLst>
              <a:ext uri="{FF2B5EF4-FFF2-40B4-BE49-F238E27FC236}">
                <a16:creationId xmlns:a16="http://schemas.microsoft.com/office/drawing/2014/main" id="{95CE297D-718F-B5A1-1A9D-19468B3DC6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2182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36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C05A10-C245-9747-A786-D50B06211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CL" sz="4000">
                <a:solidFill>
                  <a:srgbClr val="FFFFFF"/>
                </a:solidFill>
              </a:rPr>
              <a:t>Disfuncion femoro patelar </a:t>
            </a:r>
          </a:p>
        </p:txBody>
      </p:sp>
      <p:graphicFrame>
        <p:nvGraphicFramePr>
          <p:cNvPr id="21" name="Marcador de contenido 2">
            <a:extLst>
              <a:ext uri="{FF2B5EF4-FFF2-40B4-BE49-F238E27FC236}">
                <a16:creationId xmlns:a16="http://schemas.microsoft.com/office/drawing/2014/main" id="{E6D4A796-F509-9E2B-233B-0A075738BD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93488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51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4A14D-53C2-DB4F-A55F-3107CA4F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Disfuncion femoro-patelar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43C7A8-07A7-3C4B-BE40-4207AB7B0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altLang="es-CL" dirty="0">
                <a:effectLst/>
              </a:rPr>
              <a:t>Desequilibrio de Fuerzas</a:t>
            </a:r>
            <a:endParaRPr lang="es-ES" altLang="es-CL" dirty="0">
              <a:effectLst/>
            </a:endParaRPr>
          </a:p>
          <a:p>
            <a:endParaRPr lang="es-CL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EFD554-F03B-504F-834C-5B827A64C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03015"/>
            <a:ext cx="20501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MX" altLang="es-CL" sz="2800" dirty="0"/>
              <a:t>Inestabilidad</a:t>
            </a:r>
            <a:endParaRPr lang="es-ES" altLang="es-CL" sz="280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7A9D6F-EC42-284A-B72B-ED3AC0F0A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377" y="4903015"/>
            <a:ext cx="2658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MX" altLang="es-CL" sz="2800" dirty="0"/>
              <a:t>Malalineamiento</a:t>
            </a:r>
            <a:endParaRPr lang="es-CL" altLang="es-CL" sz="2800" dirty="0"/>
          </a:p>
        </p:txBody>
      </p:sp>
      <p:sp>
        <p:nvSpPr>
          <p:cNvPr id="7" name="Triángulo 6">
            <a:extLst>
              <a:ext uri="{FF2B5EF4-FFF2-40B4-BE49-F238E27FC236}">
                <a16:creationId xmlns:a16="http://schemas.microsoft.com/office/drawing/2014/main" id="{B32F0F08-80E5-5845-A5AB-EDAC71D35B78}"/>
              </a:ext>
            </a:extLst>
          </p:cNvPr>
          <p:cNvSpPr/>
          <p:nvPr/>
        </p:nvSpPr>
        <p:spPr>
          <a:xfrm>
            <a:off x="1025088" y="2410691"/>
            <a:ext cx="3065317" cy="203661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DOLOR</a:t>
            </a:r>
          </a:p>
        </p:txBody>
      </p:sp>
      <p:pic>
        <p:nvPicPr>
          <p:cNvPr id="8" name="Picture 3" descr="npo00016f">
            <a:extLst>
              <a:ext uri="{FF2B5EF4-FFF2-40B4-BE49-F238E27FC236}">
                <a16:creationId xmlns:a16="http://schemas.microsoft.com/office/drawing/2014/main" id="{B38330BA-575F-014A-92A1-BA25EE20F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655873"/>
            <a:ext cx="5521995" cy="41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622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B55D36-0CB2-7946-8D58-E3435C877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Disfunción femoro-patelar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DD6862-B8CC-FD4B-B861-BBB61794C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Historia Clínica</a:t>
            </a:r>
          </a:p>
          <a:p>
            <a:r>
              <a:rPr lang="en-US" sz="2000"/>
              <a:t>Dolor</a:t>
            </a:r>
          </a:p>
          <a:p>
            <a:pPr lvl="1"/>
            <a:r>
              <a:rPr lang="en-US" sz="2000"/>
              <a:t>Signo de la butaca</a:t>
            </a:r>
          </a:p>
          <a:p>
            <a:pPr lvl="1"/>
            <a:r>
              <a:rPr lang="en-US" sz="2000"/>
              <a:t>Subir o bajar escaleras</a:t>
            </a:r>
          </a:p>
          <a:p>
            <a:pPr lvl="1"/>
            <a:r>
              <a:rPr lang="en-US" sz="2000"/>
              <a:t>Deportes</a:t>
            </a:r>
          </a:p>
          <a:p>
            <a:endParaRPr lang="en-US" sz="2000"/>
          </a:p>
          <a:p>
            <a:r>
              <a:rPr lang="en-US" sz="2000"/>
              <a:t>    Inestabilidad</a:t>
            </a:r>
          </a:p>
          <a:p>
            <a:endParaRPr lang="en-US" sz="2000"/>
          </a:p>
          <a:p>
            <a:endParaRPr lang="en-US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B4C7E3A1-6CAD-E54A-841F-45277AC3084C}"/>
              </a:ext>
            </a:extLst>
          </p:cNvPr>
          <p:cNvSpPr txBox="1">
            <a:spLocks/>
          </p:cNvSpPr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err="1"/>
              <a:t>Exámen</a:t>
            </a:r>
            <a:r>
              <a:rPr lang="en-US" sz="1700" dirty="0"/>
              <a:t> </a:t>
            </a:r>
            <a:r>
              <a:rPr lang="en-US" sz="1700" dirty="0" err="1"/>
              <a:t>Físico</a:t>
            </a:r>
            <a:endParaRPr lang="en-US" sz="1700" dirty="0"/>
          </a:p>
          <a:p>
            <a:r>
              <a:rPr lang="en-US" sz="1700" dirty="0"/>
              <a:t>Varo o </a:t>
            </a:r>
            <a:r>
              <a:rPr lang="en-US" sz="1700" dirty="0" err="1"/>
              <a:t>Valgo</a:t>
            </a:r>
            <a:r>
              <a:rPr lang="en-US" sz="1700" dirty="0"/>
              <a:t> de </a:t>
            </a:r>
            <a:r>
              <a:rPr lang="en-US" sz="1700" dirty="0" err="1"/>
              <a:t>los</a:t>
            </a:r>
            <a:r>
              <a:rPr lang="en-US" sz="1700" dirty="0"/>
              <a:t> pies</a:t>
            </a:r>
          </a:p>
          <a:p>
            <a:r>
              <a:rPr lang="en-US" sz="1700" dirty="0"/>
              <a:t>Mal – </a:t>
            </a:r>
            <a:r>
              <a:rPr lang="en-US" sz="1700" dirty="0" err="1"/>
              <a:t>alineamiento</a:t>
            </a:r>
            <a:r>
              <a:rPr lang="en-US" sz="1700" dirty="0"/>
              <a:t> </a:t>
            </a:r>
            <a:r>
              <a:rPr lang="en-US" sz="1700" dirty="0" err="1"/>
              <a:t>rotacional</a:t>
            </a:r>
            <a:endParaRPr lang="en-US" sz="1700" dirty="0"/>
          </a:p>
          <a:p>
            <a:r>
              <a:rPr lang="en-US" sz="1700" dirty="0"/>
              <a:t>Angulo de </a:t>
            </a:r>
            <a:r>
              <a:rPr lang="en-US" sz="1700" dirty="0" err="1"/>
              <a:t>marcha</a:t>
            </a:r>
            <a:r>
              <a:rPr lang="en-US" sz="1700" dirty="0"/>
              <a:t>.</a:t>
            </a:r>
          </a:p>
          <a:p>
            <a:r>
              <a:rPr lang="en-US" sz="1700" dirty="0"/>
              <a:t>Genu recurvatum -genu </a:t>
            </a:r>
            <a:r>
              <a:rPr lang="en-US" sz="1700" dirty="0" err="1"/>
              <a:t>flexo</a:t>
            </a:r>
            <a:r>
              <a:rPr lang="en-US" sz="1700" dirty="0"/>
              <a:t>.</a:t>
            </a:r>
          </a:p>
          <a:p>
            <a:r>
              <a:rPr lang="en-US" sz="1700" dirty="0" err="1"/>
              <a:t>Evaluación</a:t>
            </a:r>
            <a:r>
              <a:rPr lang="en-US" sz="1700" dirty="0"/>
              <a:t> </a:t>
            </a:r>
            <a:r>
              <a:rPr lang="en-US" sz="1700" dirty="0" err="1"/>
              <a:t>estabilidad</a:t>
            </a:r>
            <a:r>
              <a:rPr lang="en-US" sz="1700" dirty="0"/>
              <a:t> rotula.</a:t>
            </a:r>
          </a:p>
          <a:p>
            <a:r>
              <a:rPr lang="en-US" sz="1700" dirty="0"/>
              <a:t>Angulo Q, rotula Alta, </a:t>
            </a:r>
            <a:r>
              <a:rPr lang="en-US" sz="1700" dirty="0" err="1"/>
              <a:t>contracturas</a:t>
            </a:r>
            <a:r>
              <a:rPr lang="en-US" sz="1700" dirty="0"/>
              <a:t> </a:t>
            </a:r>
            <a:r>
              <a:rPr lang="en-US" sz="1700" dirty="0" err="1"/>
              <a:t>laterales</a:t>
            </a:r>
            <a:r>
              <a:rPr lang="en-US" sz="1700" dirty="0"/>
              <a:t>.</a:t>
            </a:r>
          </a:p>
          <a:p>
            <a:r>
              <a:rPr lang="en-US" sz="1700" dirty="0"/>
              <a:t>test de </a:t>
            </a:r>
            <a:r>
              <a:rPr lang="en-US" sz="1700" dirty="0" err="1"/>
              <a:t>deslizamiento</a:t>
            </a:r>
            <a:r>
              <a:rPr lang="en-US" sz="1700" dirty="0"/>
              <a:t> </a:t>
            </a:r>
            <a:r>
              <a:rPr lang="en-US" sz="1700" dirty="0" err="1"/>
              <a:t>rotuliano</a:t>
            </a:r>
            <a:endParaRPr lang="en-US" sz="1700" dirty="0"/>
          </a:p>
          <a:p>
            <a:r>
              <a:rPr lang="en-US" sz="1700" dirty="0"/>
              <a:t>test </a:t>
            </a:r>
            <a:r>
              <a:rPr lang="en-US" sz="1700" dirty="0" err="1"/>
              <a:t>aprehensión</a:t>
            </a:r>
            <a:r>
              <a:rPr lang="en-US" sz="1700" dirty="0"/>
              <a:t>, </a:t>
            </a:r>
            <a:r>
              <a:rPr lang="en-US" sz="1700" dirty="0" err="1"/>
              <a:t>maltracking</a:t>
            </a:r>
            <a:r>
              <a:rPr lang="en-US" sz="1700" dirty="0"/>
              <a:t>.</a:t>
            </a:r>
          </a:p>
          <a:p>
            <a:pPr marL="0"/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57856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A6A522-DD43-734E-B939-D3F6C732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s-CL" sz="5400" dirty="0"/>
              <a:t>Disfunción </a:t>
            </a:r>
            <a:r>
              <a:rPr lang="es-CL" sz="5400" dirty="0" err="1"/>
              <a:t>femoro</a:t>
            </a:r>
            <a:r>
              <a:rPr lang="es-CL" sz="5400" dirty="0"/>
              <a:t>-patelar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229F34-CA2E-4245-9927-CD20AEF7B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196" y="548640"/>
            <a:ext cx="6908645" cy="5431536"/>
          </a:xfrm>
        </p:spPr>
        <p:txBody>
          <a:bodyPr anchor="ctr">
            <a:normAutofit/>
          </a:bodyPr>
          <a:lstStyle/>
          <a:p>
            <a:r>
              <a:rPr lang="es-CL" sz="2200" dirty="0"/>
              <a:t>Clasificación</a:t>
            </a:r>
          </a:p>
          <a:p>
            <a:pPr marL="0" indent="0">
              <a:buNone/>
            </a:pPr>
            <a:endParaRPr lang="es-CL" sz="2200" dirty="0"/>
          </a:p>
          <a:p>
            <a:r>
              <a:rPr lang="es-CL" sz="2200" dirty="0"/>
              <a:t>Estables                        - </a:t>
            </a:r>
            <a:r>
              <a:rPr lang="es-CL" sz="2200" dirty="0" err="1"/>
              <a:t>Sindrome</a:t>
            </a:r>
            <a:r>
              <a:rPr lang="es-CL" sz="2200" dirty="0"/>
              <a:t> de  hiperpresión</a:t>
            </a:r>
          </a:p>
          <a:p>
            <a:r>
              <a:rPr lang="es-CL" sz="2200" dirty="0"/>
              <a:t>lateral</a:t>
            </a:r>
          </a:p>
          <a:p>
            <a:endParaRPr lang="es-CL" sz="2200" dirty="0"/>
          </a:p>
          <a:p>
            <a:r>
              <a:rPr lang="es-CL" sz="2200" dirty="0"/>
              <a:t>Inestables                     - Subluxación - Luxación</a:t>
            </a:r>
          </a:p>
          <a:p>
            <a:endParaRPr lang="es-CL" sz="2200" dirty="0"/>
          </a:p>
          <a:p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3348793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A6A522-DD43-734E-B939-D3F6C732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s-CL" sz="5000"/>
              <a:t>Disfunción femoro-patelar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229F34-CA2E-4245-9927-CD20AEF7B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endParaRPr lang="es-CL" sz="2200"/>
          </a:p>
          <a:p>
            <a:r>
              <a:rPr lang="es-CL" sz="2200"/>
              <a:t>Estudio imagenológico</a:t>
            </a:r>
          </a:p>
          <a:p>
            <a:r>
              <a:rPr lang="es-CL" sz="2200"/>
              <a:t>Rx AP</a:t>
            </a:r>
          </a:p>
          <a:p>
            <a:r>
              <a:rPr lang="es-CL" sz="2200"/>
              <a:t>Rx lateral flexión 30º </a:t>
            </a:r>
          </a:p>
          <a:p>
            <a:r>
              <a:rPr lang="es-CL" sz="2200"/>
              <a:t>Rx Axial: Laurin (20º) </a:t>
            </a:r>
          </a:p>
          <a:p>
            <a:r>
              <a:rPr lang="es-CL" sz="2200"/>
              <a:t>Merchant. (30 – 45º)</a:t>
            </a:r>
          </a:p>
          <a:p>
            <a:pPr marL="0" indent="0">
              <a:buNone/>
            </a:pPr>
            <a:r>
              <a:rPr lang="es-CL" sz="2200"/>
              <a:t>TAC</a:t>
            </a:r>
          </a:p>
          <a:p>
            <a:pPr marL="0" indent="0">
              <a:buNone/>
            </a:pPr>
            <a:r>
              <a:rPr lang="es-CL" sz="2200"/>
              <a:t>RNM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1B175E-2851-3C4E-972B-E50587E61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388711"/>
            <a:ext cx="5458968" cy="408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55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32DEB4-CCF3-4B4C-BABC-0D2F6C076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s-CL" sz="5100"/>
              <a:t>Disfunción femoro-patelar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BCA214-6FB1-D946-821E-79B055D31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s-CL" sz="2400"/>
              <a:t>Tratamiento </a:t>
            </a:r>
          </a:p>
          <a:p>
            <a:endParaRPr lang="es-CL" sz="2400"/>
          </a:p>
          <a:p>
            <a:pPr lvl="1"/>
            <a:r>
              <a:rPr lang="es-CL" dirty="0"/>
              <a:t>Ortopédico</a:t>
            </a:r>
          </a:p>
          <a:p>
            <a:endParaRPr lang="es-CL" sz="2400"/>
          </a:p>
          <a:p>
            <a:endParaRPr lang="es-CL" sz="2400"/>
          </a:p>
          <a:p>
            <a:pPr lvl="1"/>
            <a:r>
              <a:rPr lang="es-CL" dirty="0"/>
              <a:t>Quirúrgico</a:t>
            </a:r>
          </a:p>
        </p:txBody>
      </p:sp>
    </p:spTree>
    <p:extLst>
      <p:ext uri="{BB962C8B-B14F-4D97-AF65-F5344CB8AC3E}">
        <p14:creationId xmlns:p14="http://schemas.microsoft.com/office/powerpoint/2010/main" val="254373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243749-DB51-BD4D-9306-3D0A30D6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es-CL" sz="3700"/>
              <a:t>Enfermedad de Osgood Schlatter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35DF90-3615-A54C-8A11-36A993CA1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r>
              <a:rPr lang="es-CL" sz="2000"/>
              <a:t>Preadolescente y adolescente</a:t>
            </a:r>
          </a:p>
          <a:p>
            <a:r>
              <a:rPr lang="es-CL" sz="2000"/>
              <a:t>Aumento de volumen doloroso de la TTA</a:t>
            </a:r>
          </a:p>
          <a:p>
            <a:r>
              <a:rPr lang="es-CL" sz="2000"/>
              <a:t>Stress repetitivo</a:t>
            </a:r>
          </a:p>
          <a:p>
            <a:r>
              <a:rPr lang="es-CL" sz="2000"/>
              <a:t>No es inflamatorio ni neoplásico</a:t>
            </a:r>
          </a:p>
          <a:p>
            <a:r>
              <a:rPr lang="es-CL" sz="2000"/>
              <a:t>Diagnóstico clínico (exámen físico)</a:t>
            </a:r>
          </a:p>
          <a:p>
            <a:r>
              <a:rPr lang="es-CL" sz="2000"/>
              <a:t>Rx descarta otras patologías</a:t>
            </a:r>
          </a:p>
          <a:p>
            <a:r>
              <a:rPr lang="es-CL" sz="2000"/>
              <a:t>Autolimitada</a:t>
            </a:r>
          </a:p>
          <a:p>
            <a:endParaRPr lang="es-CL" sz="2000"/>
          </a:p>
          <a:p>
            <a:endParaRPr lang="es-CL" sz="2000"/>
          </a:p>
        </p:txBody>
      </p:sp>
      <p:pic>
        <p:nvPicPr>
          <p:cNvPr id="6" name="Picture 4" descr="npo00018f">
            <a:extLst>
              <a:ext uri="{FF2B5EF4-FFF2-40B4-BE49-F238E27FC236}">
                <a16:creationId xmlns:a16="http://schemas.microsoft.com/office/drawing/2014/main" id="{DB8840D4-4BDC-3549-B787-E585A48C1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5858" y="774285"/>
            <a:ext cx="1910738" cy="2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npo00018d">
            <a:extLst>
              <a:ext uri="{FF2B5EF4-FFF2-40B4-BE49-F238E27FC236}">
                <a16:creationId xmlns:a16="http://schemas.microsoft.com/office/drawing/2014/main" id="{5FFFCBFC-60A2-4443-8B49-8BB0885D9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1611" y="3575074"/>
            <a:ext cx="2499231" cy="2581173"/>
          </a:xfrm>
          <a:prstGeom prst="rect">
            <a:avLst/>
          </a:prstGeom>
          <a:solidFill>
            <a:srgbClr val="FFCC00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393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DBCE1-5CAC-D743-875A-015FC967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Enfermedad de Osgood Schlatter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86CC5-55DA-F04E-B244-D168B5A98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Tratamiento</a:t>
            </a:r>
          </a:p>
          <a:p>
            <a:r>
              <a:rPr lang="es-CL" dirty="0"/>
              <a:t>Según sintomatología</a:t>
            </a:r>
          </a:p>
          <a:p>
            <a:r>
              <a:rPr lang="es-CL" dirty="0"/>
              <a:t>    Leve a moderada                - restringir actividad</a:t>
            </a:r>
          </a:p>
          <a:p>
            <a:pPr marL="0" indent="0">
              <a:buNone/>
            </a:pPr>
            <a:r>
              <a:rPr lang="es-CL" dirty="0"/>
              <a:t>				        - hielo local</a:t>
            </a:r>
          </a:p>
          <a:p>
            <a:pPr marL="0" indent="0">
              <a:buNone/>
            </a:pPr>
            <a:r>
              <a:rPr lang="es-CL" dirty="0"/>
              <a:t>				        - aine</a:t>
            </a:r>
          </a:p>
          <a:p>
            <a:pPr marL="0" indent="0">
              <a:buNone/>
            </a:pPr>
            <a:r>
              <a:rPr lang="es-CL" dirty="0"/>
              <a:t>				        - elongación isquiotibiales</a:t>
            </a:r>
          </a:p>
          <a:p>
            <a:endParaRPr lang="es-CL" dirty="0"/>
          </a:p>
          <a:p>
            <a:r>
              <a:rPr lang="es-CL" dirty="0"/>
              <a:t>Educación a los padres y al paciente </a:t>
            </a:r>
          </a:p>
        </p:txBody>
      </p:sp>
    </p:spTree>
    <p:extLst>
      <p:ext uri="{BB962C8B-B14F-4D97-AF65-F5344CB8AC3E}">
        <p14:creationId xmlns:p14="http://schemas.microsoft.com/office/powerpoint/2010/main" val="864423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2B1E78-A3FD-FE4D-B323-5576A571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s-CL" sz="4800"/>
              <a:t>Enfermedad de Osgood Schlatter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7667F5-3B6C-D64A-8877-6F400254D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s-CL" sz="2000"/>
              <a:t>Complicaciones</a:t>
            </a:r>
          </a:p>
          <a:p>
            <a:endParaRPr lang="es-CL" sz="2000"/>
          </a:p>
          <a:p>
            <a:r>
              <a:rPr lang="es-CL" sz="2000"/>
              <a:t>Formación de núcleo accesorio</a:t>
            </a:r>
          </a:p>
          <a:p>
            <a:endParaRPr lang="es-CL" sz="2000"/>
          </a:p>
          <a:p>
            <a:r>
              <a:rPr lang="es-CL" sz="2000"/>
              <a:t>Rótula alta</a:t>
            </a:r>
          </a:p>
          <a:p>
            <a:endParaRPr lang="es-CL" sz="2000"/>
          </a:p>
          <a:p>
            <a:r>
              <a:rPr lang="es-CL" sz="2000"/>
              <a:t>Disfunciòn rotuliana</a:t>
            </a:r>
          </a:p>
          <a:p>
            <a:endParaRPr lang="es-CL" sz="2000"/>
          </a:p>
          <a:p>
            <a:endParaRPr lang="es-CL" sz="2000"/>
          </a:p>
        </p:txBody>
      </p:sp>
      <p:pic>
        <p:nvPicPr>
          <p:cNvPr id="6" name="Picture 4" descr="npo00018b">
            <a:extLst>
              <a:ext uri="{FF2B5EF4-FFF2-40B4-BE49-F238E27FC236}">
                <a16:creationId xmlns:a16="http://schemas.microsoft.com/office/drawing/2014/main" id="{57014B52-FDB5-714E-A69B-8ED5682DF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4" b="-4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4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3AA941-082B-0D4C-8ED5-DA04D2F28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L" sz="4600"/>
              <a:t>Patologia de rodilla en niño y adolescente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F95C05-6A22-DB49-8F64-E7CEED13E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s-CL" sz="2200" dirty="0"/>
              <a:t> Locales 			Alteraciones de ejes </a:t>
            </a:r>
          </a:p>
          <a:p>
            <a:r>
              <a:rPr lang="es-CL" sz="2200" dirty="0"/>
              <a:t> Traumáticas      		Esguinces,  fracturas , lesiones </a:t>
            </a:r>
            <a:r>
              <a:rPr lang="es-CL" sz="2200" dirty="0" err="1"/>
              <a:t>ligamentarias</a:t>
            </a:r>
            <a:r>
              <a:rPr lang="es-CL" sz="2200" dirty="0"/>
              <a:t> </a:t>
            </a:r>
          </a:p>
          <a:p>
            <a:r>
              <a:rPr lang="es-CL" sz="2200" dirty="0"/>
              <a:t> Infecciosas   			Agudas, subagudas, crónicas</a:t>
            </a:r>
          </a:p>
          <a:p>
            <a:r>
              <a:rPr lang="es-CL" sz="2200" dirty="0"/>
              <a:t> </a:t>
            </a:r>
            <a:r>
              <a:rPr lang="es-CL" sz="2200" dirty="0" err="1"/>
              <a:t>Congenitas</a:t>
            </a:r>
            <a:r>
              <a:rPr lang="es-CL" sz="2200" dirty="0"/>
              <a:t>                     	</a:t>
            </a:r>
            <a:r>
              <a:rPr lang="es-CL" sz="2200" dirty="0" err="1"/>
              <a:t>Luxacion</a:t>
            </a:r>
            <a:r>
              <a:rPr lang="es-CL" sz="2200" dirty="0"/>
              <a:t> </a:t>
            </a:r>
            <a:r>
              <a:rPr lang="es-CL" sz="2200" dirty="0" err="1"/>
              <a:t>congenita</a:t>
            </a:r>
            <a:r>
              <a:rPr lang="es-CL" sz="2200" dirty="0"/>
              <a:t> de rodilla –menisco D Inflamatorias                   ARJ, sinovitis     		transitorias, bursitis</a:t>
            </a:r>
          </a:p>
          <a:p>
            <a:r>
              <a:rPr lang="es-CL" sz="2200" dirty="0"/>
              <a:t> Mecánicas                       	Disfunción </a:t>
            </a:r>
            <a:r>
              <a:rPr lang="es-CL" sz="2200" dirty="0" err="1"/>
              <a:t>patelo</a:t>
            </a:r>
            <a:r>
              <a:rPr lang="es-CL" sz="2200" dirty="0"/>
              <a:t>-femoral</a:t>
            </a:r>
          </a:p>
          <a:p>
            <a:r>
              <a:rPr lang="es-CL" sz="2200" dirty="0"/>
              <a:t> Sobreuso (stress)           	Tendinitis, </a:t>
            </a:r>
            <a:r>
              <a:rPr lang="es-CL" sz="2200" dirty="0" err="1"/>
              <a:t>Osgood</a:t>
            </a:r>
            <a:r>
              <a:rPr lang="es-CL" sz="2200" dirty="0"/>
              <a:t>  </a:t>
            </a:r>
            <a:r>
              <a:rPr lang="es-CL" sz="2200" dirty="0" err="1"/>
              <a:t>Schlatter</a:t>
            </a:r>
            <a:r>
              <a:rPr lang="es-CL" sz="2200" dirty="0"/>
              <a:t>, </a:t>
            </a:r>
            <a:r>
              <a:rPr lang="es-CL" sz="2200" dirty="0" err="1"/>
              <a:t>Sindig</a:t>
            </a:r>
            <a:r>
              <a:rPr lang="es-CL" sz="2200" dirty="0"/>
              <a:t> Larsen.</a:t>
            </a:r>
          </a:p>
          <a:p>
            <a:r>
              <a:rPr lang="es-CL" sz="2200" dirty="0"/>
              <a:t>Tumorales                       	 Malignos, benignos</a:t>
            </a:r>
          </a:p>
          <a:p>
            <a:endParaRPr lang="es-CL" sz="2200" dirty="0"/>
          </a:p>
          <a:p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518675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9C5B15-1DE6-A64B-839C-1EBB113F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s-CL" sz="5000"/>
              <a:t>Enfermedad de Sindig Larsen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BDF3D8-E01A-CF4A-BF1F-FDDF4077D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s-CL" sz="2200" dirty="0"/>
              <a:t>Similar en su etiología y tratamiento a la Enfermedad de </a:t>
            </a:r>
            <a:r>
              <a:rPr lang="es-CL" sz="2200" dirty="0" err="1"/>
              <a:t>Osgood</a:t>
            </a:r>
            <a:r>
              <a:rPr lang="es-CL" sz="2200" dirty="0"/>
              <a:t> </a:t>
            </a:r>
            <a:r>
              <a:rPr lang="es-CL" sz="2200" dirty="0" err="1"/>
              <a:t>Schlatter</a:t>
            </a:r>
            <a:r>
              <a:rPr lang="es-CL" sz="2200" dirty="0"/>
              <a:t>.</a:t>
            </a:r>
          </a:p>
          <a:p>
            <a:r>
              <a:rPr lang="es-CL" sz="2200" dirty="0"/>
              <a:t> La diferencia radica en la ubicación de la lesión</a:t>
            </a:r>
          </a:p>
          <a:p>
            <a:r>
              <a:rPr lang="es-CL" sz="2200" dirty="0" err="1"/>
              <a:t>Osgood</a:t>
            </a:r>
            <a:r>
              <a:rPr lang="es-CL" sz="2200" dirty="0"/>
              <a:t> </a:t>
            </a:r>
            <a:r>
              <a:rPr lang="es-CL" sz="2200" dirty="0" err="1"/>
              <a:t>Schlatter</a:t>
            </a:r>
            <a:r>
              <a:rPr lang="es-CL" sz="2200" dirty="0"/>
              <a:t> -&gt;TTA</a:t>
            </a:r>
          </a:p>
          <a:p>
            <a:r>
              <a:rPr lang="es-CL" sz="2200" dirty="0" err="1"/>
              <a:t>Sindig</a:t>
            </a:r>
            <a:r>
              <a:rPr lang="es-CL" sz="2200" dirty="0"/>
              <a:t> Larsen -&gt;Polo inferior de rótula</a:t>
            </a:r>
          </a:p>
          <a:p>
            <a:endParaRPr lang="es-CL" sz="2200" dirty="0"/>
          </a:p>
          <a:p>
            <a:endParaRPr lang="es-CL" sz="2200" dirty="0"/>
          </a:p>
        </p:txBody>
      </p:sp>
      <p:pic>
        <p:nvPicPr>
          <p:cNvPr id="4" name="Picture 7" descr="npo000193">
            <a:extLst>
              <a:ext uri="{FF2B5EF4-FFF2-40B4-BE49-F238E27FC236}">
                <a16:creationId xmlns:a16="http://schemas.microsoft.com/office/drawing/2014/main" id="{395D708D-CCF1-2F47-A081-5F3717E22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0455" y="640080"/>
            <a:ext cx="4176154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232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4CB1B7-AF26-4C13-8E7D-0489A31E4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9ED005-3D70-6C45-9B98-1D5A0597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es-CL" sz="4000"/>
              <a:t>Quiste de Baker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C0293D-3BA7-3B4A-819F-6918EF099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r>
              <a:rPr lang="es-CL" sz="2000"/>
              <a:t>Quiste sinovial en el hueco poplíteo</a:t>
            </a:r>
          </a:p>
          <a:p>
            <a:r>
              <a:rPr lang="es-CL" sz="2000"/>
              <a:t>Origen: Bursa entre semitendinoso y  gastrocnemio</a:t>
            </a:r>
          </a:p>
          <a:p>
            <a:r>
              <a:rPr lang="es-CL" sz="2000"/>
              <a:t>Ecografía: positiva</a:t>
            </a:r>
          </a:p>
          <a:p>
            <a:r>
              <a:rPr lang="es-CL" sz="2000"/>
              <a:t>Radiografía: negativa</a:t>
            </a:r>
          </a:p>
          <a:p>
            <a:endParaRPr lang="es-CL" sz="2000"/>
          </a:p>
          <a:p>
            <a:endParaRPr lang="es-CL" sz="2000"/>
          </a:p>
        </p:txBody>
      </p:sp>
      <p:pic>
        <p:nvPicPr>
          <p:cNvPr id="4" name="Picture 7" descr="npo000195">
            <a:extLst>
              <a:ext uri="{FF2B5EF4-FFF2-40B4-BE49-F238E27FC236}">
                <a16:creationId xmlns:a16="http://schemas.microsoft.com/office/drawing/2014/main" id="{D3DD1220-9768-924D-A575-8DCE9733F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1" r="5" b="13931"/>
          <a:stretch/>
        </p:blipFill>
        <p:spPr bwMode="auto">
          <a:xfrm>
            <a:off x="6946667" y="774285"/>
            <a:ext cx="4389120" cy="2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 descr="npo000196">
            <a:extLst>
              <a:ext uri="{FF2B5EF4-FFF2-40B4-BE49-F238E27FC236}">
                <a16:creationId xmlns:a16="http://schemas.microsoft.com/office/drawing/2014/main" id="{9E3F0CD8-E42C-304A-9470-6E4E1B083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2" r="-1" b="-1"/>
          <a:stretch/>
        </p:blipFill>
        <p:spPr bwMode="auto">
          <a:xfrm>
            <a:off x="6946667" y="3575074"/>
            <a:ext cx="4389120" cy="2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236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5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4DAA3E-0204-8142-967C-CC3E43E72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s-CL"/>
              <a:t>Quiste de Baker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B6EEAC-17FC-C74F-86BF-F05728AFF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4314545" cy="3908586"/>
          </a:xfrm>
        </p:spPr>
        <p:txBody>
          <a:bodyPr>
            <a:normAutofit fontScale="70000" lnSpcReduction="20000"/>
          </a:bodyPr>
          <a:lstStyle/>
          <a:p>
            <a:r>
              <a:rPr lang="es-CL" sz="1600" dirty="0"/>
              <a:t> </a:t>
            </a:r>
            <a:r>
              <a:rPr lang="es-CL" dirty="0"/>
              <a:t>Tratamiento</a:t>
            </a:r>
          </a:p>
          <a:p>
            <a:r>
              <a:rPr lang="es-CL" dirty="0"/>
              <a:t>Historia natural benigna con </a:t>
            </a:r>
            <a:r>
              <a:rPr lang="es-CL" dirty="0" err="1"/>
              <a:t>remisiòn</a:t>
            </a:r>
            <a:r>
              <a:rPr lang="es-CL" dirty="0"/>
              <a:t> </a:t>
            </a:r>
            <a:r>
              <a:rPr lang="es-CL" dirty="0" err="1"/>
              <a:t>espontànea</a:t>
            </a:r>
            <a:r>
              <a:rPr lang="es-CL" dirty="0"/>
              <a:t> en cerca del 70% (1 – 2 años)</a:t>
            </a:r>
          </a:p>
          <a:p>
            <a:endParaRPr lang="es-CL" dirty="0"/>
          </a:p>
          <a:p>
            <a:r>
              <a:rPr lang="es-CL" dirty="0" err="1"/>
              <a:t>Cirugia</a:t>
            </a:r>
            <a:endParaRPr lang="es-CL" dirty="0"/>
          </a:p>
          <a:p>
            <a:r>
              <a:rPr lang="es-CL" dirty="0"/>
              <a:t>Crecimiento progresivo del quiste</a:t>
            </a:r>
          </a:p>
          <a:p>
            <a:r>
              <a:rPr lang="es-CL" dirty="0"/>
              <a:t>Si </a:t>
            </a:r>
            <a:r>
              <a:rPr lang="es-CL" dirty="0" err="1"/>
              <a:t>despues</a:t>
            </a:r>
            <a:r>
              <a:rPr lang="es-CL" dirty="0"/>
              <a:t> del periodo de </a:t>
            </a:r>
            <a:r>
              <a:rPr lang="es-CL" dirty="0" err="1"/>
              <a:t>observacion</a:t>
            </a:r>
            <a:r>
              <a:rPr lang="es-CL" dirty="0"/>
              <a:t> el quiste se mantiene  o crece</a:t>
            </a:r>
          </a:p>
          <a:p>
            <a:r>
              <a:rPr lang="es-CL" dirty="0"/>
              <a:t>Si los familiares lo solicitan</a:t>
            </a:r>
          </a:p>
          <a:p>
            <a:r>
              <a:rPr lang="es-CL" dirty="0"/>
              <a:t>Advertir de alta recurrencia (8 – 42%)</a:t>
            </a:r>
          </a:p>
          <a:p>
            <a:endParaRPr lang="es-CL" sz="1600" dirty="0"/>
          </a:p>
          <a:p>
            <a:endParaRPr lang="es-CL" sz="1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4D2EBB-1B9E-0141-92D2-969CBA980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640492"/>
            <a:ext cx="6155141" cy="360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13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A8D6BE-1D4C-504A-ABB8-7AB5F592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s-CL" sz="5400"/>
              <a:t>Menisco discoideo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6E20A7-BDEA-3B42-981B-F4C809FFC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s-CL" sz="1700" dirty="0"/>
              <a:t>Variante anatómica congénita anormal.</a:t>
            </a:r>
          </a:p>
          <a:p>
            <a:r>
              <a:rPr lang="es-CL" sz="1700" dirty="0"/>
              <a:t>El MD esta engrosado y cubre casi por completo el platillo tibial.</a:t>
            </a:r>
          </a:p>
          <a:p>
            <a:r>
              <a:rPr lang="es-CL" sz="1700" dirty="0"/>
              <a:t>Casi exclusivo del menisco lateral.</a:t>
            </a:r>
          </a:p>
          <a:p>
            <a:r>
              <a:rPr lang="es-CL" sz="1700" dirty="0"/>
              <a:t>Propenso a lesionarse:</a:t>
            </a:r>
          </a:p>
          <a:p>
            <a:pPr lvl="1"/>
            <a:r>
              <a:rPr lang="es-CL" sz="1700" dirty="0"/>
              <a:t>Mayor grosor.</a:t>
            </a:r>
          </a:p>
          <a:p>
            <a:pPr lvl="1"/>
            <a:r>
              <a:rPr lang="es-CL" sz="1700" dirty="0"/>
              <a:t>Inserción inestable.</a:t>
            </a:r>
          </a:p>
          <a:p>
            <a:pPr lvl="1"/>
            <a:r>
              <a:rPr lang="es-CL" sz="1700" dirty="0"/>
              <a:t>Pobre vascularización.</a:t>
            </a:r>
          </a:p>
          <a:p>
            <a:endParaRPr lang="es-CL" sz="1700" dirty="0"/>
          </a:p>
          <a:p>
            <a:endParaRPr lang="es-CL" sz="1700" dirty="0"/>
          </a:p>
        </p:txBody>
      </p:sp>
      <p:pic>
        <p:nvPicPr>
          <p:cNvPr id="4" name="Google Shape;129;p15">
            <a:extLst>
              <a:ext uri="{FF2B5EF4-FFF2-40B4-BE49-F238E27FC236}">
                <a16:creationId xmlns:a16="http://schemas.microsoft.com/office/drawing/2014/main" id="{1F12B79B-384D-CD41-ACDD-9128FBCDF37F}"/>
              </a:ext>
            </a:extLst>
          </p:cNvPr>
          <p:cNvPicPr preferRelativeResize="0"/>
          <p:nvPr/>
        </p:nvPicPr>
        <p:blipFill rotWithShape="1">
          <a:blip r:embed="rId2"/>
          <a:srcRect t="7716" b="7406"/>
          <a:stretch/>
        </p:blipFill>
        <p:spPr>
          <a:xfrm>
            <a:off x="4654296" y="1085105"/>
            <a:ext cx="6903720" cy="4687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27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A8D6BE-1D4C-504A-ABB8-7AB5F592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s-CL" sz="5400"/>
              <a:t>Menisco discoideo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6E20A7-BDEA-3B42-981B-F4C809FFC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endParaRPr lang="es-CL" sz="2000" dirty="0"/>
          </a:p>
          <a:p>
            <a:r>
              <a:rPr lang="es-CL" sz="2000" dirty="0"/>
              <a:t> Clínica</a:t>
            </a:r>
          </a:p>
          <a:p>
            <a:r>
              <a:rPr lang="es-CL" sz="2000" dirty="0"/>
              <a:t>Dolor</a:t>
            </a:r>
          </a:p>
          <a:p>
            <a:r>
              <a:rPr lang="es-CL" sz="2000" dirty="0"/>
              <a:t>Chasquido (audible, visible)</a:t>
            </a:r>
          </a:p>
          <a:p>
            <a:r>
              <a:rPr lang="es-CL" sz="2000" dirty="0"/>
              <a:t>Bloqueo articular</a:t>
            </a:r>
          </a:p>
          <a:p>
            <a:r>
              <a:rPr lang="es-CL" sz="2000" dirty="0"/>
              <a:t>Aumento de </a:t>
            </a:r>
            <a:r>
              <a:rPr lang="es-CL" sz="2000" dirty="0" err="1"/>
              <a:t>volúmen</a:t>
            </a:r>
            <a:r>
              <a:rPr lang="es-CL" sz="2000" dirty="0"/>
              <a:t> visible y palpable a la flexión de la rodilla</a:t>
            </a:r>
          </a:p>
          <a:p>
            <a:r>
              <a:rPr lang="es-CL" sz="2000" dirty="0"/>
              <a:t>Atrofia del </a:t>
            </a:r>
            <a:r>
              <a:rPr lang="es-CL" sz="2000" dirty="0" err="1"/>
              <a:t>cuadriceps</a:t>
            </a:r>
            <a:endParaRPr lang="es-CL" sz="2000" dirty="0"/>
          </a:p>
          <a:p>
            <a:endParaRPr lang="es-CL" sz="2000" dirty="0"/>
          </a:p>
          <a:p>
            <a:endParaRPr lang="es-CL" sz="2000" dirty="0"/>
          </a:p>
        </p:txBody>
      </p:sp>
      <p:pic>
        <p:nvPicPr>
          <p:cNvPr id="4" name="Google Shape;129;p15">
            <a:extLst>
              <a:ext uri="{FF2B5EF4-FFF2-40B4-BE49-F238E27FC236}">
                <a16:creationId xmlns:a16="http://schemas.microsoft.com/office/drawing/2014/main" id="{1F12B79B-384D-CD41-ACDD-9128FBCDF37F}"/>
              </a:ext>
            </a:extLst>
          </p:cNvPr>
          <p:cNvPicPr preferRelativeResize="0"/>
          <p:nvPr/>
        </p:nvPicPr>
        <p:blipFill rotWithShape="1">
          <a:blip r:embed="rId2"/>
          <a:srcRect t="7716" b="7406"/>
          <a:stretch/>
        </p:blipFill>
        <p:spPr>
          <a:xfrm>
            <a:off x="4654296" y="1085105"/>
            <a:ext cx="6903720" cy="4687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8274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A8D6BE-1D4C-504A-ABB8-7AB5F592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es-CL" sz="4000"/>
              <a:t>Menisco discoideo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6E20A7-BDEA-3B42-981B-F4C809FFC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r>
              <a:rPr lang="es-CL" sz="2000"/>
              <a:t> Diagnóstico</a:t>
            </a:r>
          </a:p>
          <a:p>
            <a:pPr marL="0" indent="0">
              <a:buNone/>
            </a:pPr>
            <a:endParaRPr lang="es-CL" sz="2000"/>
          </a:p>
          <a:p>
            <a:r>
              <a:rPr lang="es-CL" sz="2000"/>
              <a:t>Radiografía simple: aumento del espacio articular externo de la rodilla</a:t>
            </a:r>
          </a:p>
          <a:p>
            <a:r>
              <a:rPr lang="es-CL" sz="2000"/>
              <a:t>Resonancia:  revela el menisco discoideo y rupturas</a:t>
            </a:r>
          </a:p>
          <a:p>
            <a:endParaRPr lang="es-CL" sz="2000"/>
          </a:p>
        </p:txBody>
      </p:sp>
      <p:pic>
        <p:nvPicPr>
          <p:cNvPr id="6" name="Google Shape;241;p28">
            <a:extLst>
              <a:ext uri="{FF2B5EF4-FFF2-40B4-BE49-F238E27FC236}">
                <a16:creationId xmlns:a16="http://schemas.microsoft.com/office/drawing/2014/main" id="{20DF1D34-92CA-5E4D-ACD2-8D3291BF4E7C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7921623" y="774285"/>
            <a:ext cx="2439208" cy="2581173"/>
          </a:xfrm>
          <a:prstGeom prst="rect">
            <a:avLst/>
          </a:prstGeom>
          <a:noFill/>
        </p:spPr>
      </p:pic>
      <p:pic>
        <p:nvPicPr>
          <p:cNvPr id="5" name="Picture 3" descr="npo00019f">
            <a:extLst>
              <a:ext uri="{FF2B5EF4-FFF2-40B4-BE49-F238E27FC236}">
                <a16:creationId xmlns:a16="http://schemas.microsoft.com/office/drawing/2014/main" id="{2F7F8BCE-336A-8B4C-9A39-CBF3ABB33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1109" y="3575074"/>
            <a:ext cx="3440236" cy="2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0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DE5719-350D-5E42-B497-9CA334B3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s-CL" sz="4800"/>
              <a:t>Menisco discoideo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346943-B862-1840-8A7D-63C599A53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es-CL" sz="1500" dirty="0"/>
              <a:t> Clasificación de Watanabe</a:t>
            </a:r>
          </a:p>
          <a:p>
            <a:r>
              <a:rPr lang="es-CL" sz="1500" dirty="0"/>
              <a:t>Completo: Cubre el platillo tibial en forma completa.   Sin movilidad anormal</a:t>
            </a:r>
          </a:p>
          <a:p>
            <a:r>
              <a:rPr lang="es-CL" sz="1500" dirty="0"/>
              <a:t>Incompleto: Cubre parcialmente el platillo tibial y es estable</a:t>
            </a:r>
          </a:p>
          <a:p>
            <a:r>
              <a:rPr lang="es-CL" sz="1500" dirty="0"/>
              <a:t>Ligamento de </a:t>
            </a:r>
            <a:r>
              <a:rPr lang="es-CL" sz="1500" dirty="0" err="1"/>
              <a:t>Wrisberg</a:t>
            </a:r>
            <a:r>
              <a:rPr lang="es-CL" sz="1500" dirty="0"/>
              <a:t>: No presenta unión al platillo tibial posterior, es inestable</a:t>
            </a:r>
          </a:p>
        </p:txBody>
      </p:sp>
      <p:pic>
        <p:nvPicPr>
          <p:cNvPr id="5" name="Google Shape;174;p20">
            <a:extLst>
              <a:ext uri="{FF2B5EF4-FFF2-40B4-BE49-F238E27FC236}">
                <a16:creationId xmlns:a16="http://schemas.microsoft.com/office/drawing/2014/main" id="{1D250F8E-12EA-7D46-8153-FEE4A7AC1D63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880231" y="2290936"/>
            <a:ext cx="10419345" cy="3959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7879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3C9B466-8B32-DE45-B1F7-BD78F8CA6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s-CL" sz="4800">
                <a:solidFill>
                  <a:schemeClr val="bg1"/>
                </a:solidFill>
              </a:rPr>
              <a:t>Menisco discoideo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0E73102-B6BF-7671-D26D-D363CA61A6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370412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627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31CEB8-54A7-4846-92DF-D2F7BF4A2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CL" sz="3700"/>
              <a:t>Osteocondritis Disecante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D90D27-9885-1E4D-B2EB-BCC72757E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s-CL" sz="2000"/>
              <a:t>Desprendimiento de trozo osteocondral (tejido oseo y cartilaginoso que lo recubre)</a:t>
            </a:r>
          </a:p>
          <a:p>
            <a:r>
              <a:rPr lang="es-CL" sz="2000"/>
              <a:t>Etiología desconocida </a:t>
            </a:r>
          </a:p>
          <a:p>
            <a:r>
              <a:rPr lang="es-CL" sz="2000"/>
              <a:t>Más frecuente en el cóndilo medial </a:t>
            </a:r>
          </a:p>
          <a:p>
            <a:r>
              <a:rPr lang="es-CL" sz="2000"/>
              <a:t>Más frecuente en el hombre y adolescente</a:t>
            </a:r>
          </a:p>
          <a:p>
            <a:r>
              <a:rPr lang="es-CL" sz="2000"/>
              <a:t>10% son bilaterales</a:t>
            </a:r>
          </a:p>
          <a:p>
            <a:endParaRPr lang="es-CL" sz="2000"/>
          </a:p>
          <a:p>
            <a:endParaRPr lang="es-CL" sz="20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npo0001a4">
            <a:extLst>
              <a:ext uri="{FF2B5EF4-FFF2-40B4-BE49-F238E27FC236}">
                <a16:creationId xmlns:a16="http://schemas.microsoft.com/office/drawing/2014/main" id="{55FE9760-9420-994F-904E-C59885C7A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0" r="-1" b="19714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366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7" name="Rectangle 15370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79" name="Group 1537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374" name="Rectangle 1537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5" name="Rectangle 1537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6" name="Rectangle 1537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78" name="Rectangle 1537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C9B309-5B9D-1D43-BE6B-A22B5ED6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s-CL" sz="3600"/>
              <a:t>Osteocondritis disecante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AF1C0B-921B-8D46-98CA-C0C791F5C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 fontScale="92500" lnSpcReduction="20000"/>
          </a:bodyPr>
          <a:lstStyle/>
          <a:p>
            <a:r>
              <a:rPr lang="es-CL" dirty="0"/>
              <a:t>Sintomatología</a:t>
            </a:r>
          </a:p>
          <a:p>
            <a:r>
              <a:rPr lang="es-CL" dirty="0"/>
              <a:t>In situ:  dolor inespecífico, post actividad física</a:t>
            </a:r>
          </a:p>
          <a:p>
            <a:r>
              <a:rPr lang="es-CL" dirty="0"/>
              <a:t>Desprendido: claudicación, derrame articular, limitación funcional, bloqueos.</a:t>
            </a:r>
          </a:p>
          <a:p>
            <a:endParaRPr lang="es-CL" dirty="0"/>
          </a:p>
          <a:p>
            <a:r>
              <a:rPr lang="es-CL" dirty="0"/>
              <a:t>Estudio </a:t>
            </a:r>
          </a:p>
          <a:p>
            <a:pPr lvl="1"/>
            <a:r>
              <a:rPr lang="es-CL" sz="2800" dirty="0" err="1"/>
              <a:t>Radiografias</a:t>
            </a:r>
            <a:r>
              <a:rPr lang="es-CL" sz="2800" dirty="0"/>
              <a:t> </a:t>
            </a:r>
          </a:p>
          <a:p>
            <a:pPr lvl="1"/>
            <a:r>
              <a:rPr lang="es-CL" sz="2800" dirty="0"/>
              <a:t>RNM </a:t>
            </a:r>
          </a:p>
          <a:p>
            <a:endParaRPr lang="es-CL" sz="1800" dirty="0"/>
          </a:p>
        </p:txBody>
      </p:sp>
      <p:pic>
        <p:nvPicPr>
          <p:cNvPr id="15366" name="Picture 6" descr="/var/folders/99/7xs346g53kjbldxlc42rnfq00000gn/T/com.microsoft.Powerpoint/WebArchiveCopyPasteTempFiles/2Q==">
            <a:extLst>
              <a:ext uri="{FF2B5EF4-FFF2-40B4-BE49-F238E27FC236}">
                <a16:creationId xmlns:a16="http://schemas.microsoft.com/office/drawing/2014/main" id="{D3578B8F-33C1-644F-A5E8-46A4B7571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3" r="-2" b="23186"/>
          <a:stretch/>
        </p:blipFill>
        <p:spPr bwMode="auto">
          <a:xfrm>
            <a:off x="6788383" y="613148"/>
            <a:ext cx="4565417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/var/folders/99/7xs346g53kjbldxlc42rnfq00000gn/T/com.microsoft.Powerpoint/WebArchiveCopyPasteTempFiles/Z">
            <a:extLst>
              <a:ext uri="{FF2B5EF4-FFF2-40B4-BE49-F238E27FC236}">
                <a16:creationId xmlns:a16="http://schemas.microsoft.com/office/drawing/2014/main" id="{17988C61-D757-B744-A210-68477F3F5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4" b="31238"/>
          <a:stretch/>
        </p:blipFill>
        <p:spPr bwMode="auto">
          <a:xfrm>
            <a:off x="6788383" y="3528753"/>
            <a:ext cx="4565417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380" name="Straight Connector 1537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2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1EDED9-0CEF-2C46-ADF8-AC04BF93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L" sz="5400"/>
              <a:t>Evaluacion del dolor de rodilla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AAA406-75DF-D14E-9CE6-CAC484372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s-CL" sz="2200"/>
              <a:t>HISTORIA CLINICA</a:t>
            </a:r>
          </a:p>
          <a:p>
            <a:pPr lvl="1"/>
            <a:r>
              <a:rPr lang="es-CL" sz="2200"/>
              <a:t>Momento de inicio (tiempo de evolución)</a:t>
            </a:r>
          </a:p>
          <a:p>
            <a:pPr lvl="1"/>
            <a:r>
              <a:rPr lang="es-CL" sz="2200"/>
              <a:t>Relación con algún traumatismo</a:t>
            </a:r>
          </a:p>
          <a:p>
            <a:pPr lvl="1"/>
            <a:r>
              <a:rPr lang="es-CL" sz="2200"/>
              <a:t>Fiebre, compromiso del estado general</a:t>
            </a:r>
          </a:p>
          <a:p>
            <a:pPr lvl="1"/>
            <a:r>
              <a:rPr lang="es-CL" sz="2200"/>
              <a:t>Grado de impotencia funcional</a:t>
            </a:r>
          </a:p>
          <a:p>
            <a:pPr lvl="1"/>
            <a:r>
              <a:rPr lang="es-CL" sz="2200"/>
              <a:t>Claudicación</a:t>
            </a:r>
          </a:p>
          <a:p>
            <a:endParaRPr lang="es-CL" sz="2200"/>
          </a:p>
          <a:p>
            <a:r>
              <a:rPr lang="es-CL" sz="2200"/>
              <a:t>Antecedentes Familiares</a:t>
            </a:r>
          </a:p>
          <a:p>
            <a:r>
              <a:rPr lang="es-CL" sz="2200"/>
              <a:t>Ralación con algún tipo de actividad</a:t>
            </a:r>
          </a:p>
          <a:p>
            <a:endParaRPr lang="es-CL" sz="2200"/>
          </a:p>
          <a:p>
            <a:endParaRPr lang="es-CL" sz="2200"/>
          </a:p>
        </p:txBody>
      </p:sp>
    </p:spTree>
    <p:extLst>
      <p:ext uri="{BB962C8B-B14F-4D97-AF65-F5344CB8AC3E}">
        <p14:creationId xmlns:p14="http://schemas.microsoft.com/office/powerpoint/2010/main" val="1185922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C9B309-5B9D-1D43-BE6B-A22B5ED6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s-CL" sz="4800"/>
              <a:t>Osteocondritis disecante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AF1C0B-921B-8D46-98CA-C0C791F5C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es-CL" sz="2200"/>
              <a:t>Tratamiento</a:t>
            </a:r>
          </a:p>
          <a:p>
            <a:r>
              <a:rPr lang="es-CL" sz="2200"/>
              <a:t>In situ:   Conservador  (solo observar)</a:t>
            </a:r>
          </a:p>
          <a:p>
            <a:r>
              <a:rPr lang="es-CL" sz="2200"/>
              <a:t> Inmovilización (rodillera yeso)</a:t>
            </a:r>
          </a:p>
          <a:p>
            <a:pPr marL="0" indent="0">
              <a:buNone/>
            </a:pPr>
            <a:endParaRPr lang="es-CL" sz="2200"/>
          </a:p>
          <a:p>
            <a:r>
              <a:rPr lang="es-CL" sz="2200"/>
              <a:t>Desprendido: Artroscopía</a:t>
            </a:r>
          </a:p>
          <a:p>
            <a:endParaRPr lang="es-CL" sz="2200"/>
          </a:p>
          <a:p>
            <a:endParaRPr lang="es-CL" sz="2200"/>
          </a:p>
        </p:txBody>
      </p:sp>
    </p:spTree>
    <p:extLst>
      <p:ext uri="{BB962C8B-B14F-4D97-AF65-F5344CB8AC3E}">
        <p14:creationId xmlns:p14="http://schemas.microsoft.com/office/powerpoint/2010/main" val="400375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AC77A6-0C57-664D-9DFA-098CFF28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s-CL" sz="5400"/>
              <a:t>Exámen Físico</a:t>
            </a:r>
            <a:br>
              <a:rPr lang="es-CL" sz="5400"/>
            </a:br>
            <a:endParaRPr lang="es-CL" sz="5400"/>
          </a:p>
        </p:txBody>
      </p:sp>
      <p:pic>
        <p:nvPicPr>
          <p:cNvPr id="6" name="Picture 4" descr="npo00014b">
            <a:extLst>
              <a:ext uri="{FF2B5EF4-FFF2-40B4-BE49-F238E27FC236}">
                <a16:creationId xmlns:a16="http://schemas.microsoft.com/office/drawing/2014/main" id="{D5D5AEE7-3CD2-1940-804F-0C378D0D0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8" r="11983" b="3"/>
          <a:stretch/>
        </p:blipFill>
        <p:spPr bwMode="auto"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npo000151">
            <a:extLst>
              <a:ext uri="{FF2B5EF4-FFF2-40B4-BE49-F238E27FC236}">
                <a16:creationId xmlns:a16="http://schemas.microsoft.com/office/drawing/2014/main" id="{3EFE7515-1F0E-3A4F-8BDB-5F1672285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r="1" b="1"/>
          <a:stretch/>
        </p:blipFill>
        <p:spPr bwMode="auto"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FBF359-B8EF-A644-AD43-4335BED23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200"/>
              <a:t>Paciente desvestido</a:t>
            </a:r>
          </a:p>
          <a:p>
            <a:r>
              <a:rPr lang="es-CL" sz="2200"/>
              <a:t>De pie:</a:t>
            </a:r>
          </a:p>
          <a:p>
            <a:r>
              <a:rPr lang="es-CL" sz="2200"/>
              <a:t>Pelvis nivelada</a:t>
            </a:r>
          </a:p>
          <a:p>
            <a:r>
              <a:rPr lang="es-CL" sz="2200"/>
              <a:t>Altura de las rodillas</a:t>
            </a:r>
          </a:p>
          <a:p>
            <a:r>
              <a:rPr lang="es-CL" sz="2200"/>
              <a:t>Alineamiento de las extremidades (varo – valgo – genu flexo –recurvatum)</a:t>
            </a:r>
          </a:p>
          <a:p>
            <a:endParaRPr lang="es-CL" sz="2200"/>
          </a:p>
          <a:p>
            <a:endParaRPr lang="es-CL" sz="2200"/>
          </a:p>
        </p:txBody>
      </p:sp>
    </p:spTree>
    <p:extLst>
      <p:ext uri="{BB962C8B-B14F-4D97-AF65-F5344CB8AC3E}">
        <p14:creationId xmlns:p14="http://schemas.microsoft.com/office/powerpoint/2010/main" val="23600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7008D9-3753-BD43-B7F0-265FDFEB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s-CL" sz="5400" dirty="0"/>
              <a:t>Examen físico</a:t>
            </a:r>
          </a:p>
        </p:txBody>
      </p:sp>
      <p:pic>
        <p:nvPicPr>
          <p:cNvPr id="4" name="Picture 4" descr="npo00015b">
            <a:extLst>
              <a:ext uri="{FF2B5EF4-FFF2-40B4-BE49-F238E27FC236}">
                <a16:creationId xmlns:a16="http://schemas.microsoft.com/office/drawing/2014/main" id="{A88C417E-E3D6-7344-81BB-BE834B2B9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r="4574" b="3"/>
          <a:stretch/>
        </p:blipFill>
        <p:spPr bwMode="auto">
          <a:xfrm>
            <a:off x="0" y="1688133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60EF49-3DC8-E640-9DE2-E12DFFABB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200"/>
              <a:t>Inspección</a:t>
            </a:r>
          </a:p>
          <a:p>
            <a:r>
              <a:rPr lang="es-CL" sz="2200"/>
              <a:t>		- aumento de volúmen</a:t>
            </a:r>
          </a:p>
          <a:p>
            <a:r>
              <a:rPr lang="es-CL" sz="2200"/>
              <a:t>		- atrofia muscular</a:t>
            </a:r>
          </a:p>
          <a:p>
            <a:r>
              <a:rPr lang="es-CL" sz="2200"/>
              <a:t>		- ubicación de las rótulas</a:t>
            </a:r>
          </a:p>
          <a:p>
            <a:endParaRPr lang="es-CL" sz="2200"/>
          </a:p>
          <a:p>
            <a:r>
              <a:rPr lang="es-CL" sz="2200"/>
              <a:t> Palpación:</a:t>
            </a:r>
          </a:p>
          <a:p>
            <a:r>
              <a:rPr lang="es-CL" sz="2200"/>
              <a:t>		-  buscar puntos dolorosos</a:t>
            </a:r>
          </a:p>
          <a:p>
            <a:r>
              <a:rPr lang="es-CL" sz="2200"/>
              <a:t>		-  derrame articular     </a:t>
            </a:r>
          </a:p>
          <a:p>
            <a:endParaRPr lang="es-CL" sz="2200"/>
          </a:p>
        </p:txBody>
      </p:sp>
    </p:spTree>
    <p:extLst>
      <p:ext uri="{BB962C8B-B14F-4D97-AF65-F5344CB8AC3E}">
        <p14:creationId xmlns:p14="http://schemas.microsoft.com/office/powerpoint/2010/main" val="318359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3B51F3-E68E-FA4F-9DA2-F9FD970E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CL" sz="4000">
                <a:solidFill>
                  <a:srgbClr val="FFFFFF"/>
                </a:solidFill>
              </a:rPr>
              <a:t>Causas de dolor de rodilla en el niño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76FE0C-A32D-254F-BA18-38DFD6D43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s-CL" sz="2000" dirty="0"/>
              <a:t>A distancia   (la cadera llora por la rodilla)</a:t>
            </a:r>
          </a:p>
          <a:p>
            <a:pPr marL="0" indent="0">
              <a:buNone/>
            </a:pPr>
            <a:endParaRPr lang="es-CL" sz="2000" dirty="0"/>
          </a:p>
          <a:p>
            <a:r>
              <a:rPr lang="es-CL" sz="2000" dirty="0"/>
              <a:t>		- Enfermedad de </a:t>
            </a:r>
            <a:r>
              <a:rPr lang="es-CL" sz="2000" dirty="0" err="1"/>
              <a:t>Perthes</a:t>
            </a:r>
            <a:endParaRPr lang="es-CL" sz="2000" dirty="0"/>
          </a:p>
          <a:p>
            <a:r>
              <a:rPr lang="es-CL" sz="2000" dirty="0"/>
              <a:t>		- </a:t>
            </a:r>
            <a:r>
              <a:rPr lang="es-CL" sz="2000" dirty="0" err="1"/>
              <a:t>Epifisiolísis</a:t>
            </a:r>
            <a:endParaRPr lang="es-CL" sz="2000" dirty="0"/>
          </a:p>
          <a:p>
            <a:r>
              <a:rPr lang="es-CL" sz="2000" dirty="0"/>
              <a:t>		- Sinovitis transitoria</a:t>
            </a:r>
          </a:p>
          <a:p>
            <a:endParaRPr lang="es-CL" sz="2000" dirty="0"/>
          </a:p>
          <a:p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77167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916806-554E-0E47-86DD-0FB3F234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CL" sz="5400"/>
              <a:t>Patologia congenita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E30BED-1904-4A49-959B-F54908124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CL" sz="2000" dirty="0"/>
              <a:t>LUXACION CONGENITA DE RODILLA</a:t>
            </a:r>
          </a:p>
          <a:p>
            <a:r>
              <a:rPr lang="es-CL" sz="2000" dirty="0"/>
              <a:t>Se presenta al momento de nacer, presentación</a:t>
            </a:r>
          </a:p>
          <a:p>
            <a:r>
              <a:rPr lang="es-CL" sz="2000" dirty="0"/>
              <a:t>Llamativa</a:t>
            </a:r>
          </a:p>
          <a:p>
            <a:r>
              <a:rPr lang="es-CL" sz="2000" dirty="0"/>
              <a:t>Defecto congénito desplazamiento anterior de la tibia respecto al fémur.</a:t>
            </a:r>
          </a:p>
          <a:p>
            <a:r>
              <a:rPr lang="es-CL" sz="2000" dirty="0"/>
              <a:t>Comprende desde una simple Hiperextensión a una Luxación</a:t>
            </a:r>
          </a:p>
          <a:p>
            <a:r>
              <a:rPr lang="es-CL" sz="2000" dirty="0"/>
              <a:t>anterior completa.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0A621F-D55C-9148-B4E5-067D25DE5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40" r="-1" b="205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70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916806-554E-0E47-86DD-0FB3F234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s-CL" sz="5400"/>
              <a:t>Patologia congenita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E30BED-1904-4A49-959B-F54908124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4968006" cy="3410712"/>
          </a:xfrm>
        </p:spPr>
        <p:txBody>
          <a:bodyPr anchor="t">
            <a:normAutofit fontScale="70000" lnSpcReduction="20000"/>
          </a:bodyPr>
          <a:lstStyle/>
          <a:p>
            <a:r>
              <a:rPr lang="es-CL" sz="2400" dirty="0"/>
              <a:t>LUXACION CONGENITA DE RODILLA</a:t>
            </a:r>
          </a:p>
          <a:p>
            <a:r>
              <a:rPr lang="es-CL" sz="2400" dirty="0"/>
              <a:t>Infrecuente 1,2 %  de las malformaciones .</a:t>
            </a:r>
          </a:p>
          <a:p>
            <a:r>
              <a:rPr lang="es-CL" sz="2400" dirty="0"/>
              <a:t>30% pueden ser bilaterales</a:t>
            </a:r>
          </a:p>
          <a:p>
            <a:r>
              <a:rPr lang="es-CL" sz="2400" dirty="0"/>
              <a:t>Asociado a </a:t>
            </a:r>
            <a:r>
              <a:rPr lang="es-CL" sz="2400" dirty="0" err="1"/>
              <a:t>prematurez</a:t>
            </a:r>
            <a:r>
              <a:rPr lang="es-CL" sz="2400" dirty="0"/>
              <a:t> y condiciones que alteran la posición fetal intrauterina</a:t>
            </a:r>
          </a:p>
          <a:p>
            <a:endParaRPr lang="es-CL" sz="2400" dirty="0"/>
          </a:p>
          <a:p>
            <a:endParaRPr lang="es-CL" sz="2400" dirty="0"/>
          </a:p>
          <a:p>
            <a:r>
              <a:rPr lang="es-CL" sz="2400" dirty="0" err="1"/>
              <a:t>Etiologia</a:t>
            </a:r>
            <a:r>
              <a:rPr lang="es-CL" sz="2400" dirty="0"/>
              <a:t>:</a:t>
            </a:r>
          </a:p>
          <a:p>
            <a:pPr lvl="1"/>
            <a:r>
              <a:rPr lang="es-CL" dirty="0"/>
              <a:t>Mal posición fetal</a:t>
            </a:r>
          </a:p>
          <a:p>
            <a:pPr lvl="1"/>
            <a:r>
              <a:rPr lang="es-CL" dirty="0"/>
              <a:t>Defecto mesenquimático</a:t>
            </a:r>
          </a:p>
          <a:p>
            <a:pPr lvl="1"/>
            <a:r>
              <a:rPr lang="es-CL" dirty="0"/>
              <a:t>Agenesia o hipoplasia del LCA</a:t>
            </a:r>
          </a:p>
          <a:p>
            <a:pPr lvl="1"/>
            <a:r>
              <a:rPr lang="es-CL" dirty="0"/>
              <a:t>Puede estar en contexto de un </a:t>
            </a:r>
            <a:r>
              <a:rPr lang="es-CL" dirty="0" err="1"/>
              <a:t>sd</a:t>
            </a:r>
            <a:r>
              <a:rPr lang="es-CL" dirty="0"/>
              <a:t> </a:t>
            </a:r>
            <a:r>
              <a:rPr lang="es-CL" dirty="0" err="1"/>
              <a:t>congenito</a:t>
            </a:r>
            <a:r>
              <a:rPr lang="es-CL" dirty="0"/>
              <a:t>. </a:t>
            </a:r>
          </a:p>
          <a:p>
            <a:pPr lvl="1"/>
            <a:endParaRPr lang="es-CL" sz="1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59F6AE-C6E9-6844-AF4E-8C4AFD906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934" y="2401702"/>
            <a:ext cx="5129081" cy="314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3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916806-554E-0E47-86DD-0FB3F234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s-CL" sz="5400"/>
              <a:t>Patologia congenita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E30BED-1904-4A49-959B-F54908124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s-CL" sz="2000"/>
              <a:t>Clasificación:</a:t>
            </a:r>
          </a:p>
          <a:p>
            <a:r>
              <a:rPr lang="es-CL" sz="2000"/>
              <a:t>Grado I (recurvatum) Hiperextensión &gt;15° flexión completa  -rx normal</a:t>
            </a:r>
          </a:p>
          <a:p>
            <a:r>
              <a:rPr lang="es-CL" sz="2000"/>
              <a:t>Grado II (Subluxacion) Hiperextensión &gt;15°, flexión limitada, sin componentes de inestabilidad</a:t>
            </a:r>
          </a:p>
          <a:p>
            <a:r>
              <a:rPr lang="es-CL" sz="2000"/>
              <a:t>Grado III : Luxación</a:t>
            </a:r>
          </a:p>
          <a:p>
            <a:pPr lvl="1"/>
            <a:endParaRPr lang="es-CL" sz="20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7EE0F9-8E3A-3048-BD1C-FC9AF1794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150772"/>
            <a:ext cx="6903720" cy="455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75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1015</Words>
  <Application>Microsoft Macintosh PowerPoint</Application>
  <PresentationFormat>Panorámica</PresentationFormat>
  <Paragraphs>217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de Office</vt:lpstr>
      <vt:lpstr>Patologia de rodilla en esqueleto inmaduro </vt:lpstr>
      <vt:lpstr>Patologia de rodilla en niño y adolescente</vt:lpstr>
      <vt:lpstr>Evaluacion del dolor de rodilla</vt:lpstr>
      <vt:lpstr>Exámen Físico </vt:lpstr>
      <vt:lpstr>Examen físico</vt:lpstr>
      <vt:lpstr>Causas de dolor de rodilla en el niño</vt:lpstr>
      <vt:lpstr>Patologia congenita</vt:lpstr>
      <vt:lpstr>Patologia congenita</vt:lpstr>
      <vt:lpstr>Patologia congenita</vt:lpstr>
      <vt:lpstr>Patologia congenita</vt:lpstr>
      <vt:lpstr>Disfuncion femoro patelar </vt:lpstr>
      <vt:lpstr>Disfuncion femoro-patelar </vt:lpstr>
      <vt:lpstr>Disfunción femoro-patelar </vt:lpstr>
      <vt:lpstr>Disfunción femoro-patelar</vt:lpstr>
      <vt:lpstr>Disfunción femoro-patelar</vt:lpstr>
      <vt:lpstr>Disfunción femoro-patelar </vt:lpstr>
      <vt:lpstr>Enfermedad de Osgood Schlatter</vt:lpstr>
      <vt:lpstr>Enfermedad de Osgood Schlatter</vt:lpstr>
      <vt:lpstr>Enfermedad de Osgood Schlatter</vt:lpstr>
      <vt:lpstr>Enfermedad de Sindig Larsen</vt:lpstr>
      <vt:lpstr>Quiste de Baker </vt:lpstr>
      <vt:lpstr>Quiste de Baker </vt:lpstr>
      <vt:lpstr>Menisco discoideo</vt:lpstr>
      <vt:lpstr>Menisco discoideo</vt:lpstr>
      <vt:lpstr>Menisco discoideo</vt:lpstr>
      <vt:lpstr>Menisco discoideo </vt:lpstr>
      <vt:lpstr>Menisco discoideo </vt:lpstr>
      <vt:lpstr>Osteocondritis Disecante</vt:lpstr>
      <vt:lpstr>Osteocondritis disecante </vt:lpstr>
      <vt:lpstr>Osteocondritis disecante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Patologia de rodilla en esqueleto inmaduro </dc:title>
  <dc:creator>NIcolas Melgarejo Alcantara</dc:creator>
  <cp:lastModifiedBy>Nicolas Melgarejo Alcantara</cp:lastModifiedBy>
  <cp:revision>4</cp:revision>
  <dcterms:created xsi:type="dcterms:W3CDTF">2020-11-01T21:24:59Z</dcterms:created>
  <dcterms:modified xsi:type="dcterms:W3CDTF">2023-06-11T22:21:29Z</dcterms:modified>
</cp:coreProperties>
</file>