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371" r:id="rId5"/>
    <p:sldId id="372" r:id="rId6"/>
    <p:sldId id="366" r:id="rId7"/>
    <p:sldId id="367" r:id="rId8"/>
    <p:sldId id="369" r:id="rId9"/>
    <p:sldId id="368" r:id="rId10"/>
    <p:sldId id="370" r:id="rId11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192B71-13DA-8C9A-52C9-17D4A9336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17D529-5037-8269-6F60-8E32BD908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95AEBF-0E21-6616-C9E2-11BB16CEE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C34E54-1472-3620-2ECF-FED2B611B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19E9E5-651F-1A72-92C1-2C85217E9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042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1AEA8-0F4B-BC6A-C8EC-1237DC4AA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6DFE438-A981-D24A-694B-5DD6EA4D3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5190BF-12BB-51F0-0D48-7A5A843CA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7A2A5E-25AD-019A-59B2-519896D4A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589542-6388-7400-5AA7-EC131CC6E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0293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6F4F0B5-2B79-2102-4945-8478639B38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14CAAB5-CEAA-5B27-851E-2C82041CA5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EC1856-052E-FB0F-A92C-DF9662E0C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EF581A-19FF-73D6-07BD-A9317F7C5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46C206-7346-FE5E-D504-A533E1C92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6437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57791" y="165100"/>
            <a:ext cx="1027641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F008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1906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FF008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6634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FF008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4587" y="1655156"/>
            <a:ext cx="470662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82179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FF008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6318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91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4857DD-BCE8-7605-11C0-08971EAF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01D8F7-EEAA-932A-0587-A0250E9E7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42935D-9B33-43DD-1E05-C192108E9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9A1E54-0263-CB03-1052-A124C1DAC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106FF1-6798-2F6B-1F84-089FE03F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98577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D93363-5DD5-55B6-018D-DCA06DE1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0F02B3-B56C-4DEC-03EF-79537791B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69F045-C452-2353-7317-199BF0821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7D1498-A512-AC6D-4BBE-71B5885ED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11BD92-50A1-17F5-BDAD-61CFFFC0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1604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AD8C0D-656B-E59F-391F-5D904D6E1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D1A822-4E43-E3D0-6382-8D1E61DF72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12CE8C9-F5B5-EBE4-B8A5-B5EB61B1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C5386E8-C3F0-B995-4B46-140D2863C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3706FD4-C95F-3794-9138-540F4406D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C337DE3-C441-A848-B428-5106FD47B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2351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DAD50-CF04-B2A4-16E6-727CCD2CC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335C16-1A17-7C57-3C9B-78CC2E440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690AA9-2644-2A35-30B3-E1DCFDF5A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59AEAA1-EB50-61A2-B701-E48BED4D3D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E33E434-5101-D2B7-2D05-D01B51D39B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360EC1A-E3F2-B495-06FE-2CE80FAA1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A07AF72-DF5C-FFA9-457A-FC267FD2E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D5EA310-F91C-ADAB-80D3-1AD60A28A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0532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FC3E7A-146A-4887-F6E8-E5D4C108E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AC40C9B-423E-9A29-3940-19F6BC65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91BF3BA-B707-BBA4-5B35-513C076B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6FBAA5C-4920-8509-B766-3F2457E72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680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E289289-D578-D126-9169-7C8754279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166D45D-E7AC-0060-FB5D-8E9121B0B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A3D83F7-92C3-E0E9-519B-70EF8FCE6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7917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AC174C-2A92-1847-FBFB-7E905CB6E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5496EF-102E-E64D-4BDB-3ADA09199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9C474D3-F5D8-8C71-25F6-6A3C3F5D1C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794DBC-2925-2798-FDD0-0FEF308EF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0180F3D-6489-01B4-B3EC-8B5A96EB8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B932C6E-5376-6BD5-80C4-C917A4127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842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29EFD5-B9BE-AE74-C38E-0C3B6BD5F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B05EE23-CAD6-918D-B188-F131E7D928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367BBA-0D8B-DF82-D6BC-20AD66789E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5C8F5-79D1-B67E-4AEA-B01DF20C1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F72277B-8AD8-FAD7-604E-2EAE26C81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91A6C9E-747C-4EEF-74DA-27AD3AA4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225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959B817-B919-48E4-C324-B7EC51DD9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E6B60A-E204-D64E-73CD-760E7D54F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52E984-15BC-9C36-7BC2-D6D1A6A225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71EB9-C49B-4480-A0D3-E2452D8508B8}" type="datetimeFigureOut">
              <a:rPr lang="es-CL" smtClean="0"/>
              <a:t>24-10-2023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DBF571B-2BA8-7166-CF84-B9151DDC79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4C6102-7326-18FA-B970-CBC713F41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CA76F-1508-4D8F-A71D-C8207B034E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2246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7750" y="165100"/>
            <a:ext cx="102765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F008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82333" y="2893839"/>
            <a:ext cx="72847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338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C29B8B0-6CDD-5F54-D91F-975E7C507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785" y="478302"/>
            <a:ext cx="2932430" cy="380116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8884E2F-1D6F-F984-1520-61FB72075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8659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6C9DA0-F2BC-3B58-08AA-45916573F9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79464"/>
            <a:ext cx="9144000" cy="978335"/>
          </a:xfrm>
        </p:spPr>
        <p:txBody>
          <a:bodyPr>
            <a:normAutofit fontScale="77500" lnSpcReduction="20000"/>
          </a:bodyPr>
          <a:lstStyle/>
          <a:p>
            <a:r>
              <a:rPr lang="es-CL" dirty="0"/>
              <a:t> Cambios en PNAC RESUMEN </a:t>
            </a:r>
          </a:p>
          <a:p>
            <a:endParaRPr lang="es-CL" dirty="0"/>
          </a:p>
          <a:p>
            <a:r>
              <a:rPr lang="es-CL" dirty="0" err="1"/>
              <a:t>Dra</a:t>
            </a:r>
            <a:r>
              <a:rPr lang="es-CL" dirty="0"/>
              <a:t> Muschi Szigethi </a:t>
            </a:r>
          </a:p>
        </p:txBody>
      </p:sp>
    </p:spTree>
    <p:extLst>
      <p:ext uri="{BB962C8B-B14F-4D97-AF65-F5344CB8AC3E}">
        <p14:creationId xmlns:p14="http://schemas.microsoft.com/office/powerpoint/2010/main" val="725250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B0D3DD-373C-CDBE-6D7A-AEFAC9FD3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PNAC menores de 1 año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FFB37F-F9CC-9E8C-AA06-4C30D15E7B3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L" dirty="0"/>
              <a:t>Menores de 1 año sin acceso a LM</a:t>
            </a:r>
          </a:p>
          <a:p>
            <a:r>
              <a:rPr lang="es-CL" dirty="0"/>
              <a:t>En reemplazo de LPF</a:t>
            </a:r>
          </a:p>
          <a:p>
            <a:r>
              <a:rPr lang="es-CL" dirty="0"/>
              <a:t>Deben contar con AL MENOS 1 consejería de lactancia y firmar consentimiento</a:t>
            </a:r>
          </a:p>
          <a:p>
            <a:r>
              <a:rPr lang="es-CL" dirty="0"/>
              <a:t>Pacientes FONASA en control APS 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17A53FE9-501A-3642-FC15-99A5C423DD3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74516"/>
            <a:ext cx="5181600" cy="345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7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CC3407D6-BBBA-94AD-6997-F25C3781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A10ED608-7D1E-9AC8-16CB-63ECC4B3F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8967" y="1420837"/>
            <a:ext cx="8454682" cy="445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0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4DE78E-AA90-5F22-F9C7-D339AFF94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1E0D43A5-B693-5A30-C020-3C97FE255D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3711" y="1419367"/>
            <a:ext cx="8060787" cy="455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8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318708A-3159-C79E-989C-62D33982F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313" y="165100"/>
            <a:ext cx="7707375" cy="677108"/>
          </a:xfrm>
        </p:spPr>
        <p:txBody>
          <a:bodyPr/>
          <a:lstStyle/>
          <a:p>
            <a:r>
              <a:rPr lang="es-CL" sz="4400" b="1" dirty="0"/>
              <a:t>Cambios en PNAC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0114FAA-1612-2374-6908-18BD1797F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2312" y="1066801"/>
            <a:ext cx="4158488" cy="6370975"/>
          </a:xfrm>
        </p:spPr>
        <p:txBody>
          <a:bodyPr/>
          <a:lstStyle/>
          <a:p>
            <a:r>
              <a:rPr lang="es-CL" dirty="0"/>
              <a:t>- Se entrega desde los 12 a 23 meses</a:t>
            </a:r>
          </a:p>
          <a:p>
            <a:r>
              <a:rPr lang="es-CL" dirty="0"/>
              <a:t>- Leche en </a:t>
            </a:r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polvo entera, fortificada con cobre, hierro, zinc, vitamina C y vitamina D.</a:t>
            </a:r>
            <a:br>
              <a:rPr lang="es-CL" dirty="0"/>
            </a:br>
            <a:br>
              <a:rPr lang="es-CL" dirty="0"/>
            </a:br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✔️Sus ingredientes en orden decreciente son:</a:t>
            </a:r>
            <a:br>
              <a:rPr lang="es-CL" dirty="0"/>
            </a:br>
            <a:br>
              <a:rPr lang="es-CL" dirty="0"/>
            </a:br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Leche en polvo entera, mezcla de minerales (maltodextrina, hierro (sulfato ferroso), zinc (sulfato de zinc monohidratado) y cobre (sulfato de cobre anhidro)) y mezcla de vitaminas (maltodextrina, vitamina C (ácido ascórbico) y vitamina D3</a:t>
            </a:r>
            <a:br>
              <a:rPr lang="es-CL" dirty="0"/>
            </a:br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(colecalciferol)).</a:t>
            </a:r>
            <a:br>
              <a:rPr lang="es-CL" dirty="0"/>
            </a:br>
            <a:br>
              <a:rPr lang="es-CL" dirty="0"/>
            </a:br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✔️</a:t>
            </a:r>
            <a:r>
              <a:rPr lang="es-CL" b="1" i="0" dirty="0">
                <a:solidFill>
                  <a:srgbClr val="FF0000"/>
                </a:solidFill>
                <a:effectLst/>
                <a:latin typeface="-apple-system"/>
              </a:rPr>
              <a:t>La dilución recomendada es al 12%, la recomendación de preparación es con 5 medidas en 200 ml (con la medida de 5 </a:t>
            </a:r>
            <a:r>
              <a:rPr lang="es-CL" b="1" i="0" dirty="0" err="1">
                <a:solidFill>
                  <a:srgbClr val="FF0000"/>
                </a:solidFill>
                <a:effectLst/>
                <a:latin typeface="-apple-system"/>
              </a:rPr>
              <a:t>grs</a:t>
            </a:r>
            <a:r>
              <a:rPr lang="es-CL" b="1" i="0" dirty="0">
                <a:solidFill>
                  <a:srgbClr val="FF0000"/>
                </a:solidFill>
                <a:effectLst/>
                <a:latin typeface="-apple-system"/>
              </a:rPr>
              <a:t>)</a:t>
            </a:r>
          </a:p>
          <a:p>
            <a:endParaRPr lang="es-CL" b="1" dirty="0">
              <a:solidFill>
                <a:srgbClr val="FF0000"/>
              </a:solidFill>
              <a:latin typeface="-apple-system"/>
            </a:endParaRPr>
          </a:p>
          <a:p>
            <a:r>
              <a:rPr lang="es-CL" b="1" i="0" dirty="0">
                <a:solidFill>
                  <a:srgbClr val="FF0000"/>
                </a:solidFill>
                <a:effectLst/>
                <a:latin typeface="-apple-system"/>
              </a:rPr>
              <a:t>Para preparar se coloca mitad de volumen, medidas, se agita y completa volumen </a:t>
            </a:r>
          </a:p>
          <a:p>
            <a:endParaRPr lang="es-CL" b="1" dirty="0">
              <a:solidFill>
                <a:srgbClr val="FF0000"/>
              </a:solidFill>
              <a:latin typeface="-apple-system"/>
            </a:endParaRPr>
          </a:p>
          <a:p>
            <a:endParaRPr lang="es-CL" b="1" dirty="0">
              <a:solidFill>
                <a:srgbClr val="FF0000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74878F6-78EB-7BF7-8A52-BE0D54F81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2" y="2286001"/>
            <a:ext cx="286797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18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4A7B5B-244B-072C-68CF-5F30AF7C5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2A3898C-F5B9-A515-DA98-8756507C4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219201"/>
            <a:ext cx="8686800" cy="7928753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27F3EF-C700-7B9B-41D3-252E5CADF7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277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9C11B8-C185-E919-0F4E-7793DE76A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34B966-5094-2DCE-F6D6-31E6C75829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 descr="Tabla&#10;&#10;Descripción generada automáticamente con confianza media">
            <a:extLst>
              <a:ext uri="{FF2B5EF4-FFF2-40B4-BE49-F238E27FC236}">
                <a16:creationId xmlns:a16="http://schemas.microsoft.com/office/drawing/2014/main" id="{E1ADE931-1090-E526-97E5-E18560722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4817"/>
            <a:ext cx="6629400" cy="682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37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56DA9-A122-0F84-CFCB-74B289596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5D39DEF-F7AA-C4B7-2B2D-A83E95BD1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2312" y="1143000"/>
            <a:ext cx="3701288" cy="5539978"/>
          </a:xfrm>
        </p:spPr>
        <p:txBody>
          <a:bodyPr/>
          <a:lstStyle/>
          <a:p>
            <a:r>
              <a:rPr lang="es-CL" dirty="0"/>
              <a:t>-  Edad de entrega desde los 24 meses  a los 5 años 11 meses. </a:t>
            </a:r>
          </a:p>
          <a:p>
            <a:r>
              <a:rPr lang="es-CL" dirty="0"/>
              <a:t>- Leche en polvo </a:t>
            </a:r>
            <a:r>
              <a:rPr lang="es-CL" b="1" dirty="0"/>
              <a:t>semidescremada </a:t>
            </a:r>
            <a:r>
              <a:rPr lang="es-CL" dirty="0"/>
              <a:t>fortificada con Vitamina C, vitamina D,  hierro, zinc y cobre. </a:t>
            </a:r>
          </a:p>
          <a:p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✔️Sus ingredientes en orden decreciente son:</a:t>
            </a:r>
            <a:br>
              <a:rPr lang="es-CL" dirty="0"/>
            </a:br>
            <a:r>
              <a:rPr lang="es-CL" b="0" i="0" dirty="0">
                <a:solidFill>
                  <a:srgbClr val="000000"/>
                </a:solidFill>
                <a:effectLst/>
                <a:latin typeface="-apple-system"/>
              </a:rPr>
              <a:t>Leche en polvo semidescremada (mezcla de leche polvo entera y leche polvo descremada), mezcla de minerales (maltodextrina, hierro (sulfato ferroso), zinc (sulfato de zinc monohidratado), cobre (sulfato de cobre anhidro)), vitamina C (ácido ascórbico) y vitamina D3 (colecalciferol).</a:t>
            </a:r>
            <a:endParaRPr lang="es-CL" dirty="0"/>
          </a:p>
          <a:p>
            <a:r>
              <a:rPr lang="es-CL" b="1" dirty="0">
                <a:solidFill>
                  <a:srgbClr val="FF0000"/>
                </a:solidFill>
              </a:rPr>
              <a:t>- La dilución recomendada es al 13 %, y la recomendación de preparación es con 5 medidas en 200 ml ( con la medida de 5 gr)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EA31C9-C8A7-F1B3-BFAE-0FF3B2918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828800"/>
            <a:ext cx="3701288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3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84D02C-492D-08BE-60A2-454BFF729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C24E45F-D025-0DD4-52DB-B668D7E483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 descr="Escala de tiempo&#10;&#10;Descripción generada automáticamente">
            <a:extLst>
              <a:ext uri="{FF2B5EF4-FFF2-40B4-BE49-F238E27FC236}">
                <a16:creationId xmlns:a16="http://schemas.microsoft.com/office/drawing/2014/main" id="{B760556B-811B-B1EB-221F-4E61581D8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00" y="732367"/>
            <a:ext cx="9118600" cy="53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8243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304</Words>
  <Application>Microsoft Office PowerPoint</Application>
  <PresentationFormat>Panorámica</PresentationFormat>
  <Paragraphs>17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-apple-system</vt:lpstr>
      <vt:lpstr>Arial</vt:lpstr>
      <vt:lpstr>Calibri</vt:lpstr>
      <vt:lpstr>Calibri Light</vt:lpstr>
      <vt:lpstr>Tema de Office</vt:lpstr>
      <vt:lpstr>Office Theme</vt:lpstr>
      <vt:lpstr>Presentación de PowerPoint</vt:lpstr>
      <vt:lpstr>PNAC menores de 1 año </vt:lpstr>
      <vt:lpstr>Presentación de PowerPoint</vt:lpstr>
      <vt:lpstr>Presentación de PowerPoint</vt:lpstr>
      <vt:lpstr>Cambios en PNAC 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Muschi Szigethi Quijada</dc:creator>
  <cp:lastModifiedBy>Muschi Szigethi Quijada</cp:lastModifiedBy>
  <cp:revision>1</cp:revision>
  <dcterms:created xsi:type="dcterms:W3CDTF">2023-10-24T12:26:50Z</dcterms:created>
  <dcterms:modified xsi:type="dcterms:W3CDTF">2023-10-24T13:07:23Z</dcterms:modified>
</cp:coreProperties>
</file>