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sldIdLst>
    <p:sldId id="256" r:id="rId2"/>
    <p:sldId id="284" r:id="rId3"/>
    <p:sldId id="285" r:id="rId4"/>
    <p:sldId id="286" r:id="rId5"/>
    <p:sldId id="289" r:id="rId6"/>
    <p:sldId id="290" r:id="rId7"/>
    <p:sldId id="292" r:id="rId8"/>
    <p:sldId id="318" r:id="rId9"/>
    <p:sldId id="287" r:id="rId10"/>
    <p:sldId id="288" r:id="rId11"/>
    <p:sldId id="291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24" autoAdjust="0"/>
  </p:normalViewPr>
  <p:slideViewPr>
    <p:cSldViewPr>
      <p:cViewPr varScale="1">
        <p:scale>
          <a:sx n="56" d="100"/>
          <a:sy n="56" d="100"/>
        </p:scale>
        <p:origin x="-112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3T22:16:10.4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4101 9664 0,'69'0'299,"-34"0"-291,0 0 0,69 0-3,-70 0 4,36 0 5,-1 0-3,-34 0-4,0 0 0,0 0 1,69-34 0,-69 34 1,34 0-2,-34 0 1,34 0-2,-34 0 1,0 0 1,34 0 2,1 0-3,-35 0 8,34 0-8,-34 0 1,0 0 1,34 0-2,-34 0 1,0 0 0,-1 0-2,1 0 3,0 0-3,34 0 3,1 0-1,-35 0 7,34 0-8,-34 34 1,0-34 0,-1 0 0,1 0-1,0 0 1,34 0-1,1 0 2,-35 0-3,34 0 2,1 0-1,-1 0 1,-34 0 0,34 0 0,-34 0-1,35 0 0,-1 0 2,-34 0-2,0 0 2,34 0-3,-34 0 9,34 0-6,-34 0-2,0 0 1,34 0 0,-34 0-1,0 0 1,-1 0 0,36 0 0,-1 0-1,-34 0 1,0 0 0,34 0-1,-34 0 1,35-34-1,-36 34 1,71 0-2,-71-35 3,36 35-1,-35 0-2,69 0 3,-69 0 0,-1 0-1,1 0 0,35 0-2,-36-35 2,1 35 0,69 0-1,-69 0 1,0 0 0,0 0-1,34-35 1,-34 35 0,0 0 0,34 0 0,1 0-3,-36-34 5,36 34-1,-1 0-3,1 0 2,-35 0-1,-1 0 1,36 0-3,-35 0 6,34-35 4,-34 35-8,0 0 8,-1-35-6,1 35 7,0 0-2,0 0-7,-1 0 17,1 0 12,-35-35-18,35 35-3,0 0-7,-1-34 8,1 34 3,0 0 23,0 0-27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3-23T22:15:53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10355 14010 0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CA2168E-D177-4764-83FB-4412B6D3EF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679520-2C4E-4AEA-A079-2617EAB190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0095838-BBE0-4430-925A-C4B4ED88DE32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CFCF8729-8228-48EB-A956-5786369F31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E5A69F73-9105-41A8-9D6D-819FB3EA5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D8FAB8-1B3C-4730-BC81-6AFE49B2F9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CF895A-46B2-4AA0-9761-96E17C16C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CF6AC5-203B-4767-AF9B-74E1FF10F0FA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856666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xmlns="" id="{04FBD007-2CE9-425C-8E38-E7DEDF37EE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xmlns="" id="{8E26C600-5D60-4D9D-BFCF-0D467D3140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s-E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xmlns="" id="{5E770B3E-0BC0-4349-A59E-FEC3835D2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B44321-C23C-4CD8-B5CA-750EF5936799}" type="slidenum">
              <a:rPr lang="en-US" altLang="es-CL" smtClean="0"/>
              <a:pPr>
                <a:spcBef>
                  <a:spcPct val="0"/>
                </a:spcBef>
              </a:pPr>
              <a:t>1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>
            <a:extLst>
              <a:ext uri="{FF2B5EF4-FFF2-40B4-BE49-F238E27FC236}">
                <a16:creationId xmlns:a16="http://schemas.microsoft.com/office/drawing/2014/main" xmlns="" id="{02560B9A-10D8-402A-BA4A-ADCA5AB98B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>
            <a:extLst>
              <a:ext uri="{FF2B5EF4-FFF2-40B4-BE49-F238E27FC236}">
                <a16:creationId xmlns:a16="http://schemas.microsoft.com/office/drawing/2014/main" xmlns="" id="{11A9D237-4137-4454-BD07-1D3E82E407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36868" name="3 Marcador de número de diapositiva">
            <a:extLst>
              <a:ext uri="{FF2B5EF4-FFF2-40B4-BE49-F238E27FC236}">
                <a16:creationId xmlns:a16="http://schemas.microsoft.com/office/drawing/2014/main" xmlns="" id="{22833FC3-77B6-4005-9CC7-C689A35408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98ABD2-2468-4A65-BC6B-E1261AEC39CE}" type="slidenum">
              <a:rPr lang="en-US" altLang="es-CL" smtClean="0"/>
              <a:pPr>
                <a:spcBef>
                  <a:spcPct val="0"/>
                </a:spcBef>
              </a:pPr>
              <a:t>25</a:t>
            </a:fld>
            <a:endParaRPr lang="en-US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3">
            <a:extLst>
              <a:ext uri="{FF2B5EF4-FFF2-40B4-BE49-F238E27FC236}">
                <a16:creationId xmlns:a16="http://schemas.microsoft.com/office/drawing/2014/main" xmlns="" id="{6BB17040-7E65-4638-B996-34DFFB615BC9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Shape 35">
            <a:extLst>
              <a:ext uri="{FF2B5EF4-FFF2-40B4-BE49-F238E27FC236}">
                <a16:creationId xmlns:a16="http://schemas.microsoft.com/office/drawing/2014/main" xmlns="" id="{3AE56001-F0A7-4C22-95DF-C623D1E41942}"/>
              </a:ext>
            </a:extLst>
          </p:cNvPr>
          <p:cNvSpPr>
            <a:spLocks/>
          </p:cNvSpPr>
          <p:nvPr/>
        </p:nvSpPr>
        <p:spPr bwMode="auto">
          <a:xfrm>
            <a:off x="4821238" y="1066800"/>
            <a:ext cx="4343400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97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" name="Shape 42">
            <a:extLst>
              <a:ext uri="{FF2B5EF4-FFF2-40B4-BE49-F238E27FC236}">
                <a16:creationId xmlns:a16="http://schemas.microsoft.com/office/drawing/2014/main" xmlns="" id="{1555A42F-E760-4756-8298-0518E0B8D7F0}"/>
              </a:ext>
            </a:extLst>
          </p:cNvPr>
          <p:cNvSpPr>
            <a:spLocks/>
          </p:cNvSpPr>
          <p:nvPr/>
        </p:nvSpPr>
        <p:spPr bwMode="auto">
          <a:xfrm>
            <a:off x="290513" y="-14288"/>
            <a:ext cx="5562600" cy="6553201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97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7" name="Shape 21">
            <a:extLst>
              <a:ext uri="{FF2B5EF4-FFF2-40B4-BE49-F238E27FC236}">
                <a16:creationId xmlns:a16="http://schemas.microsoft.com/office/drawing/2014/main" xmlns="" id="{1172DA94-A704-43DA-91BF-3F622A6D6250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Shape 23">
            <a:extLst>
              <a:ext uri="{FF2B5EF4-FFF2-40B4-BE49-F238E27FC236}">
                <a16:creationId xmlns:a16="http://schemas.microsoft.com/office/drawing/2014/main" xmlns="" id="{41C273CF-6726-4F95-8DE1-87100F42DDFD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Shape 25">
            <a:extLst>
              <a:ext uri="{FF2B5EF4-FFF2-40B4-BE49-F238E27FC236}">
                <a16:creationId xmlns:a16="http://schemas.microsoft.com/office/drawing/2014/main" xmlns="" id="{A189079D-F045-4325-9935-9418F0E5C8AD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Shape 26">
            <a:extLst>
              <a:ext uri="{FF2B5EF4-FFF2-40B4-BE49-F238E27FC236}">
                <a16:creationId xmlns:a16="http://schemas.microsoft.com/office/drawing/2014/main" xmlns="" id="{F970C8EA-62BC-47CE-A1CD-D538009824ED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xmlns="" id="{772FA336-EA23-4D0A-A1EB-05D96056E17F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xmlns="" id="{EA3F0B1C-583A-4D28-8EFC-F194F0FA5712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xmlns="" id="{7B96F3EE-0E9D-4CDB-9148-1004957FA2AB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40">
            <a:extLst>
              <a:ext uri="{FF2B5EF4-FFF2-40B4-BE49-F238E27FC236}">
                <a16:creationId xmlns:a16="http://schemas.microsoft.com/office/drawing/2014/main" xmlns="" id="{A29A3B5F-47B6-4E83-8FD4-D70E13F36F9C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41">
            <a:extLst>
              <a:ext uri="{FF2B5EF4-FFF2-40B4-BE49-F238E27FC236}">
                <a16:creationId xmlns:a16="http://schemas.microsoft.com/office/drawing/2014/main" xmlns="" id="{FBA28A30-4BD6-4A08-A0C7-254050FD5179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Rectangle 44">
            <a:extLst>
              <a:ext uri="{FF2B5EF4-FFF2-40B4-BE49-F238E27FC236}">
                <a16:creationId xmlns:a16="http://schemas.microsoft.com/office/drawing/2014/main" xmlns="" id="{4240EB9F-D2CA-4F04-9143-DD07BEC15F90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57">
            <a:extLst>
              <a:ext uri="{FF2B5EF4-FFF2-40B4-BE49-F238E27FC236}">
                <a16:creationId xmlns:a16="http://schemas.microsoft.com/office/drawing/2014/main" xmlns="" id="{C8F3E7B9-EE0D-4C8F-84E7-50BB3B696ED4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Rectangle 58">
            <a:extLst>
              <a:ext uri="{FF2B5EF4-FFF2-40B4-BE49-F238E27FC236}">
                <a16:creationId xmlns:a16="http://schemas.microsoft.com/office/drawing/2014/main" xmlns="" id="{EB9BCC05-3BB1-4EA5-863A-31215EAB3167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59">
            <a:extLst>
              <a:ext uri="{FF2B5EF4-FFF2-40B4-BE49-F238E27FC236}">
                <a16:creationId xmlns:a16="http://schemas.microsoft.com/office/drawing/2014/main" xmlns="" id="{B097CB55-5E8E-4F4D-AA27-1DF5073976B4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60">
            <a:extLst>
              <a:ext uri="{FF2B5EF4-FFF2-40B4-BE49-F238E27FC236}">
                <a16:creationId xmlns:a16="http://schemas.microsoft.com/office/drawing/2014/main" xmlns="" id="{59AD4A61-B6D1-4AE0-9642-C8F5A79FA97D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Rectangle 61">
            <a:extLst>
              <a:ext uri="{FF2B5EF4-FFF2-40B4-BE49-F238E27FC236}">
                <a16:creationId xmlns:a16="http://schemas.microsoft.com/office/drawing/2014/main" xmlns="" id="{D1F5AF7D-CF5D-43C0-A844-CECC7CA22477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55">
            <a:extLst>
              <a:ext uri="{FF2B5EF4-FFF2-40B4-BE49-F238E27FC236}">
                <a16:creationId xmlns:a16="http://schemas.microsoft.com/office/drawing/2014/main" xmlns="" id="{EB7DD6E5-205D-46D0-8A22-945D1F8BDF52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64">
            <a:extLst>
              <a:ext uri="{FF2B5EF4-FFF2-40B4-BE49-F238E27FC236}">
                <a16:creationId xmlns:a16="http://schemas.microsoft.com/office/drawing/2014/main" xmlns="" id="{00AFC85D-67A8-4CD8-B486-D53F9D00082C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65">
            <a:extLst>
              <a:ext uri="{FF2B5EF4-FFF2-40B4-BE49-F238E27FC236}">
                <a16:creationId xmlns:a16="http://schemas.microsoft.com/office/drawing/2014/main" xmlns="" id="{12101C14-C026-4182-830C-0A5448D21604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xmlns="" id="{1AC357E3-56C3-4A83-A92A-864A68A08331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>
              <a:defRPr sz="380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xmlns="" id="{5AF6D797-74AC-4E7B-9539-FA3EE8A9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712A4E-D3FB-420D-94A1-BB466940C7BE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29" name="Footer Placeholder 16">
            <a:extLst>
              <a:ext uri="{FF2B5EF4-FFF2-40B4-BE49-F238E27FC236}">
                <a16:creationId xmlns:a16="http://schemas.microsoft.com/office/drawing/2014/main" xmlns="" id="{3B9D5B85-069C-449E-976B-7BC54DD4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0" name="Slide Number Placeholder 28">
            <a:extLst>
              <a:ext uri="{FF2B5EF4-FFF2-40B4-BE49-F238E27FC236}">
                <a16:creationId xmlns:a16="http://schemas.microsoft.com/office/drawing/2014/main" xmlns="" id="{2206641A-1ECA-4AB3-BF88-E649C224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799EE-473B-45F0-AB83-383075BF0FA7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983159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xmlns="" id="{7B9C6343-0E15-489C-BFDE-94ABEAA5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9BA0-2B10-45DF-919A-A73A884F6A0A}" type="datetimeFigureOut">
              <a:rPr lang="en-US"/>
              <a:pPr>
                <a:defRPr/>
              </a:pPr>
              <a:t>10-07-20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xmlns="" id="{F0A330A5-785C-4AF9-A7EA-D7E2E24C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xmlns="" id="{96A44BC7-7D84-4195-A462-BCA18AE1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0F4F5-0736-4B53-9140-0FE9E14C0475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2610585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4000" b="1" cap="all" dirty="0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973173-4E56-455B-BE7B-B0B931B9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2331ED-C91F-4B94-926E-45B30A832A0B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7462A-2B00-49E2-9F83-315C9582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5B1FA-B9D1-4CED-8D7C-FB557451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B0D7E-0094-44C7-A8CF-07251FA6D7F6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121015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649DE2E1-DD91-48F1-B589-FB78F28C5296}"/>
              </a:ext>
            </a:extLst>
          </p:cNvPr>
          <p:cNvCxnSpPr/>
          <p:nvPr/>
        </p:nvCxnSpPr>
        <p:spPr>
          <a:xfrm rot="5400000">
            <a:off x="2305051" y="3867150"/>
            <a:ext cx="4533900" cy="31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2D4A888-298B-471B-B207-B5CB7FEB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8F4DBC-1038-45F7-A33D-54F68844A3F2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D093D995-7993-4C84-9494-CCC3D5E2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A4DEC746-9055-43BB-8824-E33049B7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1A4F9-BFCA-423F-8285-05B1835936D4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311566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xmlns="" id="{C0C712AF-F781-4B05-8600-D589A3FF1FF9}"/>
              </a:ext>
            </a:extLst>
          </p:cNvPr>
          <p:cNvSpPr/>
          <p:nvPr/>
        </p:nvSpPr>
        <p:spPr>
          <a:xfrm>
            <a:off x="0" y="401638"/>
            <a:ext cx="8686800" cy="887412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xmlns="" id="{3E6DD6A5-2C60-47B3-93A1-532DB24A7F98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xmlns="" id="{C910194C-5CA1-4429-8324-A847EAAAF971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253BDB67-B736-4C31-B595-22E2B8A787FA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207084C2-D878-4B25-A2ED-12D12DF13772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xmlns="" id="{0E4DBA2E-ECA9-4FA9-846E-9871EF23BF90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F9221458-535E-4AF3-9788-B78981A582CE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xmlns="" id="{7AD848E1-CF57-4A4A-9566-B3784F885B1B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xmlns="" id="{7673CD3C-E0C4-45A4-AD83-F0BD7CE36086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xmlns="" id="{05969603-1C88-4C49-8192-0ADFB709593B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xmlns="" id="{DD085D0B-7DFD-4A50-BEE6-6DB8B161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FE68D86-4E7E-4B09-863D-DE476456AD06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xmlns="" id="{0C4AFB27-383A-46D0-B12A-69589321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xmlns="" id="{043A201F-28E4-44DD-9B1F-06DC924B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C533E-B8CF-475F-AF0C-4C5DE61569BF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81559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xmlns="" id="{7F2A7494-D0A1-43B6-9FB6-D678CBD2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CD066-73FB-46E0-A500-158FE10E9599}" type="datetimeFigureOut">
              <a:rPr lang="en-US"/>
              <a:pPr>
                <a:defRPr/>
              </a:pPr>
              <a:t>10-07-20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51416791-433F-43FA-8CEE-61B4C2AD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E809BC6E-EAE6-4AFE-91E7-FC4E47B5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EE404-3984-484F-99BA-52DED9B9C33D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42942255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052F6D-CF1B-41F7-88B6-816DA9B0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C4CE54-11DF-4C84-8E9A-B3DDCA6F5B81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30996A5-D150-4B64-9A1A-E0B90785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A29EC4F-7B38-47D3-877B-F4BACFF6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146EE-66ED-4A6E-A385-B7F1C8E9A2A1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25138291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2F8E1A-FBB5-420F-A6C7-EE545FE9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42AB57D-2CBF-4279-9495-160496E097DD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32B3B9-0BA3-42C2-ADED-3B2D6726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A3869E-51E1-4910-9B32-74361622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1DFBC-B5F1-4FDC-ABD7-AD5DC0EA043F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575274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5A546154-3F78-4F42-B3D1-DE5DC3E898DB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xmlns="" id="{336388EF-2340-4034-BB90-E941718D28CC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7">
            <a:extLst>
              <a:ext uri="{FF2B5EF4-FFF2-40B4-BE49-F238E27FC236}">
                <a16:creationId xmlns:a16="http://schemas.microsoft.com/office/drawing/2014/main" xmlns="" id="{110E5E4D-FC6C-41C5-9765-44C7FAF4C2B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14">
              <a:extLst>
                <a:ext uri="{FF2B5EF4-FFF2-40B4-BE49-F238E27FC236}">
                  <a16:creationId xmlns:a16="http://schemas.microsoft.com/office/drawing/2014/main" xmlns="" id="{F81EF2A5-4791-4590-9D40-211FE51809C7}"/>
                </a:ext>
              </a:extLst>
            </p:cNvPr>
            <p:cNvCxnSpPr/>
            <p:nvPr/>
          </p:nvCxnSpPr>
          <p:spPr>
            <a:xfrm rot="16200000">
              <a:off x="6663593" y="12655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xmlns="" id="{47CD59F7-670A-4204-83CA-D92720D87B18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>
              <a:extLst>
                <a:ext uri="{FF2B5EF4-FFF2-40B4-BE49-F238E27FC236}">
                  <a16:creationId xmlns:a16="http://schemas.microsoft.com/office/drawing/2014/main" xmlns="" id="{AA10F509-007B-452B-AF7A-3BB4373DA269}"/>
                </a:ext>
              </a:extLst>
            </p:cNvPr>
            <p:cNvCxnSpPr/>
            <p:nvPr/>
          </p:nvCxnSpPr>
          <p:spPr>
            <a:xfrm rot="5400000" flipH="1">
              <a:off x="6744513" y="12645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7">
            <a:extLst>
              <a:ext uri="{FF2B5EF4-FFF2-40B4-BE49-F238E27FC236}">
                <a16:creationId xmlns:a16="http://schemas.microsoft.com/office/drawing/2014/main" xmlns="" id="{D7F76AAE-AF24-4481-BB7A-89B5146977C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0">
              <a:extLst>
                <a:ext uri="{FF2B5EF4-FFF2-40B4-BE49-F238E27FC236}">
                  <a16:creationId xmlns:a16="http://schemas.microsoft.com/office/drawing/2014/main" xmlns="" id="{A001DB97-1168-47AC-A75A-872B12ADC39E}"/>
                </a:ext>
              </a:extLst>
            </p:cNvPr>
            <p:cNvCxnSpPr/>
            <p:nvPr/>
          </p:nvCxnSpPr>
          <p:spPr>
            <a:xfrm rot="16200000">
              <a:off x="6663593" y="12655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1">
              <a:extLst>
                <a:ext uri="{FF2B5EF4-FFF2-40B4-BE49-F238E27FC236}">
                  <a16:creationId xmlns:a16="http://schemas.microsoft.com/office/drawing/2014/main" xmlns="" id="{18106D99-5F62-4218-8B4F-F6E7C867786C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2">
              <a:extLst>
                <a:ext uri="{FF2B5EF4-FFF2-40B4-BE49-F238E27FC236}">
                  <a16:creationId xmlns:a16="http://schemas.microsoft.com/office/drawing/2014/main" xmlns="" id="{2D56F7C7-19EB-4186-BD55-DE628D789B96}"/>
                </a:ext>
              </a:extLst>
            </p:cNvPr>
            <p:cNvCxnSpPr/>
            <p:nvPr/>
          </p:nvCxnSpPr>
          <p:spPr>
            <a:xfrm rot="5400000" flipH="1">
              <a:off x="6744513" y="12645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xmlns="" id="{FA03978E-2DC0-48E7-92DF-746B438C607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8">
              <a:extLst>
                <a:ext uri="{FF2B5EF4-FFF2-40B4-BE49-F238E27FC236}">
                  <a16:creationId xmlns:a16="http://schemas.microsoft.com/office/drawing/2014/main" xmlns="" id="{7E1D4140-5361-4232-8807-6D00EE2CAADF}"/>
                </a:ext>
              </a:extLst>
            </p:cNvPr>
            <p:cNvCxnSpPr/>
            <p:nvPr/>
          </p:nvCxnSpPr>
          <p:spPr>
            <a:xfrm rot="16200000">
              <a:off x="6663592" y="12655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xmlns="" id="{B9E618C5-EE2C-4B8E-90FF-D7841C7B9952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xmlns="" id="{A5234D82-D6FC-4620-A6A9-A53955B93526}"/>
                </a:ext>
              </a:extLst>
            </p:cNvPr>
            <p:cNvCxnSpPr/>
            <p:nvPr/>
          </p:nvCxnSpPr>
          <p:spPr>
            <a:xfrm rot="5400000" flipH="1">
              <a:off x="6744512" y="1264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>
            <a:normAutofit/>
          </a:bodyPr>
          <a:lstStyle>
            <a:lvl1pPr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xmlns="" id="{CBC66C11-1DA9-47CB-90E2-254387BF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1FFFAD5-3198-4686-990D-93E387BFC1AB}" type="datetimeFigureOut">
              <a:rPr lang="en-US"/>
              <a:pPr>
                <a:defRPr/>
              </a:pPr>
              <a:t>10-07-20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xmlns="" id="{AF97DBFD-7F18-4783-A7A4-79AE36F6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xmlns="" id="{0EB2AB59-8099-4DC1-A075-1AEE3970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22DE2-D17C-4F45-A802-98118B83E511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1026692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8C808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64B219C-D3A0-4B7E-9E30-3B3F82C3CDCC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74A26B-3FB8-4DD8-9A18-FE3B3EBC76CF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B147174-9728-41C0-B8F1-F4AECFCAFEB6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D86A2B-A2B6-4BD1-A063-B4F4D1B7A02F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2B0986-8BF3-4A7A-97EE-96A43AAE842A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AF21705-2C3B-476D-ADCE-7259D0273179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CA98B77-A0E2-4CB2-9D06-419CD988AEFB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59AAC1-EDF6-4EEB-977C-8F114F44AF92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7BCE9D-975F-46BD-8E88-43D67C7BCABC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xmlns="" id="{C3582489-6C7C-47E6-8A1F-A4343872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6" name="Text Placeholder 12">
            <a:extLst>
              <a:ext uri="{FF2B5EF4-FFF2-40B4-BE49-F238E27FC236}">
                <a16:creationId xmlns:a16="http://schemas.microsoft.com/office/drawing/2014/main" xmlns="" id="{CB457099-1A5A-4D6C-B65F-EB8F86C993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2CE028CB-F451-444B-97EA-30665A26C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5683B0C-48DC-49F0-B319-6C4D55BADADC}" type="datetimeFigureOut">
              <a:rPr lang="en-US"/>
              <a:pPr>
                <a:defRPr/>
              </a:pPr>
              <a:t>10-07-20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A63CDA-50D1-4EA4-967B-11537078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4D4ACB71-6500-4F43-92D5-898A81835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  <a:latin typeface="Corbel" panose="020B0503020204020204" pitchFamily="34" charset="0"/>
              </a:defRPr>
            </a:lvl1pPr>
          </a:lstStyle>
          <a:p>
            <a:pPr>
              <a:defRPr/>
            </a:pPr>
            <a:fld id="{E687D362-A01C-4CA8-B5C8-B071099BADF9}" type="slidenum">
              <a:rPr lang="en-US" altLang="es-CL"/>
              <a:pPr>
                <a:defRPr/>
              </a:pPr>
              <a:t>‹Nr.›</a:t>
            </a:fld>
            <a:endParaRPr lang="en-US" altLang="es-C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3" r:id="rId2"/>
    <p:sldLayoutId id="2147483956" r:id="rId3"/>
    <p:sldLayoutId id="2147483957" r:id="rId4"/>
    <p:sldLayoutId id="2147483958" r:id="rId5"/>
    <p:sldLayoutId id="2147483954" r:id="rId6"/>
    <p:sldLayoutId id="2147483959" r:id="rId7"/>
    <p:sldLayoutId id="2147483960" r:id="rId8"/>
    <p:sldLayoutId id="2147483961" r:id="rId9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50">
          <a:solidFill>
            <a:srgbClr val="F0E8D5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F0E8D5"/>
          </a:solidFill>
          <a:latin typeface="Corbel" pitchFamily="34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eg"/><Relationship Id="rId6" Type="http://schemas.openxmlformats.org/officeDocument/2006/relationships/hyperlink" Target="http://www.animationfactory.com/es/search/close-up.html?&amp;oid=4954870&amp;s=51&amp;sc=51&amp;st=398&amp;category_id=E1H2&amp;spage=3&amp;hoid=113e23de5831bd71a0d930d2ca868fa5" TargetMode="External"/><Relationship Id="rId7" Type="http://schemas.openxmlformats.org/officeDocument/2006/relationships/image" Target="../media/image3.gif"/><Relationship Id="rId8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4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5" Type="http://schemas.openxmlformats.org/officeDocument/2006/relationships/image" Target="../media/image4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4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animationfactory.com/es/search/close-up.html?&amp;oid=4955568&amp;s=26&amp;sc=26&amp;st=4452&amp;category_id=E1H&amp;spage=2&amp;hoid=0515a24e472e4dfd526a2bd05c08a48f" TargetMode="External"/><Relationship Id="rId5" Type="http://schemas.openxmlformats.org/officeDocument/2006/relationships/image" Target="../media/image21.gif"/><Relationship Id="rId6" Type="http://schemas.openxmlformats.org/officeDocument/2006/relationships/image" Target="../media/image4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gif"/><Relationship Id="rId5" Type="http://schemas.openxmlformats.org/officeDocument/2006/relationships/image" Target="../media/image4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animationfactory.com/es/search/close-up.html?&amp;oid=4952841&amp;s=1&amp;sc=1&amp;st=36107&amp;category_id=E1&amp;spage=1&amp;hoid=369b5dfdc96de14d68f108febb70bc80" TargetMode="External"/><Relationship Id="rId5" Type="http://schemas.openxmlformats.org/officeDocument/2006/relationships/image" Target="../media/image6.gif"/><Relationship Id="rId6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5" Type="http://schemas.openxmlformats.org/officeDocument/2006/relationships/image" Target="../media/image4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customXml" Target="../ink/ink2.xml"/><Relationship Id="rId5" Type="http://schemas.openxmlformats.org/officeDocument/2006/relationships/image" Target="../media/image27.emf"/><Relationship Id="rId6" Type="http://schemas.openxmlformats.org/officeDocument/2006/relationships/image" Target="../media/image4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4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4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gif"/><Relationship Id="rId5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animationfactory.com/es/search/close-up.html?&amp;oid=4954274&amp;s=1&amp;sc=1&amp;st=254&amp;category_id=E1A&amp;spage=1&amp;hoid=663e5bba6073c10c5bf9eb65eb033c8d" TargetMode="External"/><Relationship Id="rId5" Type="http://schemas.openxmlformats.org/officeDocument/2006/relationships/image" Target="../media/image10.gif"/><Relationship Id="rId6" Type="http://schemas.openxmlformats.org/officeDocument/2006/relationships/customXml" Target="../ink/ink1.xml"/><Relationship Id="rId7" Type="http://schemas.openxmlformats.org/officeDocument/2006/relationships/image" Target="../media/image11.emf"/><Relationship Id="rId8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animationfactory.com/es/search/close-up.html?&amp;oid=4953145&amp;s=1&amp;sc=1&amp;st=18&amp;category_id=E1H&amp;q=embarazada&amp;spage=1&amp;hoid=778cda605cf3dd2961b60874ce6f6f3e" TargetMode="External"/><Relationship Id="rId5" Type="http://schemas.openxmlformats.org/officeDocument/2006/relationships/image" Target="../media/image12.gif"/><Relationship Id="rId6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B7C5E13-9A5E-4E96-8501-0E552D066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65138"/>
            <a:ext cx="8153400" cy="11636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0" eaLnBrk="1" hangingPunct="1">
              <a:defRPr/>
            </a:pPr>
            <a:r>
              <a:rPr lang="es-ES_tradnl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Supervisión de Salud en</a:t>
            </a:r>
            <a:br>
              <a:rPr lang="es-ES_tradnl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ES_tradnl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Pediatría 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xmlns="" id="{CF3812E8-482E-410F-853C-94C457A59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4941888"/>
            <a:ext cx="6588125" cy="17002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Dr. Jaime Valderas Jatib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Pediatra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Profesor Asistente (o)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Departamento de Pediatría y Cirugía Infantil Centro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Facultad de Medicina – U. de Chile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Servicio de Pediatría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b="1"/>
              <a:t>Hospital Clínico  San Borja Arriará</a:t>
            </a:r>
            <a:r>
              <a:rPr lang="en-US" altLang="es-ES" sz="1800" b="1"/>
              <a:t>n</a:t>
            </a:r>
          </a:p>
        </p:txBody>
      </p:sp>
      <p:pic>
        <p:nvPicPr>
          <p:cNvPr id="10244" name="Picture 10" descr="image008">
            <a:extLst>
              <a:ext uri="{FF2B5EF4-FFF2-40B4-BE49-F238E27FC236}">
                <a16:creationId xmlns:a16="http://schemas.microsoft.com/office/drawing/2014/main" xmlns="" id="{18106F31-EA47-46F7-BA16-A5955012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00213"/>
            <a:ext cx="46339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Timbo On A Merry Go Round Animacione">
            <a:hlinkClick r:id="rId6"/>
            <a:extLst>
              <a:ext uri="{FF2B5EF4-FFF2-40B4-BE49-F238E27FC236}">
                <a16:creationId xmlns:a16="http://schemas.microsoft.com/office/drawing/2014/main" xmlns="" id="{F06C886F-0A01-4884-A2CB-3AA74E0D03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5438"/>
            <a:ext cx="151765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8756AEE-BA42-4E13-A1D7-21D66F59B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343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CEDA30B6-1955-41CD-9357-CE988DBF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Visita  Prenatal:</a:t>
            </a:r>
          </a:p>
        </p:txBody>
      </p:sp>
      <p:sp>
        <p:nvSpPr>
          <p:cNvPr id="20483" name="2 Marcador de contenido">
            <a:extLst>
              <a:ext uri="{FF2B5EF4-FFF2-40B4-BE49-F238E27FC236}">
                <a16:creationId xmlns:a16="http://schemas.microsoft.com/office/drawing/2014/main" xmlns="" id="{60CDC30C-F496-471E-8FFE-9E088F09D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964612" cy="6021388"/>
          </a:xfrm>
        </p:spPr>
        <p:txBody>
          <a:bodyPr/>
          <a:lstStyle/>
          <a:p>
            <a:r>
              <a:rPr lang="es-ES" altLang="es-ES" dirty="0"/>
              <a:t>Decisión de lactancia materna</a:t>
            </a:r>
          </a:p>
          <a:p>
            <a:pPr lvl="1"/>
            <a:r>
              <a:rPr lang="es-ES" altLang="es-ES" dirty="0"/>
              <a:t>Planes maternos</a:t>
            </a:r>
          </a:p>
          <a:p>
            <a:pPr lvl="1"/>
            <a:r>
              <a:rPr lang="es-ES" altLang="es-ES" dirty="0"/>
              <a:t>Situación Actual (experiencias anteriores, medicamentos, etc.)</a:t>
            </a:r>
          </a:p>
          <a:p>
            <a:r>
              <a:rPr lang="es-ES" altLang="es-ES" dirty="0"/>
              <a:t>Seguridad</a:t>
            </a:r>
          </a:p>
          <a:p>
            <a:pPr lvl="1"/>
            <a:r>
              <a:rPr lang="es-ES" altLang="es-ES" dirty="0"/>
              <a:t>Uso y abuso de sustancias</a:t>
            </a:r>
          </a:p>
          <a:p>
            <a:pPr lvl="1"/>
            <a:r>
              <a:rPr lang="es-ES" altLang="es-ES" dirty="0"/>
              <a:t>Seguridad en el hogar y transporte</a:t>
            </a:r>
          </a:p>
          <a:p>
            <a:pPr lvl="1"/>
            <a:r>
              <a:rPr lang="es-ES" altLang="es-ES" dirty="0"/>
              <a:t>Detectar factores de riesgo ambientales</a:t>
            </a:r>
          </a:p>
          <a:p>
            <a:r>
              <a:rPr lang="es-ES" altLang="es-ES" dirty="0"/>
              <a:t>Cuidados del RN</a:t>
            </a:r>
          </a:p>
          <a:p>
            <a:pPr lvl="1"/>
            <a:r>
              <a:rPr lang="es-ES" altLang="es-ES" dirty="0"/>
              <a:t>Introducción a la rutina diaria</a:t>
            </a:r>
          </a:p>
          <a:p>
            <a:pPr lvl="1"/>
            <a:r>
              <a:rPr lang="es-ES" altLang="es-ES" dirty="0"/>
              <a:t>Prevención de enfermedades</a:t>
            </a:r>
          </a:p>
          <a:p>
            <a:pPr lvl="1"/>
            <a:r>
              <a:rPr lang="es-ES" altLang="es-ES" dirty="0"/>
              <a:t>Posición al dormir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00C22A4-6F06-4189-9F44-D9DB27452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972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386F71A1-8804-4D09-BCFA-DCB229750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Visita  Prenatal:</a:t>
            </a:r>
          </a:p>
        </p:txBody>
      </p:sp>
      <p:sp>
        <p:nvSpPr>
          <p:cNvPr id="21507" name="2 Marcador de contenido">
            <a:extLst>
              <a:ext uri="{FF2B5EF4-FFF2-40B4-BE49-F238E27FC236}">
                <a16:creationId xmlns:a16="http://schemas.microsoft.com/office/drawing/2014/main" xmlns="" id="{236E5EE5-01F1-4F0C-917E-E68DD59DC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613"/>
            <a:ext cx="9144000" cy="4608512"/>
          </a:xfrm>
        </p:spPr>
        <p:txBody>
          <a:bodyPr/>
          <a:lstStyle/>
          <a:p>
            <a:r>
              <a:rPr lang="es-ES" altLang="es-ES"/>
              <a:t>Screening:</a:t>
            </a:r>
          </a:p>
          <a:p>
            <a:pPr lvl="1"/>
            <a:r>
              <a:rPr lang="es-ES" altLang="es-ES"/>
              <a:t>Revisar screening maternal</a:t>
            </a:r>
          </a:p>
          <a:p>
            <a:pPr lvl="2"/>
            <a:r>
              <a:rPr lang="es-ES" altLang="es-ES"/>
              <a:t>HIV, streptococo grupo b, VDRL, serología Hepatitis B y Chagas</a:t>
            </a:r>
          </a:p>
          <a:p>
            <a:pPr lvl="2"/>
            <a:r>
              <a:rPr lang="es-ES" altLang="es-ES"/>
              <a:t>Test de tolerancia a la glucosa</a:t>
            </a:r>
          </a:p>
          <a:p>
            <a:pPr lvl="1"/>
            <a:r>
              <a:rPr lang="es-ES" altLang="es-ES"/>
              <a:t>Discutir importancia de screening neonatal</a:t>
            </a:r>
          </a:p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Conceptos generales de vacunas</a:t>
            </a:r>
          </a:p>
          <a:p>
            <a:pPr lvl="1"/>
            <a:r>
              <a:rPr lang="es-ES" altLang="es-ES"/>
              <a:t>Uso de vacunas durante el embarazo</a:t>
            </a:r>
          </a:p>
          <a:p>
            <a:pPr lvl="1"/>
            <a:r>
              <a:rPr lang="es-ES" altLang="es-ES"/>
              <a:t>Importancia de las vacunas</a:t>
            </a:r>
          </a:p>
          <a:p>
            <a:pPr lvl="1"/>
            <a:r>
              <a:rPr lang="es-ES" altLang="es-ES"/>
              <a:t>Vacuna del período neonatal</a:t>
            </a:r>
          </a:p>
          <a:p>
            <a:r>
              <a:rPr lang="es-ES" altLang="es-ES"/>
              <a:t>Guías Anticipatorias</a:t>
            </a:r>
          </a:p>
          <a:p>
            <a:pPr lvl="1"/>
            <a:endParaRPr lang="es-ES" alt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C086BA0-5009-41B6-AC01-BC77CE7F0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991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CBA9521B-0D8B-4D2F-B96F-A7AB722E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 Neonatal – 1 mes</a:t>
            </a:r>
          </a:p>
        </p:txBody>
      </p:sp>
      <p:sp>
        <p:nvSpPr>
          <p:cNvPr id="22531" name="2 Marcador de contenido">
            <a:extLst>
              <a:ext uri="{FF2B5EF4-FFF2-40B4-BE49-F238E27FC236}">
                <a16:creationId xmlns:a16="http://schemas.microsoft.com/office/drawing/2014/main" xmlns="" id="{E9ADDE16-9584-4014-A56B-0A2C2551F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84350"/>
            <a:ext cx="5241925" cy="4572000"/>
          </a:xfrm>
        </p:spPr>
        <p:txBody>
          <a:bodyPr/>
          <a:lstStyle/>
          <a:p>
            <a:r>
              <a:rPr lang="es-ES" altLang="es-ES"/>
              <a:t>Preparación de la familia</a:t>
            </a:r>
          </a:p>
          <a:p>
            <a:r>
              <a:rPr lang="es-ES" altLang="es-ES"/>
              <a:t>Comportamiento del niño</a:t>
            </a:r>
          </a:p>
          <a:p>
            <a:r>
              <a:rPr lang="es-ES" altLang="es-ES"/>
              <a:t>Alimentación</a:t>
            </a:r>
          </a:p>
          <a:p>
            <a:pPr lvl="1"/>
            <a:r>
              <a:rPr lang="es-ES" altLang="es-ES"/>
              <a:t>Lactancia materna – Fórmula</a:t>
            </a:r>
          </a:p>
          <a:p>
            <a:pPr lvl="1"/>
            <a:r>
              <a:rPr lang="es-ES" altLang="es-ES"/>
              <a:t>Técnica de alimentación</a:t>
            </a:r>
          </a:p>
          <a:p>
            <a:r>
              <a:rPr lang="es-ES" altLang="es-ES"/>
              <a:t>Seguridad</a:t>
            </a:r>
          </a:p>
          <a:p>
            <a:r>
              <a:rPr lang="es-ES" altLang="es-ES"/>
              <a:t>Rutina de Cuidado diario</a:t>
            </a:r>
          </a:p>
        </p:txBody>
      </p:sp>
      <p:sp>
        <p:nvSpPr>
          <p:cNvPr id="22532" name="AutoShape 5" descr="data:image/jpg;base64,/9j/4AAQSkZJRgABAQAAAQABAAD/2wBDAAkGBwgHBgkIBwgKCgkLDRYPDQwMDRsUFRAWIB0iIiAdHx8kKDQsJCYxJx8fLT0tMTU3Ojo6Iys/RD84QzQ5Ojf/2wBDAQoKCg0MDRoPDxo3JR8lNzc3Nzc3Nzc3Nzc3Nzc3Nzc3Nzc3Nzc3Nzc3Nzc3Nzc3Nzc3Nzc3Nzc3Nzc3Nzc3Nzf/wAARCAC0AMgDASIAAhEBAxEB/8QAGwAAAgMBAQEAAAAAAAAAAAAABAUAAwYCAQf/xAA0EAABBAIBAwIFAwMDBQEAAAABAAIDEQQhMQUSQVFhBhMicZEUgaEyUuGxwfAWIzRCctH/xAAZAQADAQEBAAAAAAAAAAAAAAACAwQBAAX/xAAiEQADAQACAgIDAQEAAAAAAAAAAQIRAyESMQQTIjJBFGH/2gAMAwEAAhEDEQA/APuKih4VEkq447fIAqXZAANqiWRBzPsELgkgt+aAfCFyupFrCWpdM9zbtBSzdwIK4LxOMj4ofE8tv+UK/wCL3tHP8rNfEDvkzFw4Kz02Z7lEp0437/jOQen/AD9lS744mHkflfOZcs73SFfmEHkrVJx9NPxzKOf9f8Lk/Hkt8j8/4Xy92Z7qs5nut8TT6p/13Kd6/P8Ahej47k4sf8/ZfKf1hPkroZm+Ss8TtPq7fjuW/H5/wr4vjWWRwawbK+U40z5pOxnPlPMZ3y2hrb90umkMjjdH0yD4od2jvcHH0CKZ8TXyQvm8M5GrRsExsWUt0O+hH0OL4gJ8jaKZ1jv8gLB48pvaZ40uhax2Z9CNnH1Hu9ESzLDgOFlYphqimOPNYC1WKriNCyUOpWjaUQzI6GWwjT0TUNBKi8BtREAVSvIQM0u0XKPVK813y3X4K4JHEk3uhZZwL2h55z4KGfIdl3CxhpFk0pdfol+TIA07XU+QADSWTzktNlYEkAdYj/VRUOViM+CeB1dpr7LbzyaQE4bIKc0EH2RK8C8NMBPM9t2D+EG/Ida2+T0vHks9gHulc3w/G51tIpGrQL42ZkyuPlTvcfKey/D/AGg04IOXpD2E/UEXkjPFi0ud6r1peT9Nkk8KybGfFd0Ud0bE73mZ400/T91lUktCiHVYMun4zoIQCPqO3WjWSFvhc3ql6onTbPUiElgRFN6phBJ9QSpoJrtvSMiLgW7PCW6GKNHcMtBMsebW1n4ZHEgJpjPIB9UPkDUD3HkNaTPHkNBIceU+qZ48pob5WqiepHUEmkdDKUogkNI2KQ2nTRNcjmGS6tRCQP4UTlWkrnsvldtLc4tfGb0V7L1CMntuneAfKW5L5Hmy8A+i3yRviwOR1WTSCnmJsDhW5DzZBQMj6sUs0akVyvQMsl8UrppbsIMu9FwaRU8Wd0qX72rnbOyqX0AsYRU4+FS9vJCtcdKiWdsUbnv0ByhOA8/MjxIS6Q7rhZLK6rNPIaFN8K3qeU7NyCbPYNAKmPH7jQaE2Ul7FvX6JjF+S8NJOz5WkiiEUYa3j0S3p2LUwNabspw8gDhJ5a/hXwRnZQ51Hg/detcCdHa6LbC8ayncWklWMJgYTVI6NmuNqnDboVSZwwWeEqmNSxFMTC02j4LA3pcsYAeOFa1t3fCAxvQ6B1tAHKZQkgjSTRu+sAHQ5THHeQ0cokxLkcQPKMheaSuCQ0j4H/T72myye5GmO7hRVwO4UTkyWl2Jc8/UbSx+TLBwe5voUwz3fUaNBKMnfP8AqgdYPiU0dOzopiA007y0oWeS7Fpfls+qwaHikH+rlid2yW5v93kIlyL+mvgfuQ57rBVAdVm+VWchjmEteDrwVUZG9vP8pmisx4y97whny2q5ZgOCPyh3ybuwsNwvc/1tIPiDKP8A48Z2RsJsX02yVxBjMc4yEAlxtC6Ujo4XyGXx8SRx/od+EdHjPBAqvdaF0TGjQ/ZDyNbZKx8zYz/OpA4miEUfK67g52lTlyf2mkIyafYY0Pd/9Uu8dNdKekMzrz+yuic0nekriz2g1kMdGfcaR8L45R3RkO+yClg2KTG+I0WCK/CbQC27CR4bz20NJ1jONNG1PXsdRf20NDS9LabQPK7FFelvoNLBZSXdooIrGmJAHoqHA7sD2Vkbar1Waal0MoZHWE1xXmvZKMY3o/umeM2uDyU2WT8kjSJ1OBKi4iNqJyZLSE+cdm/KVTn8pvli3EJTkNB2bSqY6F0KsoEu8aQssPcL3Q3sJhK3fqqZIndurq9hLbKYYiyInxFxjJ+1IL9WW6caK0c0BINt1XIWfzYQbDWGwfRO4uT+MDl4lXaK/wBUHeV780HkpY4uY4ijQXQlKp9kjWMNyshrWtaTs7RnTpmywgtPGiFn5458iZrmimt8lG4cv6buvknwlck6ir49tdMaZj/lubTtnwqHucRQXMfflSCR+gOAiWxiz6pS6KGtFssBd72vIMYxuDhtMzBforI8cDVIvPoD6u9A/kCXT4wR9l1B0xsTi+EFoPItNYcccV/CIbEG6pLfIwvrQHjxEb3aYwGh50vGxEmwiY4PW6S29DRbFsWiWsrlexQfTQ4RLIeUJgM9gLbqivWs9kSYqAXbYtLmZvZzA3tHFeEfASCh42mzvwiY2kEGzyjlirDoXHRKi5jcP3UTkyWl2CZX9ZHdtLJ2izSbZbB3k+UvmiJbxv1Q2MgXPjsceOVS5gLRyi5Yi0X4VbY7O0hlHQDJG77D38pRmseL7QP/AMWmfEHNPjSWZWM0xu7h9fjaKaNwx2ZAfI39+UthkLcj5T9+QVpuoRN5aRx+Fm+oM+W8Sjkeis463oTyxmUM6DW64XDGNc6qBXLZPmQhwKsxt7Pqh9Bz2xhHTWgAUrmt99lDtPCIYLSWVqS1jCa4KIbEDRormAChYsouMEu3x6IGzMJCyyRXCIjiJcAQu4GAOoIuJo2fIQAsoZBVaV0cZ1avY0HwrmRgDfC4w5iZugi44yG82qAKcAiYiK50FwLI6Mdp9V6Y+0fdWinCvHqvHArmAUGOjyu2OcAQT5XEzT3AXteRh3k+UUsGg2I05tKL3HYQRflROkmr2d5Qp6BkII7gNcUmWS2ncaS/IaeQFlhR6AJSSRxZK5bCQ6716K2RnLlYO4UaFHkJFD5BJGdxArQ1apyIAWkONgI6gTtoXE0f/bqtrkG2ZXNxmlr+1pPust1CEWdbW+z4i2Mgix60sb1j5cb3EHxxSdxV+Rtdx2JcSYsJid+3umuL4SN+O8v726dfjwnXTC58Y7hZboqnkXWifjt+WMPbtFR87VDRRBAV8dhSaejgZECQPTwj4WBzrKAgsi7TLGaLCEFpBkMdj6RtFxQatVQiyjGh1Uf2QiWVhnb50uvb/ZeuYebXtWK5C4wrbzpXxjWwuGMpXhtUuMZYKLfp8LyQEM/3XbBvQV7mAs2uFOsYvItdRA2UL1HJbAabyr+lRSzxF5NAldJtLrQ6E/U0FRFRYTtEEKJ8p4SU1p5kglx2gJiGiif3TWdoLyg5o28EI6RnGwB0Z7VwG63d+wRr4+4aCqLHA14U9Fcg3y+0eeFWXBzd3SMdsb8IOai8tafqAugl6bguzSC1/d+AsB1yVrs35YHGyt3ntLRI42Ca8r5h1DLB6nNonYpUfHnWdyWpSL6b3CNvnZR+C3ssC/VL+nRue90kmieE1jb2kFO5HnQzi7/IKB4tXReqobulfHf7KcqDIXGgmmMRQN3pKcfek1xwAK1aBg0NMcirGkVd68oOC6AP8IxlcWhYpngcSKdr2XtaoUAvSRd+fsvDrnYK4E6Ghd7VkYNjuVbSLHoiY6JFrkDXoIjZrSk5qI1zSgcGizdeF5C5srnEn6QtbJ/+mfy4nyzUQb/1THHyWYbWxPeGuIsBUHqOJNmlkROjV1ylvUXkdWEmywCv2WxDbH0+u0a7EyPmlvbIoluDE+IsmiPdEd0OQonJMkuVvQ/mYC4oZ8d1e0xmYLQkrN6TaRPDA3N191S8ar0V8pEfJ8JXlZrBdFIqSuHpa4gE+yCkmZ3OP0g1V1ygcnq8bbHcCVnsnqOa6W247zFdkj0S/ApmWxx1aQCBzrN0vlhAfnSkhbiXqEmWOztaxvFcrP8AUPh3Mhd+rxAZ2H+tgH1D391TwtLoXz8VYmc4payq4Rvdq/CURyOY/tcCDfBTCOQFq2p7HRazAyJwNK9puq5S0S9rhtFQS2btKc4Om0xpjHtdv+U0hIvSTQSDQKZwH0PhKZ1MbQPNe6MY+x9/5QEEg4I2imObqz5QNi32ENItWnt15FKhpabXbC2+bWaC0ditaRLe0AG6HqqDQ2lHXOomCMticO4j8LTPHy6NFE9kl2fp5STKy5xkTY8LwxvAobIVvSZjLgD6vqrlD4MZ/XD5h13bRHTKlvRRNjy48wNEeQUdG05DO523BbKbDxsjG7JG2K17LOtwzjzvj5AOj6hUyK+1WG9Gc6OmE/T6FRF4GMbaa0dBRHhJyNaaOVqCyC1jSSmcrPZJerkiPtHlNqSSaM31PIkypyxhIjad0qYMUdwJTBuL2jY35Xpj7UqkXRWIzXWenxxdQbJG0AvZv8q3BxX1xwnGThfPkbI7kCkRFAI2aHhKpaUTyYsMh8RYZhycaRjQO9p7j6kUjel4r3s73uNeiY9ex/ntxqFlrjZ9Ebh4obFVUgzR32fgZPqXS4mZhhmY10cl1Y4Wb610yXpDhK234zjp39p9Fu/iNjv1OMGMs/Ub/Co6ngnqHRp8ZzDb4zVD/wBgNfyimsfZnItjV7PmcmV3OFH8q/HySNE+Fn5J5YJXRTNIexxa4ehHKsbnRj1v7Kx8aaPPn5LT7NZjZR19R/dNIcwVV/ZYeLqbG8OP4RcXWB5v8JN8DKY+VL9s3sGZR+6KZmlz2+iwsHVxZ19tI+DqncRRP4U9cDKJ5Yr+m2Zk6NGtoxs4/jSymHmlwo62neLMCarhIctBNDb5ttAvZSjqHT3Tu7htNIT3trSKZGHECkSFeeCjp/zcUBrh9PCd40bZHtkFKxuK1wH0ouDEAAoJiQvk5P6Wyk/I7W81yhceBznW5tphHi35cjYMdrVRKJK5FKOcPH7aLufAUR0caiepI6vWXSN7glOXjl77I/ZOVVLEHeNo2hcvGZ6TG9lRJjWLT2SD2Q74OdJTkpnkFQgXskYAFBH/AC6PC5kh7h6JTkdNio4weTY5VrYQxlIz5NBUyj6qpLc4OV6Is2N0meCQaDaCufH2RHlGTQD5jX71yl3V8puLjSSvNNaDXuVqWhvl6Pi/xVA2Xr2a+MAAynj18pMcV18rU5WM6aeSVwNvcXH9zaGOCb4XoSsR5VVtNmfGK4eqvggIO+E5GCb4REXTr4H8LWcvYughHumONEARpMIOngct0mePhM1bR+EmsK4bQPidoqzv3T3EewcOFrmDFiFWxv4TCCGEH+lv4U1SmytcjzsLw3NJAvx4TbGZ3cICBrGkdrPwEzx5CBqMoPrAq0w2KP2CLii2EPA9/wDYjYe419ITJgmuy2NnsiWRrmNp9EQ1tBPmSW6I1tBRdKJgoiiii445c0EbCGkYN6UUQsKSgtCrIFKKIGORw4BUFo7uFFEtjZA8o9rHUsR8SSvknMLnH5YAPaPKii3i/YLl/UQuhZ6Kl0Ed8KKKwiPY4Iy7hFwwMHhRRCw49hUULL4RWPAxzhd/soolj0M4cWJo4J+5TCCCMEfQPwoolMcvQfDEyhpHwRtHhRRYDXoOhY30RsTG60oojkmsJa0DwulFE0QRRRRccf/Z">
            <a:extLst>
              <a:ext uri="{FF2B5EF4-FFF2-40B4-BE49-F238E27FC236}">
                <a16:creationId xmlns:a16="http://schemas.microsoft.com/office/drawing/2014/main" xmlns="" id="{49F0987F-76EB-4900-A344-FBE15D97EE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822325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28E6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22533" name="AutoShape 7" descr="data:image/jpg;base64,/9j/4AAQSkZJRgABAQAAAQABAAD/2wBDAAkGBwgHBgkIBwgKCgkLDRYPDQwMDRsUFRAWIB0iIiAdHx8kKDQsJCYxJx8fLT0tMTU3Ojo6Iys/RD84QzQ5Ojf/2wBDAQoKCg0MDRoPDxo3JR8lNzc3Nzc3Nzc3Nzc3Nzc3Nzc3Nzc3Nzc3Nzc3Nzc3Nzc3Nzc3Nzc3Nzc3Nzc3Nzc3Nzf/wAARCAC0AMgDASIAAhEBAxEB/8QAGwAAAgMBAQEAAAAAAAAAAAAABAUAAwYCAQf/xAA0EAABBAIBAwIFAwMDBQEAAAABAAIDEQQhMQUSQVFhBhMicZEUgaEyUuGxwfAWIzRCctH/xAAZAQADAQEBAAAAAAAAAAAAAAACAwQBAAX/xAAiEQADAQACAgIDAQEAAAAAAAAAAQIRAyESMQQTIjJBFGH/2gAMAwEAAhEDEQA/APuKih4VEkq447fIAqXZAANqiWRBzPsELgkgt+aAfCFyupFrCWpdM9zbtBSzdwIK4LxOMj4ofE8tv+UK/wCL3tHP8rNfEDvkzFw4Kz02Z7lEp0437/jOQen/AD9lS744mHkflfOZcs73SFfmEHkrVJx9NPxzKOf9f8Lk/Hkt8j8/4Xy92Z7qs5nut8TT6p/13Kd6/P8Ahej47k4sf8/ZfKf1hPkroZm+Ss8TtPq7fjuW/H5/wr4vjWWRwawbK+U40z5pOxnPlPMZ3y2hrb90umkMjjdH0yD4od2jvcHH0CKZ8TXyQvm8M5GrRsExsWUt0O+hH0OL4gJ8jaKZ1jv8gLB48pvaZ40uhax2Z9CNnH1Hu9ESzLDgOFlYphqimOPNYC1WKriNCyUOpWjaUQzI6GWwjT0TUNBKi8BtREAVSvIQM0u0XKPVK813y3X4K4JHEk3uhZZwL2h55z4KGfIdl3CxhpFk0pdfol+TIA07XU+QADSWTzktNlYEkAdYj/VRUOViM+CeB1dpr7LbzyaQE4bIKc0EH2RK8C8NMBPM9t2D+EG/Ida2+T0vHks9gHulc3w/G51tIpGrQL42ZkyuPlTvcfKey/D/AGg04IOXpD2E/UEXkjPFi0ud6r1peT9Nkk8KybGfFd0Ud0bE73mZ400/T91lUktCiHVYMun4zoIQCPqO3WjWSFvhc3ql6onTbPUiElgRFN6phBJ9QSpoJrtvSMiLgW7PCW6GKNHcMtBMsebW1n4ZHEgJpjPIB9UPkDUD3HkNaTPHkNBIceU+qZ48pob5WqiepHUEmkdDKUogkNI2KQ2nTRNcjmGS6tRCQP4UTlWkrnsvldtLc4tfGb0V7L1CMntuneAfKW5L5Hmy8A+i3yRviwOR1WTSCnmJsDhW5DzZBQMj6sUs0akVyvQMsl8UrppbsIMu9FwaRU8Wd0qX72rnbOyqX0AsYRU4+FS9vJCtcdKiWdsUbnv0ByhOA8/MjxIS6Q7rhZLK6rNPIaFN8K3qeU7NyCbPYNAKmPH7jQaE2Ul7FvX6JjF+S8NJOz5WkiiEUYa3j0S3p2LUwNabspw8gDhJ5a/hXwRnZQ51Hg/detcCdHa6LbC8ayncWklWMJgYTVI6NmuNqnDboVSZwwWeEqmNSxFMTC02j4LA3pcsYAeOFa1t3fCAxvQ6B1tAHKZQkgjSTRu+sAHQ5THHeQ0cokxLkcQPKMheaSuCQ0j4H/T72myye5GmO7hRVwO4UTkyWl2Jc8/UbSx+TLBwe5voUwz3fUaNBKMnfP8AqgdYPiU0dOzopiA007y0oWeS7Fpfls+qwaHikH+rlid2yW5v93kIlyL+mvgfuQ57rBVAdVm+VWchjmEteDrwVUZG9vP8pmisx4y97whny2q5ZgOCPyh3ybuwsNwvc/1tIPiDKP8A48Z2RsJsX02yVxBjMc4yEAlxtC6Ujo4XyGXx8SRx/od+EdHjPBAqvdaF0TGjQ/ZDyNbZKx8zYz/OpA4miEUfK67g52lTlyf2mkIyafYY0Pd/9Uu8dNdKekMzrz+yuic0nekriz2g1kMdGfcaR8L45R3RkO+yClg2KTG+I0WCK/CbQC27CR4bz20NJ1jONNG1PXsdRf20NDS9LabQPK7FFelvoNLBZSXdooIrGmJAHoqHA7sD2Vkbar1Waal0MoZHWE1xXmvZKMY3o/umeM2uDyU2WT8kjSJ1OBKi4iNqJyZLSE+cdm/KVTn8pvli3EJTkNB2bSqY6F0KsoEu8aQssPcL3Q3sJhK3fqqZIndurq9hLbKYYiyInxFxjJ+1IL9WW6caK0c0BINt1XIWfzYQbDWGwfRO4uT+MDl4lXaK/wBUHeV780HkpY4uY4ijQXQlKp9kjWMNyshrWtaTs7RnTpmywgtPGiFn5458iZrmimt8lG4cv6buvknwlck6ir49tdMaZj/lubTtnwqHucRQXMfflSCR+gOAiWxiz6pS6KGtFssBd72vIMYxuDhtMzBforI8cDVIvPoD6u9A/kCXT4wR9l1B0xsTi+EFoPItNYcccV/CIbEG6pLfIwvrQHjxEb3aYwGh50vGxEmwiY4PW6S29DRbFsWiWsrlexQfTQ4RLIeUJgM9gLbqivWs9kSYqAXbYtLmZvZzA3tHFeEfASCh42mzvwiY2kEGzyjlirDoXHRKi5jcP3UTkyWl2CZX9ZHdtLJ2izSbZbB3k+UvmiJbxv1Q2MgXPjsceOVS5gLRyi5Yi0X4VbY7O0hlHQDJG77D38pRmseL7QP/AMWmfEHNPjSWZWM0xu7h9fjaKaNwx2ZAfI39+UthkLcj5T9+QVpuoRN5aRx+Fm+oM+W8Sjkeis463oTyxmUM6DW64XDGNc6qBXLZPmQhwKsxt7Pqh9Bz2xhHTWgAUrmt99lDtPCIYLSWVqS1jCa4KIbEDRormAChYsouMEu3x6IGzMJCyyRXCIjiJcAQu4GAOoIuJo2fIQAsoZBVaV0cZ1avY0HwrmRgDfC4w5iZugi44yG82qAKcAiYiK50FwLI6Mdp9V6Y+0fdWinCvHqvHArmAUGOjyu2OcAQT5XEzT3AXteRh3k+UUsGg2I05tKL3HYQRflROkmr2d5Qp6BkII7gNcUmWS2ncaS/IaeQFlhR6AJSSRxZK5bCQ6716K2RnLlYO4UaFHkJFD5BJGdxArQ1apyIAWkONgI6gTtoXE0f/bqtrkG2ZXNxmlr+1pPust1CEWdbW+z4i2Mgix60sb1j5cb3EHxxSdxV+Rtdx2JcSYsJid+3umuL4SN+O8v726dfjwnXTC58Y7hZboqnkXWifjt+WMPbtFR87VDRRBAV8dhSaejgZECQPTwj4WBzrKAgsi7TLGaLCEFpBkMdj6RtFxQatVQiyjGh1Uf2QiWVhnb50uvb/ZeuYebXtWK5C4wrbzpXxjWwuGMpXhtUuMZYKLfp8LyQEM/3XbBvQV7mAs2uFOsYvItdRA2UL1HJbAabyr+lRSzxF5NAldJtLrQ6E/U0FRFRYTtEEKJ8p4SU1p5kglx2gJiGiif3TWdoLyg5o28EI6RnGwB0Z7VwG63d+wRr4+4aCqLHA14U9Fcg3y+0eeFWXBzd3SMdsb8IOai8tafqAugl6bguzSC1/d+AsB1yVrs35YHGyt3ntLRI42Ca8r5h1DLB6nNonYpUfHnWdyWpSL6b3CNvnZR+C3ssC/VL+nRue90kmieE1jb2kFO5HnQzi7/IKB4tXReqobulfHf7KcqDIXGgmmMRQN3pKcfek1xwAK1aBg0NMcirGkVd68oOC6AP8IxlcWhYpngcSKdr2XtaoUAvSRd+fsvDrnYK4E6Ghd7VkYNjuVbSLHoiY6JFrkDXoIjZrSk5qI1zSgcGizdeF5C5srnEn6QtbJ/+mfy4nyzUQb/1THHyWYbWxPeGuIsBUHqOJNmlkROjV1ylvUXkdWEmywCv2WxDbH0+u0a7EyPmlvbIoluDE+IsmiPdEd0OQonJMkuVvQ/mYC4oZ8d1e0xmYLQkrN6TaRPDA3N191S8ar0V8pEfJ8JXlZrBdFIqSuHpa4gE+yCkmZ3OP0g1V1ygcnq8bbHcCVnsnqOa6W247zFdkj0S/ApmWxx1aQCBzrN0vlhAfnSkhbiXqEmWOztaxvFcrP8AUPh3Mhd+rxAZ2H+tgH1D391TwtLoXz8VYmc4payq4Rvdq/CURyOY/tcCDfBTCOQFq2p7HRazAyJwNK9puq5S0S9rhtFQS2btKc4Om0xpjHtdv+U0hIvSTQSDQKZwH0PhKZ1MbQPNe6MY+x9/5QEEg4I2imObqz5QNi32ENItWnt15FKhpabXbC2+bWaC0ditaRLe0AG6HqqDQ2lHXOomCMticO4j8LTPHy6NFE9kl2fp5STKy5xkTY8LwxvAobIVvSZjLgD6vqrlD4MZ/XD5h13bRHTKlvRRNjy48wNEeQUdG05DO523BbKbDxsjG7JG2K17LOtwzjzvj5AOj6hUyK+1WG9Gc6OmE/T6FRF4GMbaa0dBRHhJyNaaOVqCyC1jSSmcrPZJerkiPtHlNqSSaM31PIkypyxhIjad0qYMUdwJTBuL2jY35Xpj7UqkXRWIzXWenxxdQbJG0AvZv8q3BxX1xwnGThfPkbI7kCkRFAI2aHhKpaUTyYsMh8RYZhycaRjQO9p7j6kUjel4r3s73uNeiY9ex/ntxqFlrjZ9Ebh4obFVUgzR32fgZPqXS4mZhhmY10cl1Y4Wb610yXpDhK234zjp39p9Fu/iNjv1OMGMs/Ub/Co6ngnqHRp8ZzDb4zVD/wBgNfyimsfZnItjV7PmcmV3OFH8q/HySNE+Fn5J5YJXRTNIexxa4ehHKsbnRj1v7Kx8aaPPn5LT7NZjZR19R/dNIcwVV/ZYeLqbG8OP4RcXWB5v8JN8DKY+VL9s3sGZR+6KZmlz2+iwsHVxZ19tI+DqncRRP4U9cDKJ5Yr+m2Zk6NGtoxs4/jSymHmlwo62neLMCarhIctBNDb5ttAvZSjqHT3Tu7htNIT3trSKZGHECkSFeeCjp/zcUBrh9PCd40bZHtkFKxuK1wH0ouDEAAoJiQvk5P6Wyk/I7W81yhceBznW5tphHi35cjYMdrVRKJK5FKOcPH7aLufAUR0caiepI6vWXSN7glOXjl77I/ZOVVLEHeNo2hcvGZ6TG9lRJjWLT2SD2Q74OdJTkpnkFQgXskYAFBH/AC6PC5kh7h6JTkdNio4weTY5VrYQxlIz5NBUyj6qpLc4OV6Is2N0meCQaDaCufH2RHlGTQD5jX71yl3V8puLjSSvNNaDXuVqWhvl6Pi/xVA2Xr2a+MAAynj18pMcV18rU5WM6aeSVwNvcXH9zaGOCb4XoSsR5VVtNmfGK4eqvggIO+E5GCb4REXTr4H8LWcvYughHumONEARpMIOngct0mePhM1bR+EmsK4bQPidoqzv3T3EewcOFrmDFiFWxv4TCCGEH+lv4U1SmytcjzsLw3NJAvx4TbGZ3cICBrGkdrPwEzx5CBqMoPrAq0w2KP2CLii2EPA9/wDYjYe419ITJgmuy2NnsiWRrmNp9EQ1tBPmSW6I1tBRdKJgoiiii445c0EbCGkYN6UUQsKSgtCrIFKKIGORw4BUFo7uFFEtjZA8o9rHUsR8SSvknMLnH5YAPaPKii3i/YLl/UQuhZ6Kl0Ed8KKKwiPY4Iy7hFwwMHhRRCw49hUULL4RWPAxzhd/soolj0M4cWJo4J+5TCCCMEfQPwoolMcvQfDEyhpHwRtHhRRYDXoOhY30RsTG60oojkmsJa0DwulFE0QRRRRccf/Z">
            <a:extLst>
              <a:ext uri="{FF2B5EF4-FFF2-40B4-BE49-F238E27FC236}">
                <a16:creationId xmlns:a16="http://schemas.microsoft.com/office/drawing/2014/main" xmlns="" id="{AF4450E3-EE4D-4F0E-8313-1ECC41ADB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822325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28E6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sp>
        <p:nvSpPr>
          <p:cNvPr id="22534" name="AutoShape 9" descr="data:image/jpg;base64,/9j/4AAQSkZJRgABAQAAAQABAAD/2wBDAAkGBwgHBgkIBwgKCgkLDRYPDQwMDRsUFRAWIB0iIiAdHx8kKDQsJCYxJx8fLT0tMTU3Ojo6Iys/RD84QzQ5Ojf/2wBDAQoKCg0MDRoPDxo3JR8lNzc3Nzc3Nzc3Nzc3Nzc3Nzc3Nzc3Nzc3Nzc3Nzc3Nzc3Nzc3Nzc3Nzc3Nzc3Nzc3Nzf/wAARCAC0AMgDASIAAhEBAxEB/8QAGwAAAgMBAQEAAAAAAAAAAAAABAUAAwYCAQf/xAA0EAABBAIBAwIFAwMDBQEAAAABAAIDEQQhMQUSQVFhBhMicZEUgaEyUuGxwfAWIzRCctH/xAAZAQADAQEBAAAAAAAAAAAAAAACAwQBAAX/xAAiEQADAQACAgIDAQEAAAAAAAAAAQIRAyESMQQTIjJBFGH/2gAMAwEAAhEDEQA/APuKih4VEkq447fIAqXZAANqiWRBzPsELgkgt+aAfCFyupFrCWpdM9zbtBSzdwIK4LxOMj4ofE8tv+UK/wCL3tHP8rNfEDvkzFw4Kz02Z7lEp0437/jOQen/AD9lS744mHkflfOZcs73SFfmEHkrVJx9NPxzKOf9f8Lk/Hkt8j8/4Xy92Z7qs5nut8TT6p/13Kd6/P8Ahej47k4sf8/ZfKf1hPkroZm+Ss8TtPq7fjuW/H5/wr4vjWWRwawbK+U40z5pOxnPlPMZ3y2hrb90umkMjjdH0yD4od2jvcHH0CKZ8TXyQvm8M5GrRsExsWUt0O+hH0OL4gJ8jaKZ1jv8gLB48pvaZ40uhax2Z9CNnH1Hu9ESzLDgOFlYphqimOPNYC1WKriNCyUOpWjaUQzI6GWwjT0TUNBKi8BtREAVSvIQM0u0XKPVK813y3X4K4JHEk3uhZZwL2h55z4KGfIdl3CxhpFk0pdfol+TIA07XU+QADSWTzktNlYEkAdYj/VRUOViM+CeB1dpr7LbzyaQE4bIKc0EH2RK8C8NMBPM9t2D+EG/Ida2+T0vHks9gHulc3w/G51tIpGrQL42ZkyuPlTvcfKey/D/AGg04IOXpD2E/UEXkjPFi0ud6r1peT9Nkk8KybGfFd0Ud0bE73mZ400/T91lUktCiHVYMun4zoIQCPqO3WjWSFvhc3ql6onTbPUiElgRFN6phBJ9QSpoJrtvSMiLgW7PCW6GKNHcMtBMsebW1n4ZHEgJpjPIB9UPkDUD3HkNaTPHkNBIceU+qZ48pob5WqiepHUEmkdDKUogkNI2KQ2nTRNcjmGS6tRCQP4UTlWkrnsvldtLc4tfGb0V7L1CMntuneAfKW5L5Hmy8A+i3yRviwOR1WTSCnmJsDhW5DzZBQMj6sUs0akVyvQMsl8UrppbsIMu9FwaRU8Wd0qX72rnbOyqX0AsYRU4+FS9vJCtcdKiWdsUbnv0ByhOA8/MjxIS6Q7rhZLK6rNPIaFN8K3qeU7NyCbPYNAKmPH7jQaE2Ul7FvX6JjF+S8NJOz5WkiiEUYa3j0S3p2LUwNabspw8gDhJ5a/hXwRnZQ51Hg/detcCdHa6LbC8ayncWklWMJgYTVI6NmuNqnDboVSZwwWeEqmNSxFMTC02j4LA3pcsYAeOFa1t3fCAxvQ6B1tAHKZQkgjSTRu+sAHQ5THHeQ0cokxLkcQPKMheaSuCQ0j4H/T72myye5GmO7hRVwO4UTkyWl2Jc8/UbSx+TLBwe5voUwz3fUaNBKMnfP8AqgdYPiU0dOzopiA007y0oWeS7Fpfls+qwaHikH+rlid2yW5v93kIlyL+mvgfuQ57rBVAdVm+VWchjmEteDrwVUZG9vP8pmisx4y97whny2q5ZgOCPyh3ybuwsNwvc/1tIPiDKP8A48Z2RsJsX02yVxBjMc4yEAlxtC6Ujo4XyGXx8SRx/od+EdHjPBAqvdaF0TGjQ/ZDyNbZKx8zYz/OpA4miEUfK67g52lTlyf2mkIyafYY0Pd/9Uu8dNdKekMzrz+yuic0nekriz2g1kMdGfcaR8L45R3RkO+yClg2KTG+I0WCK/CbQC27CR4bz20NJ1jONNG1PXsdRf20NDS9LabQPK7FFelvoNLBZSXdooIrGmJAHoqHA7sD2Vkbar1Waal0MoZHWE1xXmvZKMY3o/umeM2uDyU2WT8kjSJ1OBKi4iNqJyZLSE+cdm/KVTn8pvli3EJTkNB2bSqY6F0KsoEu8aQssPcL3Q3sJhK3fqqZIndurq9hLbKYYiyInxFxjJ+1IL9WW6caK0c0BINt1XIWfzYQbDWGwfRO4uT+MDl4lXaK/wBUHeV780HkpY4uY4ijQXQlKp9kjWMNyshrWtaTs7RnTpmywgtPGiFn5458iZrmimt8lG4cv6buvknwlck6ir49tdMaZj/lubTtnwqHucRQXMfflSCR+gOAiWxiz6pS6KGtFssBd72vIMYxuDhtMzBforI8cDVIvPoD6u9A/kCXT4wR9l1B0xsTi+EFoPItNYcccV/CIbEG6pLfIwvrQHjxEb3aYwGh50vGxEmwiY4PW6S29DRbFsWiWsrlexQfTQ4RLIeUJgM9gLbqivWs9kSYqAXbYtLmZvZzA3tHFeEfASCh42mzvwiY2kEGzyjlirDoXHRKi5jcP3UTkyWl2CZX9ZHdtLJ2izSbZbB3k+UvmiJbxv1Q2MgXPjsceOVS5gLRyi5Yi0X4VbY7O0hlHQDJG77D38pRmseL7QP/AMWmfEHNPjSWZWM0xu7h9fjaKaNwx2ZAfI39+UthkLcj5T9+QVpuoRN5aRx+Fm+oM+W8Sjkeis463oTyxmUM6DW64XDGNc6qBXLZPmQhwKsxt7Pqh9Bz2xhHTWgAUrmt99lDtPCIYLSWVqS1jCa4KIbEDRormAChYsouMEu3x6IGzMJCyyRXCIjiJcAQu4GAOoIuJo2fIQAsoZBVaV0cZ1avY0HwrmRgDfC4w5iZugi44yG82qAKcAiYiK50FwLI6Mdp9V6Y+0fdWinCvHqvHArmAUGOjyu2OcAQT5XEzT3AXteRh3k+UUsGg2I05tKL3HYQRflROkmr2d5Qp6BkII7gNcUmWS2ncaS/IaeQFlhR6AJSSRxZK5bCQ6716K2RnLlYO4UaFHkJFD5BJGdxArQ1apyIAWkONgI6gTtoXE0f/bqtrkG2ZXNxmlr+1pPust1CEWdbW+z4i2Mgix60sb1j5cb3EHxxSdxV+Rtdx2JcSYsJid+3umuL4SN+O8v726dfjwnXTC58Y7hZboqnkXWifjt+WMPbtFR87VDRRBAV8dhSaejgZECQPTwj4WBzrKAgsi7TLGaLCEFpBkMdj6RtFxQatVQiyjGh1Uf2QiWVhnb50uvb/ZeuYebXtWK5C4wrbzpXxjWwuGMpXhtUuMZYKLfp8LyQEM/3XbBvQV7mAs2uFOsYvItdRA2UL1HJbAabyr+lRSzxF5NAldJtLrQ6E/U0FRFRYTtEEKJ8p4SU1p5kglx2gJiGiif3TWdoLyg5o28EI6RnGwB0Z7VwG63d+wRr4+4aCqLHA14U9Fcg3y+0eeFWXBzd3SMdsb8IOai8tafqAugl6bguzSC1/d+AsB1yVrs35YHGyt3ntLRI42Ca8r5h1DLB6nNonYpUfHnWdyWpSL6b3CNvnZR+C3ssC/VL+nRue90kmieE1jb2kFO5HnQzi7/IKB4tXReqobulfHf7KcqDIXGgmmMRQN3pKcfek1xwAK1aBg0NMcirGkVd68oOC6AP8IxlcWhYpngcSKdr2XtaoUAvSRd+fsvDrnYK4E6Ghd7VkYNjuVbSLHoiY6JFrkDXoIjZrSk5qI1zSgcGizdeF5C5srnEn6QtbJ/+mfy4nyzUQb/1THHyWYbWxPeGuIsBUHqOJNmlkROjV1ylvUXkdWEmywCv2WxDbH0+u0a7EyPmlvbIoluDE+IsmiPdEd0OQonJMkuVvQ/mYC4oZ8d1e0xmYLQkrN6TaRPDA3N191S8ar0V8pEfJ8JXlZrBdFIqSuHpa4gE+yCkmZ3OP0g1V1ygcnq8bbHcCVnsnqOa6W247zFdkj0S/ApmWxx1aQCBzrN0vlhAfnSkhbiXqEmWOztaxvFcrP8AUPh3Mhd+rxAZ2H+tgH1D391TwtLoXz8VYmc4payq4Rvdq/CURyOY/tcCDfBTCOQFq2p7HRazAyJwNK9puq5S0S9rhtFQS2btKc4Om0xpjHtdv+U0hIvSTQSDQKZwH0PhKZ1MbQPNe6MY+x9/5QEEg4I2imObqz5QNi32ENItWnt15FKhpabXbC2+bWaC0ditaRLe0AG6HqqDQ2lHXOomCMticO4j8LTPHy6NFE9kl2fp5STKy5xkTY8LwxvAobIVvSZjLgD6vqrlD4MZ/XD5h13bRHTKlvRRNjy48wNEeQUdG05DO523BbKbDxsjG7JG2K17LOtwzjzvj5AOj6hUyK+1WG9Gc6OmE/T6FRF4GMbaa0dBRHhJyNaaOVqCyC1jSSmcrPZJerkiPtHlNqSSaM31PIkypyxhIjad0qYMUdwJTBuL2jY35Xpj7UqkXRWIzXWenxxdQbJG0AvZv8q3BxX1xwnGThfPkbI7kCkRFAI2aHhKpaUTyYsMh8RYZhycaRjQO9p7j6kUjel4r3s73uNeiY9ex/ntxqFlrjZ9Ebh4obFVUgzR32fgZPqXS4mZhhmY10cl1Y4Wb610yXpDhK234zjp39p9Fu/iNjv1OMGMs/Ub/Co6ngnqHRp8ZzDb4zVD/wBgNfyimsfZnItjV7PmcmV3OFH8q/HySNE+Fn5J5YJXRTNIexxa4ehHKsbnRj1v7Kx8aaPPn5LT7NZjZR19R/dNIcwVV/ZYeLqbG8OP4RcXWB5v8JN8DKY+VL9s3sGZR+6KZmlz2+iwsHVxZ19tI+DqncRRP4U9cDKJ5Yr+m2Zk6NGtoxs4/jSymHmlwo62neLMCarhIctBNDb5ttAvZSjqHT3Tu7htNIT3trSKZGHECkSFeeCjp/zcUBrh9PCd40bZHtkFKxuK1wH0ouDEAAoJiQvk5P6Wyk/I7W81yhceBznW5tphHi35cjYMdrVRKJK5FKOcPH7aLufAUR0caiepI6vWXSN7glOXjl77I/ZOVVLEHeNo2hcvGZ6TG9lRJjWLT2SD2Q74OdJTkpnkFQgXskYAFBH/AC6PC5kh7h6JTkdNio4weTY5VrYQxlIz5NBUyj6qpLc4OV6Is2N0meCQaDaCufH2RHlGTQD5jX71yl3V8puLjSSvNNaDXuVqWhvl6Pi/xVA2Xr2a+MAAynj18pMcV18rU5WM6aeSVwNvcXH9zaGOCb4XoSsR5VVtNmfGK4eqvggIO+E5GCb4REXTr4H8LWcvYughHumONEARpMIOngct0mePhM1bR+EmsK4bQPidoqzv3T3EewcOFrmDFiFWxv4TCCGEH+lv4U1SmytcjzsLw3NJAvx4TbGZ3cICBrGkdrPwEzx5CBqMoPrAq0w2KP2CLii2EPA9/wDYjYe419ITJgmuy2NnsiWRrmNp9EQ1tBPmSW6I1tBRdKJgoiiii445c0EbCGkYN6UUQsKSgtCrIFKKIGORw4BUFo7uFFEtjZA8o9rHUsR8SSvknMLnH5YAPaPKii3i/YLl/UQuhZ6Kl0Ed8KKKwiPY4Iy7hFwwMHhRRCw49hUULL4RWPAxzhd/soolj0M4cWJo4J+5TCCCMEfQPwoolMcvQfDEyhpHwRtHhRRYDXoOhY30RsTG60oojkmsJa0DwulFE0QRRRRccf/Z">
            <a:extLst>
              <a:ext uri="{FF2B5EF4-FFF2-40B4-BE49-F238E27FC236}">
                <a16:creationId xmlns:a16="http://schemas.microsoft.com/office/drawing/2014/main" xmlns="" id="{71624C61-BFD8-4DB4-AF7B-3331669D6F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822325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28E6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s-ES" altLang="es-ES" sz="1800">
              <a:latin typeface="Arial" panose="020B0604020202020204" pitchFamily="34" charset="0"/>
            </a:endParaRPr>
          </a:p>
        </p:txBody>
      </p:sp>
      <p:pic>
        <p:nvPicPr>
          <p:cNvPr id="22535" name="Picture 11" descr="http://t0.gstatic.com/images?q=tbn:fKf0qYLGFXgesM:http://www.hvn.es/servicios_asistenciales/ginecologia/imagenes/Partos/lactante.JPG&amp;t=1">
            <a:extLst>
              <a:ext uri="{FF2B5EF4-FFF2-40B4-BE49-F238E27FC236}">
                <a16:creationId xmlns:a16="http://schemas.microsoft.com/office/drawing/2014/main" xmlns="" id="{7D6227E9-CDC8-474B-8B64-F459AA27D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65400"/>
            <a:ext cx="238442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7CCBBED-D6E3-48B8-BBE1-1BAA99DB4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103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E109BC4E-8EDD-4855-9F01-C6B25F75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Neonatal – 1 mes</a:t>
            </a:r>
          </a:p>
        </p:txBody>
      </p:sp>
      <p:sp>
        <p:nvSpPr>
          <p:cNvPr id="23555" name="2 Marcador de contenido">
            <a:extLst>
              <a:ext uri="{FF2B5EF4-FFF2-40B4-BE49-F238E27FC236}">
                <a16:creationId xmlns:a16="http://schemas.microsoft.com/office/drawing/2014/main" xmlns="" id="{CB3F6E20-844E-4765-ADD2-5E553B3A4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08050"/>
            <a:ext cx="7772400" cy="5400675"/>
          </a:xfrm>
        </p:spPr>
        <p:txBody>
          <a:bodyPr/>
          <a:lstStyle/>
          <a:p>
            <a:r>
              <a:rPr lang="es-ES" altLang="es-ES"/>
              <a:t>Anamnesis:</a:t>
            </a:r>
          </a:p>
          <a:p>
            <a:pPr lvl="1"/>
            <a:r>
              <a:rPr lang="es-ES" altLang="es-ES"/>
              <a:t>Prenatal inmediata</a:t>
            </a:r>
          </a:p>
          <a:p>
            <a:pPr lvl="2"/>
            <a:r>
              <a:rPr lang="es-ES" altLang="es-ES"/>
              <a:t>Complicaciones del embarazo  y peri parto</a:t>
            </a:r>
          </a:p>
          <a:p>
            <a:pPr lvl="2"/>
            <a:r>
              <a:rPr lang="es-ES" altLang="es-ES"/>
              <a:t>Indemnidad de membranas ovulares</a:t>
            </a:r>
          </a:p>
          <a:p>
            <a:pPr lvl="2"/>
            <a:r>
              <a:rPr lang="es-ES" altLang="es-ES"/>
              <a:t>Uso de medicamentos periparto</a:t>
            </a:r>
          </a:p>
          <a:p>
            <a:pPr lvl="2"/>
            <a:r>
              <a:rPr lang="es-ES" altLang="es-ES"/>
              <a:t>Características del trabajo de parto</a:t>
            </a:r>
          </a:p>
          <a:p>
            <a:pPr lvl="2"/>
            <a:r>
              <a:rPr lang="es-ES" altLang="es-ES"/>
              <a:t>Vía del parto</a:t>
            </a:r>
          </a:p>
          <a:p>
            <a:pPr lvl="1"/>
            <a:r>
              <a:rPr lang="es-ES" altLang="es-ES"/>
              <a:t>Neonatal Inmediata</a:t>
            </a:r>
          </a:p>
          <a:p>
            <a:pPr lvl="2"/>
            <a:r>
              <a:rPr lang="es-ES" altLang="es-ES"/>
              <a:t>RN Pre término – Término - Pos término</a:t>
            </a:r>
          </a:p>
          <a:p>
            <a:pPr lvl="2"/>
            <a:r>
              <a:rPr lang="es-ES" altLang="es-ES"/>
              <a:t>Antropometría  - Adecuación (PEG, AEG, GEG)</a:t>
            </a:r>
          </a:p>
          <a:p>
            <a:pPr lvl="2"/>
            <a:r>
              <a:rPr lang="es-ES" altLang="es-ES"/>
              <a:t>Alteraciones del período de transición</a:t>
            </a:r>
          </a:p>
          <a:p>
            <a:pPr lvl="1"/>
            <a:endParaRPr lang="es-ES" alt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7A32DB9-E94D-4F28-B987-25AF2B4B2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667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2B7DD77A-D16E-4472-92DC-EB0E1AB02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Neonatal – 1 mes</a:t>
            </a:r>
          </a:p>
        </p:txBody>
      </p:sp>
      <p:sp>
        <p:nvSpPr>
          <p:cNvPr id="24579" name="2 Marcador de contenido">
            <a:extLst>
              <a:ext uri="{FF2B5EF4-FFF2-40B4-BE49-F238E27FC236}">
                <a16:creationId xmlns:a16="http://schemas.microsoft.com/office/drawing/2014/main" xmlns="" id="{F281AE39-06BE-4A15-B1A0-412F56C12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08050"/>
            <a:ext cx="7772400" cy="5400675"/>
          </a:xfrm>
        </p:spPr>
        <p:txBody>
          <a:bodyPr/>
          <a:lstStyle/>
          <a:p>
            <a:r>
              <a:rPr lang="es-ES" altLang="es-ES"/>
              <a:t>Anamnesis:</a:t>
            </a:r>
          </a:p>
          <a:p>
            <a:pPr lvl="1"/>
            <a:r>
              <a:rPr lang="es-ES" altLang="es-ES"/>
              <a:t>Neonatal  (desde nacimiento)</a:t>
            </a:r>
          </a:p>
          <a:p>
            <a:pPr lvl="2"/>
            <a:r>
              <a:rPr lang="es-ES" altLang="es-ES"/>
              <a:t>Grupo sanguíneo y test de Coombs (materno y RN)</a:t>
            </a:r>
          </a:p>
          <a:p>
            <a:pPr lvl="2"/>
            <a:r>
              <a:rPr lang="es-ES" altLang="es-ES"/>
              <a:t>Características de la alimentación</a:t>
            </a:r>
          </a:p>
          <a:p>
            <a:pPr lvl="2"/>
            <a:r>
              <a:rPr lang="es-ES" altLang="es-ES"/>
              <a:t>Evolución del peso</a:t>
            </a:r>
          </a:p>
          <a:p>
            <a:pPr lvl="2"/>
            <a:r>
              <a:rPr lang="es-ES" altLang="es-ES"/>
              <a:t>Características del sueño</a:t>
            </a:r>
          </a:p>
          <a:p>
            <a:pPr lvl="2"/>
            <a:r>
              <a:rPr lang="es-ES" altLang="es-ES"/>
              <a:t>Eliminación de meconio</a:t>
            </a:r>
          </a:p>
          <a:p>
            <a:pPr lvl="2"/>
            <a:r>
              <a:rPr lang="es-ES" altLang="es-ES"/>
              <a:t>Presencia de ictericia</a:t>
            </a:r>
          </a:p>
          <a:p>
            <a:pPr lvl="2"/>
            <a:r>
              <a:rPr lang="es-ES" altLang="es-ES"/>
              <a:t>Screening realizados  (PKU, TSH, Metabólico ampliado, audición).</a:t>
            </a:r>
          </a:p>
          <a:p>
            <a:pPr lvl="2"/>
            <a:r>
              <a:rPr lang="es-ES" altLang="es-ES"/>
              <a:t>Necesidad de hospitalización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10117C3-D817-4255-A935-6579973FD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466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BA6CC626-F4EE-404D-B785-084C3304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Neonatal – 1 mes</a:t>
            </a:r>
          </a:p>
        </p:txBody>
      </p:sp>
      <p:sp>
        <p:nvSpPr>
          <p:cNvPr id="25603" name="2 Marcador de contenido">
            <a:extLst>
              <a:ext uri="{FF2B5EF4-FFF2-40B4-BE49-F238E27FC236}">
                <a16:creationId xmlns:a16="http://schemas.microsoft.com/office/drawing/2014/main" xmlns="" id="{1292789C-F494-45B0-B5EA-614A87F0B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08050"/>
            <a:ext cx="7772400" cy="5545138"/>
          </a:xfrm>
        </p:spPr>
        <p:txBody>
          <a:bodyPr/>
          <a:lstStyle/>
          <a:p>
            <a:r>
              <a:rPr lang="es-ES" altLang="es-ES"/>
              <a:t>Interacción Padres – hijo, responder:</a:t>
            </a:r>
          </a:p>
          <a:p>
            <a:pPr lvl="1"/>
            <a:r>
              <a:rPr lang="es-ES" altLang="es-ES"/>
              <a:t>Están confortables con el niño?</a:t>
            </a:r>
          </a:p>
          <a:p>
            <a:pPr lvl="1"/>
            <a:r>
              <a:rPr lang="es-ES" altLang="es-ES"/>
              <a:t>Los padres responden a las necesidades del niño?</a:t>
            </a:r>
          </a:p>
          <a:p>
            <a:pPr lvl="1"/>
            <a:r>
              <a:rPr lang="es-ES" altLang="es-ES"/>
              <a:t>Requieren de alguna red de apoyo?</a:t>
            </a:r>
          </a:p>
          <a:p>
            <a:r>
              <a:rPr lang="es-ES" altLang="es-ES"/>
              <a:t>Evaluación del desarrollo</a:t>
            </a:r>
          </a:p>
          <a:p>
            <a:r>
              <a:rPr lang="es-ES" altLang="es-ES"/>
              <a:t>Examen Físico Completo</a:t>
            </a:r>
          </a:p>
          <a:p>
            <a:pPr lvl="1"/>
            <a:r>
              <a:rPr lang="es-ES" altLang="es-ES"/>
              <a:t>Antropometría</a:t>
            </a:r>
          </a:p>
          <a:p>
            <a:pPr lvl="1"/>
            <a:r>
              <a:rPr lang="es-ES" altLang="es-ES"/>
              <a:t>Lesiones Traumáticas</a:t>
            </a:r>
          </a:p>
          <a:p>
            <a:pPr lvl="1"/>
            <a:r>
              <a:rPr lang="es-ES" altLang="es-ES"/>
              <a:t>Ictericia</a:t>
            </a:r>
          </a:p>
          <a:p>
            <a:pPr lvl="1"/>
            <a:r>
              <a:rPr lang="es-ES" altLang="es-ES"/>
              <a:t>Reflejos arcaicos</a:t>
            </a:r>
          </a:p>
          <a:p>
            <a:pPr lvl="1"/>
            <a:r>
              <a:rPr lang="es-ES" altLang="es-ES"/>
              <a:t>Fenómenos para fisiológicos</a:t>
            </a:r>
          </a:p>
          <a:p>
            <a:pPr lvl="1"/>
            <a:endParaRPr lang="es-ES" alt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7EDE592-42D0-4D36-A28A-C0A9703E4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732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A629ED11-E8AF-4861-BB56-EC7348BE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Neonatal – Indicaciones:</a:t>
            </a:r>
          </a:p>
        </p:txBody>
      </p:sp>
      <p:sp>
        <p:nvSpPr>
          <p:cNvPr id="26627" name="4 Marcador de contenido">
            <a:extLst>
              <a:ext uri="{FF2B5EF4-FFF2-40B4-BE49-F238E27FC236}">
                <a16:creationId xmlns:a16="http://schemas.microsoft.com/office/drawing/2014/main" xmlns="" id="{B0147FBD-17BE-4FB8-9D0B-EC5B1CE8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052513"/>
            <a:ext cx="7772400" cy="4572000"/>
          </a:xfrm>
        </p:spPr>
        <p:txBody>
          <a:bodyPr/>
          <a:lstStyle/>
          <a:p>
            <a:r>
              <a:rPr lang="es-ES" altLang="es-ES"/>
              <a:t>Nutricional</a:t>
            </a:r>
          </a:p>
          <a:p>
            <a:pPr lvl="1"/>
            <a:r>
              <a:rPr lang="es-ES" altLang="es-ES"/>
              <a:t>Técnica de lactancia</a:t>
            </a:r>
          </a:p>
          <a:p>
            <a:pPr lvl="1"/>
            <a:r>
              <a:rPr lang="es-ES" altLang="es-ES"/>
              <a:t>Preparación de fórmula maternizada</a:t>
            </a:r>
          </a:p>
          <a:p>
            <a:pPr lvl="1"/>
            <a:r>
              <a:rPr lang="es-ES" altLang="es-ES"/>
              <a:t>Vitamina D 400 UI al día </a:t>
            </a:r>
          </a:p>
          <a:p>
            <a:r>
              <a:rPr lang="es-ES" altLang="es-ES"/>
              <a:t>Screening</a:t>
            </a:r>
          </a:p>
          <a:p>
            <a:pPr lvl="1"/>
            <a:r>
              <a:rPr lang="es-ES" altLang="es-ES"/>
              <a:t>Ecotomografía de Cadera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xmlns="" id="{70D8E94B-D22E-4629-B459-B1E14121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21163"/>
            <a:ext cx="8132763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BBE2486-42A4-4369-9558-B65E28165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997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E2ACA06E-7F4E-4CCE-A2D1-3F17E0074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Neonatal – Indicaciones:</a:t>
            </a:r>
          </a:p>
        </p:txBody>
      </p:sp>
      <p:sp>
        <p:nvSpPr>
          <p:cNvPr id="27651" name="4 Marcador de contenido">
            <a:extLst>
              <a:ext uri="{FF2B5EF4-FFF2-40B4-BE49-F238E27FC236}">
                <a16:creationId xmlns:a16="http://schemas.microsoft.com/office/drawing/2014/main" xmlns="" id="{E81D75B2-F949-4CED-813A-16FF75E7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233488"/>
            <a:ext cx="7978775" cy="4572000"/>
          </a:xfrm>
        </p:spPr>
        <p:txBody>
          <a:bodyPr/>
          <a:lstStyle/>
          <a:p>
            <a:r>
              <a:rPr lang="es-ES" altLang="es-ES"/>
              <a:t>Otras  Indicaciones:</a:t>
            </a:r>
          </a:p>
          <a:p>
            <a:pPr lvl="1"/>
            <a:r>
              <a:rPr lang="es-ES" altLang="es-ES"/>
              <a:t>Cuidados del cordón</a:t>
            </a:r>
          </a:p>
          <a:p>
            <a:pPr lvl="1"/>
            <a:r>
              <a:rPr lang="es-ES" altLang="es-ES"/>
              <a:t>Cuidados de la piel</a:t>
            </a:r>
          </a:p>
          <a:p>
            <a:pPr lvl="1"/>
            <a:r>
              <a:rPr lang="es-ES" altLang="es-ES"/>
              <a:t>Baño</a:t>
            </a:r>
          </a:p>
          <a:p>
            <a:pPr lvl="1"/>
            <a:r>
              <a:rPr lang="es-ES" altLang="es-ES"/>
              <a:t>Prevención de enfermedades</a:t>
            </a:r>
          </a:p>
          <a:p>
            <a:pPr lvl="1"/>
            <a:r>
              <a:rPr lang="es-ES" altLang="es-ES"/>
              <a:t>Indicaciones  especificas a la madre</a:t>
            </a:r>
          </a:p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Inmunizar a grupo familiar (Influenza – Coqueluche)</a:t>
            </a:r>
          </a:p>
          <a:p>
            <a:r>
              <a:rPr lang="es-ES" altLang="es-ES"/>
              <a:t>Guías Anticipatorias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7CF6E4B-0C2B-4B63-A5FF-7F358E196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807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79888545-7D20-479C-8D3D-9587EF6FC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 2, 4 y 6 meses:</a:t>
            </a:r>
          </a:p>
        </p:txBody>
      </p:sp>
      <p:sp>
        <p:nvSpPr>
          <p:cNvPr id="28675" name="2 Marcador de contenido">
            <a:extLst>
              <a:ext uri="{FF2B5EF4-FFF2-40B4-BE49-F238E27FC236}">
                <a16:creationId xmlns:a16="http://schemas.microsoft.com/office/drawing/2014/main" xmlns="" id="{6033114A-2CBB-4C74-8486-87FD3F85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20825"/>
            <a:ext cx="7772400" cy="4572000"/>
          </a:xfrm>
        </p:spPr>
        <p:txBody>
          <a:bodyPr/>
          <a:lstStyle/>
          <a:p>
            <a:r>
              <a:rPr lang="es-ES" altLang="es-ES"/>
              <a:t>Estado de los padres y sus funciones</a:t>
            </a:r>
          </a:p>
          <a:p>
            <a:r>
              <a:rPr lang="es-ES" altLang="es-ES"/>
              <a:t>Comportamiento del niño</a:t>
            </a:r>
          </a:p>
          <a:p>
            <a:pPr lvl="1"/>
            <a:r>
              <a:rPr lang="es-ES" altLang="es-ES"/>
              <a:t>Hábitos</a:t>
            </a:r>
          </a:p>
          <a:p>
            <a:pPr lvl="1"/>
            <a:r>
              <a:rPr lang="es-ES" altLang="es-ES"/>
              <a:t>Rutinas</a:t>
            </a:r>
          </a:p>
          <a:p>
            <a:r>
              <a:rPr lang="es-ES" altLang="es-ES"/>
              <a:t>Sincronía niño – familia</a:t>
            </a:r>
          </a:p>
          <a:p>
            <a:pPr lvl="1"/>
            <a:r>
              <a:rPr lang="es-ES" altLang="es-ES"/>
              <a:t>Retorno a rutina</a:t>
            </a:r>
          </a:p>
          <a:p>
            <a:pPr lvl="1"/>
            <a:r>
              <a:rPr lang="es-ES" altLang="es-ES"/>
              <a:t>Ajuste de nuevas rutinas</a:t>
            </a:r>
          </a:p>
          <a:p>
            <a:pPr lvl="1"/>
            <a:r>
              <a:rPr lang="es-ES" altLang="es-ES"/>
              <a:t>Vuelta al mundo laboral de la madre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4AEA71D-A073-4949-BA99-8DEE0E7F1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794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5A7759D9-BFC2-4C6D-95DD-B8CA789D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257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2, 4 y 6 meses:</a:t>
            </a:r>
          </a:p>
        </p:txBody>
      </p:sp>
      <p:sp>
        <p:nvSpPr>
          <p:cNvPr id="27651" name="2 Marcador de contenido">
            <a:extLst>
              <a:ext uri="{FF2B5EF4-FFF2-40B4-BE49-F238E27FC236}">
                <a16:creationId xmlns:a16="http://schemas.microsoft.com/office/drawing/2014/main" xmlns="" id="{8A6EED2C-1FA4-4A76-A06E-B1832FD7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875"/>
            <a:ext cx="6573838" cy="4895850"/>
          </a:xfrm>
        </p:spPr>
        <p:txBody>
          <a:bodyPr/>
          <a:lstStyle/>
          <a:p>
            <a:pPr>
              <a:defRPr/>
            </a:pPr>
            <a:r>
              <a:rPr lang="es-ES" altLang="es-ES" dirty="0"/>
              <a:t>Adecuación Nutricional</a:t>
            </a:r>
          </a:p>
          <a:p>
            <a:pPr lvl="1">
              <a:defRPr/>
            </a:pPr>
            <a:r>
              <a:rPr lang="es-ES" altLang="es-ES" dirty="0"/>
              <a:t>Opciones ( L. materna, Formula , Mixta)</a:t>
            </a:r>
          </a:p>
          <a:p>
            <a:pPr lvl="1">
              <a:defRPr/>
            </a:pPr>
            <a:r>
              <a:rPr lang="es-ES" altLang="es-ES" dirty="0"/>
              <a:t>Inicio de alimentación sólida</a:t>
            </a:r>
          </a:p>
          <a:p>
            <a:pPr lvl="1">
              <a:defRPr/>
            </a:pPr>
            <a:r>
              <a:rPr lang="es-ES" altLang="es-ES" dirty="0"/>
              <a:t>Rutinas</a:t>
            </a:r>
          </a:p>
          <a:p>
            <a:pPr lvl="1">
              <a:defRPr/>
            </a:pPr>
            <a:r>
              <a:rPr lang="es-ES" altLang="es-ES" dirty="0"/>
              <a:t>Suplementos </a:t>
            </a:r>
          </a:p>
          <a:p>
            <a:pPr marL="454025" lvl="1" indent="0">
              <a:buFont typeface="Wingdings" panose="05000000000000000000" pitchFamily="2" charset="2"/>
              <a:buNone/>
              <a:defRPr/>
            </a:pPr>
            <a:endParaRPr lang="es-ES" altLang="es-ES" dirty="0"/>
          </a:p>
          <a:p>
            <a:pPr>
              <a:defRPr/>
            </a:pPr>
            <a:r>
              <a:rPr lang="es-ES" altLang="es-ES" dirty="0"/>
              <a:t>Salud Oral</a:t>
            </a:r>
          </a:p>
          <a:p>
            <a:pPr lvl="1">
              <a:defRPr/>
            </a:pPr>
            <a:r>
              <a:rPr lang="es-ES" altLang="es-ES" dirty="0"/>
              <a:t>Aparición de primeras piezas dentales</a:t>
            </a:r>
          </a:p>
          <a:p>
            <a:pPr lvl="1">
              <a:defRPr/>
            </a:pPr>
            <a:r>
              <a:rPr lang="es-ES" altLang="es-ES" dirty="0"/>
              <a:t>Higiene</a:t>
            </a:r>
          </a:p>
          <a:p>
            <a:pPr marL="454025" lvl="1" indent="0">
              <a:buFont typeface="Wingdings" panose="05000000000000000000" pitchFamily="2" charset="2"/>
              <a:buNone/>
              <a:defRPr/>
            </a:pPr>
            <a:endParaRPr lang="es-ES" altLang="es-ES" dirty="0"/>
          </a:p>
        </p:txBody>
      </p:sp>
      <p:pic>
        <p:nvPicPr>
          <p:cNvPr id="29700" name="Picture 5" descr="http://img.bebesymas.com/2009/10/bebe_comiendo_guisantes.jpg">
            <a:extLst>
              <a:ext uri="{FF2B5EF4-FFF2-40B4-BE49-F238E27FC236}">
                <a16:creationId xmlns:a16="http://schemas.microsoft.com/office/drawing/2014/main" xmlns="" id="{050D1473-7B05-4F8E-8053-E6180825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852738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D542038-FFEA-4116-88CD-8A5ECEB0E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706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>
            <a:extLst>
              <a:ext uri="{FF2B5EF4-FFF2-40B4-BE49-F238E27FC236}">
                <a16:creationId xmlns:a16="http://schemas.microsoft.com/office/drawing/2014/main" xmlns="" id="{EC732B4D-2E4C-430E-B0C1-1B407C19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9275"/>
            <a:ext cx="7772400" cy="4645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>
                <a:solidFill>
                  <a:schemeClr val="tx2">
                    <a:satMod val="200000"/>
                  </a:schemeClr>
                </a:solidFill>
              </a:rPr>
              <a:t>“</a:t>
            </a:r>
            <a:r>
              <a:rPr lang="es-ES" sz="3600" dirty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>En pediatría  estamos  involucrados  no  sólo con  el  tratamiento,  sino  también  con  la prevención.  Estamos  involucrados  con  el niño  en  su  totalidad,  así que,  siempre, estamos  involucrados  también  con  su familia.”</a:t>
            </a:r>
            <a:r>
              <a:rPr lang="es-ES" sz="3600" dirty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s-ES" sz="3600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es-ES" sz="3600" dirty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s-ES" sz="3600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es-ES" sz="3600" dirty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s-ES" sz="3600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es-ES" sz="3600" dirty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s-ES" sz="3600" dirty="0">
                <a:solidFill>
                  <a:schemeClr val="tx2">
                    <a:satMod val="200000"/>
                  </a:schemeClr>
                </a:solidFill>
              </a:rPr>
            </a:br>
            <a:endParaRPr lang="es-ES" sz="240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2291" name="4 CuadroTexto">
            <a:extLst>
              <a:ext uri="{FF2B5EF4-FFF2-40B4-BE49-F238E27FC236}">
                <a16:creationId xmlns:a16="http://schemas.microsoft.com/office/drawing/2014/main" xmlns="" id="{10CAFAF6-3B42-470B-8C84-AAE6D0217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5876925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28E6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8E6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s-ES" altLang="es-ES" sz="1800"/>
              <a:t>Ronald S. Illingworth</a:t>
            </a:r>
          </a:p>
        </p:txBody>
      </p:sp>
      <p:pic>
        <p:nvPicPr>
          <p:cNvPr id="12292" name="Picture 12" descr="drfamvisitssm">
            <a:extLst>
              <a:ext uri="{FF2B5EF4-FFF2-40B4-BE49-F238E27FC236}">
                <a16:creationId xmlns:a16="http://schemas.microsoft.com/office/drawing/2014/main" xmlns="" id="{FC6E6421-B640-4E34-A375-A85D133FC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81525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5D5A3FC-3EEA-4DE3-AD8C-682B07EB9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424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2EC683C5-5B0E-4F17-AB1D-76D3377E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257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2, 4 y 6 meses:</a:t>
            </a:r>
          </a:p>
        </p:txBody>
      </p:sp>
      <p:sp>
        <p:nvSpPr>
          <p:cNvPr id="30723" name="2 Marcador de contenido">
            <a:extLst>
              <a:ext uri="{FF2B5EF4-FFF2-40B4-BE49-F238E27FC236}">
                <a16:creationId xmlns:a16="http://schemas.microsoft.com/office/drawing/2014/main" xmlns="" id="{2B5633E1-72E4-44DF-A5D8-D639A43E0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875"/>
            <a:ext cx="7772400" cy="576263"/>
          </a:xfrm>
        </p:spPr>
        <p:txBody>
          <a:bodyPr/>
          <a:lstStyle/>
          <a:p>
            <a:r>
              <a:rPr lang="es-ES" altLang="es-ES"/>
              <a:t>Screening</a:t>
            </a:r>
          </a:p>
          <a:p>
            <a:pPr lvl="1"/>
            <a:r>
              <a:rPr lang="es-ES" altLang="es-ES"/>
              <a:t>Radiografía de  caderas</a:t>
            </a:r>
          </a:p>
          <a:p>
            <a:pPr>
              <a:buFont typeface="Wingdings" panose="05000000000000000000" pitchFamily="2" charset="2"/>
              <a:buNone/>
            </a:pPr>
            <a:endParaRPr lang="es-ES" altLang="es-ES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xmlns="" id="{A3C24939-358A-413C-85F2-C8FEF679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781300"/>
            <a:ext cx="87201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802BD13-9C99-4144-A572-B26BE1B11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619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D44D8086-C26D-429C-A539-33173881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257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2, 4 y 6 meses:</a:t>
            </a:r>
          </a:p>
        </p:txBody>
      </p:sp>
      <p:sp>
        <p:nvSpPr>
          <p:cNvPr id="31747" name="2 Marcador de contenido">
            <a:extLst>
              <a:ext uri="{FF2B5EF4-FFF2-40B4-BE49-F238E27FC236}">
                <a16:creationId xmlns:a16="http://schemas.microsoft.com/office/drawing/2014/main" xmlns="" id="{46A5CB01-2772-4377-8CA1-CA00D8C61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2808287"/>
          </a:xfrm>
        </p:spPr>
        <p:txBody>
          <a:bodyPr/>
          <a:lstStyle/>
          <a:p>
            <a:r>
              <a:rPr lang="es-ES" altLang="es-ES"/>
              <a:t>Vacunas:</a:t>
            </a:r>
          </a:p>
          <a:p>
            <a:pPr lvl="1"/>
            <a:r>
              <a:rPr lang="es-ES" altLang="es-ES"/>
              <a:t>PNI: DPT, Polio, Hib, Hepatitis B, Neumococo (2 y 4 meses); Influenza</a:t>
            </a:r>
          </a:p>
          <a:p>
            <a:pPr lvl="1"/>
            <a:r>
              <a:rPr lang="es-ES" altLang="es-ES"/>
              <a:t>Extra PNI: Rotavirus; Meningococo</a:t>
            </a:r>
          </a:p>
          <a:p>
            <a:pPr lvl="1"/>
            <a:r>
              <a:rPr lang="es-ES" altLang="es-ES"/>
              <a:t>Al grupo familiar: Influenza</a:t>
            </a:r>
          </a:p>
          <a:p>
            <a:r>
              <a:rPr lang="es-ES" altLang="es-ES"/>
              <a:t>Guías Anticipatorias</a:t>
            </a:r>
          </a:p>
        </p:txBody>
      </p:sp>
      <p:pic>
        <p:nvPicPr>
          <p:cNvPr id="31748" name="Picture 5" descr="http://t1.gstatic.com/images?q=tbn:J02l8XgDUBqrpM:http://www.alape.org/images/posters/poster-vacunas.jpg&amp;t=1">
            <a:extLst>
              <a:ext uri="{FF2B5EF4-FFF2-40B4-BE49-F238E27FC236}">
                <a16:creationId xmlns:a16="http://schemas.microsoft.com/office/drawing/2014/main" xmlns="" id="{5BF28740-0E78-49F5-AE66-0B75A8E38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214688"/>
            <a:ext cx="32337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776F68D-6E9A-4B26-A799-6FF4683E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701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6387B8FF-EFB1-466F-97F5-5D2E6520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7, 8 y 9 meses:</a:t>
            </a:r>
          </a:p>
        </p:txBody>
      </p:sp>
      <p:sp>
        <p:nvSpPr>
          <p:cNvPr id="32771" name="2 Marcador de contenido">
            <a:extLst>
              <a:ext uri="{FF2B5EF4-FFF2-40B4-BE49-F238E27FC236}">
                <a16:creationId xmlns:a16="http://schemas.microsoft.com/office/drawing/2014/main" xmlns="" id="{57372AAF-8773-4DEF-B332-BE919E63C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875"/>
            <a:ext cx="7772400" cy="4572000"/>
          </a:xfrm>
        </p:spPr>
        <p:txBody>
          <a:bodyPr/>
          <a:lstStyle/>
          <a:p>
            <a:r>
              <a:rPr lang="es-ES" altLang="es-ES"/>
              <a:t>Adaptación Familiar</a:t>
            </a:r>
          </a:p>
          <a:p>
            <a:pPr lvl="1"/>
            <a:r>
              <a:rPr lang="es-ES" altLang="es-ES"/>
              <a:t>Disciplina</a:t>
            </a:r>
          </a:p>
          <a:p>
            <a:r>
              <a:rPr lang="es-ES" altLang="es-ES"/>
              <a:t>Alimentación</a:t>
            </a:r>
          </a:p>
          <a:p>
            <a:pPr lvl="1"/>
            <a:r>
              <a:rPr lang="es-ES" altLang="es-ES"/>
              <a:t>Rutina</a:t>
            </a:r>
          </a:p>
          <a:p>
            <a:pPr lvl="1"/>
            <a:r>
              <a:rPr lang="es-ES" altLang="es-ES"/>
              <a:t>Introducción nuevos alimentos </a:t>
            </a:r>
          </a:p>
          <a:p>
            <a:r>
              <a:rPr lang="es-ES" altLang="es-ES"/>
              <a:t>Seguridad</a:t>
            </a:r>
          </a:p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Revisar calendario de vacunas recibidas</a:t>
            </a:r>
          </a:p>
          <a:p>
            <a:r>
              <a:rPr lang="es-ES" altLang="es-ES"/>
              <a:t>Guías anticipatorias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9406648-5341-4107-8979-B4252ED49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962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219E2C2C-7D2F-4E75-B6C5-7B5C097B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12, 15 y 18 meses:</a:t>
            </a:r>
          </a:p>
        </p:txBody>
      </p:sp>
      <p:sp>
        <p:nvSpPr>
          <p:cNvPr id="33795" name="2 Marcador de contenido">
            <a:extLst>
              <a:ext uri="{FF2B5EF4-FFF2-40B4-BE49-F238E27FC236}">
                <a16:creationId xmlns:a16="http://schemas.microsoft.com/office/drawing/2014/main" xmlns="" id="{4AFC4C4A-C95F-44A5-95D2-A9AD4FDF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875"/>
            <a:ext cx="7772400" cy="4572000"/>
          </a:xfrm>
        </p:spPr>
        <p:txBody>
          <a:bodyPr/>
          <a:lstStyle/>
          <a:p>
            <a:r>
              <a:rPr lang="es-ES" altLang="es-ES"/>
              <a:t>Soporte Familiar</a:t>
            </a:r>
          </a:p>
          <a:p>
            <a:r>
              <a:rPr lang="es-ES" altLang="es-ES"/>
              <a:t>Establecer rutinas</a:t>
            </a:r>
          </a:p>
          <a:p>
            <a:pPr lvl="1"/>
            <a:r>
              <a:rPr lang="es-ES" altLang="es-ES"/>
              <a:t>Comidas</a:t>
            </a:r>
          </a:p>
          <a:p>
            <a:pPr lvl="1"/>
            <a:r>
              <a:rPr lang="es-ES" altLang="es-ES"/>
              <a:t>Sueño - siesta</a:t>
            </a:r>
          </a:p>
          <a:p>
            <a:r>
              <a:rPr lang="es-ES" altLang="es-ES"/>
              <a:t>Comunicación y desarrollo social</a:t>
            </a:r>
          </a:p>
          <a:p>
            <a:pPr lvl="1"/>
            <a:r>
              <a:rPr lang="es-ES" altLang="es-ES"/>
              <a:t>Adaptación a cuidados no parentales</a:t>
            </a:r>
          </a:p>
          <a:p>
            <a:pPr lvl="1"/>
            <a:r>
              <a:rPr lang="es-ES" altLang="es-ES"/>
              <a:t>Promoción de lenguaje</a:t>
            </a:r>
          </a:p>
          <a:p>
            <a:pPr lvl="1"/>
            <a:r>
              <a:rPr lang="es-ES" altLang="es-ES"/>
              <a:t>Inicio de control de esfínteres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CD31C59-B18B-4E14-98AB-619E231FC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243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0FA51B43-CBCA-465D-9BCC-50089394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12, 15 y 18 meses:</a:t>
            </a:r>
          </a:p>
        </p:txBody>
      </p:sp>
      <p:sp>
        <p:nvSpPr>
          <p:cNvPr id="34819" name="2 Marcador de contenido">
            <a:extLst>
              <a:ext uri="{FF2B5EF4-FFF2-40B4-BE49-F238E27FC236}">
                <a16:creationId xmlns:a16="http://schemas.microsoft.com/office/drawing/2014/main" xmlns="" id="{B9B1D058-D5DD-4E4F-98E1-CFEBEF792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12875"/>
            <a:ext cx="7772400" cy="3095625"/>
          </a:xfrm>
        </p:spPr>
        <p:txBody>
          <a:bodyPr/>
          <a:lstStyle/>
          <a:p>
            <a:r>
              <a:rPr lang="es-ES" altLang="es-ES"/>
              <a:t>Cambios en alimentación:</a:t>
            </a:r>
          </a:p>
          <a:p>
            <a:pPr lvl="1"/>
            <a:r>
              <a:rPr lang="es-ES" altLang="es-ES"/>
              <a:t>Deja de ser lactante</a:t>
            </a:r>
          </a:p>
          <a:p>
            <a:pPr lvl="1"/>
            <a:r>
              <a:rPr lang="es-ES" altLang="es-ES"/>
              <a:t>Suspensión de mamadera nocturna</a:t>
            </a:r>
          </a:p>
          <a:p>
            <a:r>
              <a:rPr lang="es-ES" altLang="es-ES"/>
              <a:t>Seguridad</a:t>
            </a:r>
          </a:p>
          <a:p>
            <a:pPr lvl="1"/>
            <a:r>
              <a:rPr lang="es-ES" altLang="es-ES"/>
              <a:t>Inicio de la marcha</a:t>
            </a:r>
          </a:p>
          <a:p>
            <a:r>
              <a:rPr lang="es-ES" altLang="es-ES"/>
              <a:t>Screening</a:t>
            </a:r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xmlns="" id="{72627871-CEF0-40FB-93D6-274779CC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437063"/>
            <a:ext cx="800893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CBCC89B-CBB9-4D5A-BB76-5B21FF5E6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496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6A28FFF3-C990-4D43-A51C-1ACCB8C2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12, 15 y 18 meses:</a:t>
            </a:r>
          </a:p>
        </p:txBody>
      </p:sp>
      <p:sp>
        <p:nvSpPr>
          <p:cNvPr id="35843" name="2 Marcador de contenido">
            <a:extLst>
              <a:ext uri="{FF2B5EF4-FFF2-40B4-BE49-F238E27FC236}">
                <a16:creationId xmlns:a16="http://schemas.microsoft.com/office/drawing/2014/main" xmlns="" id="{3C59991A-969E-48BC-948C-D85B924FD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1700213"/>
            <a:ext cx="7772400" cy="3097212"/>
          </a:xfrm>
        </p:spPr>
        <p:txBody>
          <a:bodyPr/>
          <a:lstStyle/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PNI: </a:t>
            </a:r>
          </a:p>
          <a:p>
            <a:pPr lvl="2"/>
            <a:r>
              <a:rPr lang="es-ES" altLang="es-ES"/>
              <a:t>SRP, Neumococo, Meningococo (12 meses)</a:t>
            </a:r>
          </a:p>
          <a:p>
            <a:pPr lvl="2"/>
            <a:r>
              <a:rPr lang="es-ES" altLang="es-ES"/>
              <a:t>Hexavalente, Hepatitis A y Varicela (18 meses)</a:t>
            </a:r>
          </a:p>
          <a:p>
            <a:pPr lvl="2"/>
            <a:r>
              <a:rPr lang="es-ES" altLang="es-ES"/>
              <a:t>Influenza</a:t>
            </a:r>
          </a:p>
          <a:p>
            <a:pPr lvl="1"/>
            <a:r>
              <a:rPr lang="es-ES" altLang="es-ES"/>
              <a:t>Extra PNI: Varicela</a:t>
            </a:r>
          </a:p>
        </p:txBody>
      </p:sp>
      <p:pic>
        <p:nvPicPr>
          <p:cNvPr id="35844" name="Picture 5" descr="http://www.crecebebe.com/wp-content/uploads/cuidados-con-las-vacunas.gif">
            <a:extLst>
              <a:ext uri="{FF2B5EF4-FFF2-40B4-BE49-F238E27FC236}">
                <a16:creationId xmlns:a16="http://schemas.microsoft.com/office/drawing/2014/main" xmlns="" id="{3C721352-A618-4F2F-898C-B6DFA7EF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9725"/>
            <a:ext cx="32400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CFFCF7B-F371-431A-A7B1-B3C5F6950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274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795F0932-D6C0-4F75-927A-2439F2CF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2, 2 ½ ,  3 y 4 años:</a:t>
            </a:r>
          </a:p>
        </p:txBody>
      </p:sp>
      <p:sp>
        <p:nvSpPr>
          <p:cNvPr id="37891" name="2 Marcador de contenido">
            <a:extLst>
              <a:ext uri="{FF2B5EF4-FFF2-40B4-BE49-F238E27FC236}">
                <a16:creationId xmlns:a16="http://schemas.microsoft.com/office/drawing/2014/main" xmlns="" id="{A60CC7B6-D2FE-4139-B9F3-B6F162696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7588"/>
            <a:ext cx="8578850" cy="5291137"/>
          </a:xfrm>
        </p:spPr>
        <p:txBody>
          <a:bodyPr/>
          <a:lstStyle/>
          <a:p>
            <a:r>
              <a:rPr lang="es-ES" altLang="es-ES"/>
              <a:t>Desarrollo de hábitos saludables</a:t>
            </a:r>
          </a:p>
          <a:p>
            <a:r>
              <a:rPr lang="es-ES" altLang="es-ES"/>
              <a:t>Desarrollo del Lenguaje</a:t>
            </a:r>
          </a:p>
          <a:p>
            <a:r>
              <a:rPr lang="es-ES" altLang="es-ES"/>
              <a:t>Temperamento y comportamiento</a:t>
            </a:r>
          </a:p>
          <a:p>
            <a:pPr lvl="1"/>
            <a:r>
              <a:rPr lang="es-ES" altLang="es-ES"/>
              <a:t>Conducta en ambiente Preescolar</a:t>
            </a:r>
          </a:p>
          <a:p>
            <a:pPr lvl="1"/>
            <a:r>
              <a:rPr lang="es-ES" altLang="es-ES"/>
              <a:t>Preparar entrada al colegio</a:t>
            </a:r>
          </a:p>
          <a:p>
            <a:r>
              <a:rPr lang="es-ES" altLang="es-ES"/>
              <a:t>Entrenamiento en el baño</a:t>
            </a:r>
          </a:p>
          <a:p>
            <a:r>
              <a:rPr lang="es-ES" altLang="es-ES"/>
              <a:t>Promoción del Desarrollo Social</a:t>
            </a:r>
          </a:p>
          <a:p>
            <a:r>
              <a:rPr lang="es-ES" altLang="es-ES"/>
              <a:t>Horas “Pantalla”</a:t>
            </a:r>
          </a:p>
          <a:p>
            <a:pPr lvl="1"/>
            <a:r>
              <a:rPr lang="es-ES" altLang="es-ES"/>
              <a:t>Limitar horas de TV, PC, teléfonos, tablets y video juegos</a:t>
            </a:r>
          </a:p>
          <a:p>
            <a:pPr lvl="1"/>
            <a:r>
              <a:rPr lang="es-ES" altLang="es-ES"/>
              <a:t>Promover lectura y actividad física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2114268-03F6-4BC8-9769-585B34907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541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E6D4D0E4-3497-420C-BE3C-562CC29C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2, 2 ½ ,  3 y 4 años: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xmlns="" id="{4296BB3F-26A6-44A8-8A5B-2006080A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77914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2 Marcador de contenido">
            <a:extLst>
              <a:ext uri="{FF2B5EF4-FFF2-40B4-BE49-F238E27FC236}">
                <a16:creationId xmlns:a16="http://schemas.microsoft.com/office/drawing/2014/main" xmlns="" id="{7D8B6806-3E20-497D-8FE4-904BFFF22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836613"/>
            <a:ext cx="7772400" cy="6021387"/>
          </a:xfrm>
        </p:spPr>
        <p:txBody>
          <a:bodyPr/>
          <a:lstStyle/>
          <a:p>
            <a:r>
              <a:rPr lang="es-ES" altLang="es-ES"/>
              <a:t>Screening</a:t>
            </a:r>
          </a:p>
          <a:p>
            <a:pPr lvl="1"/>
            <a:r>
              <a:rPr lang="es-ES" altLang="es-ES"/>
              <a:t>Dislipidemia</a:t>
            </a:r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pPr lvl="1"/>
            <a:endParaRPr lang="es-ES" altLang="es-ES"/>
          </a:p>
          <a:p>
            <a:r>
              <a:rPr lang="es-ES" altLang="es-ES"/>
              <a:t>Inmunizaciones: Revisar cumplimiento de calendario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D68230C-7725-4627-B0FD-2CE8B1249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951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89CDA6C9-DDE6-4E62-809C-3027F17D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5 y 6 años:</a:t>
            </a:r>
          </a:p>
        </p:txBody>
      </p:sp>
      <p:sp>
        <p:nvSpPr>
          <p:cNvPr id="39939" name="2 Marcador de contenido">
            <a:extLst>
              <a:ext uri="{FF2B5EF4-FFF2-40B4-BE49-F238E27FC236}">
                <a16:creationId xmlns:a16="http://schemas.microsoft.com/office/drawing/2014/main" xmlns="" id="{392C5EC1-3DD0-4DC4-858F-4B8705BCB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96975"/>
            <a:ext cx="7772400" cy="5184775"/>
          </a:xfrm>
        </p:spPr>
        <p:txBody>
          <a:bodyPr/>
          <a:lstStyle/>
          <a:p>
            <a:r>
              <a:rPr lang="es-ES" altLang="es-ES"/>
              <a:t>Disposición a la escuela:</a:t>
            </a:r>
          </a:p>
          <a:p>
            <a:pPr lvl="1"/>
            <a:r>
              <a:rPr lang="es-ES" altLang="es-ES"/>
              <a:t>Establecer rutinas</a:t>
            </a:r>
          </a:p>
          <a:p>
            <a:pPr lvl="1"/>
            <a:r>
              <a:rPr lang="es-ES" altLang="es-ES"/>
              <a:t>Actividades post escuela</a:t>
            </a:r>
          </a:p>
          <a:p>
            <a:pPr lvl="1"/>
            <a:r>
              <a:rPr lang="es-ES" altLang="es-ES"/>
              <a:t>Bullying</a:t>
            </a:r>
          </a:p>
          <a:p>
            <a:r>
              <a:rPr lang="es-ES" altLang="es-ES"/>
              <a:t>Nutrición y Actividad Física:</a:t>
            </a:r>
          </a:p>
          <a:p>
            <a:pPr lvl="1"/>
            <a:r>
              <a:rPr lang="es-ES" altLang="es-ES"/>
              <a:t>Peso saludable</a:t>
            </a:r>
          </a:p>
          <a:p>
            <a:pPr lvl="1"/>
            <a:r>
              <a:rPr lang="es-ES" altLang="es-ES"/>
              <a:t>Dieta sana y balanceada</a:t>
            </a:r>
          </a:p>
          <a:p>
            <a:pPr lvl="1"/>
            <a:r>
              <a:rPr lang="es-ES" altLang="es-ES"/>
              <a:t>Consumo de frutas, verduras y fibra</a:t>
            </a:r>
          </a:p>
          <a:p>
            <a:pPr lvl="1"/>
            <a:r>
              <a:rPr lang="es-ES" altLang="es-ES"/>
              <a:t>Evaluar ingesta de calcio</a:t>
            </a:r>
          </a:p>
          <a:p>
            <a:pPr lvl="1"/>
            <a:r>
              <a:rPr lang="es-ES" altLang="es-ES"/>
              <a:t>60 min. Al día de actividad física</a:t>
            </a:r>
          </a:p>
        </p:txBody>
      </p:sp>
      <p:pic>
        <p:nvPicPr>
          <p:cNvPr id="39940" name="Picture 2" descr="Francis On A Treadmill Animacione">
            <a:hlinkClick r:id="rId4"/>
            <a:extLst>
              <a:ext uri="{FF2B5EF4-FFF2-40B4-BE49-F238E27FC236}">
                <a16:creationId xmlns:a16="http://schemas.microsoft.com/office/drawing/2014/main" xmlns="" id="{2D07C958-002D-482D-A8A3-C399ACFB6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565400"/>
            <a:ext cx="1879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7686844-39CA-4B51-A6DA-1D6D23996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791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C4A39063-C33F-491B-9175-F96F2689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5 y 6 años:</a:t>
            </a:r>
          </a:p>
        </p:txBody>
      </p:sp>
      <p:sp>
        <p:nvSpPr>
          <p:cNvPr id="40963" name="2 Marcador de contenido">
            <a:extLst>
              <a:ext uri="{FF2B5EF4-FFF2-40B4-BE49-F238E27FC236}">
                <a16:creationId xmlns:a16="http://schemas.microsoft.com/office/drawing/2014/main" xmlns="" id="{BA13973D-5B19-46AB-A8BD-7F0605E1F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28775"/>
            <a:ext cx="7772400" cy="3529013"/>
          </a:xfrm>
        </p:spPr>
        <p:txBody>
          <a:bodyPr/>
          <a:lstStyle/>
          <a:p>
            <a:r>
              <a:rPr lang="es-ES" altLang="es-ES"/>
              <a:t>Salud oral:</a:t>
            </a:r>
          </a:p>
          <a:p>
            <a:pPr lvl="1"/>
            <a:r>
              <a:rPr lang="es-ES" altLang="es-ES"/>
              <a:t>Aseo</a:t>
            </a:r>
          </a:p>
          <a:p>
            <a:pPr lvl="1"/>
            <a:r>
              <a:rPr lang="es-ES" altLang="es-ES"/>
              <a:t>Visitas al odontólogo</a:t>
            </a:r>
          </a:p>
          <a:p>
            <a:r>
              <a:rPr lang="es-ES" altLang="es-ES"/>
              <a:t>Seguridad</a:t>
            </a:r>
          </a:p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SRP; dTp (1º básico)</a:t>
            </a:r>
          </a:p>
          <a:p>
            <a:pPr lvl="1"/>
            <a:r>
              <a:rPr lang="es-ES" altLang="es-ES"/>
              <a:t>Varicela </a:t>
            </a:r>
          </a:p>
        </p:txBody>
      </p:sp>
      <p:pic>
        <p:nvPicPr>
          <p:cNvPr id="40964" name="Picture 2" descr="Tooth With Toothbrush Animacione&#10;&#10;">
            <a:extLst>
              <a:ext uri="{FF2B5EF4-FFF2-40B4-BE49-F238E27FC236}">
                <a16:creationId xmlns:a16="http://schemas.microsoft.com/office/drawing/2014/main" xmlns="" id="{B71B5707-6719-4F33-A2FB-A6D9EAC05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33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B034EF7-8FC7-4D69-A3DE-762829683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243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110FC272-029F-4018-92AA-365375722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772400" cy="647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pc="0" dirty="0">
                <a:solidFill>
                  <a:schemeClr val="tx2">
                    <a:satMod val="200000"/>
                  </a:schemeClr>
                </a:solidFill>
              </a:rPr>
              <a:t>Control  de  Salud  en Pediatría</a:t>
            </a:r>
            <a:endParaRPr lang="es-ES" spc="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xmlns="" id="{AE1CE2E2-3C9C-435F-ACB2-655C91A80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981075"/>
            <a:ext cx="8281987" cy="5014913"/>
          </a:xfrm>
        </p:spPr>
        <p:txBody>
          <a:bodyPr>
            <a:normAutofit fontScale="92500" lnSpcReduction="1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_tradnl" dirty="0"/>
              <a:t>Supervisión sistemática del mantenimiento del estado de salud.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_tradnl" dirty="0"/>
              <a:t>La importancia de proteger la salud de la infancia y adolescencia radica en que, en este período se cimentan las bases de la salud adulta.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_tradnl" dirty="0"/>
              <a:t>Implica actividades de promoción,  prevención y detección.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_tradnl" dirty="0"/>
              <a:t>Es un continuo de las actividades de control del embarazo.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_tradnl" dirty="0"/>
              <a:t>El principal responsable de estas actividades es la Atención Primaria en Salud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s-ES" dirty="0"/>
          </a:p>
        </p:txBody>
      </p:sp>
      <p:pic>
        <p:nvPicPr>
          <p:cNvPr id="13316" name="Picture 5" descr="Boy and girl playing in pile of leaves Animacione">
            <a:hlinkClick r:id="rId4"/>
            <a:extLst>
              <a:ext uri="{FF2B5EF4-FFF2-40B4-BE49-F238E27FC236}">
                <a16:creationId xmlns:a16="http://schemas.microsoft.com/office/drawing/2014/main" xmlns="" id="{070DCF9F-4C09-4E4A-99BE-E6D6BECE1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373688"/>
            <a:ext cx="128905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131F0AE-DAAD-4A45-A9CD-E32227E22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823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26A877B4-15D9-44E4-8BBA-34864B346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 7  y  8 años:</a:t>
            </a:r>
          </a:p>
        </p:txBody>
      </p:sp>
      <p:sp>
        <p:nvSpPr>
          <p:cNvPr id="41987" name="2 Marcador de contenido">
            <a:extLst>
              <a:ext uri="{FF2B5EF4-FFF2-40B4-BE49-F238E27FC236}">
                <a16:creationId xmlns:a16="http://schemas.microsoft.com/office/drawing/2014/main" xmlns="" id="{160DB401-C615-4DF2-9E37-4CD7EF4C4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57338"/>
            <a:ext cx="5818188" cy="4572000"/>
          </a:xfrm>
        </p:spPr>
        <p:txBody>
          <a:bodyPr/>
          <a:lstStyle/>
          <a:p>
            <a:r>
              <a:rPr lang="es-ES" altLang="es-ES"/>
              <a:t>Colegio:</a:t>
            </a:r>
          </a:p>
          <a:p>
            <a:pPr lvl="1"/>
            <a:r>
              <a:rPr lang="es-ES" altLang="es-ES"/>
              <a:t>Adaptación al colegio</a:t>
            </a:r>
          </a:p>
          <a:p>
            <a:pPr lvl="1"/>
            <a:r>
              <a:rPr lang="es-ES" altLang="es-ES"/>
              <a:t>Problemas escolares – rendimiento</a:t>
            </a:r>
          </a:p>
          <a:p>
            <a:pPr lvl="1"/>
            <a:r>
              <a:rPr lang="es-ES" altLang="es-ES"/>
              <a:t>Hábitos de estudio</a:t>
            </a:r>
          </a:p>
          <a:p>
            <a:pPr lvl="1"/>
            <a:r>
              <a:rPr lang="es-ES" altLang="es-ES"/>
              <a:t>Actividades extra programáticas</a:t>
            </a:r>
          </a:p>
          <a:p>
            <a:r>
              <a:rPr lang="es-ES" altLang="es-ES"/>
              <a:t>Desarrollo y Salud Mental</a:t>
            </a:r>
          </a:p>
          <a:p>
            <a:pPr lvl="1"/>
            <a:r>
              <a:rPr lang="es-ES" altLang="es-ES"/>
              <a:t>Desarrollo de la independencia</a:t>
            </a:r>
          </a:p>
          <a:p>
            <a:pPr lvl="1"/>
            <a:r>
              <a:rPr lang="es-ES" altLang="es-ES"/>
              <a:t>Establecer roles</a:t>
            </a:r>
          </a:p>
          <a:p>
            <a:pPr lvl="1"/>
            <a:r>
              <a:rPr lang="es-ES" altLang="es-ES"/>
              <a:t>Manejo y resolución de conflictos</a:t>
            </a:r>
          </a:p>
          <a:p>
            <a:endParaRPr lang="es-ES" altLang="es-ES"/>
          </a:p>
        </p:txBody>
      </p:sp>
      <p:pic>
        <p:nvPicPr>
          <p:cNvPr id="41988" name="Picture 2" descr="colegio.jpg">
            <a:extLst>
              <a:ext uri="{FF2B5EF4-FFF2-40B4-BE49-F238E27FC236}">
                <a16:creationId xmlns:a16="http://schemas.microsoft.com/office/drawing/2014/main" xmlns="" id="{15DA8D81-0961-4CA8-B3DC-BBA0A6B0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4813"/>
            <a:ext cx="31432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FEA7878-63EB-412D-8612-F56A84BE3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750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9C33AED3-A976-4BB8-8ACC-D82E11FE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7  y  8 años:</a:t>
            </a:r>
          </a:p>
        </p:txBody>
      </p:sp>
      <p:sp>
        <p:nvSpPr>
          <p:cNvPr id="43011" name="2 Marcador de contenido">
            <a:extLst>
              <a:ext uri="{FF2B5EF4-FFF2-40B4-BE49-F238E27FC236}">
                <a16:creationId xmlns:a16="http://schemas.microsoft.com/office/drawing/2014/main" xmlns="" id="{D73CD09C-F640-452E-AF3E-AAEF5655E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81075"/>
            <a:ext cx="4953000" cy="5256213"/>
          </a:xfrm>
        </p:spPr>
        <p:txBody>
          <a:bodyPr/>
          <a:lstStyle/>
          <a:p>
            <a:r>
              <a:rPr lang="es-ES" altLang="es-ES"/>
              <a:t>Nutrición y Actividad Física:</a:t>
            </a:r>
          </a:p>
          <a:p>
            <a:pPr lvl="1"/>
            <a:r>
              <a:rPr lang="es-ES" altLang="es-ES"/>
              <a:t>Hábitos saludables</a:t>
            </a:r>
          </a:p>
          <a:p>
            <a:pPr lvl="1"/>
            <a:r>
              <a:rPr lang="es-ES" altLang="es-ES"/>
              <a:t>Dieta balanceada</a:t>
            </a:r>
          </a:p>
          <a:p>
            <a:pPr lvl="1"/>
            <a:r>
              <a:rPr lang="es-ES" altLang="es-ES"/>
              <a:t>Ingesta adecuada de líquidos</a:t>
            </a:r>
          </a:p>
          <a:p>
            <a:pPr lvl="1"/>
            <a:r>
              <a:rPr lang="es-ES" altLang="es-ES"/>
              <a:t>Horas “pantalla”</a:t>
            </a:r>
          </a:p>
          <a:p>
            <a:r>
              <a:rPr lang="es-ES" altLang="es-ES"/>
              <a:t>Salud Oral</a:t>
            </a:r>
          </a:p>
          <a:p>
            <a:r>
              <a:rPr lang="es-ES" altLang="es-ES"/>
              <a:t>Seguridad</a:t>
            </a:r>
          </a:p>
          <a:p>
            <a:r>
              <a:rPr lang="es-ES" altLang="es-ES"/>
              <a:t>Inmunizaciones</a:t>
            </a:r>
          </a:p>
          <a:p>
            <a:r>
              <a:rPr lang="es-ES" altLang="es-ES"/>
              <a:t>Guías  Anticipatorias</a:t>
            </a:r>
          </a:p>
          <a:p>
            <a:endParaRPr lang="es-ES" altLang="es-ES"/>
          </a:p>
        </p:txBody>
      </p:sp>
      <p:pic>
        <p:nvPicPr>
          <p:cNvPr id="43012" name="Picture 2" descr="http://tediosfera.blogia.com/upload/20081122173243-television2.jpg">
            <a:extLst>
              <a:ext uri="{FF2B5EF4-FFF2-40B4-BE49-F238E27FC236}">
                <a16:creationId xmlns:a16="http://schemas.microsoft.com/office/drawing/2014/main" xmlns="" id="{E0C842FE-EB30-4E7B-AFD3-5D314C1A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773238"/>
            <a:ext cx="200501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http://www.consolas.es/wp-content/uploads/adiccion-a-los-videojuegos.jpg">
            <a:extLst>
              <a:ext uri="{FF2B5EF4-FFF2-40B4-BE49-F238E27FC236}">
                <a16:creationId xmlns:a16="http://schemas.microsoft.com/office/drawing/2014/main" xmlns="" id="{9BA1222B-94AB-4926-844D-3A7D1100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4508500"/>
            <a:ext cx="22050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1CB112AA-5A91-43B4-B35A-122D40042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115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8E96EAD7-025B-4D75-B71A-D708CC46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9 y 10 años:</a:t>
            </a:r>
          </a:p>
        </p:txBody>
      </p:sp>
      <p:sp>
        <p:nvSpPr>
          <p:cNvPr id="44035" name="2 Marcador de contenido">
            <a:extLst>
              <a:ext uri="{FF2B5EF4-FFF2-40B4-BE49-F238E27FC236}">
                <a16:creationId xmlns:a16="http://schemas.microsoft.com/office/drawing/2014/main" xmlns="" id="{B91654E4-9856-4BB3-9138-B57949712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84313"/>
            <a:ext cx="7772400" cy="4572000"/>
          </a:xfrm>
        </p:spPr>
        <p:txBody>
          <a:bodyPr/>
          <a:lstStyle/>
          <a:p>
            <a:r>
              <a:rPr lang="es-ES" altLang="es-ES"/>
              <a:t>Inicio de Pubertad:</a:t>
            </a:r>
          </a:p>
          <a:p>
            <a:pPr lvl="1"/>
            <a:r>
              <a:rPr lang="es-ES" altLang="es-ES"/>
              <a:t>Crisis Emocional</a:t>
            </a:r>
          </a:p>
          <a:p>
            <a:pPr lvl="1"/>
            <a:r>
              <a:rPr lang="es-ES" altLang="es-ES"/>
              <a:t>Caracteres Sexuales Secundarios</a:t>
            </a:r>
          </a:p>
          <a:p>
            <a:r>
              <a:rPr lang="es-ES" altLang="es-ES"/>
              <a:t>Escuela</a:t>
            </a:r>
          </a:p>
          <a:p>
            <a:r>
              <a:rPr lang="es-ES" altLang="es-ES"/>
              <a:t>Nutrición y Actividad Física</a:t>
            </a:r>
          </a:p>
          <a:p>
            <a:pPr lvl="1"/>
            <a:r>
              <a:rPr lang="es-ES" altLang="es-ES"/>
              <a:t>Hábitos saludables</a:t>
            </a:r>
          </a:p>
          <a:p>
            <a:pPr lvl="1"/>
            <a:r>
              <a:rPr lang="es-ES" altLang="es-ES"/>
              <a:t>Importancia del desayuno</a:t>
            </a:r>
          </a:p>
          <a:p>
            <a:pPr lvl="1"/>
            <a:r>
              <a:rPr lang="es-ES" altLang="es-ES"/>
              <a:t>Imagen corporal</a:t>
            </a:r>
          </a:p>
          <a:p>
            <a:pPr lvl="1"/>
            <a:r>
              <a:rPr lang="es-ES" altLang="es-ES"/>
              <a:t>Promover Actividad Física</a:t>
            </a:r>
          </a:p>
          <a:p>
            <a:r>
              <a:rPr lang="es-ES" altLang="es-ES"/>
              <a:t>Salud Oral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A34CC0F9-E861-46B7-BD2C-3C0813CF340D}"/>
                  </a:ext>
                </a:extLst>
              </p14:cNvPr>
              <p14:cNvContentPartPr/>
              <p14:nvPr/>
            </p14:nvContentPartPr>
            <p14:xfrm>
              <a:off x="3727800" y="5043600"/>
              <a:ext cx="360" cy="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A34CC0F9-E861-46B7-BD2C-3C0813CF34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8440" y="503424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8AEFA65-322D-42A7-8FF0-39231964D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349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2F22F801-5FDE-4249-B64D-CB22AD95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Control 9 y 10 años:</a:t>
            </a:r>
          </a:p>
        </p:txBody>
      </p:sp>
      <p:sp>
        <p:nvSpPr>
          <p:cNvPr id="45059" name="2 Marcador de contenido">
            <a:extLst>
              <a:ext uri="{FF2B5EF4-FFF2-40B4-BE49-F238E27FC236}">
                <a16:creationId xmlns:a16="http://schemas.microsoft.com/office/drawing/2014/main" xmlns="" id="{365E8ACE-1AD6-4460-B6F4-AB4F5D32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484313"/>
            <a:ext cx="5400675" cy="4572000"/>
          </a:xfrm>
        </p:spPr>
        <p:txBody>
          <a:bodyPr/>
          <a:lstStyle/>
          <a:p>
            <a:r>
              <a:rPr lang="es-ES" altLang="es-ES"/>
              <a:t>Seguridad:</a:t>
            </a:r>
          </a:p>
          <a:p>
            <a:pPr lvl="1"/>
            <a:r>
              <a:rPr lang="es-ES" altLang="es-ES"/>
              <a:t>Alcohol, tabaco</a:t>
            </a:r>
          </a:p>
          <a:p>
            <a:pPr lvl="1"/>
            <a:r>
              <a:rPr lang="es-ES" altLang="es-ES"/>
              <a:t>Drogas ilícitas</a:t>
            </a:r>
          </a:p>
          <a:p>
            <a:r>
              <a:rPr lang="es-ES" altLang="es-ES"/>
              <a:t>Inmunizaciones:</a:t>
            </a:r>
          </a:p>
          <a:p>
            <a:pPr lvl="1"/>
            <a:r>
              <a:rPr lang="es-ES" altLang="es-ES"/>
              <a:t>Varicela – Hepatitis B</a:t>
            </a:r>
          </a:p>
          <a:p>
            <a:pPr lvl="1"/>
            <a:r>
              <a:rPr lang="es-ES" altLang="es-ES"/>
              <a:t>Virus Papiloma (4º - 5° básico)</a:t>
            </a:r>
          </a:p>
          <a:p>
            <a:pPr lvl="1"/>
            <a:r>
              <a:rPr lang="es-ES" altLang="es-ES"/>
              <a:t>dTp (8º básico)</a:t>
            </a:r>
          </a:p>
        </p:txBody>
      </p:sp>
      <p:pic>
        <p:nvPicPr>
          <p:cNvPr id="45060" name="Picture 2" descr="http://elbuchevegano.com/inicio/wp-content/uploads/2010/07/alcohol.jpg">
            <a:extLst>
              <a:ext uri="{FF2B5EF4-FFF2-40B4-BE49-F238E27FC236}">
                <a16:creationId xmlns:a16="http://schemas.microsoft.com/office/drawing/2014/main" xmlns="" id="{F567C2CE-089A-4C66-BA24-044C7ED3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1479550"/>
            <a:ext cx="18383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 descr="http://www.newsmatic.e-pol.com.ar/usr/481/4292/fumar.jpg">
            <a:extLst>
              <a:ext uri="{FF2B5EF4-FFF2-40B4-BE49-F238E27FC236}">
                <a16:creationId xmlns:a16="http://schemas.microsoft.com/office/drawing/2014/main" xmlns="" id="{3530F889-D8F0-4157-99DE-56717AC3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160838"/>
            <a:ext cx="206375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5306791-A38D-434D-AFA5-130AEC760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058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11C4A535-1198-4663-9149-12AC32E4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de 10 a 14 años:</a:t>
            </a:r>
          </a:p>
        </p:txBody>
      </p:sp>
      <p:sp>
        <p:nvSpPr>
          <p:cNvPr id="46083" name="2 Marcador de contenido">
            <a:extLst>
              <a:ext uri="{FF2B5EF4-FFF2-40B4-BE49-F238E27FC236}">
                <a16:creationId xmlns:a16="http://schemas.microsoft.com/office/drawing/2014/main" xmlns="" id="{F1279CED-806D-463F-8254-88A6389ED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68413"/>
            <a:ext cx="7772400" cy="4572000"/>
          </a:xfrm>
        </p:spPr>
        <p:txBody>
          <a:bodyPr/>
          <a:lstStyle/>
          <a:p>
            <a:r>
              <a:rPr lang="es-ES" altLang="es-ES"/>
              <a:t>Competencias Sociales y Académicas</a:t>
            </a:r>
          </a:p>
          <a:p>
            <a:r>
              <a:rPr lang="es-ES" altLang="es-ES"/>
              <a:t>Desarrollo y crecimiento</a:t>
            </a:r>
          </a:p>
          <a:p>
            <a:r>
              <a:rPr lang="es-ES" altLang="es-ES"/>
              <a:t>Bienestar emocional</a:t>
            </a:r>
          </a:p>
          <a:p>
            <a:r>
              <a:rPr lang="es-ES" altLang="es-ES"/>
              <a:t>Sexualidad</a:t>
            </a:r>
          </a:p>
          <a:p>
            <a:r>
              <a:rPr lang="es-ES" altLang="es-ES"/>
              <a:t>Conductas de riesgo:</a:t>
            </a:r>
          </a:p>
          <a:p>
            <a:pPr lvl="1"/>
            <a:r>
              <a:rPr lang="es-ES" altLang="es-ES"/>
              <a:t>Consumo de alcohol</a:t>
            </a:r>
          </a:p>
          <a:p>
            <a:pPr lvl="1"/>
            <a:r>
              <a:rPr lang="es-ES" altLang="es-ES"/>
              <a:t>Tabaco</a:t>
            </a:r>
          </a:p>
          <a:p>
            <a:pPr lvl="1"/>
            <a:r>
              <a:rPr lang="es-ES" altLang="es-ES"/>
              <a:t>Actividad sexual no protegida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752C749-D5BF-4049-9B33-C29796BD0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888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D1D7D707-BAE9-40D6-8E12-FB7139F4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913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s-ES" dirty="0"/>
              <a:t>Control  de 10 a 14 años:</a:t>
            </a:r>
          </a:p>
        </p:txBody>
      </p:sp>
      <p:sp>
        <p:nvSpPr>
          <p:cNvPr id="47107" name="2 Marcador de contenido">
            <a:extLst>
              <a:ext uri="{FF2B5EF4-FFF2-40B4-BE49-F238E27FC236}">
                <a16:creationId xmlns:a16="http://schemas.microsoft.com/office/drawing/2014/main" xmlns="" id="{A77E1BC8-F7B1-4BEA-89F7-FB805678D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68413"/>
            <a:ext cx="7772400" cy="647700"/>
          </a:xfrm>
        </p:spPr>
        <p:txBody>
          <a:bodyPr/>
          <a:lstStyle/>
          <a:p>
            <a:r>
              <a:rPr lang="es-ES" altLang="es-ES"/>
              <a:t>Screening</a:t>
            </a: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xmlns="" id="{80302F9C-CF45-4237-8916-20C44AA6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985963"/>
            <a:ext cx="81851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73C3676-284A-4791-9259-3FC72EA57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960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xmlns="" id="{E247284D-91B6-44F7-8347-FDBD403FECAA}"/>
              </a:ext>
            </a:extLst>
          </p:cNvPr>
          <p:cNvSpPr/>
          <p:nvPr/>
        </p:nvSpPr>
        <p:spPr>
          <a:xfrm rot="21383757">
            <a:off x="1994607" y="3114479"/>
            <a:ext cx="5465194" cy="1200329"/>
          </a:xfrm>
          <a:prstGeom prst="rect">
            <a:avLst/>
          </a:prstGeom>
          <a:noFill/>
          <a:scene3d>
            <a:camera prst="isometricOffAxis1Right"/>
            <a:lightRig rig="sunset" dir="t"/>
          </a:scene3d>
        </p:spPr>
        <p:txBody>
          <a:bodyPr>
            <a:spAutoFit/>
            <a:scene3d>
              <a:camera prst="orthographicFront"/>
              <a:lightRig rig="sunset" dir="tl"/>
            </a:scene3d>
            <a:sp3d extrusionH="25400" contourW="8890" prstMaterial="metal">
              <a:bevelT w="38100" h="31750"/>
              <a:bevelB w="57150" h="38100" prst="artDeco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s-E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Handwriting" pitchFamily="66" charset="0"/>
                <a:cs typeface="Arial" charset="0"/>
              </a:rPr>
              <a:t>Gracias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BE4CA3B-1954-4BE3-A725-2BA76063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938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xmlns="" id="{939A3C88-8800-4B41-B82A-60ED8B21A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5"/>
          <a:stretch>
            <a:fillRect/>
          </a:stretch>
        </p:blipFill>
        <p:spPr>
          <a:xfrm>
            <a:off x="446088" y="2205038"/>
            <a:ext cx="8734425" cy="3095625"/>
          </a:xfrm>
          <a:noFill/>
        </p:spPr>
      </p:pic>
      <p:pic>
        <p:nvPicPr>
          <p:cNvPr id="14339" name="Picture 5">
            <a:extLst>
              <a:ext uri="{FF2B5EF4-FFF2-40B4-BE49-F238E27FC236}">
                <a16:creationId xmlns:a16="http://schemas.microsoft.com/office/drawing/2014/main" xmlns="" id="{ABCD6C46-3FB6-4BC6-8062-094ABBF4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2089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857B7A5-5329-45C1-82DF-E334843DF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79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xmlns="" id="{891CCFA2-03CB-45AB-98B8-84BDA8763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125538"/>
            <a:ext cx="6265862" cy="5327650"/>
          </a:xfrm>
        </p:spPr>
        <p:txBody>
          <a:bodyPr>
            <a:normAutofit lnSpcReduction="1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Anamnesis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Observar interacción Padres – hijo.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Evaluación del desarrollo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Examen Físico completo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Antropometría – Evaluación nutricional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Examen físico por sistemas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Diagnósticos: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Nutricional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Desarrollo Psicomotor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Biopsicosocial</a:t>
            </a:r>
          </a:p>
          <a:p>
            <a:pPr marL="740092" lvl="1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s-ES" dirty="0"/>
              <a:t>Biomédicos</a:t>
            </a:r>
          </a:p>
        </p:txBody>
      </p:sp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70C9D222-F4C5-4F67-AE49-01A4E819D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772400" cy="647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pc="0" dirty="0">
                <a:solidFill>
                  <a:schemeClr val="tx2">
                    <a:satMod val="200000"/>
                  </a:schemeClr>
                </a:solidFill>
              </a:rPr>
              <a:t>Control  de  Salud – Componentes:</a:t>
            </a:r>
            <a:endParaRPr lang="es-ES" spc="0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15364" name="Picture 7" descr="Chiropractor Female Back Twist Table Animacione&#10;&#10;">
            <a:extLst>
              <a:ext uri="{FF2B5EF4-FFF2-40B4-BE49-F238E27FC236}">
                <a16:creationId xmlns:a16="http://schemas.microsoft.com/office/drawing/2014/main" xmlns="" id="{A9C3D24B-FDC0-42D7-B079-D368796BD3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92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6D06576-C772-453D-8775-1A0FC66DD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068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6F0A5496-310B-4A27-A2D7-2DF18758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620713"/>
            <a:ext cx="7772400" cy="647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pc="0" dirty="0">
                <a:solidFill>
                  <a:schemeClr val="tx2">
                    <a:satMod val="200000"/>
                  </a:schemeClr>
                </a:solidFill>
              </a:rPr>
              <a:t>Control  de  Salud – Indicaciones:</a:t>
            </a:r>
            <a:endParaRPr lang="es-ES" spc="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6387" name="2 Marcador de contenido">
            <a:extLst>
              <a:ext uri="{FF2B5EF4-FFF2-40B4-BE49-F238E27FC236}">
                <a16:creationId xmlns:a16="http://schemas.microsoft.com/office/drawing/2014/main" xmlns="" id="{81B2534C-A5BB-4A4A-9FE8-1FB70F107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844675"/>
            <a:ext cx="8281987" cy="31686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/>
              <a:t>1.- Nutricional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/>
              <a:t>2.- Screening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/>
              <a:t>3.- Inmunizaciones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/>
              <a:t>4.- Otras indicaciones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/>
              <a:t>5.- Guías Anticipatorias</a:t>
            </a:r>
          </a:p>
        </p:txBody>
      </p:sp>
      <p:pic>
        <p:nvPicPr>
          <p:cNvPr id="16388" name="Picture 5" descr="Doctor Examining Patient Animacione">
            <a:hlinkClick r:id="rId4"/>
            <a:extLst>
              <a:ext uri="{FF2B5EF4-FFF2-40B4-BE49-F238E27FC236}">
                <a16:creationId xmlns:a16="http://schemas.microsoft.com/office/drawing/2014/main" xmlns="" id="{E9B2A762-DBA0-4E69-AFF9-38170BBDD1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11613"/>
            <a:ext cx="193833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xmlns="" id="{B58B34A3-6AFC-4514-B1A7-1781BAB93C19}"/>
                  </a:ext>
                </a:extLst>
              </p14:cNvPr>
              <p14:cNvContentPartPr/>
              <p14:nvPr/>
            </p14:nvContentPartPr>
            <p14:xfrm>
              <a:off x="1476360" y="3366720"/>
              <a:ext cx="1976760" cy="11268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B58B34A3-6AFC-4514-B1A7-1781BAB93C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7000" y="3357360"/>
                <a:ext cx="1995480" cy="131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66E3A2A-B083-47D3-B9B0-E30514FEB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5052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9BA7244E-358C-45C4-A675-65F6668D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88913"/>
            <a:ext cx="7993062" cy="1152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pc="0" dirty="0">
                <a:solidFill>
                  <a:schemeClr val="tx2">
                    <a:satMod val="200000"/>
                  </a:schemeClr>
                </a:solidFill>
              </a:rPr>
              <a:t>Control  de  Salud – Guías Anticipatorias</a:t>
            </a:r>
            <a:endParaRPr lang="es-ES" spc="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7411" name="2 Marcador de contenido">
            <a:extLst>
              <a:ext uri="{FF2B5EF4-FFF2-40B4-BE49-F238E27FC236}">
                <a16:creationId xmlns:a16="http://schemas.microsoft.com/office/drawing/2014/main" xmlns="" id="{FDF2E248-91FF-430E-AC5C-A4F49EAB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2420938"/>
            <a:ext cx="8281987" cy="29527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MX" altLang="es-ES" sz="3200"/>
              <a:t>Conjunto de consejos, indicaciones, ideas , que se entregan, con el fin de evitar o comprender mejor los eventos que pueden sucederse a lo largo de la vida individual.</a:t>
            </a:r>
            <a:endParaRPr lang="es-ES" altLang="es-E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7B3FB25-8E10-4320-8C6C-4DFBFE6E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346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esultado de imagen de calendario vacunas 2020 chile">
            <a:extLst>
              <a:ext uri="{FF2B5EF4-FFF2-40B4-BE49-F238E27FC236}">
                <a16:creationId xmlns:a16="http://schemas.microsoft.com/office/drawing/2014/main" xmlns="" id="{23CC7B9E-BC4B-4EE2-A121-F6FEDB303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15888"/>
            <a:ext cx="470058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F46DEC4-08C2-4A96-A964-3AD2AC49F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406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xmlns="" id="{02005518-58FE-4EC2-9DD5-15E0E4E3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Visita  Prenatal:</a:t>
            </a:r>
          </a:p>
        </p:txBody>
      </p:sp>
      <p:sp>
        <p:nvSpPr>
          <p:cNvPr id="19459" name="2 Marcador de contenido">
            <a:extLst>
              <a:ext uri="{FF2B5EF4-FFF2-40B4-BE49-F238E27FC236}">
                <a16:creationId xmlns:a16="http://schemas.microsoft.com/office/drawing/2014/main" xmlns="" id="{0CAF9D13-8F42-4849-955A-8E80323B1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41438"/>
            <a:ext cx="6034088" cy="4572000"/>
          </a:xfrm>
        </p:spPr>
        <p:txBody>
          <a:bodyPr/>
          <a:lstStyle/>
          <a:p>
            <a:r>
              <a:rPr lang="es-ES" altLang="es-ES"/>
              <a:t>Situación de la familia</a:t>
            </a:r>
          </a:p>
          <a:p>
            <a:pPr lvl="1"/>
            <a:r>
              <a:rPr lang="es-ES" altLang="es-ES"/>
              <a:t>Componentes</a:t>
            </a:r>
          </a:p>
          <a:p>
            <a:pPr lvl="1"/>
            <a:r>
              <a:rPr lang="es-ES" altLang="es-ES"/>
              <a:t>Red de apoyo</a:t>
            </a:r>
          </a:p>
          <a:p>
            <a:r>
              <a:rPr lang="es-ES" altLang="es-ES"/>
              <a:t>Situación Parental (maternal)</a:t>
            </a:r>
          </a:p>
          <a:p>
            <a:pPr lvl="1"/>
            <a:r>
              <a:rPr lang="es-ES" altLang="es-ES"/>
              <a:t>Estado Físico y mental</a:t>
            </a:r>
          </a:p>
          <a:p>
            <a:pPr lvl="1"/>
            <a:r>
              <a:rPr lang="es-ES" altLang="es-ES"/>
              <a:t>Salud Oral</a:t>
            </a:r>
          </a:p>
          <a:p>
            <a:pPr lvl="1"/>
            <a:r>
              <a:rPr lang="es-ES" altLang="es-ES"/>
              <a:t>Estado Nutricional</a:t>
            </a:r>
          </a:p>
          <a:p>
            <a:pPr lvl="1"/>
            <a:r>
              <a:rPr lang="es-ES" altLang="es-ES"/>
              <a:t>Uso de fármacos</a:t>
            </a:r>
          </a:p>
          <a:p>
            <a:pPr lvl="1"/>
            <a:r>
              <a:rPr lang="es-ES" altLang="es-ES"/>
              <a:t>Factores de riesgo del embarazo</a:t>
            </a:r>
          </a:p>
        </p:txBody>
      </p:sp>
      <p:pic>
        <p:nvPicPr>
          <p:cNvPr id="19460" name="Picture 5" descr="Pregnant woman caressing stomach Animacione">
            <a:hlinkClick r:id="rId4"/>
            <a:extLst>
              <a:ext uri="{FF2B5EF4-FFF2-40B4-BE49-F238E27FC236}">
                <a16:creationId xmlns:a16="http://schemas.microsoft.com/office/drawing/2014/main" xmlns="" id="{6210A5A8-33FA-438F-B564-EFCD529B7B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420938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7674CB2-0AFA-4DCA-92BF-9640A585B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296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1186</Words>
  <Application>Microsoft Macintosh PowerPoint</Application>
  <PresentationFormat>Presentación en pantalla (4:3)</PresentationFormat>
  <Paragraphs>286</Paragraphs>
  <Slides>36</Slides>
  <Notes>2</Notes>
  <HiddenSlides>0</HiddenSlides>
  <MMClips>36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IntroducingPowerPoint2007</vt:lpstr>
      <vt:lpstr>Supervisión de Salud en Pediatría </vt:lpstr>
      <vt:lpstr>“En pediatría  estamos  involucrados  no  sólo con  el  tratamiento,  sino  también  con  la prevención.  Estamos  involucrados  con  el niño  en  su  totalidad,  así que,  siempre, estamos  involucrados  también  con  su familia.”    </vt:lpstr>
      <vt:lpstr>Control  de  Salud  en Pediatría</vt:lpstr>
      <vt:lpstr>Presentación de PowerPoint</vt:lpstr>
      <vt:lpstr>Control  de  Salud – Componentes:</vt:lpstr>
      <vt:lpstr>Control  de  Salud – Indicaciones:</vt:lpstr>
      <vt:lpstr>Control  de  Salud – Guías Anticipatorias</vt:lpstr>
      <vt:lpstr>Presentación de PowerPoint</vt:lpstr>
      <vt:lpstr>Visita  Prenatal:</vt:lpstr>
      <vt:lpstr>Visita  Prenatal:</vt:lpstr>
      <vt:lpstr>Visita  Prenatal:</vt:lpstr>
      <vt:lpstr>Control  Neonatal – 1 mes</vt:lpstr>
      <vt:lpstr>Control  Neonatal – 1 mes</vt:lpstr>
      <vt:lpstr>Control  Neonatal – 1 mes</vt:lpstr>
      <vt:lpstr>Control  Neonatal – 1 mes</vt:lpstr>
      <vt:lpstr>Control  Neonatal – Indicaciones:</vt:lpstr>
      <vt:lpstr>Control  Neonatal – Indicaciones:</vt:lpstr>
      <vt:lpstr>Control  2, 4 y 6 meses:</vt:lpstr>
      <vt:lpstr>Control  2, 4 y 6 meses:</vt:lpstr>
      <vt:lpstr>Control  2, 4 y 6 meses:</vt:lpstr>
      <vt:lpstr>Control  2, 4 y 6 meses:</vt:lpstr>
      <vt:lpstr>Control 7, 8 y 9 meses:</vt:lpstr>
      <vt:lpstr>Control 12, 15 y 18 meses:</vt:lpstr>
      <vt:lpstr>Control 12, 15 y 18 meses:</vt:lpstr>
      <vt:lpstr>Control 12, 15 y 18 meses:</vt:lpstr>
      <vt:lpstr>Control 2, 2 ½ ,  3 y 4 años:</vt:lpstr>
      <vt:lpstr>Control 2, 2 ½ ,  3 y 4 años:</vt:lpstr>
      <vt:lpstr>Control  5 y 6 años:</vt:lpstr>
      <vt:lpstr>Control  5 y 6 años:</vt:lpstr>
      <vt:lpstr>Control  7  y  8 años:</vt:lpstr>
      <vt:lpstr>Control  7  y  8 años:</vt:lpstr>
      <vt:lpstr>Control 9 y 10 años:</vt:lpstr>
      <vt:lpstr>Control 9 y 10 años:</vt:lpstr>
      <vt:lpstr>Control  de 10 a 14 años:</vt:lpstr>
      <vt:lpstr>Control  de 10 a 14 años: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Supervisión de Salud en Pediatría</dc:title>
  <dc:creator/>
  <cp:lastModifiedBy/>
  <cp:revision>2</cp:revision>
  <dcterms:created xsi:type="dcterms:W3CDTF">2010-09-26T00:36:27Z</dcterms:created>
  <dcterms:modified xsi:type="dcterms:W3CDTF">2020-07-11T02:52:36Z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