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0" r:id="rId4"/>
    <p:sldId id="260" r:id="rId5"/>
    <p:sldId id="262" r:id="rId6"/>
    <p:sldId id="264" r:id="rId7"/>
    <p:sldId id="289" r:id="rId8"/>
    <p:sldId id="259" r:id="rId9"/>
    <p:sldId id="290" r:id="rId10"/>
    <p:sldId id="291" r:id="rId11"/>
    <p:sldId id="265" r:id="rId12"/>
  </p:sldIdLst>
  <p:sldSz cx="12192000" cy="6858000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712" autoAdjust="0"/>
  </p:normalViewPr>
  <p:slideViewPr>
    <p:cSldViewPr snapToGrid="0">
      <p:cViewPr varScale="1">
        <p:scale>
          <a:sx n="59" d="100"/>
          <a:sy n="59" d="100"/>
        </p:scale>
        <p:origin x="-120" y="-6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1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86" d="100"/>
          <a:sy n="86" d="100"/>
        </p:scale>
        <p:origin x="205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47C114A-0B01-44CF-8E8B-B4FC95F313DC}" type="datetimeFigureOut">
              <a:rPr lang="es-CL" smtClean="0"/>
              <a:t>08-04-22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D868EB9-FA78-4486-97C8-31163BB8C828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9050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EF07784-A6A0-4E45-BDC8-4F9F0C0D5CF3}" type="datetimeFigureOut">
              <a:rPr lang="es-CL" smtClean="0"/>
              <a:t>08-04-22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61CCFE71-8659-4E72-A5D5-FA9491E7FDAA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23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err="1" smtClean="0"/>
              <a:t>Reclacra</a:t>
            </a:r>
            <a:r>
              <a:rPr lang="es-CL" dirty="0" smtClean="0"/>
              <a:t> importancia de la Fase inicial o de socialización de la entrevista</a:t>
            </a:r>
          </a:p>
          <a:p>
            <a:endParaRPr lang="es-CL" dirty="0"/>
          </a:p>
          <a:p>
            <a:pPr marL="235572" indent="-235572">
              <a:buAutoNum type="arabicParenR"/>
            </a:pPr>
            <a:r>
              <a:rPr lang="es-CL" dirty="0" smtClean="0"/>
              <a:t>Presentarse y preguntarle a ella como le gusta le digan , por ejemplo</a:t>
            </a:r>
          </a:p>
          <a:p>
            <a:pPr marL="235572" indent="-235572">
              <a:buAutoNum type="arabicParenR"/>
            </a:pPr>
            <a:r>
              <a:rPr lang="es-CL" dirty="0" smtClean="0"/>
              <a:t>Estructura :</a:t>
            </a:r>
          </a:p>
          <a:p>
            <a:r>
              <a:rPr lang="es-CL" dirty="0" smtClean="0"/>
              <a:t>- Antelar que el control de salud del adolescente tiene diferencias de cuando era más pequeña</a:t>
            </a:r>
          </a:p>
          <a:p>
            <a:pPr marL="176679" indent="-176679">
              <a:buFontTx/>
              <a:buChar char="-"/>
            </a:pPr>
            <a:r>
              <a:rPr lang="es-CL" dirty="0" smtClean="0"/>
              <a:t>Muchas preguntas de su propio desarrollo y salud, así como los de la familia  se le harán a ella y madre nos apoyará con los antecedentes / La idea es que ella se irá haciendo progresivamente cargo de su historia y de su salud entre otras cosas. Además es un elemento vinculante muy importante. </a:t>
            </a:r>
          </a:p>
          <a:p>
            <a:pPr marL="176679" indent="-176679">
              <a:buFontTx/>
              <a:buChar char="-"/>
            </a:pPr>
            <a:r>
              <a:rPr lang="es-CL" dirty="0" smtClean="0"/>
              <a:t>Trabajar confidencialidad: Qué  es, cuando se rompe y como se rompe. Objetivo; poder ver todos los temas, incluso alguno, s que a veces son difíciles de conversar con adultos. </a:t>
            </a:r>
          </a:p>
          <a:p>
            <a:pPr marL="176679" indent="-176679">
              <a:buFontTx/>
              <a:buChar char="-"/>
            </a:pPr>
            <a:r>
              <a:rPr lang="es-CL" dirty="0" smtClean="0"/>
              <a:t>Que en general, en esta u otras entrevistas tendremos tiempo a solas. El objetivo de ello es poder conocerte a solas y conversar algunos temas directamente contigo. A la mamá se le dice que la idea es acompañar a su hija en todas las áreas del desarrollo y ello se favorece teniendo este tiempo a solas. </a:t>
            </a: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CFE71-8659-4E72-A5D5-FA9491E7FDAA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3684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CFE71-8659-4E72-A5D5-FA9491E7FDAA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4278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CFE71-8659-4E72-A5D5-FA9491E7FDAA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9958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CFE71-8659-4E72-A5D5-FA9491E7FDAA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2080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CFE71-8659-4E72-A5D5-FA9491E7FDAA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7989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7D8A-5286-46AF-A88F-05448C404902}" type="datetimeFigureOut">
              <a:rPr lang="es-CL" smtClean="0"/>
              <a:t>08-04-22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0F7D-71DC-4EBD-8438-CA7608B8C049}" type="slidenum">
              <a:rPr lang="es-CL" smtClean="0"/>
              <a:t>‹Nr.›</a:t>
            </a:fld>
            <a:endParaRPr lang="es-C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34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7D8A-5286-46AF-A88F-05448C404902}" type="datetimeFigureOut">
              <a:rPr lang="es-CL" smtClean="0"/>
              <a:t>08-04-22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0F7D-71DC-4EBD-8438-CA7608B8C049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76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7D8A-5286-46AF-A88F-05448C404902}" type="datetimeFigureOut">
              <a:rPr lang="es-CL" smtClean="0"/>
              <a:t>08-04-22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0F7D-71DC-4EBD-8438-CA7608B8C049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3971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7D8A-5286-46AF-A88F-05448C404902}" type="datetimeFigureOut">
              <a:rPr lang="es-CL" smtClean="0"/>
              <a:t>08-04-22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0F7D-71DC-4EBD-8438-CA7608B8C049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0419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7D8A-5286-46AF-A88F-05448C404902}" type="datetimeFigureOut">
              <a:rPr lang="es-CL" smtClean="0"/>
              <a:t>08-04-22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0F7D-71DC-4EBD-8438-CA7608B8C049}" type="slidenum">
              <a:rPr lang="es-CL" smtClean="0"/>
              <a:t>‹Nr.›</a:t>
            </a:fld>
            <a:endParaRPr lang="es-C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51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7D8A-5286-46AF-A88F-05448C404902}" type="datetimeFigureOut">
              <a:rPr lang="es-CL" smtClean="0"/>
              <a:t>08-04-22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0F7D-71DC-4EBD-8438-CA7608B8C049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16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7D8A-5286-46AF-A88F-05448C404902}" type="datetimeFigureOut">
              <a:rPr lang="es-CL" smtClean="0"/>
              <a:t>08-04-22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0F7D-71DC-4EBD-8438-CA7608B8C049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22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7D8A-5286-46AF-A88F-05448C404902}" type="datetimeFigureOut">
              <a:rPr lang="es-CL" smtClean="0"/>
              <a:t>08-04-22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0F7D-71DC-4EBD-8438-CA7608B8C049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1246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7D8A-5286-46AF-A88F-05448C404902}" type="datetimeFigureOut">
              <a:rPr lang="es-CL" smtClean="0"/>
              <a:t>08-04-22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0F7D-71DC-4EBD-8438-CA7608B8C049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442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97C7D8A-5286-46AF-A88F-05448C404902}" type="datetimeFigureOut">
              <a:rPr lang="es-CL" smtClean="0"/>
              <a:t>08-04-22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700F7D-71DC-4EBD-8438-CA7608B8C049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2909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7D8A-5286-46AF-A88F-05448C404902}" type="datetimeFigureOut">
              <a:rPr lang="es-CL" smtClean="0"/>
              <a:t>08-04-22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00F7D-71DC-4EBD-8438-CA7608B8C049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097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97C7D8A-5286-46AF-A88F-05448C404902}" type="datetimeFigureOut">
              <a:rPr lang="es-CL" smtClean="0"/>
              <a:t>08-04-22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700F7D-71DC-4EBD-8438-CA7608B8C049}" type="slidenum">
              <a:rPr lang="es-CL" smtClean="0"/>
              <a:t>‹Nr.›</a:t>
            </a:fld>
            <a:endParaRPr lang="es-C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044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sz="5400" dirty="0" smtClean="0"/>
              <a:t>Caso Clínico</a:t>
            </a:r>
            <a:br>
              <a:rPr lang="es-CL" sz="5400" dirty="0" smtClean="0"/>
            </a:br>
            <a:r>
              <a:rPr lang="es-CL" sz="5400" dirty="0" smtClean="0"/>
              <a:t>Control de salud del adolescente  </a:t>
            </a:r>
            <a:br>
              <a:rPr lang="es-CL" sz="5400" dirty="0" smtClean="0"/>
            </a:br>
            <a:r>
              <a:rPr lang="es-CL" sz="5400" dirty="0" smtClean="0"/>
              <a:t>Internado de Medicina </a:t>
            </a:r>
            <a:br>
              <a:rPr lang="es-CL" sz="5400" dirty="0" smtClean="0"/>
            </a:br>
            <a:r>
              <a:rPr lang="es-CL" sz="5400" dirty="0" smtClean="0"/>
              <a:t>Universidad de Chile- </a:t>
            </a:r>
            <a:r>
              <a:rPr lang="es-CL" sz="5400" dirty="0" smtClean="0"/>
              <a:t>2022 </a:t>
            </a:r>
            <a:endParaRPr lang="es-CL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Dra. Eldreth Peralta VALERIO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12790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solidFill>
                  <a:srgbClr val="C00000"/>
                </a:solidFill>
              </a:rPr>
              <a:t>DIAGNÓSTICOS (Al menos 3) </a:t>
            </a:r>
            <a:endParaRPr lang="es-CL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79838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L" sz="3500" b="1" dirty="0" smtClean="0">
                <a:solidFill>
                  <a:schemeClr val="tx1"/>
                </a:solidFill>
              </a:rPr>
              <a:t>1) </a:t>
            </a:r>
            <a:r>
              <a:rPr lang="es-CL" sz="3500" b="1" dirty="0">
                <a:solidFill>
                  <a:schemeClr val="tx1"/>
                </a:solidFill>
              </a:rPr>
              <a:t>¿Qué le explicaría respecto  </a:t>
            </a:r>
            <a:r>
              <a:rPr lang="es-CL" sz="3500" b="1" dirty="0" smtClean="0">
                <a:solidFill>
                  <a:schemeClr val="tx1"/>
                </a:solidFill>
              </a:rPr>
              <a:t>su </a:t>
            </a:r>
            <a:r>
              <a:rPr lang="es-CL" sz="3500" b="1" dirty="0">
                <a:solidFill>
                  <a:schemeClr val="tx1"/>
                </a:solidFill>
              </a:rPr>
              <a:t>crecimiento y desarrollo</a:t>
            </a:r>
            <a:r>
              <a:rPr lang="es-CL" sz="3500" b="1" dirty="0" smtClean="0">
                <a:solidFill>
                  <a:schemeClr val="tx1"/>
                </a:solidFill>
              </a:rPr>
              <a:t>?</a:t>
            </a:r>
          </a:p>
          <a:p>
            <a:endParaRPr lang="es-CL" sz="3500" dirty="0">
              <a:solidFill>
                <a:schemeClr val="tx1"/>
              </a:solidFill>
            </a:endParaRPr>
          </a:p>
          <a:p>
            <a:r>
              <a:rPr lang="es-CL" sz="3500" b="1" dirty="0">
                <a:solidFill>
                  <a:schemeClr val="tx1"/>
                </a:solidFill>
              </a:rPr>
              <a:t>2) La adolescente está preocupada pues su prima, de la misma edad, no tiene vellos en axila ni en zona genital ¿Qué le diría al respecto</a:t>
            </a:r>
            <a:r>
              <a:rPr lang="es-CL" sz="3500" b="1" dirty="0" smtClean="0">
                <a:solidFill>
                  <a:schemeClr val="tx1"/>
                </a:solidFill>
              </a:rPr>
              <a:t>?</a:t>
            </a:r>
          </a:p>
          <a:p>
            <a:endParaRPr lang="es-CL" sz="3500" b="1" dirty="0">
              <a:solidFill>
                <a:schemeClr val="tx1"/>
              </a:solidFill>
            </a:endParaRPr>
          </a:p>
          <a:p>
            <a:r>
              <a:rPr lang="es-CL" sz="3500" b="1" dirty="0">
                <a:solidFill>
                  <a:schemeClr val="tx1"/>
                </a:solidFill>
              </a:rPr>
              <a:t>3</a:t>
            </a:r>
            <a:r>
              <a:rPr lang="es-CL" sz="3500" b="1" dirty="0" smtClean="0">
                <a:solidFill>
                  <a:schemeClr val="tx1"/>
                </a:solidFill>
              </a:rPr>
              <a:t>) ¿Que </a:t>
            </a:r>
            <a:r>
              <a:rPr lang="es-CL" sz="3500" b="1" dirty="0">
                <a:solidFill>
                  <a:schemeClr val="tx1"/>
                </a:solidFill>
              </a:rPr>
              <a:t>indicaciones le daría en ésta consulta? </a:t>
            </a:r>
            <a:endParaRPr lang="es-CL" sz="3500" b="1" dirty="0" smtClean="0">
              <a:solidFill>
                <a:schemeClr val="tx1"/>
              </a:solidFill>
            </a:endParaRPr>
          </a:p>
          <a:p>
            <a:endParaRPr lang="es-CL" sz="35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L" sz="3800" dirty="0"/>
          </a:p>
          <a:p>
            <a:pPr marL="0" indent="0">
              <a:buNone/>
            </a:pPr>
            <a:endParaRPr lang="es-CL" sz="28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255363" y="922404"/>
            <a:ext cx="84576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5400" dirty="0" smtClean="0">
                <a:solidFill>
                  <a:schemeClr val="accent2"/>
                </a:solidFill>
              </a:rPr>
              <a:t>AL FINALIZAR SU ATENCIÓN…</a:t>
            </a:r>
            <a:endParaRPr lang="es-CL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670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accent2"/>
                </a:solidFill>
              </a:rPr>
              <a:t>Adolescente mujer de 10 años 6meses</a:t>
            </a:r>
            <a:endParaRPr lang="es-CL" b="1" dirty="0">
              <a:solidFill>
                <a:schemeClr val="accent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endParaRPr lang="es-CL" sz="2400" b="1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s-CL" sz="2400" b="1" dirty="0"/>
              <a:t> </a:t>
            </a:r>
            <a:r>
              <a:rPr lang="es-CL" sz="2400" b="1" dirty="0" smtClean="0"/>
              <a:t>ACOMPAÑANTE:  </a:t>
            </a:r>
            <a:r>
              <a:rPr lang="es-CL" sz="2400" dirty="0" smtClean="0"/>
              <a:t>Mamá </a:t>
            </a:r>
          </a:p>
          <a:p>
            <a:pPr marL="0" indent="0">
              <a:buNone/>
            </a:pPr>
            <a:endParaRPr lang="es-CL" sz="2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CL" sz="2400" b="1" dirty="0" smtClean="0"/>
              <a:t> MOTIVO DE CONSULTA:  </a:t>
            </a:r>
          </a:p>
          <a:p>
            <a:pPr>
              <a:buFontTx/>
              <a:buChar char="-"/>
            </a:pPr>
            <a:r>
              <a:rPr lang="es-CL" sz="2400" dirty="0" smtClean="0"/>
              <a:t> De la Madre: Control de Salud con foco en desarrollo puberal</a:t>
            </a:r>
          </a:p>
          <a:p>
            <a:pPr>
              <a:buFontTx/>
              <a:buChar char="-"/>
            </a:pPr>
            <a:r>
              <a:rPr lang="es-CL" sz="2400" dirty="0"/>
              <a:t> </a:t>
            </a:r>
            <a:r>
              <a:rPr lang="es-CL" sz="2400" dirty="0" smtClean="0"/>
              <a:t>De Camila: preocupada por observar vello pubiano y axilar hace unos meses</a:t>
            </a:r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r>
              <a:rPr lang="es-CL" sz="2400" dirty="0"/>
              <a:t> </a:t>
            </a:r>
            <a:r>
              <a:rPr lang="es-CL" sz="2400" dirty="0" smtClean="0"/>
              <a:t>Vivieron en Brasil un tiempo,  en búsqueda de mejor expectativas para toda la familia, pero no les fue bien. Regresan 4 años atrás.  Desde control a 6 años en Brasil no ha visto médico.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995560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9899" y="2378874"/>
            <a:ext cx="10551246" cy="199164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s-CL" sz="3600" b="1" dirty="0" smtClean="0">
                <a:solidFill>
                  <a:schemeClr val="accent2"/>
                </a:solidFill>
              </a:rPr>
              <a:t>Usted se presenta les explica en que consistirá esta atención y las diferencias respecto atenciones previas… (de niña) </a:t>
            </a:r>
            <a:br>
              <a:rPr lang="es-CL" sz="3600" b="1" dirty="0" smtClean="0">
                <a:solidFill>
                  <a:schemeClr val="accent2"/>
                </a:solidFill>
              </a:rPr>
            </a:br>
            <a:r>
              <a:rPr lang="es-CL" sz="3600" b="1" dirty="0" smtClean="0">
                <a:solidFill>
                  <a:schemeClr val="accent2"/>
                </a:solidFill>
              </a:rPr>
              <a:t/>
            </a:r>
            <a:br>
              <a:rPr lang="es-CL" sz="3600" b="1" dirty="0" smtClean="0">
                <a:solidFill>
                  <a:schemeClr val="accent2"/>
                </a:solidFill>
              </a:rPr>
            </a:br>
            <a:r>
              <a:rPr lang="es-CL" sz="3600" b="1" dirty="0" smtClean="0">
                <a:solidFill>
                  <a:schemeClr val="tx1"/>
                </a:solidFill>
              </a:rPr>
              <a:t>¿CUÁLES SON LAS DIFERENCIAS GENERALES DE LA ENTREVISTA A ADOLESCENTES V/S NIÑOS? </a:t>
            </a:r>
            <a:endParaRPr lang="es-CL" sz="3600" b="1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4434" y="3936569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L" dirty="0" smtClean="0"/>
          </a:p>
          <a:p>
            <a:pPr>
              <a:buFont typeface="Arial" panose="020B0604020202020204" pitchFamily="34" charset="0"/>
              <a:buChar char="•"/>
            </a:pPr>
            <a:endParaRPr lang="es-CL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088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79" y="394977"/>
            <a:ext cx="10867413" cy="1450757"/>
          </a:xfrm>
        </p:spPr>
        <p:txBody>
          <a:bodyPr>
            <a:normAutofit/>
          </a:bodyPr>
          <a:lstStyle/>
          <a:p>
            <a:r>
              <a:rPr lang="es-CL" b="1" dirty="0" smtClean="0">
                <a:solidFill>
                  <a:schemeClr val="accent2"/>
                </a:solidFill>
              </a:rPr>
              <a:t>ANTECEDENTES PERSONALES</a:t>
            </a:r>
            <a:endParaRPr lang="es-CL" b="1" dirty="0">
              <a:solidFill>
                <a:schemeClr val="accent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690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 smtClean="0"/>
              <a:t>* </a:t>
            </a:r>
            <a:r>
              <a:rPr lang="es-CL" sz="2100" b="1" dirty="0" smtClean="0"/>
              <a:t>Embarazo: D</a:t>
            </a:r>
            <a:r>
              <a:rPr lang="es-CL" sz="2100" dirty="0" smtClean="0"/>
              <a:t>iabetes </a:t>
            </a:r>
            <a:r>
              <a:rPr lang="es-CL" sz="2100" dirty="0"/>
              <a:t>gestacional. Parto normal, </a:t>
            </a:r>
            <a:r>
              <a:rPr lang="es-CL" sz="2100" dirty="0" smtClean="0"/>
              <a:t>RNT, no recuerda bien peso cree fue 2,5 Kg </a:t>
            </a:r>
            <a:endParaRPr lang="es-CL" sz="2100" dirty="0"/>
          </a:p>
          <a:p>
            <a:pPr marL="0" indent="0">
              <a:buNone/>
            </a:pPr>
            <a:r>
              <a:rPr lang="es-CL" sz="2100" b="1" dirty="0" smtClean="0"/>
              <a:t>* Crecimiento </a:t>
            </a:r>
            <a:r>
              <a:rPr lang="es-CL" sz="2100" b="1" dirty="0"/>
              <a:t>y </a:t>
            </a:r>
            <a:r>
              <a:rPr lang="es-CL" sz="2100" b="1" dirty="0" smtClean="0"/>
              <a:t>desarrollo:  </a:t>
            </a:r>
            <a:r>
              <a:rPr lang="es-CL" sz="2100" dirty="0" smtClean="0"/>
              <a:t>normal, fue más gordita cuando “chica” </a:t>
            </a:r>
            <a:endParaRPr lang="es-CL" sz="2100" dirty="0"/>
          </a:p>
          <a:p>
            <a:r>
              <a:rPr lang="es-CL" sz="2100" b="1" dirty="0" smtClean="0"/>
              <a:t>* Hospitalizaciones </a:t>
            </a:r>
            <a:r>
              <a:rPr lang="es-CL" sz="2100" b="1" dirty="0"/>
              <a:t>(-) </a:t>
            </a:r>
            <a:endParaRPr lang="es-CL" sz="2100" dirty="0"/>
          </a:p>
          <a:p>
            <a:r>
              <a:rPr lang="es-CL" sz="2100" b="1" dirty="0" smtClean="0"/>
              <a:t>* Vacunas</a:t>
            </a:r>
            <a:r>
              <a:rPr lang="es-CL" sz="2100" b="1" dirty="0"/>
              <a:t>: </a:t>
            </a:r>
            <a:r>
              <a:rPr lang="es-CL" sz="2100" dirty="0" smtClean="0"/>
              <a:t>Influenza administrada. </a:t>
            </a:r>
            <a:r>
              <a:rPr lang="es-CL" sz="2100" dirty="0"/>
              <a:t>Varicela </a:t>
            </a:r>
            <a:r>
              <a:rPr lang="es-CL" sz="2100" dirty="0" smtClean="0"/>
              <a:t>(+) 4 años</a:t>
            </a:r>
            <a:endParaRPr lang="es-CL" sz="2100" dirty="0"/>
          </a:p>
          <a:p>
            <a:r>
              <a:rPr lang="es-CL" sz="2100" b="1" dirty="0" smtClean="0"/>
              <a:t>* Colegio</a:t>
            </a:r>
            <a:r>
              <a:rPr lang="es-CL" sz="2100" b="1" dirty="0"/>
              <a:t>: </a:t>
            </a:r>
            <a:r>
              <a:rPr lang="es-CL" sz="2100" dirty="0"/>
              <a:t>Cuarto básico, buena </a:t>
            </a:r>
            <a:r>
              <a:rPr lang="es-CL" sz="2100" dirty="0" smtClean="0"/>
              <a:t>alumna, promedio 6.5. </a:t>
            </a:r>
            <a:endParaRPr lang="es-CL" sz="2100" dirty="0"/>
          </a:p>
          <a:p>
            <a:r>
              <a:rPr lang="es-CL" sz="2100" b="1" dirty="0" smtClean="0"/>
              <a:t>* Alimentación:  </a:t>
            </a:r>
            <a:r>
              <a:rPr lang="es-CL" sz="2100" dirty="0"/>
              <a:t>con horarios y calidad adecuados.</a:t>
            </a:r>
          </a:p>
          <a:p>
            <a:r>
              <a:rPr lang="es-CL" sz="2100" b="1" dirty="0" smtClean="0"/>
              <a:t>* Actividad física:  </a:t>
            </a:r>
            <a:r>
              <a:rPr lang="es-CL" sz="2100" dirty="0"/>
              <a:t>promedio </a:t>
            </a:r>
            <a:r>
              <a:rPr lang="es-CL" sz="2100" dirty="0" smtClean="0"/>
              <a:t>1hora  </a:t>
            </a:r>
            <a:r>
              <a:rPr lang="es-CL" sz="2100" dirty="0"/>
              <a:t>5 a 6 veces a la semana: </a:t>
            </a:r>
            <a:r>
              <a:rPr lang="es-CL" sz="2100" dirty="0" err="1" smtClean="0"/>
              <a:t>voley</a:t>
            </a:r>
            <a:r>
              <a:rPr lang="es-CL" sz="2100" dirty="0" smtClean="0"/>
              <a:t> </a:t>
            </a:r>
            <a:r>
              <a:rPr lang="es-CL" sz="2100" dirty="0"/>
              <a:t>y </a:t>
            </a:r>
            <a:r>
              <a:rPr lang="es-CL" sz="2100" dirty="0" smtClean="0"/>
              <a:t>fútbol</a:t>
            </a:r>
          </a:p>
          <a:p>
            <a:r>
              <a:rPr lang="es-CL" sz="2100" b="1" dirty="0" smtClean="0"/>
              <a:t>* Auto-apreciación corporal: </a:t>
            </a:r>
            <a:r>
              <a:rPr lang="es-CL" sz="2100" dirty="0" smtClean="0"/>
              <a:t>Se siente bien con su cuerpo, le llama la atención que su prima de 10 años no tiene vello pubiano ni axilar. </a:t>
            </a:r>
          </a:p>
        </p:txBody>
      </p:sp>
      <p:pic>
        <p:nvPicPr>
          <p:cNvPr id="2050" name="Picture 2" descr="Adolescent Health Adolescence Child Exercise, PNG, 1024x394px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1" y="5387287"/>
            <a:ext cx="2154211" cy="82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163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79" y="394977"/>
            <a:ext cx="10867413" cy="1450757"/>
          </a:xfrm>
        </p:spPr>
        <p:txBody>
          <a:bodyPr>
            <a:normAutofit/>
          </a:bodyPr>
          <a:lstStyle/>
          <a:p>
            <a:r>
              <a:rPr lang="es-CL" b="1" dirty="0" smtClean="0">
                <a:solidFill>
                  <a:schemeClr val="accent2"/>
                </a:solidFill>
              </a:rPr>
              <a:t>ANTECEDENTES FAMILIARES</a:t>
            </a:r>
            <a:endParaRPr lang="es-CL" b="1" dirty="0">
              <a:solidFill>
                <a:schemeClr val="accent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8420" y="1968285"/>
            <a:ext cx="10427260" cy="424653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CL" sz="3600" b="1" dirty="0"/>
              <a:t>Vive con ambos padres y 2 hermanas menores. </a:t>
            </a:r>
            <a:endParaRPr lang="es-CL" sz="3600" b="1" dirty="0" smtClean="0"/>
          </a:p>
          <a:p>
            <a:pPr marL="0" indent="0">
              <a:buNone/>
            </a:pPr>
            <a:endParaRPr lang="es-CL" sz="3400" dirty="0"/>
          </a:p>
          <a:p>
            <a:pPr>
              <a:buFont typeface="Wingdings" panose="05000000000000000000" pitchFamily="2" charset="2"/>
              <a:buChar char="v"/>
            </a:pPr>
            <a:r>
              <a:rPr lang="es-CL" sz="3100" dirty="0"/>
              <a:t>Madre: 38 años, Talla 179cm. Menarquia a 11 años Diabetes tipo II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3100" dirty="0"/>
              <a:t>Padre: 40 años, 184, sano (no saben de su desarrollo puberal</a:t>
            </a:r>
            <a:r>
              <a:rPr lang="es-CL" sz="3100" dirty="0" smtClean="0"/>
              <a:t>)</a:t>
            </a:r>
            <a:endParaRPr lang="es-CL" sz="3100" dirty="0"/>
          </a:p>
          <a:p>
            <a:pPr>
              <a:buFont typeface="Wingdings" panose="05000000000000000000" pitchFamily="2" charset="2"/>
              <a:buChar char="v"/>
            </a:pPr>
            <a:r>
              <a:rPr lang="es-CL" sz="3100" dirty="0"/>
              <a:t>Hermana de 8 años, </a:t>
            </a:r>
            <a:r>
              <a:rPr lang="es-CL" sz="3100" dirty="0" smtClean="0"/>
              <a:t>sana</a:t>
            </a:r>
            <a:endParaRPr lang="es-CL" sz="3100" dirty="0"/>
          </a:p>
          <a:p>
            <a:pPr>
              <a:buFont typeface="Wingdings" panose="05000000000000000000" pitchFamily="2" charset="2"/>
              <a:buChar char="v"/>
            </a:pPr>
            <a:r>
              <a:rPr lang="es-CL" sz="3100" dirty="0"/>
              <a:t>Hermana de 6 años, sana </a:t>
            </a:r>
          </a:p>
          <a:p>
            <a:r>
              <a:rPr lang="es-CL" sz="3400" dirty="0"/>
              <a:t>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3400" dirty="0"/>
              <a:t>Otros Antecedentes de morbilidad familiar:  </a:t>
            </a:r>
            <a:r>
              <a:rPr lang="es-CL" sz="3400" dirty="0" smtClean="0"/>
              <a:t>Abuelos maternos con dislipidemia, Abuelo materno IAM a 55 años. 1 </a:t>
            </a:r>
            <a:r>
              <a:rPr lang="es-CL" sz="3400" dirty="0"/>
              <a:t>primo de padre </a:t>
            </a:r>
            <a:r>
              <a:rPr lang="es-CL" sz="3400" dirty="0" smtClean="0"/>
              <a:t>epilepsia. </a:t>
            </a:r>
            <a:endParaRPr lang="es-CL" sz="3400" dirty="0"/>
          </a:p>
          <a:p>
            <a:endParaRPr lang="es-CL" sz="3400" dirty="0"/>
          </a:p>
        </p:txBody>
      </p:sp>
    </p:spTree>
    <p:extLst>
      <p:ext uri="{BB962C8B-B14F-4D97-AF65-F5344CB8AC3E}">
        <p14:creationId xmlns:p14="http://schemas.microsoft.com/office/powerpoint/2010/main" val="2864911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8420" y="0"/>
            <a:ext cx="10867413" cy="1340833"/>
          </a:xfrm>
        </p:spPr>
        <p:txBody>
          <a:bodyPr>
            <a:normAutofit/>
          </a:bodyPr>
          <a:lstStyle/>
          <a:p>
            <a:r>
              <a:rPr lang="es-CL" b="1" dirty="0" smtClean="0">
                <a:solidFill>
                  <a:schemeClr val="accent2"/>
                </a:solidFill>
              </a:rPr>
              <a:t>EXAMEN FÍSICO</a:t>
            </a:r>
            <a:endParaRPr lang="es-CL" b="1" dirty="0">
              <a:solidFill>
                <a:schemeClr val="accent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8420" y="1340834"/>
            <a:ext cx="10427260" cy="4873988"/>
          </a:xfrm>
          <a:solidFill>
            <a:schemeClr val="bg1"/>
          </a:solidFill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CL" sz="3600" dirty="0" smtClean="0"/>
              <a:t> </a:t>
            </a:r>
            <a:r>
              <a:rPr lang="es-CL" sz="3600" b="1" dirty="0" smtClean="0"/>
              <a:t>Peso</a:t>
            </a:r>
            <a:r>
              <a:rPr lang="es-CL" sz="3600" b="1" dirty="0"/>
              <a:t>: </a:t>
            </a:r>
            <a:r>
              <a:rPr lang="es-CL" sz="3600" dirty="0" smtClean="0"/>
              <a:t>35.5 Kg  </a:t>
            </a:r>
            <a:r>
              <a:rPr lang="es-CL" sz="3600" b="1" dirty="0" smtClean="0"/>
              <a:t>Talla:</a:t>
            </a:r>
            <a:r>
              <a:rPr lang="es-CL" sz="3600" dirty="0" smtClean="0"/>
              <a:t>147cm </a:t>
            </a:r>
            <a:r>
              <a:rPr lang="es-CL" sz="3600" dirty="0"/>
              <a:t>	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3600" dirty="0" smtClean="0"/>
              <a:t> </a:t>
            </a:r>
            <a:r>
              <a:rPr lang="es-CL" sz="3600" b="1" dirty="0" smtClean="0"/>
              <a:t>PA </a:t>
            </a:r>
            <a:r>
              <a:rPr lang="es-CL" sz="3600" dirty="0"/>
              <a:t>100/60 </a:t>
            </a:r>
            <a:r>
              <a:rPr lang="es-CL" sz="3600" b="1" dirty="0"/>
              <a:t>FC</a:t>
            </a:r>
            <a:r>
              <a:rPr lang="es-CL" sz="3600" dirty="0"/>
              <a:t> 77/min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3600" b="1" dirty="0" smtClean="0"/>
              <a:t>Piel</a:t>
            </a:r>
            <a:r>
              <a:rPr lang="es-CL" sz="3600" dirty="0" smtClean="0"/>
              <a:t>: acné (+). </a:t>
            </a:r>
            <a:r>
              <a:rPr lang="es-CL" sz="3600" b="1" dirty="0"/>
              <a:t>Tiroides</a:t>
            </a:r>
            <a:r>
              <a:rPr lang="es-CL" sz="3600" dirty="0"/>
              <a:t> no palpo.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3600" b="1" dirty="0"/>
              <a:t>Vía área superior</a:t>
            </a:r>
            <a:r>
              <a:rPr lang="es-CL" sz="3600" dirty="0"/>
              <a:t>: Normal. </a:t>
            </a:r>
            <a:r>
              <a:rPr lang="es-CL" sz="3600" b="1" dirty="0" smtClean="0"/>
              <a:t>Cardiopulmonar</a:t>
            </a:r>
            <a:r>
              <a:rPr lang="es-CL" sz="3600" dirty="0" smtClean="0"/>
              <a:t> </a:t>
            </a:r>
            <a:r>
              <a:rPr lang="es-CL" sz="3600" dirty="0"/>
              <a:t>normal sin </a:t>
            </a:r>
            <a:r>
              <a:rPr lang="es-CL" sz="3600" dirty="0" smtClean="0"/>
              <a:t>Ruidos patológicos </a:t>
            </a:r>
            <a:endParaRPr lang="es-CL" sz="3600" dirty="0"/>
          </a:p>
          <a:p>
            <a:pPr>
              <a:buFont typeface="Wingdings" panose="05000000000000000000" pitchFamily="2" charset="2"/>
              <a:buChar char="v"/>
            </a:pPr>
            <a:r>
              <a:rPr lang="es-CL" sz="3600" b="1" dirty="0"/>
              <a:t>Abdomen</a:t>
            </a:r>
            <a:r>
              <a:rPr lang="es-CL" sz="3600" dirty="0"/>
              <a:t> normal, sin visceromegalias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3600" b="1" dirty="0"/>
              <a:t>EESS y Columna </a:t>
            </a:r>
            <a:r>
              <a:rPr lang="es-CL" sz="3600" dirty="0" smtClean="0"/>
              <a:t>Normal. Proporción adecuada  </a:t>
            </a:r>
          </a:p>
          <a:p>
            <a:pPr marL="0" indent="0">
              <a:buNone/>
            </a:pPr>
            <a:endParaRPr lang="es-CL" sz="36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s-CL" sz="3600" dirty="0" smtClean="0"/>
              <a:t> </a:t>
            </a:r>
            <a:r>
              <a:rPr lang="es-CL" sz="3600" b="1" dirty="0" smtClean="0"/>
              <a:t>Desarrollo Puberal</a:t>
            </a:r>
            <a:r>
              <a:rPr lang="es-CL" sz="3600" dirty="0" smtClean="0"/>
              <a:t>:-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600" dirty="0" smtClean="0"/>
              <a:t>	- VA +, </a:t>
            </a:r>
            <a:r>
              <a:rPr lang="es-CL" sz="3600" dirty="0"/>
              <a:t>VP </a:t>
            </a:r>
            <a:r>
              <a:rPr lang="es-CL" sz="3600" dirty="0" smtClean="0"/>
              <a:t>escasos pigmentados y rizados,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600" dirty="0"/>
              <a:t>	</a:t>
            </a:r>
            <a:r>
              <a:rPr lang="es-CL" sz="3600" dirty="0" smtClean="0"/>
              <a:t>-  Mamas con crecimiento que sobrepasa levemente la areola en forma bilateral. </a:t>
            </a:r>
            <a:endParaRPr lang="es-CL" sz="36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CL" sz="3600" dirty="0" smtClean="0"/>
              <a:t>  	- Genitales</a:t>
            </a:r>
            <a:r>
              <a:rPr lang="es-CL" sz="3600" dirty="0"/>
              <a:t>: mucosa rosada con </a:t>
            </a:r>
            <a:r>
              <a:rPr lang="es-CL" sz="3600" dirty="0" smtClean="0"/>
              <a:t>efecto </a:t>
            </a:r>
            <a:r>
              <a:rPr lang="es-CL" sz="3600" dirty="0"/>
              <a:t>estrogénico, secreción (+), </a:t>
            </a:r>
            <a:r>
              <a:rPr lang="es-CL" sz="3600" dirty="0" smtClean="0"/>
              <a:t>himen anular con borde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CL" sz="3600" dirty="0"/>
              <a:t> </a:t>
            </a:r>
            <a:r>
              <a:rPr lang="es-CL" sz="3600" dirty="0" smtClean="0"/>
              <a:t>                 </a:t>
            </a:r>
            <a:r>
              <a:rPr lang="es-CL" sz="3000" dirty="0" smtClean="0"/>
              <a:t>engrosando. 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249291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8935" y="309966"/>
            <a:ext cx="11329261" cy="5997843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s-CL" sz="2200" dirty="0"/>
              <a:t> </a:t>
            </a:r>
            <a:r>
              <a:rPr lang="es-CL" sz="2200" dirty="0" smtClean="0"/>
              <a:t>Durante entrevista Camila se observa espontánea, colaboradora, simpática, interesada por saber de su estado de salud.</a:t>
            </a:r>
          </a:p>
          <a:p>
            <a:pPr marL="0" indent="0">
              <a:spcBef>
                <a:spcPts val="600"/>
              </a:spcBef>
              <a:buNone/>
            </a:pPr>
            <a:endParaRPr lang="es-CL" sz="800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s-CL" sz="2200" dirty="0" smtClean="0"/>
              <a:t> Actitud, vestimenta, lenguaje  apropiados para la edad</a:t>
            </a:r>
          </a:p>
          <a:p>
            <a:pPr marL="0" indent="0">
              <a:spcBef>
                <a:spcPts val="600"/>
              </a:spcBef>
              <a:buNone/>
            </a:pPr>
            <a:endParaRPr lang="es-CL" sz="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CL" sz="2200" dirty="0"/>
              <a:t> </a:t>
            </a:r>
            <a:r>
              <a:rPr lang="es-CL" sz="2200" dirty="0" smtClean="0"/>
              <a:t>Se relaciona fluidamente tanto en presencia como en ausencia de su madre</a:t>
            </a:r>
          </a:p>
          <a:p>
            <a:pPr marL="0" indent="0">
              <a:buNone/>
            </a:pPr>
            <a:endParaRPr lang="es-CL" sz="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CL" sz="2200" dirty="0"/>
              <a:t> </a:t>
            </a:r>
            <a:r>
              <a:rPr lang="es-CL" sz="2200" dirty="0" smtClean="0"/>
              <a:t>Le gusta el ambiente familiar y estar tanto en su casa como con sus amigas </a:t>
            </a:r>
          </a:p>
          <a:p>
            <a:pPr marL="0" indent="0">
              <a:buNone/>
            </a:pPr>
            <a:endParaRPr lang="es-CL" sz="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CL" sz="2200" dirty="0"/>
              <a:t> </a:t>
            </a:r>
            <a:r>
              <a:rPr lang="es-CL" sz="2200" dirty="0" smtClean="0"/>
              <a:t>Tiene un grupo de 7 amigas, pero dos de ellas son “mejores amigas”. Se siente aceptada aunque hay dos del grupo que le han hecho pasar malos ratos “inventando cosas de ella” y a veces burlándose por encontrarla “creída”.  Ellas fuman tabaco, Camila lo probó, pero no le gustó y no cree vaya a hacerlo más, sus papás se lo han dicho y ella sabe que produce cáncer. . Una de sus amigas pololea, ella piensa son muy chicas todavía. </a:t>
            </a:r>
          </a:p>
          <a:p>
            <a:pPr marL="0" indent="0">
              <a:buNone/>
            </a:pPr>
            <a:endParaRPr lang="es-CL" sz="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CL" sz="2200" dirty="0"/>
              <a:t> </a:t>
            </a:r>
            <a:r>
              <a:rPr lang="es-CL" sz="2200" dirty="0" smtClean="0"/>
              <a:t>Durante examen físico comenta que su prima la miró raro cuando estaban cambiándose ropa y observó que tenía vello en pubis. </a:t>
            </a:r>
            <a:endParaRPr lang="es-CL" sz="2200" dirty="0"/>
          </a:p>
        </p:txBody>
      </p:sp>
    </p:spTree>
    <p:extLst>
      <p:ext uri="{BB962C8B-B14F-4D97-AF65-F5344CB8AC3E}">
        <p14:creationId xmlns:p14="http://schemas.microsoft.com/office/powerpoint/2010/main" val="2414991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5981" y="394977"/>
            <a:ext cx="11778712" cy="1450757"/>
          </a:xfrm>
        </p:spPr>
        <p:txBody>
          <a:bodyPr>
            <a:normAutofit/>
          </a:bodyPr>
          <a:lstStyle/>
          <a:p>
            <a:pPr algn="ctr"/>
            <a:r>
              <a:rPr lang="es-CL" b="1" dirty="0" smtClean="0">
                <a:solidFill>
                  <a:schemeClr val="accent2"/>
                </a:solidFill>
              </a:rPr>
              <a:t>Considerando </a:t>
            </a:r>
            <a:r>
              <a:rPr lang="es-CL" b="1" u="sng" dirty="0" smtClean="0">
                <a:solidFill>
                  <a:schemeClr val="accent2"/>
                </a:solidFill>
              </a:rPr>
              <a:t>LOS</a:t>
            </a:r>
            <a:r>
              <a:rPr lang="es-CL" b="1" dirty="0" smtClean="0">
                <a:solidFill>
                  <a:schemeClr val="accent2"/>
                </a:solidFill>
              </a:rPr>
              <a:t> motivos de consulta</a:t>
            </a:r>
            <a:endParaRPr lang="es-CL" b="1" dirty="0">
              <a:solidFill>
                <a:schemeClr val="accent2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35431" y="3133222"/>
            <a:ext cx="86167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/>
              <a:t>2</a:t>
            </a:r>
            <a:r>
              <a:rPr lang="es-CL" sz="2400" dirty="0" smtClean="0"/>
              <a:t>) ¿En </a:t>
            </a:r>
            <a:r>
              <a:rPr lang="es-CL" sz="2400" dirty="0"/>
              <a:t>qué </a:t>
            </a:r>
            <a:r>
              <a:rPr lang="es-CL" sz="2400" b="1" dirty="0"/>
              <a:t>antecedentes personales </a:t>
            </a:r>
            <a:r>
              <a:rPr lang="es-CL" sz="2400" dirty="0"/>
              <a:t>le interesaría profundizar</a:t>
            </a:r>
            <a:r>
              <a:rPr lang="es-CL" sz="2400" dirty="0" smtClean="0"/>
              <a:t>?  </a:t>
            </a:r>
          </a:p>
          <a:p>
            <a:r>
              <a:rPr lang="es-CL" sz="2400" dirty="0"/>
              <a:t> </a:t>
            </a:r>
            <a:r>
              <a:rPr lang="es-CL" sz="2400" dirty="0" smtClean="0"/>
              <a:t>    Por y para qué </a:t>
            </a:r>
            <a:endParaRPr lang="es-CL" sz="2400" dirty="0"/>
          </a:p>
        </p:txBody>
      </p:sp>
      <p:sp>
        <p:nvSpPr>
          <p:cNvPr id="5" name="Rectángulo 4"/>
          <p:cNvSpPr/>
          <p:nvPr/>
        </p:nvSpPr>
        <p:spPr>
          <a:xfrm>
            <a:off x="635431" y="4520127"/>
            <a:ext cx="791492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400" dirty="0"/>
              <a:t>3</a:t>
            </a:r>
            <a:r>
              <a:rPr lang="es-CL" sz="2400" dirty="0" smtClean="0"/>
              <a:t>) ¿</a:t>
            </a:r>
            <a:r>
              <a:rPr lang="es-CL" sz="2400" dirty="0"/>
              <a:t>Q</a:t>
            </a:r>
            <a:r>
              <a:rPr lang="es-CL" sz="2400" dirty="0" smtClean="0"/>
              <a:t>ué </a:t>
            </a:r>
            <a:r>
              <a:rPr lang="es-CL" sz="2400" dirty="0"/>
              <a:t>otros </a:t>
            </a:r>
            <a:r>
              <a:rPr lang="es-CL" sz="2400" b="1" dirty="0"/>
              <a:t>antecedentes familiares </a:t>
            </a:r>
            <a:r>
              <a:rPr lang="es-CL" sz="2400" dirty="0"/>
              <a:t>le interesaría conocer</a:t>
            </a:r>
            <a:r>
              <a:rPr lang="es-CL" sz="2400" dirty="0" smtClean="0"/>
              <a:t>?</a:t>
            </a:r>
          </a:p>
          <a:p>
            <a:r>
              <a:rPr lang="es-CL" sz="2400" dirty="0"/>
              <a:t> </a:t>
            </a:r>
            <a:r>
              <a:rPr lang="es-CL" sz="2400" dirty="0" smtClean="0"/>
              <a:t>    Por y para qué </a:t>
            </a:r>
          </a:p>
          <a:p>
            <a:endParaRPr lang="es-CL" sz="2400" dirty="0" smtClean="0"/>
          </a:p>
          <a:p>
            <a:endParaRPr lang="es-CL" sz="2400" dirty="0"/>
          </a:p>
        </p:txBody>
      </p:sp>
      <p:sp>
        <p:nvSpPr>
          <p:cNvPr id="6" name="Rectángulo 5"/>
          <p:cNvSpPr/>
          <p:nvPr/>
        </p:nvSpPr>
        <p:spPr>
          <a:xfrm>
            <a:off x="635431" y="1939977"/>
            <a:ext cx="98879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b="1" dirty="0" smtClean="0"/>
              <a:t>1) ¿En </a:t>
            </a:r>
            <a:r>
              <a:rPr lang="es-CL" sz="2400" b="1" dirty="0"/>
              <a:t>términos generales a qué debería estar atento en esta evaluación?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466298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21266" y="4151036"/>
            <a:ext cx="10058400" cy="1439906"/>
          </a:xfrm>
        </p:spPr>
        <p:txBody>
          <a:bodyPr>
            <a:noAutofit/>
          </a:bodyPr>
          <a:lstStyle/>
          <a:p>
            <a:endParaRPr lang="es-CL" dirty="0" smtClean="0"/>
          </a:p>
          <a:p>
            <a:pPr>
              <a:spcBef>
                <a:spcPts val="0"/>
              </a:spcBef>
            </a:pPr>
            <a:r>
              <a:rPr lang="es-CL" sz="2400" b="1" dirty="0" smtClean="0"/>
              <a:t>5) </a:t>
            </a:r>
            <a:r>
              <a:rPr lang="es-CL" sz="2400" dirty="0" smtClean="0">
                <a:solidFill>
                  <a:schemeClr val="tx1"/>
                </a:solidFill>
              </a:rPr>
              <a:t>Comente  apreciación del  </a:t>
            </a:r>
            <a:r>
              <a:rPr lang="es-CL" sz="2400" b="1" dirty="0" smtClean="0">
                <a:solidFill>
                  <a:schemeClr val="tx1"/>
                </a:solidFill>
              </a:rPr>
              <a:t>desarrollo psicosocial </a:t>
            </a:r>
            <a:r>
              <a:rPr lang="es-CL" sz="2400" dirty="0" smtClean="0">
                <a:solidFill>
                  <a:schemeClr val="tx1"/>
                </a:solidFill>
              </a:rPr>
              <a:t>de Camila. </a:t>
            </a:r>
          </a:p>
          <a:p>
            <a:pPr>
              <a:spcBef>
                <a:spcPts val="0"/>
              </a:spcBef>
            </a:pPr>
            <a:r>
              <a:rPr lang="es-CL" sz="2400" dirty="0">
                <a:solidFill>
                  <a:schemeClr val="tx1"/>
                </a:solidFill>
              </a:rPr>
              <a:t> </a:t>
            </a:r>
            <a:r>
              <a:rPr lang="es-CL" sz="2400" dirty="0" smtClean="0">
                <a:solidFill>
                  <a:schemeClr val="tx1"/>
                </a:solidFill>
              </a:rPr>
              <a:t>   ¿ Exploraría otras áreas a las descritas?  ¿Cuáles? </a:t>
            </a:r>
          </a:p>
          <a:p>
            <a:r>
              <a:rPr lang="es-CL" sz="3100" dirty="0">
                <a:solidFill>
                  <a:schemeClr val="tx1"/>
                </a:solidFill>
              </a:rPr>
              <a:t> </a:t>
            </a:r>
            <a:r>
              <a:rPr lang="es-CL" sz="3100" dirty="0" smtClean="0">
                <a:solidFill>
                  <a:schemeClr val="tx1"/>
                </a:solidFill>
              </a:rPr>
              <a:t>   </a:t>
            </a:r>
            <a:endParaRPr lang="es-CL" sz="3100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221266" y="2037437"/>
            <a:ext cx="1005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/>
              <a:t>4) </a:t>
            </a:r>
            <a:r>
              <a:rPr lang="es-CL" sz="2400" dirty="0" smtClean="0"/>
              <a:t>Respecto forma de realizar </a:t>
            </a:r>
            <a:r>
              <a:rPr lang="es-CL" sz="2400" dirty="0"/>
              <a:t>examen </a:t>
            </a:r>
            <a:r>
              <a:rPr lang="es-CL" sz="2400" dirty="0" smtClean="0"/>
              <a:t>físico durante la adolescencia,  </a:t>
            </a:r>
            <a:r>
              <a:rPr lang="es-CL" sz="2400" dirty="0"/>
              <a:t>comente </a:t>
            </a:r>
            <a:r>
              <a:rPr lang="es-CL" sz="2400" dirty="0" smtClean="0"/>
              <a:t>particularidades  </a:t>
            </a:r>
            <a:endParaRPr lang="es-CL" sz="2400" dirty="0"/>
          </a:p>
          <a:p>
            <a:r>
              <a:rPr lang="es-CL" sz="2400" b="1" dirty="0"/>
              <a:t>    ¿En qué aspectos del examen físico </a:t>
            </a:r>
            <a:r>
              <a:rPr lang="es-CL" sz="2400" b="1" dirty="0" smtClean="0"/>
              <a:t>de Camila se </a:t>
            </a:r>
            <a:r>
              <a:rPr lang="es-CL" sz="2400" b="1" dirty="0"/>
              <a:t>detendrá?</a:t>
            </a:r>
            <a:r>
              <a:rPr lang="es-CL" sz="2400" dirty="0"/>
              <a:t> </a:t>
            </a:r>
            <a:r>
              <a:rPr lang="es-CL" sz="2400" dirty="0" smtClean="0"/>
              <a:t>. Realice el diagnostico nutricional, antropométrico  y de estadio puberal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690877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9165</TotalTime>
  <Words>852</Words>
  <Application>Microsoft Macintosh PowerPoint</Application>
  <PresentationFormat>Personalizado</PresentationFormat>
  <Paragraphs>87</Paragraphs>
  <Slides>11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Retrospección</vt:lpstr>
      <vt:lpstr>Caso Clínico Control de salud del adolescente   Internado de Medicina  Universidad de Chile- 2022 </vt:lpstr>
      <vt:lpstr>Adolescente mujer de 10 años 6meses</vt:lpstr>
      <vt:lpstr>Usted se presenta les explica en que consistirá esta atención y las diferencias respecto atenciones previas… (de niña)   ¿CUÁLES SON LAS DIFERENCIAS GENERALES DE LA ENTREVISTA A ADOLESCENTES V/S NIÑOS? </vt:lpstr>
      <vt:lpstr>ANTECEDENTES PERSONALES</vt:lpstr>
      <vt:lpstr>ANTECEDENTES FAMILIARES</vt:lpstr>
      <vt:lpstr>EXAMEN FÍSICO</vt:lpstr>
      <vt:lpstr>Presentación de PowerPoint</vt:lpstr>
      <vt:lpstr>Considerando LOS motivos de consulta</vt:lpstr>
      <vt:lpstr>Presentación de PowerPoint</vt:lpstr>
      <vt:lpstr>DIAGNÓSTICOS (Al menos 3)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C.C. Pubertad</dc:title>
  <dc:creator>eldreth viviana peralta valerio</dc:creator>
  <cp:lastModifiedBy>Astrid Jiusan</cp:lastModifiedBy>
  <cp:revision>54</cp:revision>
  <cp:lastPrinted>2020-05-10T17:12:08Z</cp:lastPrinted>
  <dcterms:created xsi:type="dcterms:W3CDTF">2020-04-23T02:50:56Z</dcterms:created>
  <dcterms:modified xsi:type="dcterms:W3CDTF">2022-04-08T14:28:16Z</dcterms:modified>
</cp:coreProperties>
</file>