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9" r:id="rId13"/>
    <p:sldId id="282" r:id="rId14"/>
    <p:sldId id="283" r:id="rId15"/>
    <p:sldId id="284" r:id="rId16"/>
    <p:sldId id="286" r:id="rId17"/>
    <p:sldId id="288" r:id="rId18"/>
    <p:sldId id="291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1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AB29B-4E86-8A48-B96A-901499F08328}" type="datetimeFigureOut">
              <a:rPr lang="es-ES" smtClean="0"/>
              <a:t>08-06-20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DE77-E5C9-8947-89E2-70ECC4B450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63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08-06-20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97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08-06-20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47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08-06-20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58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08-06-20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76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08-06-20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56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08-06-20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1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08-06-20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6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08-06-20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96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08-06-20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89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08-06-20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81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39DD-45DC-114F-AB16-AE78470ED6BB}" type="datetimeFigureOut">
              <a:rPr lang="es-ES" smtClean="0"/>
              <a:t>08-06-20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63DD-F9A6-DD4E-938B-3E91DC90A1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66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039DD-45DC-114F-AB16-AE78470ED6BB}" type="datetimeFigureOut">
              <a:rPr lang="es-ES" smtClean="0"/>
              <a:t>08-06-20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63DD-F9A6-DD4E-938B-3E91DC90A1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9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  <a:solidFill>
            <a:srgbClr val="3366FF"/>
          </a:solidFill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Neumonia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 smtClean="0"/>
              <a:t>Casos clínicos internos  </a:t>
            </a:r>
            <a:br>
              <a:rPr lang="es-ES" sz="3100" dirty="0" smtClean="0"/>
            </a:br>
            <a:r>
              <a:rPr lang="es-ES" sz="3100" dirty="0" smtClean="0"/>
              <a:t>* Material </a:t>
            </a:r>
            <a:r>
              <a:rPr lang="es-ES" sz="3100" smtClean="0"/>
              <a:t>para internos</a:t>
            </a:r>
            <a:endParaRPr lang="es-ES" sz="31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Dra</a:t>
            </a:r>
            <a:r>
              <a:rPr lang="es-ES" dirty="0" smtClean="0"/>
              <a:t> Javiera </a:t>
            </a:r>
            <a:r>
              <a:rPr lang="es-ES" dirty="0" err="1" smtClean="0"/>
              <a:t>Kreft</a:t>
            </a:r>
            <a:r>
              <a:rPr lang="es-ES" dirty="0"/>
              <a:t> </a:t>
            </a:r>
            <a:r>
              <a:rPr lang="es-ES" dirty="0" smtClean="0"/>
              <a:t>V</a:t>
            </a:r>
          </a:p>
          <a:p>
            <a:r>
              <a:rPr lang="es-ES" dirty="0" smtClean="0"/>
              <a:t>Profesora Asistente </a:t>
            </a:r>
          </a:p>
          <a:p>
            <a:r>
              <a:rPr lang="es-ES" dirty="0" smtClean="0"/>
              <a:t>Universidad de Chile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163895"/>
            <a:ext cx="685800" cy="14966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23" y="441344"/>
            <a:ext cx="1206553" cy="12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s-ES" dirty="0" smtClean="0"/>
              <a:t>¿ Cuál es su hipótesis diagnóstica?</a:t>
            </a:r>
          </a:p>
          <a:p>
            <a:pPr marL="0" indent="0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000000"/>
                </a:solidFill>
              </a:rPr>
              <a:t>¿Cuál es la conducta a seguir?</a:t>
            </a:r>
          </a:p>
        </p:txBody>
      </p:sp>
    </p:spTree>
    <p:extLst>
      <p:ext uri="{BB962C8B-B14F-4D97-AF65-F5344CB8AC3E}">
        <p14:creationId xmlns:p14="http://schemas.microsoft.com/office/powerpoint/2010/main" val="198607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¿ Cuales elementos ayudan para hacer el diagnóstico etiológico de una </a:t>
            </a:r>
            <a:r>
              <a:rPr lang="es-ES" dirty="0" err="1" smtClean="0"/>
              <a:t>neumonia</a:t>
            </a:r>
            <a:r>
              <a:rPr lang="es-ES" dirty="0" smtClean="0"/>
              <a:t> adquirida en la comunidad?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06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¿ Que tratamiento dejaría y por qué?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66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r-IN" sz="3600" dirty="0" smtClean="0"/>
              <a:t>…</a:t>
            </a:r>
            <a:r>
              <a:rPr lang="es-ES_tradnl" sz="3600" dirty="0" smtClean="0"/>
              <a:t> Siguiendo con el caso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73670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Caso 1</a:t>
            </a:r>
            <a:endParaRPr lang="es-ES" dirty="0"/>
          </a:p>
        </p:txBody>
      </p:sp>
      <p:pic>
        <p:nvPicPr>
          <p:cNvPr id="73730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ln>
            <a:solidFill>
              <a:srgbClr val="FF0000"/>
            </a:solidFill>
            <a:prstDash val="solid"/>
          </a:ln>
        </p:spPr>
      </p:pic>
      <p:cxnSp>
        <p:nvCxnSpPr>
          <p:cNvPr id="5" name="Conector recto 4"/>
          <p:cNvCxnSpPr/>
          <p:nvPr/>
        </p:nvCxnSpPr>
        <p:spPr>
          <a:xfrm>
            <a:off x="4601861" y="5407179"/>
            <a:ext cx="0" cy="3520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457200" y="5934670"/>
            <a:ext cx="3824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Si no hay acceso a ecografía la </a:t>
            </a:r>
            <a:r>
              <a:rPr lang="es-ES" dirty="0" err="1"/>
              <a:t>Rx</a:t>
            </a:r>
            <a:r>
              <a:rPr lang="es-ES" dirty="0"/>
              <a:t> con rayos horizontales puede ayudar para certificar y cuantificar derrame</a:t>
            </a:r>
          </a:p>
        </p:txBody>
      </p:sp>
      <p:pic>
        <p:nvPicPr>
          <p:cNvPr id="8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/>
      </p:pic>
      <p:sp>
        <p:nvSpPr>
          <p:cNvPr id="7" name="Rectángulo 6"/>
          <p:cNvSpPr/>
          <p:nvPr/>
        </p:nvSpPr>
        <p:spPr>
          <a:xfrm>
            <a:off x="4648200" y="6028926"/>
            <a:ext cx="4221813" cy="923330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Derrame de 12 mm en su diámetro mayor. Presencia de fibrina. No se observan </a:t>
            </a:r>
            <a:r>
              <a:rPr lang="es-ES" dirty="0" smtClean="0"/>
              <a:t>tabiques.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492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Caso 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¿ Y ahora que hacemos?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880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Caso 1</a:t>
            </a:r>
            <a:endParaRPr lang="es-ES" dirty="0"/>
          </a:p>
        </p:txBody>
      </p:sp>
      <p:sp>
        <p:nvSpPr>
          <p:cNvPr id="24578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S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 Líquido Pleural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TG 63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Leucocitos 92000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GR 78400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PMN 98%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MN 2%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pH 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</a:rPr>
              <a:t>6,92</a:t>
            </a: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+mn-ea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Interpretación del </a:t>
            </a:r>
            <a:r>
              <a:rPr lang="es-ES" dirty="0" smtClean="0"/>
              <a:t>líquido: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773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Caso 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Si al 4º día este paciente continúa con fiebre. </a:t>
            </a:r>
          </a:p>
          <a:p>
            <a:pPr marL="514350" indent="-514350">
              <a:buAutoNum type="arabicPeriod"/>
            </a:pPr>
            <a:r>
              <a:rPr lang="es-ES" dirty="0" smtClean="0"/>
              <a:t>¿ En que pensaría?</a:t>
            </a:r>
          </a:p>
          <a:p>
            <a:pPr marL="514350" indent="-514350">
              <a:buAutoNum type="arabicPeriod"/>
            </a:pPr>
            <a:r>
              <a:rPr lang="es-ES" dirty="0" smtClean="0"/>
              <a:t>¿ Cuál sería su conducta?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5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CASO 2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44565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" dirty="0">
                <a:latin typeface="Calisto MT" charset="0"/>
              </a:rPr>
              <a:t>CASO 2</a:t>
            </a:r>
          </a:p>
        </p:txBody>
      </p:sp>
      <p:sp>
        <p:nvSpPr>
          <p:cNvPr id="64514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pPr eaLnBrk="1" hangingPunct="1"/>
            <a:r>
              <a:rPr lang="es-ES" dirty="0">
                <a:latin typeface="Gill Sans MT" charset="0"/>
              </a:rPr>
              <a:t>Escolar de 7 años.</a:t>
            </a:r>
          </a:p>
          <a:p>
            <a:pPr eaLnBrk="1" hangingPunct="1"/>
            <a:r>
              <a:rPr lang="es-ES" dirty="0">
                <a:latin typeface="Gill Sans MT" charset="0"/>
              </a:rPr>
              <a:t>MC (febrero): fiebre de 4 días de evolución de 38.5, tos aislada que aumenta en la últimas 24hr. Buen estado general.</a:t>
            </a:r>
          </a:p>
          <a:p>
            <a:pPr eaLnBrk="1" hangingPunct="1"/>
            <a:r>
              <a:rPr lang="es-ES" dirty="0">
                <a:latin typeface="Gill Sans MT" charset="0"/>
              </a:rPr>
              <a:t>Antecedentes: </a:t>
            </a:r>
            <a:r>
              <a:rPr lang="es-ES" dirty="0" smtClean="0">
                <a:latin typeface="Gill Sans MT" charset="0"/>
              </a:rPr>
              <a:t>sana</a:t>
            </a:r>
          </a:p>
          <a:p>
            <a:pPr eaLnBrk="1" hangingPunct="1"/>
            <a:r>
              <a:rPr lang="es-ES" dirty="0" smtClean="0">
                <a:latin typeface="Gill Sans MT" charset="0"/>
              </a:rPr>
              <a:t>Al examen: </a:t>
            </a:r>
            <a:r>
              <a:rPr lang="es-ES" dirty="0" err="1" smtClean="0">
                <a:latin typeface="Gill Sans MT" charset="0"/>
              </a:rPr>
              <a:t>afebril</a:t>
            </a:r>
            <a:r>
              <a:rPr lang="es-ES" dirty="0" smtClean="0">
                <a:latin typeface="Gill Sans MT" charset="0"/>
              </a:rPr>
              <a:t>, sin </a:t>
            </a:r>
            <a:r>
              <a:rPr lang="es-ES" dirty="0" err="1" smtClean="0">
                <a:latin typeface="Gill Sans MT" charset="0"/>
              </a:rPr>
              <a:t>dif</a:t>
            </a:r>
            <a:r>
              <a:rPr lang="es-ES" dirty="0" smtClean="0">
                <a:latin typeface="Gill Sans MT" charset="0"/>
              </a:rPr>
              <a:t> respiratoria</a:t>
            </a:r>
          </a:p>
          <a:p>
            <a:pPr marL="0" indent="0" eaLnBrk="1" hangingPunct="1">
              <a:buNone/>
            </a:pPr>
            <a:r>
              <a:rPr lang="es-ES" dirty="0">
                <a:latin typeface="Gill Sans MT" charset="0"/>
              </a:rPr>
              <a:t>	</a:t>
            </a:r>
            <a:r>
              <a:rPr lang="es-ES" dirty="0" smtClean="0">
                <a:latin typeface="Gill Sans MT" charset="0"/>
              </a:rPr>
              <a:t>MP+ </a:t>
            </a:r>
            <a:r>
              <a:rPr lang="es-ES" dirty="0" err="1" smtClean="0">
                <a:latin typeface="Gill Sans MT" charset="0"/>
              </a:rPr>
              <a:t>crepitos</a:t>
            </a:r>
            <a:r>
              <a:rPr lang="es-ES" dirty="0" smtClean="0">
                <a:latin typeface="Gill Sans MT" charset="0"/>
              </a:rPr>
              <a:t> tercio derecho superior y 	sibilancias aisladas.</a:t>
            </a:r>
            <a:endParaRPr lang="es-E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3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Caso clínico 1</a:t>
            </a:r>
            <a:endParaRPr lang="es-ES" dirty="0"/>
          </a:p>
        </p:txBody>
      </p:sp>
      <p:sp>
        <p:nvSpPr>
          <p:cNvPr id="67586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pPr eaLnBrk="1" hangingPunct="1"/>
            <a:endParaRPr lang="es-ES_tradnl" dirty="0" smtClean="0">
              <a:latin typeface="Gill Sans MT" charset="0"/>
            </a:endParaRPr>
          </a:p>
          <a:p>
            <a:pPr eaLnBrk="1" hangingPunct="1"/>
            <a:endParaRPr lang="es-ES_tradnl" dirty="0">
              <a:latin typeface="Gill Sans MT" charset="0"/>
            </a:endParaRPr>
          </a:p>
          <a:p>
            <a:pPr eaLnBrk="1" hangingPunct="1"/>
            <a:r>
              <a:rPr lang="es-ES_tradnl" dirty="0" smtClean="0">
                <a:latin typeface="Gill Sans MT" charset="0"/>
              </a:rPr>
              <a:t>RSH</a:t>
            </a:r>
            <a:r>
              <a:rPr lang="es-ES_tradnl" dirty="0">
                <a:latin typeface="Gill Sans MT" charset="0"/>
              </a:rPr>
              <a:t>, </a:t>
            </a:r>
            <a:r>
              <a:rPr lang="es-ES_tradnl" dirty="0" smtClean="0">
                <a:latin typeface="Gill Sans MT" charset="0"/>
              </a:rPr>
              <a:t>5 </a:t>
            </a:r>
            <a:r>
              <a:rPr lang="es-ES_tradnl" dirty="0">
                <a:latin typeface="Gill Sans MT" charset="0"/>
              </a:rPr>
              <a:t>años 7 </a:t>
            </a:r>
            <a:r>
              <a:rPr lang="es-ES_tradnl" dirty="0" smtClean="0">
                <a:latin typeface="Gill Sans MT" charset="0"/>
              </a:rPr>
              <a:t>meses, sexo masculino.</a:t>
            </a:r>
          </a:p>
          <a:p>
            <a:pPr eaLnBrk="1" hangingPunct="1"/>
            <a:r>
              <a:rPr lang="es-ES_tradnl" dirty="0" smtClean="0">
                <a:latin typeface="Gill Sans MT" charset="0"/>
              </a:rPr>
              <a:t> Sin </a:t>
            </a:r>
            <a:r>
              <a:rPr lang="es-ES_tradnl" dirty="0">
                <a:latin typeface="Gill Sans MT" charset="0"/>
              </a:rPr>
              <a:t>antecedentes mórbidos de importancia, personales ni </a:t>
            </a:r>
            <a:r>
              <a:rPr lang="es-ES_tradnl" dirty="0" smtClean="0">
                <a:latin typeface="Gill Sans MT" charset="0"/>
              </a:rPr>
              <a:t>familiares.</a:t>
            </a:r>
          </a:p>
          <a:p>
            <a:pPr eaLnBrk="1" hangingPunct="1"/>
            <a:endParaRPr lang="es-ES_tradnl" dirty="0" smtClean="0">
              <a:latin typeface="Gill Sans MT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endParaRPr lang="es-ES_tradnl" dirty="0" smtClean="0">
              <a:latin typeface="Gill Sans MT" charset="0"/>
            </a:endParaRPr>
          </a:p>
          <a:p>
            <a:endParaRPr lang="es-ES_tradnl" dirty="0">
              <a:latin typeface="Gill Sans MT" charset="0"/>
            </a:endParaRPr>
          </a:p>
          <a:p>
            <a:r>
              <a:rPr lang="es-ES_tradnl" dirty="0" smtClean="0">
                <a:latin typeface="Gill Sans MT" charset="0"/>
              </a:rPr>
              <a:t>MC</a:t>
            </a:r>
            <a:r>
              <a:rPr lang="es-ES_tradnl" dirty="0">
                <a:latin typeface="Gill Sans MT" charset="0"/>
              </a:rPr>
              <a:t>: 3 días de fiebre hasta 39.5, dolor abdominal y tos las últimas 24 </a:t>
            </a:r>
            <a:r>
              <a:rPr lang="es-ES_tradnl" dirty="0" err="1">
                <a:latin typeface="Gill Sans MT" charset="0"/>
              </a:rPr>
              <a:t>hr</a:t>
            </a:r>
            <a:r>
              <a:rPr lang="es-ES_tradnl" dirty="0">
                <a:latin typeface="Gill Sans MT" charset="0"/>
              </a:rPr>
              <a:t>. No refiere diarrea, ni vómitos.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180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>
              <a:latin typeface="Calisto MT" charset="0"/>
            </a:endParaRPr>
          </a:p>
        </p:txBody>
      </p:sp>
      <p:pic>
        <p:nvPicPr>
          <p:cNvPr id="65538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26" r="-26726"/>
          <a:stretch>
            <a:fillRect/>
          </a:stretch>
        </p:blipFill>
        <p:spPr>
          <a:xfrm>
            <a:off x="-104775" y="2027238"/>
            <a:ext cx="6596063" cy="4221162"/>
          </a:xfrm>
          <a:ln>
            <a:solidFill>
              <a:srgbClr val="3366FF"/>
            </a:solidFill>
          </a:ln>
        </p:spPr>
      </p:pic>
      <p:pic>
        <p:nvPicPr>
          <p:cNvPr id="65539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2027238"/>
            <a:ext cx="3716337" cy="4221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1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" dirty="0" smtClean="0">
                <a:latin typeface="Calisto MT" charset="0"/>
              </a:rPr>
              <a:t>Caso 2</a:t>
            </a:r>
            <a:endParaRPr lang="es-ES" dirty="0">
              <a:latin typeface="Calisto MT" charset="0"/>
            </a:endParaRPr>
          </a:p>
        </p:txBody>
      </p:sp>
      <p:sp>
        <p:nvSpPr>
          <p:cNvPr id="52226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rgbClr val="3366FF"/>
            </a:solidFill>
          </a:ln>
        </p:spPr>
        <p:txBody>
          <a:bodyPr rtlCol="0">
            <a:normAutofit/>
          </a:bodyPr>
          <a:lstStyle/>
          <a:p>
            <a:pPr marL="596900" indent="-514350" eaLnBrk="1" fontAlgn="auto" hangingPunct="1">
              <a:spcAft>
                <a:spcPts val="0"/>
              </a:spcAft>
              <a:buFont typeface="Wingdings 2" charset="0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  <a:cs typeface="+mn-cs"/>
              </a:rPr>
              <a:t>Diagnóstico </a:t>
            </a:r>
          </a:p>
          <a:p>
            <a:pPr marL="596900" indent="-514350" eaLnBrk="1" fontAlgn="auto" hangingPunct="1">
              <a:spcAft>
                <a:spcPts val="0"/>
              </a:spcAft>
              <a:buFont typeface="Wingdings 2" charset="0"/>
              <a:buAutoNum type="arabicPeriod"/>
              <a:defRPr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+mn-ea"/>
              <a:cs typeface="+mn-cs"/>
            </a:endParaRPr>
          </a:p>
          <a:p>
            <a:pPr marL="596900" indent="-514350" eaLnBrk="1" fontAlgn="auto" hangingPunct="1">
              <a:spcAft>
                <a:spcPts val="0"/>
              </a:spcAft>
              <a:buFont typeface="Wingdings 2" charset="0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  <a:cs typeface="+mn-cs"/>
              </a:rPr>
              <a:t>Etiologías</a:t>
            </a:r>
          </a:p>
          <a:p>
            <a:pPr marL="596900" indent="-514350" eaLnBrk="1" fontAlgn="auto" hangingPunct="1">
              <a:spcAft>
                <a:spcPts val="0"/>
              </a:spcAft>
              <a:buFont typeface="Wingdings 2" charset="0"/>
              <a:buAutoNum type="arabicPeriod"/>
              <a:defRPr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+mn-ea"/>
              <a:cs typeface="+mn-cs"/>
            </a:endParaRPr>
          </a:p>
          <a:p>
            <a:pPr marL="596900" indent="-514350" eaLnBrk="1" fontAlgn="auto" hangingPunct="1">
              <a:spcAft>
                <a:spcPts val="0"/>
              </a:spcAft>
              <a:buFont typeface="Wingdings 2" charset="0"/>
              <a:buAutoNum type="arabicPeriod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  <a:cs typeface="+mn-cs"/>
              </a:rPr>
              <a:t>Exámenes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+mn-ea"/>
              <a:cs typeface="+mn-cs"/>
            </a:endParaRPr>
          </a:p>
          <a:p>
            <a:pPr marL="596900" indent="-514350" eaLnBrk="1" fontAlgn="auto" hangingPunct="1">
              <a:spcAft>
                <a:spcPts val="0"/>
              </a:spcAft>
              <a:buFont typeface="Wingdings 2" charset="0"/>
              <a:buAutoNum type="arabicPeriod"/>
              <a:defRPr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+mn-ea"/>
              <a:cs typeface="+mn-cs"/>
            </a:endParaRPr>
          </a:p>
          <a:p>
            <a:pPr marL="596900" indent="-514350" eaLnBrk="1" fontAlgn="auto" hangingPunct="1">
              <a:spcAft>
                <a:spcPts val="0"/>
              </a:spcAft>
              <a:buFont typeface="Wingdings 2" charset="0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charset="0"/>
                <a:ea typeface="+mn-ea"/>
                <a:cs typeface="+mn-cs"/>
              </a:rPr>
              <a:t>Tratamiento</a:t>
            </a:r>
          </a:p>
        </p:txBody>
      </p:sp>
    </p:spTree>
    <p:extLst>
      <p:ext uri="{BB962C8B-B14F-4D97-AF65-F5344CB8AC3E}">
        <p14:creationId xmlns:p14="http://schemas.microsoft.com/office/powerpoint/2010/main" val="161471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Caso clínico 1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¿ Que otros aspectos sería importante interrogar en la anamnesis?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80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>
              <a:defRPr/>
            </a:pPr>
            <a:r>
              <a:rPr lang="es-ES" dirty="0"/>
              <a:t>Caso clínico 1</a:t>
            </a:r>
            <a:endParaRPr lang="es-ES_tradnl" dirty="0">
              <a:solidFill>
                <a:schemeClr val="tx2">
                  <a:satMod val="13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0658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pPr eaLnBrk="1" hangingPunct="1"/>
            <a:r>
              <a:rPr lang="es-ES_tradnl" dirty="0" smtClean="0">
                <a:latin typeface="Gill Sans MT" charset="0"/>
              </a:rPr>
              <a:t>Es evaluado por usted en el SU:</a:t>
            </a:r>
          </a:p>
          <a:p>
            <a:pPr marL="0" indent="0" eaLnBrk="1" hangingPunct="1">
              <a:buNone/>
            </a:pPr>
            <a:r>
              <a:rPr lang="es-ES_tradnl" dirty="0">
                <a:latin typeface="Gill Sans MT" charset="0"/>
              </a:rPr>
              <a:t>	</a:t>
            </a:r>
            <a:r>
              <a:rPr lang="es-ES_tradnl" dirty="0" smtClean="0">
                <a:latin typeface="Gill Sans MT" charset="0"/>
              </a:rPr>
              <a:t>- </a:t>
            </a:r>
            <a:r>
              <a:rPr lang="es-ES_tradnl" dirty="0" err="1" smtClean="0">
                <a:latin typeface="Gill Sans MT" charset="0"/>
              </a:rPr>
              <a:t>Tª</a:t>
            </a:r>
            <a:r>
              <a:rPr lang="es-ES_tradnl" dirty="0" smtClean="0">
                <a:latin typeface="Gill Sans MT" charset="0"/>
              </a:rPr>
              <a:t> 39º, FC 128x, FR35 x,  </a:t>
            </a:r>
            <a:r>
              <a:rPr lang="es-ES_tradnl" dirty="0">
                <a:latin typeface="Gill Sans MT" charset="0"/>
              </a:rPr>
              <a:t>saturando </a:t>
            </a:r>
            <a:r>
              <a:rPr lang="es-ES_tradnl" dirty="0" smtClean="0">
                <a:latin typeface="Gill Sans MT" charset="0"/>
              </a:rPr>
              <a:t>96%</a:t>
            </a:r>
          </a:p>
          <a:p>
            <a:pPr marL="0" indent="0" eaLnBrk="1" hangingPunct="1">
              <a:buNone/>
            </a:pPr>
            <a:r>
              <a:rPr lang="es-ES_tradnl" dirty="0">
                <a:latin typeface="Gill Sans MT" charset="0"/>
              </a:rPr>
              <a:t>	</a:t>
            </a:r>
            <a:r>
              <a:rPr lang="es-ES_tradnl" dirty="0" smtClean="0">
                <a:latin typeface="Gill Sans MT" charset="0"/>
              </a:rPr>
              <a:t>- Decaído, levemente pálido</a:t>
            </a:r>
          </a:p>
          <a:p>
            <a:pPr marL="0" indent="0" eaLnBrk="1" hangingPunct="1">
              <a:buNone/>
            </a:pPr>
            <a:r>
              <a:rPr lang="es-ES_tradnl" dirty="0">
                <a:latin typeface="Gill Sans MT" charset="0"/>
              </a:rPr>
              <a:t>	</a:t>
            </a:r>
            <a:r>
              <a:rPr lang="es-ES_tradnl" dirty="0" smtClean="0">
                <a:latin typeface="Gill Sans MT" charset="0"/>
              </a:rPr>
              <a:t>- mucosas rosadas y bien hidratado</a:t>
            </a:r>
          </a:p>
          <a:p>
            <a:pPr marL="0" indent="0" eaLnBrk="1" hangingPunct="1">
              <a:buNone/>
            </a:pPr>
            <a:r>
              <a:rPr lang="es-ES_tradnl" dirty="0">
                <a:latin typeface="Gill Sans MT" charset="0"/>
              </a:rPr>
              <a:t>	</a:t>
            </a:r>
            <a:r>
              <a:rPr lang="es-ES_tradnl" dirty="0" smtClean="0">
                <a:latin typeface="Gill Sans MT" charset="0"/>
              </a:rPr>
              <a:t>- MP+ disminuido levemente en ambas bases</a:t>
            </a:r>
          </a:p>
          <a:p>
            <a:pPr marL="0" indent="0" eaLnBrk="1" hangingPunct="1">
              <a:buNone/>
            </a:pPr>
            <a:r>
              <a:rPr lang="es-ES_tradnl" dirty="0">
                <a:latin typeface="Gill Sans MT" charset="0"/>
              </a:rPr>
              <a:t>	</a:t>
            </a:r>
            <a:r>
              <a:rPr lang="es-ES_tradnl" dirty="0" smtClean="0">
                <a:latin typeface="Gill Sans MT" charset="0"/>
              </a:rPr>
              <a:t>- </a:t>
            </a:r>
            <a:r>
              <a:rPr lang="es-ES_tradnl" dirty="0" err="1" smtClean="0">
                <a:latin typeface="Gill Sans MT" charset="0"/>
              </a:rPr>
              <a:t>ABdomen</a:t>
            </a:r>
            <a:r>
              <a:rPr lang="es-ES_tradnl" dirty="0" smtClean="0">
                <a:latin typeface="Gill Sans MT" charset="0"/>
              </a:rPr>
              <a:t>: blando </a:t>
            </a:r>
            <a:r>
              <a:rPr lang="es-ES_tradnl" dirty="0" err="1" smtClean="0">
                <a:latin typeface="Gill Sans MT" charset="0"/>
              </a:rPr>
              <a:t>depresible</a:t>
            </a:r>
            <a:r>
              <a:rPr lang="es-ES_tradnl" dirty="0" smtClean="0">
                <a:latin typeface="Gill Sans MT" charset="0"/>
              </a:rPr>
              <a:t> e indoloro. RHA+</a:t>
            </a:r>
          </a:p>
        </p:txBody>
      </p:sp>
    </p:spTree>
    <p:extLst>
      <p:ext uri="{BB962C8B-B14F-4D97-AF65-F5344CB8AC3E}">
        <p14:creationId xmlns:p14="http://schemas.microsoft.com/office/powerpoint/2010/main" val="315353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¿ Qué otro aspecto al examen físico sería importante consignar?</a:t>
            </a:r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07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¿ Cuales elementos serían importantes interrogar dentro de la de la anamnesis remota?</a:t>
            </a:r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50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Solicitaría algún examen?, cuál y porque?</a:t>
            </a:r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+mj-cs"/>
              </a:rPr>
              <a:t>Radiografía  (ingreso)</a:t>
            </a:r>
            <a:endParaRPr lang="es-ES_tradnl" dirty="0">
              <a:solidFill>
                <a:schemeClr val="tx2">
                  <a:satMod val="13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71682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" r="26069" b="7324"/>
          <a:stretch/>
        </p:blipFill>
        <p:spPr>
          <a:xfrm>
            <a:off x="86910" y="1145170"/>
            <a:ext cx="4326358" cy="5309418"/>
          </a:xfrm>
          <a:ln>
            <a:solidFill>
              <a:srgbClr val="3366FF"/>
            </a:solidFill>
          </a:ln>
        </p:spPr>
      </p:pic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5862" r="31186" b="17453"/>
          <a:stretch/>
        </p:blipFill>
        <p:spPr>
          <a:xfrm>
            <a:off x="4413268" y="1145170"/>
            <a:ext cx="4579807" cy="5309418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428495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 clínico 1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s-ES" dirty="0" smtClean="0"/>
              <a:t>Describa la </a:t>
            </a:r>
            <a:r>
              <a:rPr lang="es-ES" dirty="0" err="1" smtClean="0"/>
              <a:t>rx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" b="7324"/>
          <a:stretch>
            <a:fillRect/>
          </a:stretch>
        </p:blipFill>
        <p:spPr>
          <a:xfrm>
            <a:off x="839616" y="2689501"/>
            <a:ext cx="3397112" cy="21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71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337</Words>
  <Application>Microsoft Macintosh PowerPoint</Application>
  <PresentationFormat>Presentación en pantalla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Neumonia Casos clínicos internos   * Material para internos</vt:lpstr>
      <vt:lpstr>Caso clínico 1</vt:lpstr>
      <vt:lpstr>Caso clínico 1</vt:lpstr>
      <vt:lpstr>Caso clínico 1</vt:lpstr>
      <vt:lpstr>Caso clínico 1</vt:lpstr>
      <vt:lpstr>Caso clínico 1</vt:lpstr>
      <vt:lpstr>Caso clínico 1</vt:lpstr>
      <vt:lpstr>Radiografía  (ingreso)</vt:lpstr>
      <vt:lpstr>Caso clínico 1</vt:lpstr>
      <vt:lpstr>Caso clínico 1</vt:lpstr>
      <vt:lpstr>Caso clínico 1</vt:lpstr>
      <vt:lpstr>Caso clínico 1</vt:lpstr>
      <vt:lpstr>Presentación de PowerPoint</vt:lpstr>
      <vt:lpstr>Caso 1</vt:lpstr>
      <vt:lpstr>Caso 1</vt:lpstr>
      <vt:lpstr>Caso 1</vt:lpstr>
      <vt:lpstr>Caso 1</vt:lpstr>
      <vt:lpstr>Presentación de PowerPoint</vt:lpstr>
      <vt:lpstr>CASO 2</vt:lpstr>
      <vt:lpstr>Presentación de PowerPoint</vt:lpstr>
      <vt:lpstr>Caso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Neumonia Casos clínicos internos   * Material para docente </dc:title>
  <dc:creator>Javiera</dc:creator>
  <cp:lastModifiedBy>Astrid Jiusan</cp:lastModifiedBy>
  <cp:revision>2</cp:revision>
  <dcterms:created xsi:type="dcterms:W3CDTF">2020-06-07T22:40:02Z</dcterms:created>
  <dcterms:modified xsi:type="dcterms:W3CDTF">2020-06-08T17:18:07Z</dcterms:modified>
</cp:coreProperties>
</file>