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20/01/2020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20/01/2020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20/01/2020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20/01/2020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20/01/2020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Caso clínico cefalea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Internado Neurología</a:t>
            </a:r>
            <a:endParaRPr lang="es-ES_tradn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Objetivos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_tradnl" dirty="0" smtClean="0"/>
              <a:t>Concepto de cefalea crónica diaria</a:t>
            </a:r>
          </a:p>
          <a:p>
            <a:endParaRPr lang="es-ES_tradnl" dirty="0" smtClean="0"/>
          </a:p>
          <a:p>
            <a:r>
              <a:rPr lang="es-ES_tradnl" dirty="0" smtClean="0"/>
              <a:t>Factores de </a:t>
            </a:r>
            <a:r>
              <a:rPr lang="es-ES_tradnl" dirty="0" err="1" smtClean="0"/>
              <a:t>cronificación</a:t>
            </a:r>
            <a:r>
              <a:rPr lang="es-ES_tradnl" dirty="0" smtClean="0"/>
              <a:t> e importancia</a:t>
            </a:r>
          </a:p>
          <a:p>
            <a:pPr lvl="1"/>
            <a:r>
              <a:rPr lang="es-ES_tradnl" dirty="0" smtClean="0"/>
              <a:t>Psicopatología</a:t>
            </a:r>
          </a:p>
          <a:p>
            <a:pPr lvl="1"/>
            <a:r>
              <a:rPr lang="es-ES_tradnl" dirty="0" smtClean="0"/>
              <a:t>Abuso analgésico</a:t>
            </a:r>
          </a:p>
          <a:p>
            <a:pPr lvl="1"/>
            <a:r>
              <a:rPr lang="es-ES_tradnl" dirty="0" smtClean="0"/>
              <a:t>Insomnio</a:t>
            </a:r>
          </a:p>
          <a:p>
            <a:pPr lvl="1"/>
            <a:r>
              <a:rPr lang="es-ES_tradnl" dirty="0" smtClean="0"/>
              <a:t>Alta frecuencia de cefalea previa</a:t>
            </a:r>
          </a:p>
          <a:p>
            <a:endParaRPr lang="es-ES_tradnl" dirty="0" smtClean="0"/>
          </a:p>
          <a:p>
            <a:r>
              <a:rPr lang="es-ES_tradnl" dirty="0" smtClean="0"/>
              <a:t>Intervenciones requeridas</a:t>
            </a:r>
          </a:p>
          <a:p>
            <a:pPr lvl="1"/>
            <a:r>
              <a:rPr lang="es-ES_tradnl" dirty="0" smtClean="0"/>
              <a:t>No farmacológicas: control de insomnio y psicopatología</a:t>
            </a:r>
          </a:p>
          <a:p>
            <a:pPr lvl="1"/>
            <a:r>
              <a:rPr lang="es-ES_tradnl" dirty="0" smtClean="0"/>
              <a:t>Indicaciones profilácticas</a:t>
            </a:r>
          </a:p>
          <a:p>
            <a:pPr lvl="1"/>
            <a:r>
              <a:rPr lang="es-ES_tradnl" dirty="0" smtClean="0"/>
              <a:t>Restricción de analgesia a demanda</a:t>
            </a:r>
            <a:endParaRPr lang="es-ES_trad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Caso clínico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_tradnl" dirty="0" smtClean="0"/>
              <a:t>Sandra es una paciente de 42 años de edad, diestra, informática en una compañía de telefonía</a:t>
            </a:r>
          </a:p>
          <a:p>
            <a:endParaRPr lang="es-ES_tradnl" dirty="0" smtClean="0"/>
          </a:p>
          <a:p>
            <a:r>
              <a:rPr lang="es-ES_tradnl" dirty="0" smtClean="0"/>
              <a:t>No destaca historial medico salvo hipertensión arterial bien controlada con Losartán 50 mg/día</a:t>
            </a:r>
            <a:endParaRPr lang="es-ES_tradnl" dirty="0" smtClean="0"/>
          </a:p>
          <a:p>
            <a:pPr>
              <a:buNone/>
            </a:pPr>
            <a:endParaRPr lang="es-ES_tradnl" dirty="0" smtClean="0"/>
          </a:p>
          <a:p>
            <a:r>
              <a:rPr lang="es-ES_tradnl" dirty="0" smtClean="0"/>
              <a:t>Desde los 20 años ha presentado episodios esporádicos de cefalea hemicránea alternante, opresivo-</a:t>
            </a:r>
            <a:r>
              <a:rPr lang="es-ES_tradnl" dirty="0" err="1" smtClean="0"/>
              <a:t>pulsatil</a:t>
            </a:r>
            <a:r>
              <a:rPr lang="es-ES_tradnl" dirty="0" smtClean="0"/>
              <a:t> asociada a nauseas y vómitos, en ocasiones prolongándose hasta 1 día, cediendo finalmente con reposo nocturno</a:t>
            </a:r>
          </a:p>
          <a:p>
            <a:endParaRPr lang="es-ES_tradnl" dirty="0" smtClean="0"/>
          </a:p>
          <a:p>
            <a:r>
              <a:rPr lang="es-ES_tradnl" dirty="0" smtClean="0"/>
              <a:t>Su frecuencia ha cambiado en los años llegando a presentarse hasta en 3 ocasiones al mes, aun que también ha pasado meses sin presentarlas</a:t>
            </a:r>
          </a:p>
          <a:p>
            <a:endParaRPr lang="es-ES_tradnl" dirty="0" smtClean="0"/>
          </a:p>
          <a:p>
            <a:r>
              <a:rPr lang="es-ES_tradnl" dirty="0" smtClean="0"/>
              <a:t>Para su manejo se </a:t>
            </a:r>
            <a:r>
              <a:rPr lang="es-ES_tradnl" dirty="0" err="1" smtClean="0"/>
              <a:t>automedicó</a:t>
            </a:r>
            <a:r>
              <a:rPr lang="es-ES_tradnl" dirty="0" smtClean="0"/>
              <a:t> desde siempre </a:t>
            </a:r>
            <a:r>
              <a:rPr lang="es-ES_tradnl" dirty="0" err="1" smtClean="0"/>
              <a:t>ketoprofeno</a:t>
            </a:r>
            <a:r>
              <a:rPr lang="es-ES_tradnl" dirty="0" smtClean="0"/>
              <a:t> 50 mg con buena respuesta </a:t>
            </a:r>
            <a:endParaRPr lang="es-ES_trad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Objetivos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_tradnl" dirty="0" smtClean="0"/>
              <a:t>Distinguir los síndromes de cefalea primaria y secundaria</a:t>
            </a:r>
          </a:p>
          <a:p>
            <a:pPr lvl="1"/>
            <a:r>
              <a:rPr lang="es-ES_tradnl" dirty="0" smtClean="0"/>
              <a:t>Concepto de banderas rojas</a:t>
            </a:r>
          </a:p>
          <a:p>
            <a:endParaRPr lang="es-ES_tradnl" dirty="0" smtClean="0"/>
          </a:p>
          <a:p>
            <a:r>
              <a:rPr lang="es-ES_tradnl" dirty="0" smtClean="0"/>
              <a:t>Reconocer dimensiones relevantes</a:t>
            </a:r>
          </a:p>
          <a:p>
            <a:pPr lvl="1"/>
            <a:r>
              <a:rPr lang="es-ES_tradnl" dirty="0" smtClean="0"/>
              <a:t>Antecedentes personales</a:t>
            </a:r>
          </a:p>
          <a:p>
            <a:pPr lvl="1"/>
            <a:r>
              <a:rPr lang="es-ES_tradnl" dirty="0" smtClean="0"/>
              <a:t>Historial de uso farmacológico y respuesta</a:t>
            </a:r>
          </a:p>
          <a:p>
            <a:pPr lvl="1"/>
            <a:r>
              <a:rPr lang="es-ES_tradnl" dirty="0" smtClean="0"/>
              <a:t>Patrón de cefalea</a:t>
            </a:r>
          </a:p>
          <a:p>
            <a:pPr lvl="1"/>
            <a:r>
              <a:rPr lang="es-ES_tradnl" dirty="0" smtClean="0"/>
              <a:t>Agregación familiar</a:t>
            </a:r>
          </a:p>
          <a:p>
            <a:endParaRPr lang="es-ES_tradnl" dirty="0" smtClean="0"/>
          </a:p>
          <a:p>
            <a:r>
              <a:rPr lang="es-ES_tradnl" dirty="0" smtClean="0"/>
              <a:t>Discutir la utilidad e indicación de estudio y pertinencia del manejo</a:t>
            </a:r>
            <a:endParaRPr lang="es-ES_tradnl" dirty="0" smtClean="0"/>
          </a:p>
          <a:p>
            <a:pPr>
              <a:buNone/>
            </a:pPr>
            <a:endParaRPr lang="es-ES_trad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Caso clínico 2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ES_tradnl" dirty="0" smtClean="0"/>
              <a:t>El sábado recién pasado inició cerca de las 23:00 hrs una cefalea brusca e intensa, mayor a lo habitual, en relación frontal peri-orbitaria derecha pero con discreta irradiación a contralateral</a:t>
            </a:r>
          </a:p>
          <a:p>
            <a:pPr lvl="1"/>
            <a:r>
              <a:rPr lang="es-ES_tradnl" dirty="0" smtClean="0"/>
              <a:t>La refirió como la peor de su vida</a:t>
            </a:r>
          </a:p>
          <a:p>
            <a:endParaRPr lang="es-ES_tradnl" dirty="0" smtClean="0"/>
          </a:p>
          <a:p>
            <a:r>
              <a:rPr lang="es-ES_tradnl" dirty="0" smtClean="0"/>
              <a:t>Recurre a su medicación habitual necesitando doblar su dosis habitual dada la ausencia de respuesta habitual  </a:t>
            </a:r>
          </a:p>
          <a:p>
            <a:pPr lvl="1"/>
            <a:r>
              <a:rPr lang="es-ES_tradnl" dirty="0" smtClean="0"/>
              <a:t>Luego de persistir la cefalea en intensidad EVA 10/10, sin respuesta a analgesia decide consultar en un servicio de urgencia</a:t>
            </a:r>
          </a:p>
          <a:p>
            <a:endParaRPr lang="es-ES_tradnl" dirty="0" smtClean="0"/>
          </a:p>
          <a:p>
            <a:r>
              <a:rPr lang="es-ES_tradnl" dirty="0" smtClean="0"/>
              <a:t>Su examen clínico general evidenció T° 36, PA 145/80, CEG con tendencia a la quietud</a:t>
            </a:r>
          </a:p>
          <a:p>
            <a:endParaRPr lang="es-ES_tradnl" dirty="0" smtClean="0"/>
          </a:p>
          <a:p>
            <a:r>
              <a:rPr lang="es-ES_tradnl" dirty="0" smtClean="0"/>
              <a:t>En el ámbito neurológico no destaco focalidad ni signología meníngea</a:t>
            </a:r>
          </a:p>
          <a:p>
            <a:endParaRPr lang="es-ES_tradnl" dirty="0" smtClean="0"/>
          </a:p>
          <a:p>
            <a:r>
              <a:rPr lang="es-ES_tradnl" dirty="0" smtClean="0"/>
              <a:t>Luego de 2 hr bajo manejo </a:t>
            </a:r>
            <a:r>
              <a:rPr lang="es-ES_tradnl" dirty="0" err="1" smtClean="0"/>
              <a:t>analgesico</a:t>
            </a:r>
            <a:r>
              <a:rPr lang="es-ES_tradnl" dirty="0" smtClean="0"/>
              <a:t> con paracetamol 1 gr y </a:t>
            </a:r>
            <a:r>
              <a:rPr lang="es-ES_tradnl" dirty="0" err="1" smtClean="0"/>
              <a:t>ketoprofeno</a:t>
            </a:r>
            <a:r>
              <a:rPr lang="es-ES_tradnl" dirty="0" smtClean="0"/>
              <a:t> 100 mg EV persiste </a:t>
            </a:r>
            <a:r>
              <a:rPr lang="es-ES_tradnl" dirty="0" err="1" smtClean="0"/>
              <a:t>sintomatologia</a:t>
            </a:r>
            <a:r>
              <a:rPr lang="es-ES_tradnl" dirty="0" smtClean="0"/>
              <a:t> en EVA 8/10</a:t>
            </a:r>
            <a:endParaRPr lang="es-ES_trad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Objetivos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Discutir concepto de cefalea ictal</a:t>
            </a:r>
          </a:p>
          <a:p>
            <a:endParaRPr lang="es-ES_tradnl" dirty="0" smtClean="0"/>
          </a:p>
          <a:p>
            <a:r>
              <a:rPr lang="es-ES_tradnl" dirty="0" smtClean="0"/>
              <a:t>Diagnostico diferencial de la cefalea ictal</a:t>
            </a:r>
          </a:p>
          <a:p>
            <a:endParaRPr lang="es-ES_tradnl" dirty="0" smtClean="0"/>
          </a:p>
          <a:p>
            <a:r>
              <a:rPr lang="es-ES_tradnl" dirty="0" smtClean="0"/>
              <a:t>Planificar estudio etiológico y conducta</a:t>
            </a:r>
            <a:endParaRPr lang="es-ES_trad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Caso clínico </a:t>
            </a:r>
            <a:r>
              <a:rPr lang="es-ES_tradnl" dirty="0" smtClean="0"/>
              <a:t>3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_tradnl" dirty="0" smtClean="0"/>
              <a:t>Debido al cambio de patrón y la brusquedad en la presentación sumado a la refractariedad analgésica un  estudio imagenológico fue obtenido</a:t>
            </a:r>
          </a:p>
          <a:p>
            <a:endParaRPr lang="es-ES_tradnl" dirty="0" smtClean="0"/>
          </a:p>
          <a:p>
            <a:r>
              <a:rPr lang="es-ES_tradnl" dirty="0" smtClean="0"/>
              <a:t>Una TC cerebral y un estudio contrastado vascular (</a:t>
            </a:r>
            <a:r>
              <a:rPr lang="es-ES_tradnl" dirty="0" err="1" smtClean="0"/>
              <a:t>angioTC</a:t>
            </a:r>
            <a:r>
              <a:rPr lang="es-ES_tradnl" dirty="0" smtClean="0"/>
              <a:t> cerebro) fueron obtenidos</a:t>
            </a:r>
          </a:p>
          <a:p>
            <a:pPr lvl="1"/>
            <a:r>
              <a:rPr lang="es-ES_tradnl" dirty="0" smtClean="0"/>
              <a:t>El informe solo concluye la presencia de un aneurisma carotideo interno de 3 mm</a:t>
            </a:r>
          </a:p>
          <a:p>
            <a:pPr lvl="1"/>
            <a:r>
              <a:rPr lang="es-ES_tradnl" dirty="0" smtClean="0"/>
              <a:t>No se objetiva HSA o lesión parenquimatosa</a:t>
            </a:r>
          </a:p>
          <a:p>
            <a:endParaRPr lang="es-ES_tradnl" dirty="0" smtClean="0"/>
          </a:p>
          <a:p>
            <a:r>
              <a:rPr lang="es-ES_tradnl" dirty="0" smtClean="0"/>
              <a:t>Dada la persistencia sintomática se define su ingreso y estudio</a:t>
            </a:r>
            <a:endParaRPr lang="es-ES_trad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Objetivos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Identificar diagnostico a excluir: HSA</a:t>
            </a:r>
          </a:p>
          <a:p>
            <a:pPr lvl="1"/>
            <a:r>
              <a:rPr lang="es-ES_tradnl" dirty="0" smtClean="0"/>
              <a:t>Rol de la </a:t>
            </a:r>
            <a:r>
              <a:rPr lang="es-ES_tradnl" dirty="0" err="1" smtClean="0"/>
              <a:t>imagenologia</a:t>
            </a:r>
            <a:endParaRPr lang="es-ES_tradnl" dirty="0" smtClean="0"/>
          </a:p>
          <a:p>
            <a:pPr lvl="1"/>
            <a:r>
              <a:rPr lang="es-ES_tradnl" dirty="0" smtClean="0"/>
              <a:t>Rol del estudio del LCR </a:t>
            </a:r>
          </a:p>
          <a:p>
            <a:pPr lvl="1"/>
            <a:r>
              <a:rPr lang="es-ES_tradnl" dirty="0" smtClean="0"/>
              <a:t>Limitaciones de ambas </a:t>
            </a:r>
            <a:r>
              <a:rPr lang="es-ES_tradnl" dirty="0" err="1" smtClean="0"/>
              <a:t>tecnicas</a:t>
            </a:r>
            <a:endParaRPr lang="es-ES_tradnl" dirty="0" smtClean="0"/>
          </a:p>
          <a:p>
            <a:endParaRPr lang="es-ES_tradnl" dirty="0" smtClean="0"/>
          </a:p>
          <a:p>
            <a:pPr>
              <a:buNone/>
            </a:pPr>
            <a:endParaRPr lang="es-ES_tradn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Caso clínico </a:t>
            </a:r>
            <a:r>
              <a:rPr lang="es-ES_tradnl" dirty="0" smtClean="0"/>
              <a:t>4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_tradnl" dirty="0" smtClean="0"/>
              <a:t>Una PL fue realizada, obteniéndose un LCR claro, con </a:t>
            </a:r>
            <a:r>
              <a:rPr lang="es-ES_tradnl" dirty="0" err="1" smtClean="0"/>
              <a:t>glucorraquia</a:t>
            </a:r>
            <a:r>
              <a:rPr lang="es-ES_tradnl" dirty="0" smtClean="0"/>
              <a:t> 60 mg/dl (HGT 90), </a:t>
            </a:r>
            <a:r>
              <a:rPr lang="es-ES_tradnl" dirty="0" err="1" smtClean="0"/>
              <a:t>proteinorraquia</a:t>
            </a:r>
            <a:r>
              <a:rPr lang="es-ES_tradnl" dirty="0" smtClean="0"/>
              <a:t> 40 mg/dl, GR 0 cels GB 2 cels 100% MN.</a:t>
            </a:r>
          </a:p>
          <a:p>
            <a:endParaRPr lang="es-ES_tradnl" dirty="0" smtClean="0"/>
          </a:p>
          <a:p>
            <a:r>
              <a:rPr lang="es-ES_tradnl" dirty="0" smtClean="0"/>
              <a:t>Bajo hidratación parenteral y BIC analgésica de </a:t>
            </a:r>
            <a:r>
              <a:rPr lang="es-ES_tradnl" dirty="0" err="1" smtClean="0"/>
              <a:t>ketoprofeno</a:t>
            </a:r>
            <a:r>
              <a:rPr lang="es-ES_tradnl" dirty="0" smtClean="0"/>
              <a:t> al 2do </a:t>
            </a:r>
            <a:r>
              <a:rPr lang="es-ES_tradnl" dirty="0" err="1" smtClean="0"/>
              <a:t>dia</a:t>
            </a:r>
            <a:r>
              <a:rPr lang="es-ES_tradnl" dirty="0" smtClean="0"/>
              <a:t>, la cefalea desaparece completamente</a:t>
            </a:r>
          </a:p>
          <a:p>
            <a:endParaRPr lang="es-ES_tradnl" dirty="0" smtClean="0"/>
          </a:p>
          <a:p>
            <a:r>
              <a:rPr lang="es-ES_tradnl" dirty="0" smtClean="0"/>
              <a:t>Un estudio </a:t>
            </a:r>
            <a:r>
              <a:rPr lang="es-ES_tradnl" dirty="0" err="1" smtClean="0"/>
              <a:t>angiográfico</a:t>
            </a:r>
            <a:r>
              <a:rPr lang="es-ES_tradnl" dirty="0" smtClean="0"/>
              <a:t> fue planificado para caracterizar el aneurisma identificado, se corroboran los hallazgos definiéndose fuera de posibilidad endovascular dadas características anatómicas (cuello ancho)</a:t>
            </a:r>
          </a:p>
          <a:p>
            <a:endParaRPr lang="es-ES_tradnl" dirty="0" smtClean="0"/>
          </a:p>
          <a:p>
            <a:r>
              <a:rPr lang="es-ES_tradnl" dirty="0" smtClean="0"/>
              <a:t>Se define egreso y control ambulatorio </a:t>
            </a:r>
            <a:endParaRPr lang="es-ES_tradn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Caso clínico 5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_tradnl" dirty="0" smtClean="0"/>
              <a:t>A 10 meses de lo presentado previamente, la paciente acude a la consulta neurológica</a:t>
            </a:r>
          </a:p>
          <a:p>
            <a:endParaRPr lang="es-ES_tradnl" dirty="0" smtClean="0"/>
          </a:p>
          <a:p>
            <a:r>
              <a:rPr lang="es-ES_tradnl" dirty="0" smtClean="0"/>
              <a:t>Introduce su situación con la noticia de que ha estado bajo mucha presión laboral y en el ultimo mes ha iniciado tramites de divorcio</a:t>
            </a:r>
            <a:endParaRPr lang="es-ES_tradnl" dirty="0" smtClean="0"/>
          </a:p>
          <a:p>
            <a:endParaRPr lang="es-ES_tradnl" dirty="0" smtClean="0"/>
          </a:p>
          <a:p>
            <a:r>
              <a:rPr lang="es-ES_tradnl" dirty="0" smtClean="0"/>
              <a:t>Su cefalea ha aumentado en frecuencia progresivamente, además de notar escasa respuesta a la analgesia habitual, manteniéndose inicialmente las características previamente expuestas</a:t>
            </a:r>
          </a:p>
          <a:p>
            <a:endParaRPr lang="es-ES_tradnl" dirty="0" smtClean="0"/>
          </a:p>
          <a:p>
            <a:r>
              <a:rPr lang="es-ES_tradnl" dirty="0" smtClean="0"/>
              <a:t>En los últimos 2 meses su cefalea esta presente casi a diario, sus características han cambiado tornándose bilateral de tipo sordo y en ocasiones con carácter pulsátil, absolutamente refractaria a la analgesia previamente recibida. Refiere </a:t>
            </a:r>
            <a:r>
              <a:rPr lang="es-ES_tradnl" dirty="0" err="1" smtClean="0"/>
              <a:t>ademas</a:t>
            </a:r>
            <a:r>
              <a:rPr lang="es-ES_tradnl" dirty="0" smtClean="0"/>
              <a:t> en ocasiones ser despertada por la cefalea durante la noche</a:t>
            </a:r>
          </a:p>
          <a:p>
            <a:endParaRPr lang="es-ES_tradnl" dirty="0" smtClean="0"/>
          </a:p>
          <a:p>
            <a:pPr>
              <a:buNone/>
            </a:pPr>
            <a:endParaRPr lang="es-ES_trad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619</Words>
  <Application>Microsoft Office PowerPoint</Application>
  <PresentationFormat>Presentación en pantalla (4:3)</PresentationFormat>
  <Paragraphs>83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Caso clínico cefalea</vt:lpstr>
      <vt:lpstr>Caso clínico</vt:lpstr>
      <vt:lpstr>Objetivos</vt:lpstr>
      <vt:lpstr>Caso clínico 2</vt:lpstr>
      <vt:lpstr>Objetivos</vt:lpstr>
      <vt:lpstr>Caso clínico 3</vt:lpstr>
      <vt:lpstr>Objetivos</vt:lpstr>
      <vt:lpstr>Caso clínico 4</vt:lpstr>
      <vt:lpstr>Caso clínico 5</vt:lpstr>
      <vt:lpstr>Objetivos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 cefalea</dc:title>
  <dc:creator>Huevo</dc:creator>
  <cp:lastModifiedBy>Huevo - Wata</cp:lastModifiedBy>
  <cp:revision>4</cp:revision>
  <dcterms:created xsi:type="dcterms:W3CDTF">2020-01-20T23:22:02Z</dcterms:created>
  <dcterms:modified xsi:type="dcterms:W3CDTF">2020-01-21T00:16:20Z</dcterms:modified>
</cp:coreProperties>
</file>