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315" r:id="rId2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46"/>
  </p:normalViewPr>
  <p:slideViewPr>
    <p:cSldViewPr snapToGrid="0">
      <p:cViewPr>
        <p:scale>
          <a:sx n="93" d="100"/>
          <a:sy n="93" d="100"/>
        </p:scale>
        <p:origin x="1320"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AC1E63-C211-4A96-9CAF-839A1402B4E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D4968C5-0318-4226-9139-BEABCD297788}">
      <dgm:prSet/>
      <dgm:spPr/>
      <dgm:t>
        <a:bodyPr/>
        <a:lstStyle/>
        <a:p>
          <a:r>
            <a:rPr lang="es-MX" b="1"/>
            <a:t>Cambios en el peso corporal/masa</a:t>
          </a:r>
          <a:endParaRPr lang="en-US"/>
        </a:p>
      </dgm:t>
    </dgm:pt>
    <dgm:pt modelId="{A521ACEF-D904-4A49-A48C-F5B3DE61FFAA}" type="parTrans" cxnId="{D58413B3-E609-4F27-A086-5A6C5C54A455}">
      <dgm:prSet/>
      <dgm:spPr/>
      <dgm:t>
        <a:bodyPr/>
        <a:lstStyle/>
        <a:p>
          <a:endParaRPr lang="en-US"/>
        </a:p>
      </dgm:t>
    </dgm:pt>
    <dgm:pt modelId="{511C7261-233E-48F4-B28B-3780F3867E64}" type="sibTrans" cxnId="{D58413B3-E609-4F27-A086-5A6C5C54A455}">
      <dgm:prSet/>
      <dgm:spPr/>
      <dgm:t>
        <a:bodyPr/>
        <a:lstStyle/>
        <a:p>
          <a:endParaRPr lang="en-US"/>
        </a:p>
      </dgm:t>
    </dgm:pt>
    <dgm:pt modelId="{1838990C-F3F8-4E21-AAD6-61066691A623}">
      <dgm:prSet/>
      <dgm:spPr/>
      <dgm:t>
        <a:bodyPr/>
        <a:lstStyle/>
        <a:p>
          <a:r>
            <a:rPr lang="es-ES"/>
            <a:t>El índice de masa corporal (IMC) aumenta con la edad (peak entre los 50 y 59 años). </a:t>
          </a:r>
          <a:endParaRPr lang="en-US"/>
        </a:p>
      </dgm:t>
    </dgm:pt>
    <dgm:pt modelId="{FA23C86B-B43F-471E-8CF4-E0BFDF92C978}" type="parTrans" cxnId="{6A085828-7AE7-4E56-AF2C-8047FCB1E504}">
      <dgm:prSet/>
      <dgm:spPr/>
      <dgm:t>
        <a:bodyPr/>
        <a:lstStyle/>
        <a:p>
          <a:endParaRPr lang="en-US"/>
        </a:p>
      </dgm:t>
    </dgm:pt>
    <dgm:pt modelId="{D5C7B99D-6F19-417B-96C6-D8EC1253C447}" type="sibTrans" cxnId="{6A085828-7AE7-4E56-AF2C-8047FCB1E504}">
      <dgm:prSet/>
      <dgm:spPr/>
      <dgm:t>
        <a:bodyPr/>
        <a:lstStyle/>
        <a:p>
          <a:endParaRPr lang="en-US"/>
        </a:p>
      </dgm:t>
    </dgm:pt>
    <dgm:pt modelId="{A37DB764-D291-4F50-95B1-290B59DD9341}">
      <dgm:prSet/>
      <dgm:spPr/>
      <dgm:t>
        <a:bodyPr/>
        <a:lstStyle/>
        <a:p>
          <a:r>
            <a:rPr lang="es-ES"/>
            <a:t>Otros factores también contribuyen  a la ganancia de peso (disminución gasto energético, aumento en la ingesta energética/calórica sumado a una disminución en la actividad metabólica). </a:t>
          </a:r>
          <a:endParaRPr lang="en-US"/>
        </a:p>
      </dgm:t>
    </dgm:pt>
    <dgm:pt modelId="{F931C579-5653-4234-B413-7B42994A945C}" type="parTrans" cxnId="{ECBAD599-9252-46BE-8F2D-56E0A0F221C6}">
      <dgm:prSet/>
      <dgm:spPr/>
      <dgm:t>
        <a:bodyPr/>
        <a:lstStyle/>
        <a:p>
          <a:endParaRPr lang="en-US"/>
        </a:p>
      </dgm:t>
    </dgm:pt>
    <dgm:pt modelId="{9612052C-3B26-468C-BE31-F73A61CF00D3}" type="sibTrans" cxnId="{ECBAD599-9252-46BE-8F2D-56E0A0F221C6}">
      <dgm:prSet/>
      <dgm:spPr/>
      <dgm:t>
        <a:bodyPr/>
        <a:lstStyle/>
        <a:p>
          <a:endParaRPr lang="en-US"/>
        </a:p>
      </dgm:t>
    </dgm:pt>
    <dgm:pt modelId="{A9D9FD6B-E100-46E7-8643-DBE037C70D1C}">
      <dgm:prSet/>
      <dgm:spPr/>
      <dgm:t>
        <a:bodyPr/>
        <a:lstStyle/>
        <a:p>
          <a:r>
            <a:rPr lang="es-ES"/>
            <a:t>Los cambios hormonales asociados con la menopausia pueden afectar la composición corporal y agregar ganancia de peso. </a:t>
          </a:r>
          <a:endParaRPr lang="en-US"/>
        </a:p>
      </dgm:t>
    </dgm:pt>
    <dgm:pt modelId="{624435BE-FE10-4480-A92F-D551EF0A8747}" type="parTrans" cxnId="{060D8491-1ACE-4DDF-8D45-9260AD83CEB9}">
      <dgm:prSet/>
      <dgm:spPr/>
      <dgm:t>
        <a:bodyPr/>
        <a:lstStyle/>
        <a:p>
          <a:endParaRPr lang="en-US"/>
        </a:p>
      </dgm:t>
    </dgm:pt>
    <dgm:pt modelId="{2151F3A1-62A7-4DC1-B988-97B789C91763}" type="sibTrans" cxnId="{060D8491-1ACE-4DDF-8D45-9260AD83CEB9}">
      <dgm:prSet/>
      <dgm:spPr/>
      <dgm:t>
        <a:bodyPr/>
        <a:lstStyle/>
        <a:p>
          <a:endParaRPr lang="en-US"/>
        </a:p>
      </dgm:t>
    </dgm:pt>
    <dgm:pt modelId="{032B6693-0778-9840-842C-5535637893A0}" type="pres">
      <dgm:prSet presAssocID="{54AC1E63-C211-4A96-9CAF-839A1402B4EA}" presName="linear" presStyleCnt="0">
        <dgm:presLayoutVars>
          <dgm:animLvl val="lvl"/>
          <dgm:resizeHandles val="exact"/>
        </dgm:presLayoutVars>
      </dgm:prSet>
      <dgm:spPr/>
    </dgm:pt>
    <dgm:pt modelId="{5F08C882-40E0-7849-825A-B4988E024631}" type="pres">
      <dgm:prSet presAssocID="{8D4968C5-0318-4226-9139-BEABCD297788}" presName="parentText" presStyleLbl="node1" presStyleIdx="0" presStyleCnt="4">
        <dgm:presLayoutVars>
          <dgm:chMax val="0"/>
          <dgm:bulletEnabled val="1"/>
        </dgm:presLayoutVars>
      </dgm:prSet>
      <dgm:spPr/>
    </dgm:pt>
    <dgm:pt modelId="{82CA633F-8117-F540-A80B-F34D6185B8C3}" type="pres">
      <dgm:prSet presAssocID="{511C7261-233E-48F4-B28B-3780F3867E64}" presName="spacer" presStyleCnt="0"/>
      <dgm:spPr/>
    </dgm:pt>
    <dgm:pt modelId="{96E9A68A-4DA3-5D49-8E0E-FCF8334103A6}" type="pres">
      <dgm:prSet presAssocID="{1838990C-F3F8-4E21-AAD6-61066691A623}" presName="parentText" presStyleLbl="node1" presStyleIdx="1" presStyleCnt="4">
        <dgm:presLayoutVars>
          <dgm:chMax val="0"/>
          <dgm:bulletEnabled val="1"/>
        </dgm:presLayoutVars>
      </dgm:prSet>
      <dgm:spPr/>
    </dgm:pt>
    <dgm:pt modelId="{818AD9DB-2C2A-8440-A5FF-BA8946871D43}" type="pres">
      <dgm:prSet presAssocID="{D5C7B99D-6F19-417B-96C6-D8EC1253C447}" presName="spacer" presStyleCnt="0"/>
      <dgm:spPr/>
    </dgm:pt>
    <dgm:pt modelId="{2F09DCDE-1071-CE42-A0DA-D284D9CD52AD}" type="pres">
      <dgm:prSet presAssocID="{A37DB764-D291-4F50-95B1-290B59DD9341}" presName="parentText" presStyleLbl="node1" presStyleIdx="2" presStyleCnt="4">
        <dgm:presLayoutVars>
          <dgm:chMax val="0"/>
          <dgm:bulletEnabled val="1"/>
        </dgm:presLayoutVars>
      </dgm:prSet>
      <dgm:spPr/>
    </dgm:pt>
    <dgm:pt modelId="{ECBA9838-5F12-C444-87B8-F91929095A72}" type="pres">
      <dgm:prSet presAssocID="{9612052C-3B26-468C-BE31-F73A61CF00D3}" presName="spacer" presStyleCnt="0"/>
      <dgm:spPr/>
    </dgm:pt>
    <dgm:pt modelId="{44E19A4E-C821-3641-A813-F74DAF4F5398}" type="pres">
      <dgm:prSet presAssocID="{A9D9FD6B-E100-46E7-8643-DBE037C70D1C}" presName="parentText" presStyleLbl="node1" presStyleIdx="3" presStyleCnt="4">
        <dgm:presLayoutVars>
          <dgm:chMax val="0"/>
          <dgm:bulletEnabled val="1"/>
        </dgm:presLayoutVars>
      </dgm:prSet>
      <dgm:spPr/>
    </dgm:pt>
  </dgm:ptLst>
  <dgm:cxnLst>
    <dgm:cxn modelId="{6A085828-7AE7-4E56-AF2C-8047FCB1E504}" srcId="{54AC1E63-C211-4A96-9CAF-839A1402B4EA}" destId="{1838990C-F3F8-4E21-AAD6-61066691A623}" srcOrd="1" destOrd="0" parTransId="{FA23C86B-B43F-471E-8CF4-E0BFDF92C978}" sibTransId="{D5C7B99D-6F19-417B-96C6-D8EC1253C447}"/>
    <dgm:cxn modelId="{1401A235-0853-184D-9BA0-8006F29E9E76}" type="presOf" srcId="{A9D9FD6B-E100-46E7-8643-DBE037C70D1C}" destId="{44E19A4E-C821-3641-A813-F74DAF4F5398}" srcOrd="0" destOrd="0" presId="urn:microsoft.com/office/officeart/2005/8/layout/vList2"/>
    <dgm:cxn modelId="{77AE7879-8BF0-B04F-8DD0-82E6BBEA8BC7}" type="presOf" srcId="{1838990C-F3F8-4E21-AAD6-61066691A623}" destId="{96E9A68A-4DA3-5D49-8E0E-FCF8334103A6}" srcOrd="0" destOrd="0" presId="urn:microsoft.com/office/officeart/2005/8/layout/vList2"/>
    <dgm:cxn modelId="{060D8491-1ACE-4DDF-8D45-9260AD83CEB9}" srcId="{54AC1E63-C211-4A96-9CAF-839A1402B4EA}" destId="{A9D9FD6B-E100-46E7-8643-DBE037C70D1C}" srcOrd="3" destOrd="0" parTransId="{624435BE-FE10-4480-A92F-D551EF0A8747}" sibTransId="{2151F3A1-62A7-4DC1-B988-97B789C91763}"/>
    <dgm:cxn modelId="{ECBAD599-9252-46BE-8F2D-56E0A0F221C6}" srcId="{54AC1E63-C211-4A96-9CAF-839A1402B4EA}" destId="{A37DB764-D291-4F50-95B1-290B59DD9341}" srcOrd="2" destOrd="0" parTransId="{F931C579-5653-4234-B413-7B42994A945C}" sibTransId="{9612052C-3B26-468C-BE31-F73A61CF00D3}"/>
    <dgm:cxn modelId="{D58413B3-E609-4F27-A086-5A6C5C54A455}" srcId="{54AC1E63-C211-4A96-9CAF-839A1402B4EA}" destId="{8D4968C5-0318-4226-9139-BEABCD297788}" srcOrd="0" destOrd="0" parTransId="{A521ACEF-D904-4A49-A48C-F5B3DE61FFAA}" sibTransId="{511C7261-233E-48F4-B28B-3780F3867E64}"/>
    <dgm:cxn modelId="{F47C6CC5-028B-804F-8B74-47118E193809}" type="presOf" srcId="{8D4968C5-0318-4226-9139-BEABCD297788}" destId="{5F08C882-40E0-7849-825A-B4988E024631}" srcOrd="0" destOrd="0" presId="urn:microsoft.com/office/officeart/2005/8/layout/vList2"/>
    <dgm:cxn modelId="{F2FA0DD8-64DE-1D4F-A5AD-527A9A5AB695}" type="presOf" srcId="{54AC1E63-C211-4A96-9CAF-839A1402B4EA}" destId="{032B6693-0778-9840-842C-5535637893A0}" srcOrd="0" destOrd="0" presId="urn:microsoft.com/office/officeart/2005/8/layout/vList2"/>
    <dgm:cxn modelId="{A4221CF4-5580-1346-A7ED-E77F8D84EE15}" type="presOf" srcId="{A37DB764-D291-4F50-95B1-290B59DD9341}" destId="{2F09DCDE-1071-CE42-A0DA-D284D9CD52AD}" srcOrd="0" destOrd="0" presId="urn:microsoft.com/office/officeart/2005/8/layout/vList2"/>
    <dgm:cxn modelId="{FB14412A-BFFC-EB4F-BDC2-AD6719B533AE}" type="presParOf" srcId="{032B6693-0778-9840-842C-5535637893A0}" destId="{5F08C882-40E0-7849-825A-B4988E024631}" srcOrd="0" destOrd="0" presId="urn:microsoft.com/office/officeart/2005/8/layout/vList2"/>
    <dgm:cxn modelId="{814CB41F-3A60-414E-88D8-A6B8460EDD0E}" type="presParOf" srcId="{032B6693-0778-9840-842C-5535637893A0}" destId="{82CA633F-8117-F540-A80B-F34D6185B8C3}" srcOrd="1" destOrd="0" presId="urn:microsoft.com/office/officeart/2005/8/layout/vList2"/>
    <dgm:cxn modelId="{B25D3984-580E-464A-9CD0-89BAAA7C9A61}" type="presParOf" srcId="{032B6693-0778-9840-842C-5535637893A0}" destId="{96E9A68A-4DA3-5D49-8E0E-FCF8334103A6}" srcOrd="2" destOrd="0" presId="urn:microsoft.com/office/officeart/2005/8/layout/vList2"/>
    <dgm:cxn modelId="{5E8C0F87-4F10-FE4A-A650-E16E943574AC}" type="presParOf" srcId="{032B6693-0778-9840-842C-5535637893A0}" destId="{818AD9DB-2C2A-8440-A5FF-BA8946871D43}" srcOrd="3" destOrd="0" presId="urn:microsoft.com/office/officeart/2005/8/layout/vList2"/>
    <dgm:cxn modelId="{BA35AEE2-0FC3-EB49-B5FA-CA0067BF3807}" type="presParOf" srcId="{032B6693-0778-9840-842C-5535637893A0}" destId="{2F09DCDE-1071-CE42-A0DA-D284D9CD52AD}" srcOrd="4" destOrd="0" presId="urn:microsoft.com/office/officeart/2005/8/layout/vList2"/>
    <dgm:cxn modelId="{1FEA188D-9CB9-7542-A467-4EB36E684206}" type="presParOf" srcId="{032B6693-0778-9840-842C-5535637893A0}" destId="{ECBA9838-5F12-C444-87B8-F91929095A72}" srcOrd="5" destOrd="0" presId="urn:microsoft.com/office/officeart/2005/8/layout/vList2"/>
    <dgm:cxn modelId="{4600AD74-7F3C-7F4C-B2FF-4F0A3D074B81}" type="presParOf" srcId="{032B6693-0778-9840-842C-5535637893A0}" destId="{44E19A4E-C821-3641-A813-F74DAF4F5398}"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2D42BD-CB09-4B59-BD54-53494F6C92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2ACC0A-4C90-4351-98C7-CEA3BE7AB4A7}">
      <dgm:prSet/>
      <dgm:spPr/>
      <dgm:t>
        <a:bodyPr/>
        <a:lstStyle/>
        <a:p>
          <a:r>
            <a:rPr lang="en-US" b="1"/>
            <a:t>Association of Adverse Pregnancy Outcomes With Risk of Atherosclerotic Cardiovascular Disease in Postmenopausal Women</a:t>
          </a:r>
          <a:r>
            <a:rPr lang="en-US"/>
            <a:t>.</a:t>
          </a:r>
        </a:p>
      </dgm:t>
    </dgm:pt>
    <dgm:pt modelId="{BF814E2B-D81A-4108-9D9E-DFE6BE1516D7}" type="parTrans" cxnId="{0A1B53D9-8074-4840-8A8A-A4D26BE0F1D3}">
      <dgm:prSet/>
      <dgm:spPr/>
      <dgm:t>
        <a:bodyPr/>
        <a:lstStyle/>
        <a:p>
          <a:endParaRPr lang="en-US"/>
        </a:p>
      </dgm:t>
    </dgm:pt>
    <dgm:pt modelId="{A74E9F56-D7A0-4A73-B178-28290A71413E}" type="sibTrans" cxnId="{0A1B53D9-8074-4840-8A8A-A4D26BE0F1D3}">
      <dgm:prSet/>
      <dgm:spPr/>
      <dgm:t>
        <a:bodyPr/>
        <a:lstStyle/>
        <a:p>
          <a:endParaRPr lang="en-US"/>
        </a:p>
      </dgm:t>
    </dgm:pt>
    <dgm:pt modelId="{79FB5BF0-C4F8-4461-A3CA-AEFF9CB0F61D}">
      <dgm:prSet/>
      <dgm:spPr/>
      <dgm:t>
        <a:bodyPr/>
        <a:lstStyle/>
        <a:p>
          <a:r>
            <a:rPr lang="es-CL" b="0" i="0" u="none" dirty="0"/>
            <a:t>Cuando se analizaron todas las APO juntas, los trastornos hipertensivos del embarazo (</a:t>
          </a:r>
          <a:r>
            <a:rPr lang="es-CL" b="0" i="0" u="none" dirty="0" err="1"/>
            <a:t>odds</a:t>
          </a:r>
          <a:r>
            <a:rPr lang="es-CL" b="0" i="0" u="none" dirty="0"/>
            <a:t> ratio, 1,27; IC 95%, 1,15-1,40) y el bajo peso al nacer (</a:t>
          </a:r>
          <a:r>
            <a:rPr lang="es-CL" b="0" i="0" u="none" dirty="0" err="1"/>
            <a:t>odds</a:t>
          </a:r>
          <a:r>
            <a:rPr lang="es-CL" b="0" i="0" u="none" dirty="0"/>
            <a:t> ratio, 1,12; IC 95%, 1,00-1,26) permanecieron asociados de forma independiente con la ASCVD. Todos los resultados se mantuvieron sustancialmente sin cambios por el ajuste adicional por paridad, índice de masa corporal y factores socioeconómicos. Conclusiones y relevancia: En esta gran cohorte multiétnica de mujeres, los trastornos hipertensivos del embarazo y el bajo peso al nacer se asociaron de forma independiente con la ASCVD después de ajustar por factores de riesgo y otras APO.</a:t>
          </a:r>
          <a:endParaRPr lang="en-US" dirty="0"/>
        </a:p>
      </dgm:t>
    </dgm:pt>
    <dgm:pt modelId="{389E9529-62EB-4E91-93BE-216BBC6AA1A0}" type="parTrans" cxnId="{C7CB6242-1CC0-4BEE-8D3B-C318DF70E4B4}">
      <dgm:prSet/>
      <dgm:spPr/>
      <dgm:t>
        <a:bodyPr/>
        <a:lstStyle/>
        <a:p>
          <a:endParaRPr lang="en-US"/>
        </a:p>
      </dgm:t>
    </dgm:pt>
    <dgm:pt modelId="{E8B9435D-B0D7-4257-93C0-4C9C966D1259}" type="sibTrans" cxnId="{C7CB6242-1CC0-4BEE-8D3B-C318DF70E4B4}">
      <dgm:prSet/>
      <dgm:spPr/>
      <dgm:t>
        <a:bodyPr/>
        <a:lstStyle/>
        <a:p>
          <a:endParaRPr lang="en-US"/>
        </a:p>
      </dgm:t>
    </dgm:pt>
    <dgm:pt modelId="{A09E70E6-AEEE-415B-8B35-8AE152641D6C}">
      <dgm:prSet/>
      <dgm:spPr/>
      <dgm:t>
        <a:bodyPr/>
        <a:lstStyle/>
        <a:p>
          <a:r>
            <a:rPr lang="en-US" b="1"/>
            <a:t>JAMA Cardiol. 2020 Sep 16.doi: 10.1001/jamacardio.2020.4097. </a:t>
          </a:r>
          <a:endParaRPr lang="en-US"/>
        </a:p>
      </dgm:t>
    </dgm:pt>
    <dgm:pt modelId="{7CBBC6B4-E92C-4A6A-9290-4BC873C8DD8A}" type="parTrans" cxnId="{83C9B933-A0A2-439D-B4F1-DA3C3DCFE7F8}">
      <dgm:prSet/>
      <dgm:spPr/>
      <dgm:t>
        <a:bodyPr/>
        <a:lstStyle/>
        <a:p>
          <a:endParaRPr lang="en-US"/>
        </a:p>
      </dgm:t>
    </dgm:pt>
    <dgm:pt modelId="{3E39DC08-7FC8-4209-A51D-5E3229155C48}" type="sibTrans" cxnId="{83C9B933-A0A2-439D-B4F1-DA3C3DCFE7F8}">
      <dgm:prSet/>
      <dgm:spPr/>
      <dgm:t>
        <a:bodyPr/>
        <a:lstStyle/>
        <a:p>
          <a:endParaRPr lang="en-US"/>
        </a:p>
      </dgm:t>
    </dgm:pt>
    <dgm:pt modelId="{AB2A8031-37C1-4341-8E27-7AE51F4B33D1}" type="pres">
      <dgm:prSet presAssocID="{782D42BD-CB09-4B59-BD54-53494F6C9294}" presName="linear" presStyleCnt="0">
        <dgm:presLayoutVars>
          <dgm:animLvl val="lvl"/>
          <dgm:resizeHandles val="exact"/>
        </dgm:presLayoutVars>
      </dgm:prSet>
      <dgm:spPr/>
    </dgm:pt>
    <dgm:pt modelId="{FA503362-2E32-9340-AEA2-751CEEC21ED2}" type="pres">
      <dgm:prSet presAssocID="{102ACC0A-4C90-4351-98C7-CEA3BE7AB4A7}" presName="parentText" presStyleLbl="node1" presStyleIdx="0" presStyleCnt="3">
        <dgm:presLayoutVars>
          <dgm:chMax val="0"/>
          <dgm:bulletEnabled val="1"/>
        </dgm:presLayoutVars>
      </dgm:prSet>
      <dgm:spPr/>
    </dgm:pt>
    <dgm:pt modelId="{B80A6E3E-5AA9-4042-A1FC-98023DFF1FCE}" type="pres">
      <dgm:prSet presAssocID="{A74E9F56-D7A0-4A73-B178-28290A71413E}" presName="spacer" presStyleCnt="0"/>
      <dgm:spPr/>
    </dgm:pt>
    <dgm:pt modelId="{9F46C716-EEDA-3D46-8A7C-36780EDB0864}" type="pres">
      <dgm:prSet presAssocID="{79FB5BF0-C4F8-4461-A3CA-AEFF9CB0F61D}" presName="parentText" presStyleLbl="node1" presStyleIdx="1" presStyleCnt="3">
        <dgm:presLayoutVars>
          <dgm:chMax val="0"/>
          <dgm:bulletEnabled val="1"/>
        </dgm:presLayoutVars>
      </dgm:prSet>
      <dgm:spPr/>
    </dgm:pt>
    <dgm:pt modelId="{8EB28CD3-24F0-794E-84F3-20C32AEF9AC5}" type="pres">
      <dgm:prSet presAssocID="{E8B9435D-B0D7-4257-93C0-4C9C966D1259}" presName="spacer" presStyleCnt="0"/>
      <dgm:spPr/>
    </dgm:pt>
    <dgm:pt modelId="{9880B642-F8CA-394F-AF77-94546C785267}" type="pres">
      <dgm:prSet presAssocID="{A09E70E6-AEEE-415B-8B35-8AE152641D6C}" presName="parentText" presStyleLbl="node1" presStyleIdx="2" presStyleCnt="3" custLinFactNeighborX="-1736" custLinFactNeighborY="-6187">
        <dgm:presLayoutVars>
          <dgm:chMax val="0"/>
          <dgm:bulletEnabled val="1"/>
        </dgm:presLayoutVars>
      </dgm:prSet>
      <dgm:spPr/>
    </dgm:pt>
  </dgm:ptLst>
  <dgm:cxnLst>
    <dgm:cxn modelId="{5DDC9F12-B32D-4047-9DF0-886BC8E2DE32}" type="presOf" srcId="{A09E70E6-AEEE-415B-8B35-8AE152641D6C}" destId="{9880B642-F8CA-394F-AF77-94546C785267}" srcOrd="0" destOrd="0" presId="urn:microsoft.com/office/officeart/2005/8/layout/vList2"/>
    <dgm:cxn modelId="{83C9B933-A0A2-439D-B4F1-DA3C3DCFE7F8}" srcId="{782D42BD-CB09-4B59-BD54-53494F6C9294}" destId="{A09E70E6-AEEE-415B-8B35-8AE152641D6C}" srcOrd="2" destOrd="0" parTransId="{7CBBC6B4-E92C-4A6A-9290-4BC873C8DD8A}" sibTransId="{3E39DC08-7FC8-4209-A51D-5E3229155C48}"/>
    <dgm:cxn modelId="{F12E4C38-49F9-5346-95B2-D3C2EB8911C1}" type="presOf" srcId="{102ACC0A-4C90-4351-98C7-CEA3BE7AB4A7}" destId="{FA503362-2E32-9340-AEA2-751CEEC21ED2}" srcOrd="0" destOrd="0" presId="urn:microsoft.com/office/officeart/2005/8/layout/vList2"/>
    <dgm:cxn modelId="{C7CB6242-1CC0-4BEE-8D3B-C318DF70E4B4}" srcId="{782D42BD-CB09-4B59-BD54-53494F6C9294}" destId="{79FB5BF0-C4F8-4461-A3CA-AEFF9CB0F61D}" srcOrd="1" destOrd="0" parTransId="{389E9529-62EB-4E91-93BE-216BBC6AA1A0}" sibTransId="{E8B9435D-B0D7-4257-93C0-4C9C966D1259}"/>
    <dgm:cxn modelId="{5168E64E-673B-B14D-85A6-C56697B4D113}" type="presOf" srcId="{782D42BD-CB09-4B59-BD54-53494F6C9294}" destId="{AB2A8031-37C1-4341-8E27-7AE51F4B33D1}" srcOrd="0" destOrd="0" presId="urn:microsoft.com/office/officeart/2005/8/layout/vList2"/>
    <dgm:cxn modelId="{DB6A0459-1B2F-0F40-A587-61361C9F45F8}" type="presOf" srcId="{79FB5BF0-C4F8-4461-A3CA-AEFF9CB0F61D}" destId="{9F46C716-EEDA-3D46-8A7C-36780EDB0864}" srcOrd="0" destOrd="0" presId="urn:microsoft.com/office/officeart/2005/8/layout/vList2"/>
    <dgm:cxn modelId="{0A1B53D9-8074-4840-8A8A-A4D26BE0F1D3}" srcId="{782D42BD-CB09-4B59-BD54-53494F6C9294}" destId="{102ACC0A-4C90-4351-98C7-CEA3BE7AB4A7}" srcOrd="0" destOrd="0" parTransId="{BF814E2B-D81A-4108-9D9E-DFE6BE1516D7}" sibTransId="{A74E9F56-D7A0-4A73-B178-28290A71413E}"/>
    <dgm:cxn modelId="{DDD0689D-6261-8541-9431-0C4A2AFFBC88}" type="presParOf" srcId="{AB2A8031-37C1-4341-8E27-7AE51F4B33D1}" destId="{FA503362-2E32-9340-AEA2-751CEEC21ED2}" srcOrd="0" destOrd="0" presId="urn:microsoft.com/office/officeart/2005/8/layout/vList2"/>
    <dgm:cxn modelId="{B11EAA9D-813F-634D-B045-BBF8F03263C3}" type="presParOf" srcId="{AB2A8031-37C1-4341-8E27-7AE51F4B33D1}" destId="{B80A6E3E-5AA9-4042-A1FC-98023DFF1FCE}" srcOrd="1" destOrd="0" presId="urn:microsoft.com/office/officeart/2005/8/layout/vList2"/>
    <dgm:cxn modelId="{E9AC9CE4-A0F3-FF43-8841-DD04FF23BC93}" type="presParOf" srcId="{AB2A8031-37C1-4341-8E27-7AE51F4B33D1}" destId="{9F46C716-EEDA-3D46-8A7C-36780EDB0864}" srcOrd="2" destOrd="0" presId="urn:microsoft.com/office/officeart/2005/8/layout/vList2"/>
    <dgm:cxn modelId="{974BF987-8857-7F4A-A5F1-965239520534}" type="presParOf" srcId="{AB2A8031-37C1-4341-8E27-7AE51F4B33D1}" destId="{8EB28CD3-24F0-794E-84F3-20C32AEF9AC5}" srcOrd="3" destOrd="0" presId="urn:microsoft.com/office/officeart/2005/8/layout/vList2"/>
    <dgm:cxn modelId="{62962D92-7079-F747-A6D1-64E57CE2CB4E}" type="presParOf" srcId="{AB2A8031-37C1-4341-8E27-7AE51F4B33D1}" destId="{9880B642-F8CA-394F-AF77-94546C78526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CEA63-1B8B-4840-B264-762A0C6EBE5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1CF71FE-285C-49C4-9918-74BCEB46409A}">
      <dgm:prSet/>
      <dgm:spPr/>
      <dgm:t>
        <a:bodyPr/>
        <a:lstStyle/>
        <a:p>
          <a:r>
            <a:rPr lang="es-CL"/>
            <a:t>Antecedentes: Diferencias en sexo con relación a la actividad física y mortalidad total y mortalidad cardiovascular. Aunque la actividad física está ampliamente recomendada para reducir la mortalidad cardiovascular y la mortalidad total, las mujeres se encuentran un paso detrás de los hombres en relación a su compromiso con la actividad física. El objetivo de este estudio fue evaluar si la actividad física generaba beneficios en la salud diferenciales en relación al sexo.</a:t>
          </a:r>
          <a:endParaRPr lang="en-US"/>
        </a:p>
      </dgm:t>
    </dgm:pt>
    <dgm:pt modelId="{38EFE3F9-3286-4FA9-A36B-B639C7E3521C}" type="parTrans" cxnId="{E2838B2F-0A72-4E43-B1E0-A950B4265F69}">
      <dgm:prSet/>
      <dgm:spPr/>
      <dgm:t>
        <a:bodyPr/>
        <a:lstStyle/>
        <a:p>
          <a:endParaRPr lang="en-US"/>
        </a:p>
      </dgm:t>
    </dgm:pt>
    <dgm:pt modelId="{A90707D5-A7A5-4AAE-BDA7-62EA218078C2}" type="sibTrans" cxnId="{E2838B2F-0A72-4E43-B1E0-A950B4265F69}">
      <dgm:prSet/>
      <dgm:spPr/>
      <dgm:t>
        <a:bodyPr/>
        <a:lstStyle/>
        <a:p>
          <a:endParaRPr lang="en-US"/>
        </a:p>
      </dgm:t>
    </dgm:pt>
    <dgm:pt modelId="{356BE6F8-47F1-4D5D-8892-F2818A9B6DC5}">
      <dgm:prSet/>
      <dgm:spPr/>
      <dgm:t>
        <a:bodyPr/>
        <a:lstStyle/>
        <a:p>
          <a:r>
            <a:rPr lang="es-CL" dirty="0"/>
            <a:t>Este estudio prospectivo incluyó 412.413 adultos de Estados Unidos, 55% integrado por mujeres con edad promedio de 44 años, entre 1997 y 2019. </a:t>
          </a:r>
          <a:endParaRPr lang="en-US" dirty="0"/>
        </a:p>
      </dgm:t>
    </dgm:pt>
    <dgm:pt modelId="{F4205F7A-4F24-474D-AB91-CCC3258A6EB4}" type="parTrans" cxnId="{FC0053A4-4899-486C-846F-163106E32796}">
      <dgm:prSet/>
      <dgm:spPr/>
      <dgm:t>
        <a:bodyPr/>
        <a:lstStyle/>
        <a:p>
          <a:endParaRPr lang="en-US"/>
        </a:p>
      </dgm:t>
    </dgm:pt>
    <dgm:pt modelId="{FA64ABD2-6810-4718-9EAF-263194FC66C8}" type="sibTrans" cxnId="{FC0053A4-4899-486C-846F-163106E32796}">
      <dgm:prSet/>
      <dgm:spPr/>
      <dgm:t>
        <a:bodyPr/>
        <a:lstStyle/>
        <a:p>
          <a:endParaRPr lang="en-US"/>
        </a:p>
      </dgm:t>
    </dgm:pt>
    <dgm:pt modelId="{9F9655C4-C284-5045-BD02-9EE0FDB29F3C}" type="pres">
      <dgm:prSet presAssocID="{DCDCEA63-1B8B-4840-B264-762A0C6EBE59}" presName="hierChild1" presStyleCnt="0">
        <dgm:presLayoutVars>
          <dgm:chPref val="1"/>
          <dgm:dir/>
          <dgm:animOne val="branch"/>
          <dgm:animLvl val="lvl"/>
          <dgm:resizeHandles/>
        </dgm:presLayoutVars>
      </dgm:prSet>
      <dgm:spPr/>
    </dgm:pt>
    <dgm:pt modelId="{95E745A8-9DBC-A641-8D5A-4D38A6928B94}" type="pres">
      <dgm:prSet presAssocID="{51CF71FE-285C-49C4-9918-74BCEB46409A}" presName="hierRoot1" presStyleCnt="0"/>
      <dgm:spPr/>
    </dgm:pt>
    <dgm:pt modelId="{AF8DD2E2-7C77-8742-A5B6-936A3B058B9A}" type="pres">
      <dgm:prSet presAssocID="{51CF71FE-285C-49C4-9918-74BCEB46409A}" presName="composite" presStyleCnt="0"/>
      <dgm:spPr/>
    </dgm:pt>
    <dgm:pt modelId="{B0C60A01-2D83-EA46-BD91-DE480650C79D}" type="pres">
      <dgm:prSet presAssocID="{51CF71FE-285C-49C4-9918-74BCEB46409A}" presName="background" presStyleLbl="node0" presStyleIdx="0" presStyleCnt="2"/>
      <dgm:spPr/>
    </dgm:pt>
    <dgm:pt modelId="{37574161-150B-CF42-89AF-6B53C40BBCD8}" type="pres">
      <dgm:prSet presAssocID="{51CF71FE-285C-49C4-9918-74BCEB46409A}" presName="text" presStyleLbl="fgAcc0" presStyleIdx="0" presStyleCnt="2">
        <dgm:presLayoutVars>
          <dgm:chPref val="3"/>
        </dgm:presLayoutVars>
      </dgm:prSet>
      <dgm:spPr/>
    </dgm:pt>
    <dgm:pt modelId="{04C024E3-9E94-AC41-A41B-BFAC012D1B25}" type="pres">
      <dgm:prSet presAssocID="{51CF71FE-285C-49C4-9918-74BCEB46409A}" presName="hierChild2" presStyleCnt="0"/>
      <dgm:spPr/>
    </dgm:pt>
    <dgm:pt modelId="{18D16317-EE10-6940-9B00-C5318D1AB2B7}" type="pres">
      <dgm:prSet presAssocID="{356BE6F8-47F1-4D5D-8892-F2818A9B6DC5}" presName="hierRoot1" presStyleCnt="0"/>
      <dgm:spPr/>
    </dgm:pt>
    <dgm:pt modelId="{ED62C987-6265-E14D-BB5A-656C2BC54502}" type="pres">
      <dgm:prSet presAssocID="{356BE6F8-47F1-4D5D-8892-F2818A9B6DC5}" presName="composite" presStyleCnt="0"/>
      <dgm:spPr/>
    </dgm:pt>
    <dgm:pt modelId="{35E280E4-A3FC-4246-90BA-8B9833BB8A66}" type="pres">
      <dgm:prSet presAssocID="{356BE6F8-47F1-4D5D-8892-F2818A9B6DC5}" presName="background" presStyleLbl="node0" presStyleIdx="1" presStyleCnt="2"/>
      <dgm:spPr/>
    </dgm:pt>
    <dgm:pt modelId="{49692689-791E-D54C-9312-5D3573EE46D1}" type="pres">
      <dgm:prSet presAssocID="{356BE6F8-47F1-4D5D-8892-F2818A9B6DC5}" presName="text" presStyleLbl="fgAcc0" presStyleIdx="1" presStyleCnt="2">
        <dgm:presLayoutVars>
          <dgm:chPref val="3"/>
        </dgm:presLayoutVars>
      </dgm:prSet>
      <dgm:spPr/>
    </dgm:pt>
    <dgm:pt modelId="{F6EFD94B-F9C8-4A4B-81AC-6A4841227A83}" type="pres">
      <dgm:prSet presAssocID="{356BE6F8-47F1-4D5D-8892-F2818A9B6DC5}" presName="hierChild2" presStyleCnt="0"/>
      <dgm:spPr/>
    </dgm:pt>
  </dgm:ptLst>
  <dgm:cxnLst>
    <dgm:cxn modelId="{E2838B2F-0A72-4E43-B1E0-A950B4265F69}" srcId="{DCDCEA63-1B8B-4840-B264-762A0C6EBE59}" destId="{51CF71FE-285C-49C4-9918-74BCEB46409A}" srcOrd="0" destOrd="0" parTransId="{38EFE3F9-3286-4FA9-A36B-B639C7E3521C}" sibTransId="{A90707D5-A7A5-4AAE-BDA7-62EA218078C2}"/>
    <dgm:cxn modelId="{31408834-36D8-E44F-8B1F-36820ED2D0F5}" type="presOf" srcId="{51CF71FE-285C-49C4-9918-74BCEB46409A}" destId="{37574161-150B-CF42-89AF-6B53C40BBCD8}" srcOrd="0" destOrd="0" presId="urn:microsoft.com/office/officeart/2005/8/layout/hierarchy1"/>
    <dgm:cxn modelId="{8F0DE852-4945-B04E-A698-040F87B38E95}" type="presOf" srcId="{356BE6F8-47F1-4D5D-8892-F2818A9B6DC5}" destId="{49692689-791E-D54C-9312-5D3573EE46D1}" srcOrd="0" destOrd="0" presId="urn:microsoft.com/office/officeart/2005/8/layout/hierarchy1"/>
    <dgm:cxn modelId="{3FC97C5F-5ADF-2C42-853C-65B1B4946FA7}" type="presOf" srcId="{DCDCEA63-1B8B-4840-B264-762A0C6EBE59}" destId="{9F9655C4-C284-5045-BD02-9EE0FDB29F3C}" srcOrd="0" destOrd="0" presId="urn:microsoft.com/office/officeart/2005/8/layout/hierarchy1"/>
    <dgm:cxn modelId="{FC0053A4-4899-486C-846F-163106E32796}" srcId="{DCDCEA63-1B8B-4840-B264-762A0C6EBE59}" destId="{356BE6F8-47F1-4D5D-8892-F2818A9B6DC5}" srcOrd="1" destOrd="0" parTransId="{F4205F7A-4F24-474D-AB91-CCC3258A6EB4}" sibTransId="{FA64ABD2-6810-4718-9EAF-263194FC66C8}"/>
    <dgm:cxn modelId="{5C5E34AF-EC60-9340-AEFF-BCD5673C6F42}" type="presParOf" srcId="{9F9655C4-C284-5045-BD02-9EE0FDB29F3C}" destId="{95E745A8-9DBC-A641-8D5A-4D38A6928B94}" srcOrd="0" destOrd="0" presId="urn:microsoft.com/office/officeart/2005/8/layout/hierarchy1"/>
    <dgm:cxn modelId="{579354F0-04B7-A142-A98B-63608BF18DE0}" type="presParOf" srcId="{95E745A8-9DBC-A641-8D5A-4D38A6928B94}" destId="{AF8DD2E2-7C77-8742-A5B6-936A3B058B9A}" srcOrd="0" destOrd="0" presId="urn:microsoft.com/office/officeart/2005/8/layout/hierarchy1"/>
    <dgm:cxn modelId="{03A3C445-920A-7541-B9E3-87B42354C7C2}" type="presParOf" srcId="{AF8DD2E2-7C77-8742-A5B6-936A3B058B9A}" destId="{B0C60A01-2D83-EA46-BD91-DE480650C79D}" srcOrd="0" destOrd="0" presId="urn:microsoft.com/office/officeart/2005/8/layout/hierarchy1"/>
    <dgm:cxn modelId="{D138EB79-2C1E-2347-9D0F-F3801C1D1869}" type="presParOf" srcId="{AF8DD2E2-7C77-8742-A5B6-936A3B058B9A}" destId="{37574161-150B-CF42-89AF-6B53C40BBCD8}" srcOrd="1" destOrd="0" presId="urn:microsoft.com/office/officeart/2005/8/layout/hierarchy1"/>
    <dgm:cxn modelId="{81650587-88B0-254E-87BE-3E0DBB5959EB}" type="presParOf" srcId="{95E745A8-9DBC-A641-8D5A-4D38A6928B94}" destId="{04C024E3-9E94-AC41-A41B-BFAC012D1B25}" srcOrd="1" destOrd="0" presId="urn:microsoft.com/office/officeart/2005/8/layout/hierarchy1"/>
    <dgm:cxn modelId="{AD6D1734-F343-C145-89FC-1EF225C4EFFC}" type="presParOf" srcId="{9F9655C4-C284-5045-BD02-9EE0FDB29F3C}" destId="{18D16317-EE10-6940-9B00-C5318D1AB2B7}" srcOrd="1" destOrd="0" presId="urn:microsoft.com/office/officeart/2005/8/layout/hierarchy1"/>
    <dgm:cxn modelId="{DCD7D245-1D31-8E48-9F96-0C7028D486E8}" type="presParOf" srcId="{18D16317-EE10-6940-9B00-C5318D1AB2B7}" destId="{ED62C987-6265-E14D-BB5A-656C2BC54502}" srcOrd="0" destOrd="0" presId="urn:microsoft.com/office/officeart/2005/8/layout/hierarchy1"/>
    <dgm:cxn modelId="{6574E127-09F9-414C-8860-FC266AFAAACE}" type="presParOf" srcId="{ED62C987-6265-E14D-BB5A-656C2BC54502}" destId="{35E280E4-A3FC-4246-90BA-8B9833BB8A66}" srcOrd="0" destOrd="0" presId="urn:microsoft.com/office/officeart/2005/8/layout/hierarchy1"/>
    <dgm:cxn modelId="{5F4A19C4-B939-F945-9B5E-1B16C6E0BD05}" type="presParOf" srcId="{ED62C987-6265-E14D-BB5A-656C2BC54502}" destId="{49692689-791E-D54C-9312-5D3573EE46D1}" srcOrd="1" destOrd="0" presId="urn:microsoft.com/office/officeart/2005/8/layout/hierarchy1"/>
    <dgm:cxn modelId="{46245D42-E721-D644-BF4A-E033D9299081}" type="presParOf" srcId="{18D16317-EE10-6940-9B00-C5318D1AB2B7}" destId="{F6EFD94B-F9C8-4A4B-81AC-6A4841227A83}"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08F0FE-7083-42DA-8E08-3F72E61FA46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AE106B6-5A20-42F5-9301-8CCFCFBB4BF3}">
      <dgm:prSet/>
      <dgm:spPr/>
      <dgm:t>
        <a:bodyPr/>
        <a:lstStyle/>
        <a:p>
          <a:r>
            <a:rPr lang="en-US"/>
            <a:t>Los esfuerzos en materia de prevención deben comenzar precozmente y a través de todo el ciclo vital de la mujer. </a:t>
          </a:r>
        </a:p>
      </dgm:t>
    </dgm:pt>
    <dgm:pt modelId="{1F4365DA-DACA-471E-AC76-1CDB7CD06669}" type="parTrans" cxnId="{7CE25D96-97BD-4108-A3EB-055A410B68C7}">
      <dgm:prSet/>
      <dgm:spPr/>
      <dgm:t>
        <a:bodyPr/>
        <a:lstStyle/>
        <a:p>
          <a:endParaRPr lang="en-US"/>
        </a:p>
      </dgm:t>
    </dgm:pt>
    <dgm:pt modelId="{80D4F546-36C9-4277-BA01-10C6D94AA13F}" type="sibTrans" cxnId="{7CE25D96-97BD-4108-A3EB-055A410B68C7}">
      <dgm:prSet/>
      <dgm:spPr/>
      <dgm:t>
        <a:bodyPr/>
        <a:lstStyle/>
        <a:p>
          <a:endParaRPr lang="en-US"/>
        </a:p>
      </dgm:t>
    </dgm:pt>
    <dgm:pt modelId="{699C333B-7896-4341-9873-1A055D3CA230}">
      <dgm:prSet/>
      <dgm:spPr/>
      <dgm:t>
        <a:bodyPr/>
        <a:lstStyle/>
        <a:p>
          <a:r>
            <a:rPr lang="en-US"/>
            <a:t>El esquema de manejo debe ser </a:t>
          </a:r>
          <a:r>
            <a:rPr lang="en-US" b="1" i="1"/>
            <a:t>“ a la medida”</a:t>
          </a:r>
          <a:r>
            <a:rPr lang="en-US"/>
            <a:t> de cada mujer. Promoviendo su </a:t>
          </a:r>
          <a:r>
            <a:rPr lang="en-US" b="1" i="1"/>
            <a:t>empoderamiento</a:t>
          </a:r>
          <a:r>
            <a:rPr lang="en-US"/>
            <a:t>, entregándole información actualizada, basada en evidencia  para que ellas se responsabilicen de su salud y tengan real acceso  a una </a:t>
          </a:r>
          <a:r>
            <a:rPr lang="en-US" b="1" i="1"/>
            <a:t>“toma de decisiones informada”.</a:t>
          </a:r>
          <a:endParaRPr lang="en-US"/>
        </a:p>
      </dgm:t>
    </dgm:pt>
    <dgm:pt modelId="{CC38412F-BC8F-4FB2-B26A-1C373C967436}" type="parTrans" cxnId="{FE838BA3-6F39-4DA4-A329-66D5DA793552}">
      <dgm:prSet/>
      <dgm:spPr/>
      <dgm:t>
        <a:bodyPr/>
        <a:lstStyle/>
        <a:p>
          <a:endParaRPr lang="en-US"/>
        </a:p>
      </dgm:t>
    </dgm:pt>
    <dgm:pt modelId="{682A1A4A-FE88-40AB-ADAC-E9C0F9CD6800}" type="sibTrans" cxnId="{FE838BA3-6F39-4DA4-A329-66D5DA793552}">
      <dgm:prSet/>
      <dgm:spPr/>
      <dgm:t>
        <a:bodyPr/>
        <a:lstStyle/>
        <a:p>
          <a:endParaRPr lang="en-US"/>
        </a:p>
      </dgm:t>
    </dgm:pt>
    <dgm:pt modelId="{DC99DB5F-127C-4424-AD4F-D153B4FA42F0}">
      <dgm:prSet/>
      <dgm:spPr/>
      <dgm:t>
        <a:bodyPr/>
        <a:lstStyle/>
        <a:p>
          <a:r>
            <a:rPr lang="en-US"/>
            <a:t>Reconocer en cada </a:t>
          </a:r>
          <a:r>
            <a:rPr lang="en-US" b="1" i="1"/>
            <a:t>“encuentro con una mujer”</a:t>
          </a:r>
          <a:r>
            <a:rPr lang="en-US"/>
            <a:t> una oportunidad única de establecer un compromiso mutuo de manejo y seguimiento continuo, orientado hacia la prevención y fomento de su salud.</a:t>
          </a:r>
        </a:p>
      </dgm:t>
    </dgm:pt>
    <dgm:pt modelId="{2ACB0BD5-9ABC-435D-9695-92C2793ED3F2}" type="parTrans" cxnId="{672D6CE0-B7A5-4FFB-AD8A-4B4873BE63C4}">
      <dgm:prSet/>
      <dgm:spPr/>
      <dgm:t>
        <a:bodyPr/>
        <a:lstStyle/>
        <a:p>
          <a:endParaRPr lang="en-US"/>
        </a:p>
      </dgm:t>
    </dgm:pt>
    <dgm:pt modelId="{46FA3267-48AE-4BC3-8A3F-5A1C319D184D}" type="sibTrans" cxnId="{672D6CE0-B7A5-4FFB-AD8A-4B4873BE63C4}">
      <dgm:prSet/>
      <dgm:spPr/>
      <dgm:t>
        <a:bodyPr/>
        <a:lstStyle/>
        <a:p>
          <a:endParaRPr lang="en-US"/>
        </a:p>
      </dgm:t>
    </dgm:pt>
    <dgm:pt modelId="{B91F2A1C-A3E9-C142-8E21-79ABF9E53DC3}" type="pres">
      <dgm:prSet presAssocID="{4208F0FE-7083-42DA-8E08-3F72E61FA46A}" presName="linear" presStyleCnt="0">
        <dgm:presLayoutVars>
          <dgm:animLvl val="lvl"/>
          <dgm:resizeHandles val="exact"/>
        </dgm:presLayoutVars>
      </dgm:prSet>
      <dgm:spPr/>
    </dgm:pt>
    <dgm:pt modelId="{9362F816-68EB-504E-BE9B-847861CB3CFA}" type="pres">
      <dgm:prSet presAssocID="{7AE106B6-5A20-42F5-9301-8CCFCFBB4BF3}" presName="parentText" presStyleLbl="node1" presStyleIdx="0" presStyleCnt="3">
        <dgm:presLayoutVars>
          <dgm:chMax val="0"/>
          <dgm:bulletEnabled val="1"/>
        </dgm:presLayoutVars>
      </dgm:prSet>
      <dgm:spPr/>
    </dgm:pt>
    <dgm:pt modelId="{0C16862D-8D1F-FE47-A5DE-52BC218516D9}" type="pres">
      <dgm:prSet presAssocID="{80D4F546-36C9-4277-BA01-10C6D94AA13F}" presName="spacer" presStyleCnt="0"/>
      <dgm:spPr/>
    </dgm:pt>
    <dgm:pt modelId="{C6B10579-B0F9-7E4F-9969-8949BBEE2708}" type="pres">
      <dgm:prSet presAssocID="{699C333B-7896-4341-9873-1A055D3CA230}" presName="parentText" presStyleLbl="node1" presStyleIdx="1" presStyleCnt="3">
        <dgm:presLayoutVars>
          <dgm:chMax val="0"/>
          <dgm:bulletEnabled val="1"/>
        </dgm:presLayoutVars>
      </dgm:prSet>
      <dgm:spPr/>
    </dgm:pt>
    <dgm:pt modelId="{834FB3FB-B313-C14A-8149-3DB21052310D}" type="pres">
      <dgm:prSet presAssocID="{682A1A4A-FE88-40AB-ADAC-E9C0F9CD6800}" presName="spacer" presStyleCnt="0"/>
      <dgm:spPr/>
    </dgm:pt>
    <dgm:pt modelId="{EBA47B11-277F-0E4C-A43B-3E6F3C8CB6C5}" type="pres">
      <dgm:prSet presAssocID="{DC99DB5F-127C-4424-AD4F-D153B4FA42F0}" presName="parentText" presStyleLbl="node1" presStyleIdx="2" presStyleCnt="3">
        <dgm:presLayoutVars>
          <dgm:chMax val="0"/>
          <dgm:bulletEnabled val="1"/>
        </dgm:presLayoutVars>
      </dgm:prSet>
      <dgm:spPr/>
    </dgm:pt>
  </dgm:ptLst>
  <dgm:cxnLst>
    <dgm:cxn modelId="{FE3CF803-A208-C54E-B778-9FCC8A6470D7}" type="presOf" srcId="{7AE106B6-5A20-42F5-9301-8CCFCFBB4BF3}" destId="{9362F816-68EB-504E-BE9B-847861CB3CFA}" srcOrd="0" destOrd="0" presId="urn:microsoft.com/office/officeart/2005/8/layout/vList2"/>
    <dgm:cxn modelId="{66F0D133-35BC-FD45-B2D9-65DC761D7F21}" type="presOf" srcId="{699C333B-7896-4341-9873-1A055D3CA230}" destId="{C6B10579-B0F9-7E4F-9969-8949BBEE2708}" srcOrd="0" destOrd="0" presId="urn:microsoft.com/office/officeart/2005/8/layout/vList2"/>
    <dgm:cxn modelId="{C93F0B45-5562-0942-80FA-C7E1FAF945E5}" type="presOf" srcId="{DC99DB5F-127C-4424-AD4F-D153B4FA42F0}" destId="{EBA47B11-277F-0E4C-A43B-3E6F3C8CB6C5}" srcOrd="0" destOrd="0" presId="urn:microsoft.com/office/officeart/2005/8/layout/vList2"/>
    <dgm:cxn modelId="{7CE25D96-97BD-4108-A3EB-055A410B68C7}" srcId="{4208F0FE-7083-42DA-8E08-3F72E61FA46A}" destId="{7AE106B6-5A20-42F5-9301-8CCFCFBB4BF3}" srcOrd="0" destOrd="0" parTransId="{1F4365DA-DACA-471E-AC76-1CDB7CD06669}" sibTransId="{80D4F546-36C9-4277-BA01-10C6D94AA13F}"/>
    <dgm:cxn modelId="{FE838BA3-6F39-4DA4-A329-66D5DA793552}" srcId="{4208F0FE-7083-42DA-8E08-3F72E61FA46A}" destId="{699C333B-7896-4341-9873-1A055D3CA230}" srcOrd="1" destOrd="0" parTransId="{CC38412F-BC8F-4FB2-B26A-1C373C967436}" sibTransId="{682A1A4A-FE88-40AB-ADAC-E9C0F9CD6800}"/>
    <dgm:cxn modelId="{58BBC1C2-283E-DC4E-B714-3304383082CE}" type="presOf" srcId="{4208F0FE-7083-42DA-8E08-3F72E61FA46A}" destId="{B91F2A1C-A3E9-C142-8E21-79ABF9E53DC3}" srcOrd="0" destOrd="0" presId="urn:microsoft.com/office/officeart/2005/8/layout/vList2"/>
    <dgm:cxn modelId="{672D6CE0-B7A5-4FFB-AD8A-4B4873BE63C4}" srcId="{4208F0FE-7083-42DA-8E08-3F72E61FA46A}" destId="{DC99DB5F-127C-4424-AD4F-D153B4FA42F0}" srcOrd="2" destOrd="0" parTransId="{2ACB0BD5-9ABC-435D-9695-92C2793ED3F2}" sibTransId="{46FA3267-48AE-4BC3-8A3F-5A1C319D184D}"/>
    <dgm:cxn modelId="{F1FC5BD1-EA21-2845-B80E-D321EB609EB7}" type="presParOf" srcId="{B91F2A1C-A3E9-C142-8E21-79ABF9E53DC3}" destId="{9362F816-68EB-504E-BE9B-847861CB3CFA}" srcOrd="0" destOrd="0" presId="urn:microsoft.com/office/officeart/2005/8/layout/vList2"/>
    <dgm:cxn modelId="{505121C4-D4FB-B14A-BED9-0D5762D25B86}" type="presParOf" srcId="{B91F2A1C-A3E9-C142-8E21-79ABF9E53DC3}" destId="{0C16862D-8D1F-FE47-A5DE-52BC218516D9}" srcOrd="1" destOrd="0" presId="urn:microsoft.com/office/officeart/2005/8/layout/vList2"/>
    <dgm:cxn modelId="{3F885D78-8CC1-B344-8369-25AD052121C2}" type="presParOf" srcId="{B91F2A1C-A3E9-C142-8E21-79ABF9E53DC3}" destId="{C6B10579-B0F9-7E4F-9969-8949BBEE2708}" srcOrd="2" destOrd="0" presId="urn:microsoft.com/office/officeart/2005/8/layout/vList2"/>
    <dgm:cxn modelId="{3C25FDE1-89EB-1B41-8108-75B0FAD094A4}" type="presParOf" srcId="{B91F2A1C-A3E9-C142-8E21-79ABF9E53DC3}" destId="{834FB3FB-B313-C14A-8149-3DB21052310D}" srcOrd="3" destOrd="0" presId="urn:microsoft.com/office/officeart/2005/8/layout/vList2"/>
    <dgm:cxn modelId="{2E20BDD8-122A-AE40-B29F-7738333EBB3C}" type="presParOf" srcId="{B91F2A1C-A3E9-C142-8E21-79ABF9E53DC3}" destId="{EBA47B11-277F-0E4C-A43B-3E6F3C8CB6C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8C882-40E0-7849-825A-B4988E024631}">
      <dsp:nvSpPr>
        <dsp:cNvPr id="0" name=""/>
        <dsp:cNvSpPr/>
      </dsp:nvSpPr>
      <dsp:spPr>
        <a:xfrm>
          <a:off x="0" y="51814"/>
          <a:ext cx="5235575" cy="11321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a:t>Cambios en el peso corporal/masa</a:t>
          </a:r>
          <a:endParaRPr lang="en-US" sz="1600" kern="1200"/>
        </a:p>
      </dsp:txBody>
      <dsp:txXfrm>
        <a:off x="55268" y="107082"/>
        <a:ext cx="5125039" cy="1021630"/>
      </dsp:txXfrm>
    </dsp:sp>
    <dsp:sp modelId="{96E9A68A-4DA3-5D49-8E0E-FCF8334103A6}">
      <dsp:nvSpPr>
        <dsp:cNvPr id="0" name=""/>
        <dsp:cNvSpPr/>
      </dsp:nvSpPr>
      <dsp:spPr>
        <a:xfrm>
          <a:off x="0" y="1230061"/>
          <a:ext cx="5235575" cy="11321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a:t>El índice de masa corporal (IMC) aumenta con la edad (peak entre los 50 y 59 años). </a:t>
          </a:r>
          <a:endParaRPr lang="en-US" sz="1600" kern="1200"/>
        </a:p>
      </dsp:txBody>
      <dsp:txXfrm>
        <a:off x="55268" y="1285329"/>
        <a:ext cx="5125039" cy="1021630"/>
      </dsp:txXfrm>
    </dsp:sp>
    <dsp:sp modelId="{2F09DCDE-1071-CE42-A0DA-D284D9CD52AD}">
      <dsp:nvSpPr>
        <dsp:cNvPr id="0" name=""/>
        <dsp:cNvSpPr/>
      </dsp:nvSpPr>
      <dsp:spPr>
        <a:xfrm>
          <a:off x="0" y="2408308"/>
          <a:ext cx="5235575" cy="11321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a:t>Otros factores también contribuyen  a la ganancia de peso (disminución gasto energético, aumento en la ingesta energética/calórica sumado a una disminución en la actividad metabólica). </a:t>
          </a:r>
          <a:endParaRPr lang="en-US" sz="1600" kern="1200"/>
        </a:p>
      </dsp:txBody>
      <dsp:txXfrm>
        <a:off x="55268" y="2463576"/>
        <a:ext cx="5125039" cy="1021630"/>
      </dsp:txXfrm>
    </dsp:sp>
    <dsp:sp modelId="{44E19A4E-C821-3641-A813-F74DAF4F5398}">
      <dsp:nvSpPr>
        <dsp:cNvPr id="0" name=""/>
        <dsp:cNvSpPr/>
      </dsp:nvSpPr>
      <dsp:spPr>
        <a:xfrm>
          <a:off x="0" y="3586555"/>
          <a:ext cx="5235575" cy="11321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a:t>Los cambios hormonales asociados con la menopausia pueden afectar la composición corporal y agregar ganancia de peso. </a:t>
          </a:r>
          <a:endParaRPr lang="en-US" sz="1600" kern="1200"/>
        </a:p>
      </dsp:txBody>
      <dsp:txXfrm>
        <a:off x="55268" y="3641823"/>
        <a:ext cx="5125039" cy="1021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03362-2E32-9340-AEA2-751CEEC21ED2}">
      <dsp:nvSpPr>
        <dsp:cNvPr id="0" name=""/>
        <dsp:cNvSpPr/>
      </dsp:nvSpPr>
      <dsp:spPr>
        <a:xfrm>
          <a:off x="0" y="333899"/>
          <a:ext cx="4114800" cy="1491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Association of Adverse Pregnancy Outcomes With Risk of Atherosclerotic Cardiovascular Disease in Postmenopausal Women</a:t>
          </a:r>
          <a:r>
            <a:rPr lang="en-US" sz="1000" kern="1200"/>
            <a:t>.</a:t>
          </a:r>
        </a:p>
      </dsp:txBody>
      <dsp:txXfrm>
        <a:off x="72821" y="406720"/>
        <a:ext cx="3969158" cy="1346108"/>
      </dsp:txXfrm>
    </dsp:sp>
    <dsp:sp modelId="{9F46C716-EEDA-3D46-8A7C-36780EDB0864}">
      <dsp:nvSpPr>
        <dsp:cNvPr id="0" name=""/>
        <dsp:cNvSpPr/>
      </dsp:nvSpPr>
      <dsp:spPr>
        <a:xfrm>
          <a:off x="0" y="1854450"/>
          <a:ext cx="4114800" cy="1491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CL" sz="1000" b="0" i="0" u="none" kern="1200" dirty="0"/>
            <a:t>Cuando se analizaron todas las APO juntas, los trastornos hipertensivos del embarazo (</a:t>
          </a:r>
          <a:r>
            <a:rPr lang="es-CL" sz="1000" b="0" i="0" u="none" kern="1200" dirty="0" err="1"/>
            <a:t>odds</a:t>
          </a:r>
          <a:r>
            <a:rPr lang="es-CL" sz="1000" b="0" i="0" u="none" kern="1200" dirty="0"/>
            <a:t> ratio, 1,27; IC 95%, 1,15-1,40) y el bajo peso al nacer (</a:t>
          </a:r>
          <a:r>
            <a:rPr lang="es-CL" sz="1000" b="0" i="0" u="none" kern="1200" dirty="0" err="1"/>
            <a:t>odds</a:t>
          </a:r>
          <a:r>
            <a:rPr lang="es-CL" sz="1000" b="0" i="0" u="none" kern="1200" dirty="0"/>
            <a:t> ratio, 1,12; IC 95%, 1,00-1,26) permanecieron asociados de forma independiente con la ASCVD. Todos los resultados se mantuvieron sustancialmente sin cambios por el ajuste adicional por paridad, índice de masa corporal y factores socioeconómicos. Conclusiones y relevancia: En esta gran cohorte multiétnica de mujeres, los trastornos hipertensivos del embarazo y el bajo peso al nacer se asociaron de forma independiente con la ASCVD después de ajustar por factores de riesgo y otras APO.</a:t>
          </a:r>
          <a:endParaRPr lang="en-US" sz="1000" kern="1200" dirty="0"/>
        </a:p>
      </dsp:txBody>
      <dsp:txXfrm>
        <a:off x="72821" y="1927271"/>
        <a:ext cx="3969158" cy="1346108"/>
      </dsp:txXfrm>
    </dsp:sp>
    <dsp:sp modelId="{9880B642-F8CA-394F-AF77-94546C785267}">
      <dsp:nvSpPr>
        <dsp:cNvPr id="0" name=""/>
        <dsp:cNvSpPr/>
      </dsp:nvSpPr>
      <dsp:spPr>
        <a:xfrm>
          <a:off x="0" y="3373218"/>
          <a:ext cx="4114800" cy="1491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JAMA Cardiol. 2020 Sep 16.doi: 10.1001/jamacardio.2020.4097. </a:t>
          </a:r>
          <a:endParaRPr lang="en-US" sz="1000" kern="1200"/>
        </a:p>
      </dsp:txBody>
      <dsp:txXfrm>
        <a:off x="72821" y="3446039"/>
        <a:ext cx="3969158" cy="13461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60A01-2D83-EA46-BD91-DE480650C79D}">
      <dsp:nvSpPr>
        <dsp:cNvPr id="0" name=""/>
        <dsp:cNvSpPr/>
      </dsp:nvSpPr>
      <dsp:spPr>
        <a:xfrm>
          <a:off x="744" y="741019"/>
          <a:ext cx="2611933" cy="16585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574161-150B-CF42-89AF-6B53C40BBCD8}">
      <dsp:nvSpPr>
        <dsp:cNvPr id="0" name=""/>
        <dsp:cNvSpPr/>
      </dsp:nvSpPr>
      <dsp:spPr>
        <a:xfrm>
          <a:off x="290958" y="1016723"/>
          <a:ext cx="2611933" cy="16585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L" sz="900" kern="1200"/>
            <a:t>Antecedentes: Diferencias en sexo con relación a la actividad física y mortalidad total y mortalidad cardiovascular. Aunque la actividad física está ampliamente recomendada para reducir la mortalidad cardiovascular y la mortalidad total, las mujeres se encuentran un paso detrás de los hombres en relación a su compromiso con la actividad física. El objetivo de este estudio fue evaluar si la actividad física generaba beneficios en la salud diferenciales en relación al sexo.</a:t>
          </a:r>
          <a:endParaRPr lang="en-US" sz="900" kern="1200"/>
        </a:p>
      </dsp:txBody>
      <dsp:txXfrm>
        <a:off x="339536" y="1065301"/>
        <a:ext cx="2514777" cy="1561421"/>
      </dsp:txXfrm>
    </dsp:sp>
    <dsp:sp modelId="{35E280E4-A3FC-4246-90BA-8B9833BB8A66}">
      <dsp:nvSpPr>
        <dsp:cNvPr id="0" name=""/>
        <dsp:cNvSpPr/>
      </dsp:nvSpPr>
      <dsp:spPr>
        <a:xfrm>
          <a:off x="3193107" y="741019"/>
          <a:ext cx="2611933" cy="16585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692689-791E-D54C-9312-5D3573EE46D1}">
      <dsp:nvSpPr>
        <dsp:cNvPr id="0" name=""/>
        <dsp:cNvSpPr/>
      </dsp:nvSpPr>
      <dsp:spPr>
        <a:xfrm>
          <a:off x="3483322" y="1016723"/>
          <a:ext cx="2611933" cy="16585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L" sz="900" kern="1200" dirty="0"/>
            <a:t>Este estudio prospectivo incluyó 412.413 adultos de Estados Unidos, 55% integrado por mujeres con edad promedio de 44 años, entre 1997 y 2019. </a:t>
          </a:r>
          <a:endParaRPr lang="en-US" sz="900" kern="1200" dirty="0"/>
        </a:p>
      </dsp:txBody>
      <dsp:txXfrm>
        <a:off x="3531900" y="1065301"/>
        <a:ext cx="2514777" cy="1561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2F816-68EB-504E-BE9B-847861CB3CFA}">
      <dsp:nvSpPr>
        <dsp:cNvPr id="0" name=""/>
        <dsp:cNvSpPr/>
      </dsp:nvSpPr>
      <dsp:spPr>
        <a:xfrm>
          <a:off x="0" y="126510"/>
          <a:ext cx="6245265" cy="17403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Los esfuerzos en materia de prevención deben comenzar precozmente y a través de todo el ciclo vital de la mujer. </a:t>
          </a:r>
        </a:p>
      </dsp:txBody>
      <dsp:txXfrm>
        <a:off x="84958" y="211468"/>
        <a:ext cx="6075349" cy="1570459"/>
      </dsp:txXfrm>
    </dsp:sp>
    <dsp:sp modelId="{C6B10579-B0F9-7E4F-9969-8949BBEE2708}">
      <dsp:nvSpPr>
        <dsp:cNvPr id="0" name=""/>
        <dsp:cNvSpPr/>
      </dsp:nvSpPr>
      <dsp:spPr>
        <a:xfrm>
          <a:off x="0" y="1924486"/>
          <a:ext cx="6245265" cy="174037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El esquema de manejo debe ser </a:t>
          </a:r>
          <a:r>
            <a:rPr lang="en-US" sz="2000" b="1" i="1" kern="1200"/>
            <a:t>“ a la medida”</a:t>
          </a:r>
          <a:r>
            <a:rPr lang="en-US" sz="2000" kern="1200"/>
            <a:t> de cada mujer. Promoviendo su </a:t>
          </a:r>
          <a:r>
            <a:rPr lang="en-US" sz="2000" b="1" i="1" kern="1200"/>
            <a:t>empoderamiento</a:t>
          </a:r>
          <a:r>
            <a:rPr lang="en-US" sz="2000" kern="1200"/>
            <a:t>, entregándole información actualizada, basada en evidencia  para que ellas se responsabilicen de su salud y tengan real acceso  a una </a:t>
          </a:r>
          <a:r>
            <a:rPr lang="en-US" sz="2000" b="1" i="1" kern="1200"/>
            <a:t>“toma de decisiones informada”.</a:t>
          </a:r>
          <a:endParaRPr lang="en-US" sz="2000" kern="1200"/>
        </a:p>
      </dsp:txBody>
      <dsp:txXfrm>
        <a:off x="84958" y="2009444"/>
        <a:ext cx="6075349" cy="1570459"/>
      </dsp:txXfrm>
    </dsp:sp>
    <dsp:sp modelId="{EBA47B11-277F-0E4C-A43B-3E6F3C8CB6C5}">
      <dsp:nvSpPr>
        <dsp:cNvPr id="0" name=""/>
        <dsp:cNvSpPr/>
      </dsp:nvSpPr>
      <dsp:spPr>
        <a:xfrm>
          <a:off x="0" y="3722461"/>
          <a:ext cx="6245265" cy="174037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Reconocer en cada </a:t>
          </a:r>
          <a:r>
            <a:rPr lang="en-US" sz="2000" b="1" i="1" kern="1200"/>
            <a:t>“encuentro con una mujer”</a:t>
          </a:r>
          <a:r>
            <a:rPr lang="en-US" sz="2000" kern="1200"/>
            <a:t> una oportunidad única de establecer un compromiso mutuo de manejo y seguimiento continuo, orientado hacia la prevención y fomento de su salud.</a:t>
          </a:r>
        </a:p>
      </dsp:txBody>
      <dsp:txXfrm>
        <a:off x="84958" y="3807419"/>
        <a:ext cx="6075349" cy="15704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33668B-926D-D5BB-85E6-FB4074353E67}"/>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1770C302-E5D2-8685-3801-F4CAA9B15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0AA0D829-EC6E-F7D0-954A-3AAD4244CF16}"/>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5" name="Marcador de pie de página 4">
            <a:extLst>
              <a:ext uri="{FF2B5EF4-FFF2-40B4-BE49-F238E27FC236}">
                <a16:creationId xmlns:a16="http://schemas.microsoft.com/office/drawing/2014/main" id="{A90092B2-0934-5C18-4180-4D0B36C2D68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C0F4C8A-D6FC-909B-46BA-33354D719052}"/>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310913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D4A52-4295-A2B5-C92B-B46F352C34C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050874EB-A43E-4D7A-73AC-50AC0ED0F6E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65B168CD-E5A0-3198-4465-89B492DFFA45}"/>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5" name="Marcador de pie de página 4">
            <a:extLst>
              <a:ext uri="{FF2B5EF4-FFF2-40B4-BE49-F238E27FC236}">
                <a16:creationId xmlns:a16="http://schemas.microsoft.com/office/drawing/2014/main" id="{E22762AA-F445-CC5A-16FE-2C82385BC07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2D535D1-08EF-2B71-D59C-9EB224AD0FA0}"/>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2420725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8AC8498-270C-E5C9-DACA-60756C4428CA}"/>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49D3A6D7-C5DB-BF96-DA99-40CF1B44E485}"/>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855EF879-3438-A772-8B6D-DBD24F354624}"/>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5" name="Marcador de pie de página 4">
            <a:extLst>
              <a:ext uri="{FF2B5EF4-FFF2-40B4-BE49-F238E27FC236}">
                <a16:creationId xmlns:a16="http://schemas.microsoft.com/office/drawing/2014/main" id="{8909944C-52F5-8DF6-9AE9-A66BC08786C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F2EA093-18CF-E372-F7DB-B89AA2A85FAE}"/>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1546138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F3E9E-AB69-4656-C0FA-F1D89D29F778}"/>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B9FD5C2-0C33-25C4-309F-F81ECFD6EE1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8AAEF3AD-D735-BEB6-1A7D-EAF9ECE1F93E}"/>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5" name="Marcador de pie de página 4">
            <a:extLst>
              <a:ext uri="{FF2B5EF4-FFF2-40B4-BE49-F238E27FC236}">
                <a16:creationId xmlns:a16="http://schemas.microsoft.com/office/drawing/2014/main" id="{11CA985D-67F7-317E-7EE6-3D5BBAFAF91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BEDDB73-1653-BAE7-F656-A96EE4D3F849}"/>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188291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80FB3-AB9F-6E3A-74FF-2BE2EF467FC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4D02FE-8740-843F-BCE5-E8C4D9EF83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2CC6B96-FBED-7B23-E052-AB1F05D28400}"/>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5" name="Marcador de pie de página 4">
            <a:extLst>
              <a:ext uri="{FF2B5EF4-FFF2-40B4-BE49-F238E27FC236}">
                <a16:creationId xmlns:a16="http://schemas.microsoft.com/office/drawing/2014/main" id="{EA529C8A-598A-AFCE-0D4C-1A8030E105A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AA41949-8600-4DF8-8E76-614E727F3A6C}"/>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332385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683045-4328-8C86-E9D2-76A4F978835E}"/>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4F39AD1F-A49A-DA3A-C025-E7C891349E71}"/>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4E5C0182-DF3B-9DDA-5356-613382CFF891}"/>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C84E6D80-4162-1466-0389-54C4B1EDBDF7}"/>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6" name="Marcador de pie de página 5">
            <a:extLst>
              <a:ext uri="{FF2B5EF4-FFF2-40B4-BE49-F238E27FC236}">
                <a16:creationId xmlns:a16="http://schemas.microsoft.com/office/drawing/2014/main" id="{93F607B5-9B18-982C-E4B6-86186D03D4D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FA6C502-B6C5-FBE5-CD34-253DEBC25230}"/>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2614126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80ED50-5B6B-679C-48DE-35D32CD180C9}"/>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F21FF071-66B1-CC53-1F40-74F71CCDBB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9113AF7-9317-10A0-2778-5341244FB72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22366228-67DA-A1D0-9EB6-FDAE727730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8AA0BF93-FAE1-C09D-CD29-6F0200FF69DC}"/>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17CD90E-2E0E-862F-6D39-179CD8948EA5}"/>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8" name="Marcador de pie de página 7">
            <a:extLst>
              <a:ext uri="{FF2B5EF4-FFF2-40B4-BE49-F238E27FC236}">
                <a16:creationId xmlns:a16="http://schemas.microsoft.com/office/drawing/2014/main" id="{46D0D3F3-6583-2842-6958-51C09E4509E8}"/>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C886CC8-D8E1-F8D2-68CF-96B0C561C93C}"/>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376826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24F2C6-F0B8-6445-420B-A7049B1797A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73B24CFF-45FF-B577-B399-480FD240EC57}"/>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4" name="Marcador de pie de página 3">
            <a:extLst>
              <a:ext uri="{FF2B5EF4-FFF2-40B4-BE49-F238E27FC236}">
                <a16:creationId xmlns:a16="http://schemas.microsoft.com/office/drawing/2014/main" id="{38167C59-EB0F-16C0-462B-15348BF7321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EB66FA0-E27E-2B48-8355-9CDFF181D8A1}"/>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648264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F52860-9453-DD51-0F5B-61B71CB38C05}"/>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3" name="Marcador de pie de página 2">
            <a:extLst>
              <a:ext uri="{FF2B5EF4-FFF2-40B4-BE49-F238E27FC236}">
                <a16:creationId xmlns:a16="http://schemas.microsoft.com/office/drawing/2014/main" id="{51F4CAD6-719F-A87D-9DA8-F55B49BF085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1CCDE79-3BF5-A053-2362-663DBAC7B1EF}"/>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346828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CADF9-3B0F-F6E8-DA21-BA6DC8840E4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CA3E07C0-3B65-5651-A6EC-1F7C28902B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7D2B3815-A7D4-DDBC-9D6B-B9020A21A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6045FDB-2D7E-3B73-E471-82810B8CA8DB}"/>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6" name="Marcador de pie de página 5">
            <a:extLst>
              <a:ext uri="{FF2B5EF4-FFF2-40B4-BE49-F238E27FC236}">
                <a16:creationId xmlns:a16="http://schemas.microsoft.com/office/drawing/2014/main" id="{84131E1A-1CFF-1DAA-DEB2-84F24508464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CC7646E-154C-53CD-15F7-FA1610021DE2}"/>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251660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39B4C-682E-10DC-22B8-479B2D6253B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FAA6FB2D-2DC3-E333-8F84-1023B85C3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3CC62C08-CDDD-B9BE-3E0F-A90BC7A5E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1465AA8-457C-7E5A-72F1-4A8713F07B2E}"/>
              </a:ext>
            </a:extLst>
          </p:cNvPr>
          <p:cNvSpPr>
            <a:spLocks noGrp="1"/>
          </p:cNvSpPr>
          <p:nvPr>
            <p:ph type="dt" sz="half" idx="10"/>
          </p:nvPr>
        </p:nvSpPr>
        <p:spPr/>
        <p:txBody>
          <a:bodyPr/>
          <a:lstStyle/>
          <a:p>
            <a:fld id="{9D45F4FA-EB13-214F-8BEC-6914C1235C57}" type="datetimeFigureOut">
              <a:rPr lang="es-CL" smtClean="0"/>
              <a:t>10-09-24</a:t>
            </a:fld>
            <a:endParaRPr lang="es-CL"/>
          </a:p>
        </p:txBody>
      </p:sp>
      <p:sp>
        <p:nvSpPr>
          <p:cNvPr id="6" name="Marcador de pie de página 5">
            <a:extLst>
              <a:ext uri="{FF2B5EF4-FFF2-40B4-BE49-F238E27FC236}">
                <a16:creationId xmlns:a16="http://schemas.microsoft.com/office/drawing/2014/main" id="{07B9930C-4E8A-28BB-999F-60A4C91B954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CC9CFC8-3024-51E2-F435-B8C5CBA9D188}"/>
              </a:ext>
            </a:extLst>
          </p:cNvPr>
          <p:cNvSpPr>
            <a:spLocks noGrp="1"/>
          </p:cNvSpPr>
          <p:nvPr>
            <p:ph type="sldNum" sz="quarter" idx="12"/>
          </p:nvPr>
        </p:nvSpPr>
        <p:spPr/>
        <p:txBody>
          <a:bodyPr/>
          <a:lstStyle/>
          <a:p>
            <a:fld id="{3BD4E2DA-5022-B04E-BFBD-B03C7360E454}" type="slidenum">
              <a:rPr lang="es-CL" smtClean="0"/>
              <a:t>‹Nº›</a:t>
            </a:fld>
            <a:endParaRPr lang="es-CL"/>
          </a:p>
        </p:txBody>
      </p:sp>
    </p:spTree>
    <p:extLst>
      <p:ext uri="{BB962C8B-B14F-4D97-AF65-F5344CB8AC3E}">
        <p14:creationId xmlns:p14="http://schemas.microsoft.com/office/powerpoint/2010/main" val="88926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E3DF15E-62D2-9672-DD12-2A868D40D7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040757EE-C3B9-4B4B-65B8-D2A9484BB2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E2068544-FE40-85C8-E1EB-00B9551F20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5F4FA-EB13-214F-8BEC-6914C1235C57}" type="datetimeFigureOut">
              <a:rPr lang="es-CL" smtClean="0"/>
              <a:t>10-09-24</a:t>
            </a:fld>
            <a:endParaRPr lang="es-CL"/>
          </a:p>
        </p:txBody>
      </p:sp>
      <p:sp>
        <p:nvSpPr>
          <p:cNvPr id="5" name="Marcador de pie de página 4">
            <a:extLst>
              <a:ext uri="{FF2B5EF4-FFF2-40B4-BE49-F238E27FC236}">
                <a16:creationId xmlns:a16="http://schemas.microsoft.com/office/drawing/2014/main" id="{8F34F0F4-B044-787E-6FBE-B9E265FC2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44964D66-9B76-E397-8BEB-0E813318F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4E2DA-5022-B04E-BFBD-B03C7360E454}" type="slidenum">
              <a:rPr lang="es-CL" smtClean="0"/>
              <a:t>‹Nº›</a:t>
            </a:fld>
            <a:endParaRPr lang="es-CL"/>
          </a:p>
        </p:txBody>
      </p:sp>
    </p:spTree>
    <p:extLst>
      <p:ext uri="{BB962C8B-B14F-4D97-AF65-F5344CB8AC3E}">
        <p14:creationId xmlns:p14="http://schemas.microsoft.com/office/powerpoint/2010/main" val="3631131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8" Type="http://schemas.openxmlformats.org/officeDocument/2006/relationships/hyperlink" Target="http://www.ncbi.nlm.nih.gov/pubmed?term=%22Berra%20K%22%5BAuthor%5D"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ncbi.nlm.nih.gov/pubmed?term=%22Benjamin%20EJ%22%5BAuthor%5D" TargetMode="External"/><Relationship Id="rId12" Type="http://schemas.openxmlformats.org/officeDocument/2006/relationships/hyperlink" Target="http://www.ncbi.nlm.nih.gov/pubmed/21325087##"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ncbi.nlm.nih.gov/pubmed?term=%22Mosca%20L%22%5BAuthor%5D" TargetMode="External"/><Relationship Id="rId11" Type="http://schemas.openxmlformats.org/officeDocument/2006/relationships/hyperlink" Target="http://www.ncbi.nlm.nih.gov/pubmed?term=%22Lloyd-Jones%20DM%22%5BAuthor%5D" TargetMode="External"/><Relationship Id="rId5" Type="http://schemas.openxmlformats.org/officeDocument/2006/relationships/image" Target="../media/image18.emf"/><Relationship Id="rId10" Type="http://schemas.openxmlformats.org/officeDocument/2006/relationships/hyperlink" Target="http://www.ncbi.nlm.nih.gov/pubmed?term=%22Dolor%20RJ%22%5BAuthor%5D" TargetMode="External"/><Relationship Id="rId4" Type="http://schemas.openxmlformats.org/officeDocument/2006/relationships/image" Target="../media/image17.emf"/><Relationship Id="rId9" Type="http://schemas.openxmlformats.org/officeDocument/2006/relationships/hyperlink" Target="http://www.ncbi.nlm.nih.gov/pubmed?term=%22Bezanson%20JL%22%5BAuthor%5D"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2.xml"/><Relationship Id="rId7" Type="http://schemas.openxmlformats.org/officeDocument/2006/relationships/image" Target="../media/image24.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png"/><Relationship Id="rId4" Type="http://schemas.openxmlformats.org/officeDocument/2006/relationships/image" Target="../media/image21.emf"/><Relationship Id="rId9" Type="http://schemas.openxmlformats.org/officeDocument/2006/relationships/hyperlink" Target="https://www.elsevier.es/es-revista-nursing-20-sumario-vol-31-num-2-S0212538214X0004X"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image" Target="../media/image32.jpeg"/><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Box 3">
            <a:extLst>
              <a:ext uri="{FF2B5EF4-FFF2-40B4-BE49-F238E27FC236}">
                <a16:creationId xmlns:a16="http://schemas.microsoft.com/office/drawing/2014/main" id="{828D06DA-B096-BDF6-0FE1-557454DC68E7}"/>
              </a:ext>
            </a:extLst>
          </p:cNvPr>
          <p:cNvSpPr txBox="1">
            <a:spLocks noChangeArrowheads="1"/>
          </p:cNvSpPr>
          <p:nvPr/>
        </p:nvSpPr>
        <p:spPr bwMode="auto">
          <a:xfrm>
            <a:off x="6657715" y="467271"/>
            <a:ext cx="4195674" cy="20525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buClrTx/>
              <a:buNone/>
            </a:pPr>
            <a:r>
              <a:rPr lang="en-US" altLang="es-CL" sz="2200" b="1">
                <a:solidFill>
                  <a:schemeClr val="tx1"/>
                </a:solidFill>
                <a:latin typeface="+mj-lt"/>
                <a:ea typeface="+mj-ea"/>
                <a:cs typeface="+mj-cs"/>
              </a:rPr>
              <a:t>Prevención y Promoción de la Salud Cardiovascular de la Mujer: </a:t>
            </a:r>
            <a:r>
              <a:rPr lang="en-US" altLang="es-CL" sz="2200">
                <a:solidFill>
                  <a:schemeClr val="tx1"/>
                </a:solidFill>
                <a:latin typeface="+mj-lt"/>
                <a:ea typeface="+mj-ea"/>
                <a:cs typeface="+mj-cs"/>
              </a:rPr>
              <a:t>Enfoque de Curso de Vida, Género y Determinantes Sociales de Salud</a:t>
            </a:r>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descr="hipertension-300x300">
            <a:extLst>
              <a:ext uri="{FF2B5EF4-FFF2-40B4-BE49-F238E27FC236}">
                <a16:creationId xmlns:a16="http://schemas.microsoft.com/office/drawing/2014/main" id="{AE8891E8-2A59-834B-13D1-F404C9D5B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2"/>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6" name="1 CuadroTexto">
            <a:extLst>
              <a:ext uri="{FF2B5EF4-FFF2-40B4-BE49-F238E27FC236}">
                <a16:creationId xmlns:a16="http://schemas.microsoft.com/office/drawing/2014/main" id="{2517874E-77F4-B0BB-C6F0-DCCBBF1B6234}"/>
              </a:ext>
            </a:extLst>
          </p:cNvPr>
          <p:cNvSpPr txBox="1">
            <a:spLocks noChangeArrowheads="1"/>
          </p:cNvSpPr>
          <p:nvPr/>
        </p:nvSpPr>
        <p:spPr bwMode="auto">
          <a:xfrm>
            <a:off x="6657715" y="2990818"/>
            <a:ext cx="4195673" cy="29138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indent="-228600">
              <a:lnSpc>
                <a:spcPct val="90000"/>
              </a:lnSpc>
              <a:spcBef>
                <a:spcPct val="0"/>
              </a:spcBef>
              <a:spcAft>
                <a:spcPts val="600"/>
              </a:spcAft>
              <a:buClrTx/>
              <a:buFont typeface="Arial" panose="020B0604020202020204" pitchFamily="34" charset="0"/>
              <a:buChar char="•"/>
            </a:pPr>
            <a:r>
              <a:rPr lang="en-US" altLang="es-CL" sz="2000">
                <a:solidFill>
                  <a:schemeClr val="tx1">
                    <a:alpha val="80000"/>
                  </a:schemeClr>
                </a:solidFill>
                <a:latin typeface="+mn-lt"/>
                <a:ea typeface="+mn-ea"/>
              </a:rPr>
              <a:t>Lorena Binfa E. Mat. MSP. PhD</a:t>
            </a:r>
          </a:p>
          <a:p>
            <a:pPr indent="-228600">
              <a:lnSpc>
                <a:spcPct val="90000"/>
              </a:lnSpc>
              <a:spcBef>
                <a:spcPct val="0"/>
              </a:spcBef>
              <a:spcAft>
                <a:spcPts val="600"/>
              </a:spcAft>
              <a:buClrTx/>
              <a:buFont typeface="Arial" panose="020B0604020202020204" pitchFamily="34" charset="0"/>
              <a:buChar char="•"/>
            </a:pPr>
            <a:r>
              <a:rPr lang="en-US" altLang="es-CL" sz="2000">
                <a:solidFill>
                  <a:schemeClr val="tx1">
                    <a:alpha val="80000"/>
                  </a:schemeClr>
                </a:solidFill>
                <a:latin typeface="+mn-lt"/>
                <a:ea typeface="+mn-ea"/>
              </a:rPr>
              <a:t>Profesora Titular Facultad de Medicina. Universidad de Chile.</a:t>
            </a:r>
          </a:p>
          <a:p>
            <a:pPr indent="-228600">
              <a:lnSpc>
                <a:spcPct val="90000"/>
              </a:lnSpc>
              <a:spcBef>
                <a:spcPct val="0"/>
              </a:spcBef>
              <a:spcAft>
                <a:spcPts val="600"/>
              </a:spcAft>
              <a:buClrTx/>
              <a:buFont typeface="Arial" panose="020B0604020202020204" pitchFamily="34" charset="0"/>
              <a:buChar char="•"/>
            </a:pPr>
            <a:r>
              <a:rPr lang="en-US" altLang="es-CL" sz="2000">
                <a:solidFill>
                  <a:schemeClr val="tx1">
                    <a:alpha val="80000"/>
                  </a:schemeClr>
                </a:solidFill>
                <a:latin typeface="+mn-lt"/>
                <a:ea typeface="+mn-ea"/>
              </a:rPr>
              <a:t>Departamento Promoción Salud de la Mujer y el Recién Nacido- Escuela de Obstetricia</a:t>
            </a: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Audio Recording 10-09-2024 10:04:47">
            <a:hlinkClick r:id="" action="ppaction://media"/>
            <a:extLst>
              <a:ext uri="{FF2B5EF4-FFF2-40B4-BE49-F238E27FC236}">
                <a16:creationId xmlns:a16="http://schemas.microsoft.com/office/drawing/2014/main" id="{E425C881-1B7C-F038-BF14-CE2E02DCC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1491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1">
            <a:extLst>
              <a:ext uri="{FF2B5EF4-FFF2-40B4-BE49-F238E27FC236}">
                <a16:creationId xmlns:a16="http://schemas.microsoft.com/office/drawing/2014/main" id="{80024CE6-9210-8387-FC79-D54855E25DB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7114" y="1411786"/>
            <a:ext cx="6449549" cy="39637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2">
            <a:extLst>
              <a:ext uri="{FF2B5EF4-FFF2-40B4-BE49-F238E27FC236}">
                <a16:creationId xmlns:a16="http://schemas.microsoft.com/office/drawing/2014/main" id="{3F9DA772-6D75-92A0-316B-EBB2FF5C03A8}"/>
              </a:ext>
            </a:extLst>
          </p:cNvPr>
          <p:cNvSpPr>
            <a:spLocks noChangeArrowheads="1"/>
          </p:cNvSpPr>
          <p:nvPr/>
        </p:nvSpPr>
        <p:spPr bwMode="auto">
          <a:xfrm>
            <a:off x="7910285" y="2533476"/>
            <a:ext cx="3443514" cy="34478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indent="-228600">
              <a:lnSpc>
                <a:spcPct val="90000"/>
              </a:lnSpc>
              <a:spcBef>
                <a:spcPct val="0"/>
              </a:spcBef>
              <a:spcAft>
                <a:spcPts val="600"/>
              </a:spcAft>
              <a:buClrTx/>
              <a:buFont typeface="Arial" panose="020B0604020202020204" pitchFamily="34" charset="0"/>
              <a:buChar char="•"/>
            </a:pPr>
            <a:r>
              <a:rPr lang="en-US" altLang="es-CL" sz="2000">
                <a:solidFill>
                  <a:schemeClr val="tx1"/>
                </a:solidFill>
                <a:latin typeface="+mn-lt"/>
                <a:ea typeface="+mn-ea"/>
              </a:rPr>
              <a:t>El riesgo cardiovascular se calcula integrando todos los antecedentes y variables medidas, a través de la función de Framingham con las características de población chilena.</a:t>
            </a:r>
            <a:br>
              <a:rPr lang="en-US" altLang="es-CL" sz="2000">
                <a:solidFill>
                  <a:schemeClr val="tx1"/>
                </a:solidFill>
                <a:latin typeface="+mn-lt"/>
                <a:ea typeface="+mn-ea"/>
              </a:rPr>
            </a:br>
            <a:r>
              <a:rPr lang="en-US" altLang="es-CL" sz="2000">
                <a:solidFill>
                  <a:schemeClr val="tx1"/>
                </a:solidFill>
                <a:latin typeface="+mn-lt"/>
                <a:ea typeface="+mn-ea"/>
              </a:rPr>
              <a:t>Riesgo bajo = 0-4</a:t>
            </a:r>
            <a:br>
              <a:rPr lang="en-US" altLang="es-CL" sz="2000">
                <a:solidFill>
                  <a:schemeClr val="tx1"/>
                </a:solidFill>
                <a:latin typeface="+mn-lt"/>
                <a:ea typeface="+mn-ea"/>
              </a:rPr>
            </a:br>
            <a:r>
              <a:rPr lang="en-US" altLang="es-CL" sz="2000">
                <a:solidFill>
                  <a:schemeClr val="tx1"/>
                </a:solidFill>
                <a:latin typeface="+mn-lt"/>
                <a:ea typeface="+mn-ea"/>
              </a:rPr>
              <a:t>Riesgo moderado = 5-9</a:t>
            </a:r>
            <a:br>
              <a:rPr lang="en-US" altLang="es-CL" sz="2000">
                <a:solidFill>
                  <a:schemeClr val="tx1"/>
                </a:solidFill>
                <a:latin typeface="+mn-lt"/>
                <a:ea typeface="+mn-ea"/>
              </a:rPr>
            </a:br>
            <a:r>
              <a:rPr lang="en-US" altLang="es-CL" sz="2000">
                <a:solidFill>
                  <a:schemeClr val="tx1"/>
                </a:solidFill>
                <a:latin typeface="+mn-lt"/>
                <a:ea typeface="+mn-ea"/>
              </a:rPr>
              <a:t>Riesgo alto = 10 y más </a:t>
            </a:r>
          </a:p>
        </p:txBody>
      </p:sp>
      <p:grpSp>
        <p:nvGrpSpPr>
          <p:cNvPr id="10" name="Group 9">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Audio Recording 10-09-2024 10:16:39">
            <a:hlinkClick r:id="" action="ppaction://media"/>
            <a:extLst>
              <a:ext uri="{FF2B5EF4-FFF2-40B4-BE49-F238E27FC236}">
                <a16:creationId xmlns:a16="http://schemas.microsoft.com/office/drawing/2014/main" id="{92A07633-19A8-AF87-362D-EDFE1453B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9474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a:extLst>
              <a:ext uri="{FF2B5EF4-FFF2-40B4-BE49-F238E27FC236}">
                <a16:creationId xmlns:a16="http://schemas.microsoft.com/office/drawing/2014/main" id="{E993D95F-B266-A9E6-55D4-13B5EE9C5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288925"/>
            <a:ext cx="71818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03919D91-3CAC-3EFA-3643-1243FD894265}"/>
              </a:ext>
            </a:extLst>
          </p:cNvPr>
          <p:cNvSpPr>
            <a:spLocks noChangeArrowheads="1"/>
          </p:cNvSpPr>
          <p:nvPr/>
        </p:nvSpPr>
        <p:spPr bwMode="auto">
          <a:xfrm>
            <a:off x="127000" y="5149850"/>
            <a:ext cx="6918325" cy="6461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ClrTx/>
              <a:buFontTx/>
              <a:buNone/>
            </a:pPr>
            <a:r>
              <a:rPr lang="es-CL" altLang="es-CL" sz="900">
                <a:solidFill>
                  <a:srgbClr val="7C7C7C"/>
                </a:solidFill>
                <a:latin typeface="Corbel" panose="020B0503020204020204" pitchFamily="34" charset="0"/>
              </a:rPr>
              <a:t>Se observa diferencia estadísticamente significativa por sexo (p = 0,013) solo para el nivel moderado de RCV , utilizando un modelo de regresión logística, ajustado por edad.</a:t>
            </a:r>
            <a:br>
              <a:rPr lang="es-CL" altLang="es-CL" sz="900">
                <a:solidFill>
                  <a:srgbClr val="7C7C7C"/>
                </a:solidFill>
                <a:latin typeface="Corbel" panose="020B0503020204020204" pitchFamily="34" charset="0"/>
              </a:rPr>
            </a:br>
            <a:r>
              <a:rPr lang="es-CL" altLang="es-CL" sz="900">
                <a:solidFill>
                  <a:srgbClr val="7C7C7C"/>
                </a:solidFill>
                <a:latin typeface="Corbel" panose="020B0503020204020204" pitchFamily="34" charset="0"/>
              </a:rPr>
              <a:t>Se observan diferencias estadísticamente significativas por edad (p=0,001), entre todos los grupos edad, presentando mayor frecuencia de RCV alto en las edades avanzada. (IC 95%). </a:t>
            </a:r>
            <a:endParaRPr lang="es-CL" altLang="es-CL" sz="1800">
              <a:solidFill>
                <a:schemeClr val="tx1"/>
              </a:solidFill>
            </a:endParaRPr>
          </a:p>
        </p:txBody>
      </p:sp>
      <p:sp>
        <p:nvSpPr>
          <p:cNvPr id="6" name="Text Box 4">
            <a:extLst>
              <a:ext uri="{FF2B5EF4-FFF2-40B4-BE49-F238E27FC236}">
                <a16:creationId xmlns:a16="http://schemas.microsoft.com/office/drawing/2014/main" id="{477DBF9B-68A1-5765-450A-EA07026E72CF}"/>
              </a:ext>
            </a:extLst>
          </p:cNvPr>
          <p:cNvSpPr txBox="1">
            <a:spLocks noChangeArrowheads="1"/>
          </p:cNvSpPr>
          <p:nvPr/>
        </p:nvSpPr>
        <p:spPr bwMode="auto">
          <a:xfrm>
            <a:off x="8404225" y="1622425"/>
            <a:ext cx="115570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Tx/>
              <a:buNone/>
            </a:pPr>
            <a:r>
              <a:rPr lang="es-ES" altLang="es-CL" sz="2000">
                <a:latin typeface="Times New Roman" panose="02020603050405020304" pitchFamily="18" charset="0"/>
                <a:cs typeface="Times New Roman" panose="02020603050405020304" pitchFamily="18" charset="0"/>
              </a:rPr>
              <a:t>Ideal</a:t>
            </a:r>
          </a:p>
        </p:txBody>
      </p:sp>
      <p:pic>
        <p:nvPicPr>
          <p:cNvPr id="7" name="Picture 4">
            <a:extLst>
              <a:ext uri="{FF2B5EF4-FFF2-40B4-BE49-F238E27FC236}">
                <a16:creationId xmlns:a16="http://schemas.microsoft.com/office/drawing/2014/main" id="{28745A0D-4CE5-2397-1016-CBADC010B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325" y="1296988"/>
            <a:ext cx="50292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2AB963A9-7E32-290F-7A8A-DEDD4D9924F9}"/>
              </a:ext>
            </a:extLst>
          </p:cNvPr>
          <p:cNvSpPr txBox="1">
            <a:spLocks noChangeArrowheads="1"/>
          </p:cNvSpPr>
          <p:nvPr/>
        </p:nvSpPr>
        <p:spPr bwMode="auto">
          <a:xfrm>
            <a:off x="7791450" y="5435600"/>
            <a:ext cx="4175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Tx/>
              <a:buNone/>
            </a:pPr>
            <a:r>
              <a:rPr lang="en-US" altLang="es-CL" sz="1000">
                <a:solidFill>
                  <a:schemeClr val="tx1"/>
                </a:solidFill>
                <a:latin typeface="Times New Roman" panose="02020603050405020304" pitchFamily="18" charset="0"/>
              </a:rPr>
              <a:t>*</a:t>
            </a:r>
            <a:r>
              <a:rPr lang="en-US" altLang="es-CL" sz="1200">
                <a:solidFill>
                  <a:schemeClr val="tx1"/>
                </a:solidFill>
                <a:latin typeface="Times New Roman" panose="02020603050405020304" pitchFamily="18" charset="0"/>
                <a:hlinkClick r:id="rId6"/>
              </a:rPr>
              <a:t>Mosca L</a:t>
            </a:r>
            <a:r>
              <a:rPr lang="en-US" altLang="es-CL" sz="1200">
                <a:solidFill>
                  <a:schemeClr val="tx1"/>
                </a:solidFill>
                <a:latin typeface="Times New Roman" panose="02020603050405020304" pitchFamily="18" charset="0"/>
              </a:rPr>
              <a:t>, </a:t>
            </a:r>
            <a:r>
              <a:rPr lang="en-US" altLang="es-CL" sz="1200">
                <a:solidFill>
                  <a:schemeClr val="tx1"/>
                </a:solidFill>
                <a:latin typeface="Times New Roman" panose="02020603050405020304" pitchFamily="18" charset="0"/>
                <a:hlinkClick r:id="rId7"/>
              </a:rPr>
              <a:t>Benjamin EJ</a:t>
            </a:r>
            <a:r>
              <a:rPr lang="en-US" altLang="es-CL" sz="1200">
                <a:solidFill>
                  <a:schemeClr val="tx1"/>
                </a:solidFill>
                <a:latin typeface="Times New Roman" panose="02020603050405020304" pitchFamily="18" charset="0"/>
              </a:rPr>
              <a:t>, </a:t>
            </a:r>
            <a:r>
              <a:rPr lang="en-US" altLang="es-CL" sz="1200">
                <a:solidFill>
                  <a:schemeClr val="tx1"/>
                </a:solidFill>
                <a:latin typeface="Times New Roman" panose="02020603050405020304" pitchFamily="18" charset="0"/>
                <a:hlinkClick r:id="rId8"/>
              </a:rPr>
              <a:t>Berra K</a:t>
            </a:r>
            <a:r>
              <a:rPr lang="en-US" altLang="es-CL" sz="1200">
                <a:solidFill>
                  <a:schemeClr val="tx1"/>
                </a:solidFill>
                <a:latin typeface="Times New Roman" panose="02020603050405020304" pitchFamily="18" charset="0"/>
              </a:rPr>
              <a:t>, </a:t>
            </a:r>
            <a:r>
              <a:rPr lang="en-US" altLang="es-CL" sz="1200">
                <a:solidFill>
                  <a:schemeClr val="tx1"/>
                </a:solidFill>
                <a:latin typeface="Times New Roman" panose="02020603050405020304" pitchFamily="18" charset="0"/>
                <a:hlinkClick r:id="rId9"/>
              </a:rPr>
              <a:t>Bezanson JL</a:t>
            </a:r>
            <a:r>
              <a:rPr lang="en-US" altLang="es-CL" sz="1200">
                <a:solidFill>
                  <a:schemeClr val="tx1"/>
                </a:solidFill>
                <a:latin typeface="Times New Roman" panose="02020603050405020304" pitchFamily="18" charset="0"/>
              </a:rPr>
              <a:t>, </a:t>
            </a:r>
            <a:r>
              <a:rPr lang="en-US" altLang="es-CL" sz="1200">
                <a:solidFill>
                  <a:schemeClr val="tx1"/>
                </a:solidFill>
                <a:latin typeface="Times New Roman" panose="02020603050405020304" pitchFamily="18" charset="0"/>
                <a:hlinkClick r:id="rId10"/>
              </a:rPr>
              <a:t>Dolor RJ</a:t>
            </a:r>
            <a:r>
              <a:rPr lang="en-US" altLang="es-CL" sz="1200">
                <a:solidFill>
                  <a:schemeClr val="tx1"/>
                </a:solidFill>
                <a:latin typeface="Times New Roman" panose="02020603050405020304" pitchFamily="18" charset="0"/>
              </a:rPr>
              <a:t>, </a:t>
            </a:r>
            <a:r>
              <a:rPr lang="en-US" altLang="es-CL" sz="1200">
                <a:solidFill>
                  <a:schemeClr val="tx1"/>
                </a:solidFill>
                <a:latin typeface="Times New Roman" panose="02020603050405020304" pitchFamily="18" charset="0"/>
                <a:hlinkClick r:id="rId11"/>
              </a:rPr>
              <a:t>Lloyd-Jones DM</a:t>
            </a:r>
            <a:r>
              <a:rPr lang="en-US" altLang="es-CL" sz="1200">
                <a:solidFill>
                  <a:schemeClr val="tx1"/>
                </a:solidFill>
                <a:latin typeface="Times New Roman" panose="02020603050405020304" pitchFamily="18" charset="0"/>
              </a:rPr>
              <a:t>, et al. </a:t>
            </a:r>
            <a:r>
              <a:rPr lang="en-GB" altLang="es-CL" sz="1200">
                <a:solidFill>
                  <a:schemeClr val="tx1"/>
                </a:solidFill>
                <a:latin typeface="Times New Roman" panose="02020603050405020304" pitchFamily="18" charset="0"/>
              </a:rPr>
              <a:t>Effectiveness-based guidelines for the prevention of cardiovascular disease in women-2011 update: a guideline from the american heart association. </a:t>
            </a:r>
            <a:r>
              <a:rPr lang="en-US" altLang="es-CL" sz="1200">
                <a:solidFill>
                  <a:schemeClr val="tx1"/>
                </a:solidFill>
                <a:latin typeface="Times New Roman" panose="02020603050405020304" pitchFamily="18" charset="0"/>
                <a:hlinkClick r:id="rId12" tooltip="Circulation."/>
              </a:rPr>
              <a:t>Circulation.</a:t>
            </a:r>
            <a:r>
              <a:rPr lang="en-US" altLang="es-CL" sz="1200">
                <a:solidFill>
                  <a:schemeClr val="tx1"/>
                </a:solidFill>
                <a:latin typeface="Times New Roman" panose="02020603050405020304" pitchFamily="18" charset="0"/>
              </a:rPr>
              <a:t> 2011 Mar 22;123(11):1243-62</a:t>
            </a:r>
            <a:endParaRPr lang="es-ES" altLang="es-CL" sz="1200">
              <a:solidFill>
                <a:schemeClr val="tx1"/>
              </a:solidFill>
              <a:latin typeface="Times New Roman" panose="02020603050405020304" pitchFamily="18" charset="0"/>
            </a:endParaRPr>
          </a:p>
        </p:txBody>
      </p:sp>
      <p:pic>
        <p:nvPicPr>
          <p:cNvPr id="2" name="Audio Recording 10-09-2024 10:17:38">
            <a:hlinkClick r:id="" action="ppaction://media"/>
            <a:extLst>
              <a:ext uri="{FF2B5EF4-FFF2-40B4-BE49-F238E27FC236}">
                <a16:creationId xmlns:a16="http://schemas.microsoft.com/office/drawing/2014/main" id="{37059D7D-070A-F7BE-A314-31CAC14413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9403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70A01430-F440-D557-C8A6-AFCCA9E159B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Manual para el manejo de la Mujer en el Climaterio SOCHEG</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473FC6D7-01B9-29FC-1713-5DAA4808643D}"/>
              </a:ext>
            </a:extLst>
          </p:cNvPr>
          <p:cNvPicPr>
            <a:picLocks noChangeAspect="1"/>
          </p:cNvPicPr>
          <p:nvPr/>
        </p:nvPicPr>
        <p:blipFill>
          <a:blip r:embed="rId4"/>
          <a:stretch>
            <a:fillRect/>
          </a:stretch>
        </p:blipFill>
        <p:spPr>
          <a:xfrm>
            <a:off x="1465070" y="2642616"/>
            <a:ext cx="3324356" cy="3605784"/>
          </a:xfrm>
          <a:prstGeom prst="rect">
            <a:avLst/>
          </a:prstGeom>
          <a:noFill/>
        </p:spPr>
      </p:pic>
      <p:pic>
        <p:nvPicPr>
          <p:cNvPr id="6" name="Imagen 5">
            <a:extLst>
              <a:ext uri="{FF2B5EF4-FFF2-40B4-BE49-F238E27FC236}">
                <a16:creationId xmlns:a16="http://schemas.microsoft.com/office/drawing/2014/main" id="{8CEFE2FF-F416-9406-AD94-1C524206D1FE}"/>
              </a:ext>
            </a:extLst>
          </p:cNvPr>
          <p:cNvPicPr>
            <a:picLocks noChangeAspect="1"/>
          </p:cNvPicPr>
          <p:nvPr/>
        </p:nvPicPr>
        <p:blipFill>
          <a:blip r:embed="rId5"/>
          <a:stretch>
            <a:fillRect/>
          </a:stretch>
        </p:blipFill>
        <p:spPr>
          <a:xfrm>
            <a:off x="6254496" y="3232070"/>
            <a:ext cx="5614416" cy="2426876"/>
          </a:xfrm>
          <a:prstGeom prst="rect">
            <a:avLst/>
          </a:prstGeom>
        </p:spPr>
      </p:pic>
      <p:pic>
        <p:nvPicPr>
          <p:cNvPr id="2" name="Audio Recording 10-09-2024 10:18:41">
            <a:hlinkClick r:id="" action="ppaction://media"/>
            <a:extLst>
              <a:ext uri="{FF2B5EF4-FFF2-40B4-BE49-F238E27FC236}">
                <a16:creationId xmlns:a16="http://schemas.microsoft.com/office/drawing/2014/main" id="{E854F4A4-90E0-A1C0-9A3C-BF7D14B519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9039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B12764-846F-0B06-C138-09CEFE5EFE91}"/>
              </a:ext>
            </a:extLst>
          </p:cNvPr>
          <p:cNvPicPr>
            <a:picLocks noChangeAspect="1"/>
          </p:cNvPicPr>
          <p:nvPr/>
        </p:nvPicPr>
        <p:blipFill>
          <a:blip r:embed="rId4"/>
          <a:stretch>
            <a:fillRect/>
          </a:stretch>
        </p:blipFill>
        <p:spPr>
          <a:xfrm>
            <a:off x="493637" y="722361"/>
            <a:ext cx="3811836" cy="2685883"/>
          </a:xfrm>
          <a:prstGeom prst="rect">
            <a:avLst/>
          </a:prstGeom>
        </p:spPr>
      </p:pic>
      <p:pic>
        <p:nvPicPr>
          <p:cNvPr id="5" name="Marcador de contenido 6">
            <a:extLst>
              <a:ext uri="{FF2B5EF4-FFF2-40B4-BE49-F238E27FC236}">
                <a16:creationId xmlns:a16="http://schemas.microsoft.com/office/drawing/2014/main" id="{6F5472E2-F2BA-60AD-3B6F-EDF871A84694}"/>
              </a:ext>
            </a:extLst>
          </p:cNvPr>
          <p:cNvPicPr>
            <a:picLocks noChangeAspect="1"/>
          </p:cNvPicPr>
          <p:nvPr/>
        </p:nvPicPr>
        <p:blipFill>
          <a:blip r:embed="rId5"/>
          <a:stretch>
            <a:fillRect/>
          </a:stretch>
        </p:blipFill>
        <p:spPr>
          <a:xfrm>
            <a:off x="4543254" y="857228"/>
            <a:ext cx="3412475" cy="2057759"/>
          </a:xfrm>
          <a:prstGeom prst="rect">
            <a:avLst/>
          </a:prstGeom>
          <a:ln>
            <a:solidFill>
              <a:schemeClr val="accent1"/>
            </a:solidFill>
          </a:ln>
        </p:spPr>
      </p:pic>
      <p:pic>
        <p:nvPicPr>
          <p:cNvPr id="6" name="Marcador de contenido 7">
            <a:extLst>
              <a:ext uri="{FF2B5EF4-FFF2-40B4-BE49-F238E27FC236}">
                <a16:creationId xmlns:a16="http://schemas.microsoft.com/office/drawing/2014/main" id="{0C58561E-2CF8-A432-DD53-85AA1930E31D}"/>
              </a:ext>
            </a:extLst>
          </p:cNvPr>
          <p:cNvPicPr>
            <a:picLocks noChangeAspect="1"/>
          </p:cNvPicPr>
          <p:nvPr/>
        </p:nvPicPr>
        <p:blipFill>
          <a:blip r:embed="rId6"/>
          <a:stretch>
            <a:fillRect/>
          </a:stretch>
        </p:blipFill>
        <p:spPr>
          <a:xfrm>
            <a:off x="4543253" y="3429000"/>
            <a:ext cx="3412475" cy="2327098"/>
          </a:xfrm>
          <a:prstGeom prst="rect">
            <a:avLst/>
          </a:prstGeom>
          <a:ln>
            <a:solidFill>
              <a:schemeClr val="accent1"/>
            </a:solidFill>
          </a:ln>
        </p:spPr>
      </p:pic>
      <p:pic>
        <p:nvPicPr>
          <p:cNvPr id="7" name="Imagen 6">
            <a:extLst>
              <a:ext uri="{FF2B5EF4-FFF2-40B4-BE49-F238E27FC236}">
                <a16:creationId xmlns:a16="http://schemas.microsoft.com/office/drawing/2014/main" id="{AA47CF8A-A2A6-DAB1-ECCB-AEF2BAD0A93B}"/>
              </a:ext>
            </a:extLst>
          </p:cNvPr>
          <p:cNvPicPr>
            <a:picLocks noChangeAspect="1"/>
          </p:cNvPicPr>
          <p:nvPr/>
        </p:nvPicPr>
        <p:blipFill>
          <a:blip r:embed="rId7"/>
          <a:stretch>
            <a:fillRect/>
          </a:stretch>
        </p:blipFill>
        <p:spPr>
          <a:xfrm>
            <a:off x="8429454" y="1809896"/>
            <a:ext cx="3030709" cy="3240837"/>
          </a:xfrm>
          <a:prstGeom prst="rect">
            <a:avLst/>
          </a:prstGeom>
          <a:ln>
            <a:solidFill>
              <a:schemeClr val="accent1"/>
            </a:solidFill>
          </a:ln>
        </p:spPr>
      </p:pic>
      <p:pic>
        <p:nvPicPr>
          <p:cNvPr id="8" name="Imagen 7">
            <a:extLst>
              <a:ext uri="{FF2B5EF4-FFF2-40B4-BE49-F238E27FC236}">
                <a16:creationId xmlns:a16="http://schemas.microsoft.com/office/drawing/2014/main" id="{81676F58-8029-5993-46F4-190DBC9F1454}"/>
              </a:ext>
            </a:extLst>
          </p:cNvPr>
          <p:cNvPicPr>
            <a:picLocks noChangeAspect="1"/>
          </p:cNvPicPr>
          <p:nvPr/>
        </p:nvPicPr>
        <p:blipFill>
          <a:blip r:embed="rId8"/>
          <a:stretch>
            <a:fillRect/>
          </a:stretch>
        </p:blipFill>
        <p:spPr>
          <a:xfrm>
            <a:off x="8532628" y="5370643"/>
            <a:ext cx="2789289" cy="1041570"/>
          </a:xfrm>
          <a:prstGeom prst="rect">
            <a:avLst/>
          </a:prstGeom>
          <a:ln>
            <a:solidFill>
              <a:schemeClr val="accent1"/>
            </a:solidFill>
          </a:ln>
        </p:spPr>
      </p:pic>
      <p:sp>
        <p:nvSpPr>
          <p:cNvPr id="9" name="CuadroTexto 8">
            <a:extLst>
              <a:ext uri="{FF2B5EF4-FFF2-40B4-BE49-F238E27FC236}">
                <a16:creationId xmlns:a16="http://schemas.microsoft.com/office/drawing/2014/main" id="{67BB8C48-6385-6844-9580-D803BDCACC00}"/>
              </a:ext>
            </a:extLst>
          </p:cNvPr>
          <p:cNvSpPr txBox="1"/>
          <p:nvPr/>
        </p:nvSpPr>
        <p:spPr>
          <a:xfrm>
            <a:off x="424628" y="5050733"/>
            <a:ext cx="4190235" cy="1015663"/>
          </a:xfrm>
          <a:prstGeom prst="rect">
            <a:avLst/>
          </a:prstGeom>
          <a:noFill/>
        </p:spPr>
        <p:txBody>
          <a:bodyPr wrap="square">
            <a:spAutoFit/>
          </a:bodyPr>
          <a:lstStyle/>
          <a:p>
            <a:pPr fontAlgn="base"/>
            <a:r>
              <a:rPr lang="es-CL" sz="1200" dirty="0">
                <a:solidFill>
                  <a:srgbClr val="007398"/>
                </a:solidFill>
                <a:effectLst/>
                <a:latin typeface="NexusSerifPro"/>
              </a:rPr>
              <a:t>Recomendaciones de la AHA relativas a la prevención de la cardiopatía en la mujer </a:t>
            </a:r>
          </a:p>
          <a:p>
            <a:r>
              <a:rPr lang="es-CL" sz="1200" dirty="0">
                <a:solidFill>
                  <a:srgbClr val="323232"/>
                </a:solidFill>
                <a:effectLst/>
                <a:latin typeface="inherit"/>
              </a:rPr>
              <a:t>Melissa M. </a:t>
            </a:r>
            <a:r>
              <a:rPr lang="es-CL" sz="1200" dirty="0" err="1">
                <a:solidFill>
                  <a:srgbClr val="323232"/>
                </a:solidFill>
                <a:effectLst/>
                <a:latin typeface="inherit"/>
              </a:rPr>
              <a:t>Sherrod</a:t>
            </a:r>
            <a:r>
              <a:rPr lang="es-CL" sz="1200" dirty="0">
                <a:solidFill>
                  <a:srgbClr val="323232"/>
                </a:solidFill>
                <a:effectLst/>
                <a:latin typeface="inherit"/>
              </a:rPr>
              <a:t>, Nicholas </a:t>
            </a:r>
            <a:r>
              <a:rPr lang="es-CL" sz="1200" dirty="0" err="1">
                <a:solidFill>
                  <a:srgbClr val="323232"/>
                </a:solidFill>
                <a:effectLst/>
                <a:latin typeface="inherit"/>
              </a:rPr>
              <a:t>McIntire</a:t>
            </a:r>
            <a:r>
              <a:rPr lang="es-CL" sz="1200" dirty="0">
                <a:solidFill>
                  <a:srgbClr val="323232"/>
                </a:solidFill>
                <a:effectLst/>
                <a:latin typeface="inherit"/>
              </a:rPr>
              <a:t> </a:t>
            </a:r>
            <a:r>
              <a:rPr lang="es-CL" sz="1200" dirty="0" err="1">
                <a:solidFill>
                  <a:srgbClr val="323232"/>
                </a:solidFill>
                <a:effectLst/>
                <a:latin typeface="inherit"/>
              </a:rPr>
              <a:t>Sherrod</a:t>
            </a:r>
            <a:r>
              <a:rPr lang="es-CL" sz="1200" dirty="0">
                <a:solidFill>
                  <a:srgbClr val="323232"/>
                </a:solidFill>
                <a:effectLst/>
                <a:latin typeface="inherit"/>
              </a:rPr>
              <a:t>, Mandy Tate Spitzer, Dennis J. </a:t>
            </a:r>
            <a:r>
              <a:rPr lang="es-CL" sz="1200" dirty="0" err="1">
                <a:solidFill>
                  <a:srgbClr val="323232"/>
                </a:solidFill>
                <a:effectLst/>
                <a:latin typeface="inherit"/>
              </a:rPr>
              <a:t>Cheek</a:t>
            </a:r>
            <a:r>
              <a:rPr lang="es-CL" sz="1200" dirty="0">
                <a:solidFill>
                  <a:srgbClr val="323232"/>
                </a:solidFill>
                <a:effectLst/>
                <a:latin typeface="inherit"/>
              </a:rPr>
              <a:t>. </a:t>
            </a:r>
            <a:r>
              <a:rPr lang="es-CL" sz="1200" dirty="0">
                <a:hlinkClick r:id="rId9"/>
              </a:rPr>
              <a:t>Vol. 31. Núm. 2.</a:t>
            </a:r>
            <a:r>
              <a:rPr lang="es-CL" sz="1200" dirty="0"/>
              <a:t>páginas 43-47 (Marzo - Abril 2014)</a:t>
            </a:r>
          </a:p>
        </p:txBody>
      </p:sp>
      <p:pic>
        <p:nvPicPr>
          <p:cNvPr id="2" name="Audio Recording 10-09-2024 10:20:02">
            <a:hlinkClick r:id="" action="ppaction://media"/>
            <a:extLst>
              <a:ext uri="{FF2B5EF4-FFF2-40B4-BE49-F238E27FC236}">
                <a16:creationId xmlns:a16="http://schemas.microsoft.com/office/drawing/2014/main" id="{4670CFF9-0633-63CE-B13D-C5EB899DEC7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8334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CuadroTexto">
            <a:extLst>
              <a:ext uri="{FF2B5EF4-FFF2-40B4-BE49-F238E27FC236}">
                <a16:creationId xmlns:a16="http://schemas.microsoft.com/office/drawing/2014/main" id="{22F33B45-A9CB-F0C3-DE66-420D5F34C16A}"/>
              </a:ext>
            </a:extLst>
          </p:cNvPr>
          <p:cNvSpPr txBox="1">
            <a:spLocks noChangeArrowheads="1"/>
          </p:cNvSpPr>
          <p:nvPr/>
        </p:nvSpPr>
        <p:spPr bwMode="auto">
          <a:xfrm>
            <a:off x="1879600" y="573088"/>
            <a:ext cx="8405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altLang="es-CL" sz="1800">
              <a:solidFill>
                <a:schemeClr val="tx1"/>
              </a:solidFill>
            </a:endParaRPr>
          </a:p>
        </p:txBody>
      </p:sp>
      <p:sp>
        <p:nvSpPr>
          <p:cNvPr id="6" name="5 CuadroTexto">
            <a:extLst>
              <a:ext uri="{FF2B5EF4-FFF2-40B4-BE49-F238E27FC236}">
                <a16:creationId xmlns:a16="http://schemas.microsoft.com/office/drawing/2014/main" id="{ED3FA77C-2A1B-73DD-0F4C-7CB62DD0946C}"/>
              </a:ext>
            </a:extLst>
          </p:cNvPr>
          <p:cNvSpPr txBox="1">
            <a:spLocks noChangeArrowheads="1"/>
          </p:cNvSpPr>
          <p:nvPr/>
        </p:nvSpPr>
        <p:spPr bwMode="auto">
          <a:xfrm>
            <a:off x="201613" y="1812925"/>
            <a:ext cx="4956175" cy="38481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s-ES_tradnl" altLang="es-CL" sz="2400">
              <a:solidFill>
                <a:schemeClr val="tx1"/>
              </a:solidFill>
              <a:latin typeface="Calibri" panose="020F0502020204030204" pitchFamily="34" charset="0"/>
              <a:cs typeface="Calibri" panose="020F0502020204030204" pitchFamily="34" charset="0"/>
            </a:endParaRPr>
          </a:p>
          <a:p>
            <a:pPr eaLnBrk="1" hangingPunct="1">
              <a:spcBef>
                <a:spcPct val="0"/>
              </a:spcBef>
              <a:buClrTx/>
              <a:buFontTx/>
              <a:buNone/>
            </a:pPr>
            <a:r>
              <a:rPr lang="es-ES_tradnl" altLang="es-CL" sz="2000">
                <a:solidFill>
                  <a:schemeClr val="tx1"/>
                </a:solidFill>
                <a:latin typeface="Calibri" panose="020F0502020204030204" pitchFamily="34" charset="0"/>
                <a:cs typeface="Calibri" panose="020F0502020204030204" pitchFamily="34" charset="0"/>
              </a:rPr>
              <a:t>La menopausia puede ser considerada un factor de riesgo para enfermedad coronaria en mujeres debido a los efectos potenciales de la falla ovárica sobre la función cardiovascular, presión arterial y varios parámetros metabólicos (tolerancia a la glucosa, perfil lipídico). </a:t>
            </a:r>
          </a:p>
          <a:p>
            <a:pPr eaLnBrk="1" hangingPunct="1">
              <a:spcBef>
                <a:spcPct val="0"/>
              </a:spcBef>
              <a:buClrTx/>
              <a:buFontTx/>
              <a:buNone/>
            </a:pPr>
            <a:endParaRPr lang="es-ES_tradnl" altLang="es-CL" sz="2000">
              <a:solidFill>
                <a:schemeClr val="tx1"/>
              </a:solidFill>
              <a:latin typeface="Calibri" panose="020F0502020204030204" pitchFamily="34" charset="0"/>
              <a:cs typeface="Calibri" panose="020F0502020204030204" pitchFamily="34" charset="0"/>
            </a:endParaRPr>
          </a:p>
          <a:p>
            <a:pPr eaLnBrk="1" hangingPunct="1">
              <a:spcBef>
                <a:spcPct val="0"/>
              </a:spcBef>
              <a:buClrTx/>
              <a:buFontTx/>
              <a:buNone/>
            </a:pPr>
            <a:r>
              <a:rPr lang="es-ES_tradnl" altLang="es-CL" sz="2000">
                <a:solidFill>
                  <a:schemeClr val="tx1"/>
                </a:solidFill>
                <a:latin typeface="Calibri" panose="020F0502020204030204" pitchFamily="34" charset="0"/>
                <a:cs typeface="Calibri" panose="020F0502020204030204" pitchFamily="34" charset="0"/>
              </a:rPr>
              <a:t>La hipertensión arterial, hipertrigliceridemia y diabetes son factores de riesgo cardiovascular más importante en mujeres que en hombres. </a:t>
            </a:r>
            <a:endParaRPr lang="es-CL" altLang="es-CL" sz="1600">
              <a:solidFill>
                <a:schemeClr val="tx1"/>
              </a:solidFill>
              <a:latin typeface="Calibri" panose="020F0502020204030204" pitchFamily="34" charset="0"/>
              <a:cs typeface="Calibri" panose="020F0502020204030204" pitchFamily="34" charset="0"/>
            </a:endParaRPr>
          </a:p>
        </p:txBody>
      </p:sp>
      <p:sp>
        <p:nvSpPr>
          <p:cNvPr id="7" name="6 CuadroTexto">
            <a:extLst>
              <a:ext uri="{FF2B5EF4-FFF2-40B4-BE49-F238E27FC236}">
                <a16:creationId xmlns:a16="http://schemas.microsoft.com/office/drawing/2014/main" id="{A0763AD1-AB8F-0781-ACD9-C7273C067A20}"/>
              </a:ext>
            </a:extLst>
          </p:cNvPr>
          <p:cNvSpPr txBox="1"/>
          <p:nvPr/>
        </p:nvSpPr>
        <p:spPr>
          <a:xfrm>
            <a:off x="844550" y="161925"/>
            <a:ext cx="3930650" cy="708025"/>
          </a:xfrm>
          <a:prstGeom prst="rect">
            <a:avLst/>
          </a:prstGeom>
          <a:noFill/>
          <a:ln>
            <a:solidFill>
              <a:schemeClr val="accent1"/>
            </a:solidFill>
          </a:ln>
        </p:spPr>
        <p:txBody>
          <a:bodyPr>
            <a:spAutoFit/>
          </a:bodyPr>
          <a:lstStyle/>
          <a:p>
            <a:pPr eaLnBrk="1" hangingPunct="1">
              <a:defRPr/>
            </a:pPr>
            <a:r>
              <a:rPr lang="es-CL" sz="2000" b="1" dirty="0">
                <a:latin typeface="Calibri" panose="020F0502020204030204" pitchFamily="34" charset="0"/>
                <a:cs typeface="Calibri" panose="020F0502020204030204" pitchFamily="34" charset="0"/>
              </a:rPr>
              <a:t>Menopausia y Enfermedad Cardiovascular</a:t>
            </a:r>
          </a:p>
        </p:txBody>
      </p:sp>
      <p:sp>
        <p:nvSpPr>
          <p:cNvPr id="8" name="7 CuadroTexto">
            <a:extLst>
              <a:ext uri="{FF2B5EF4-FFF2-40B4-BE49-F238E27FC236}">
                <a16:creationId xmlns:a16="http://schemas.microsoft.com/office/drawing/2014/main" id="{14FDB746-5FEB-06F4-9626-A268B2A5CCA0}"/>
              </a:ext>
            </a:extLst>
          </p:cNvPr>
          <p:cNvSpPr txBox="1">
            <a:spLocks noChangeArrowheads="1"/>
          </p:cNvSpPr>
          <p:nvPr/>
        </p:nvSpPr>
        <p:spPr bwMode="auto">
          <a:xfrm>
            <a:off x="5408613" y="5576888"/>
            <a:ext cx="6096000" cy="70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s-ES_tradnl" altLang="es-CL" sz="1400">
                <a:solidFill>
                  <a:schemeClr val="tx1"/>
                </a:solidFill>
                <a:latin typeface="+mn-lt"/>
                <a:cs typeface="Times New Roman" panose="02020603050405020304" pitchFamily="18" charset="0"/>
              </a:rPr>
              <a:t>Actualización de las recomendaciones para la terapia hormonal postmenopáusica y estrategias preventivas. </a:t>
            </a:r>
            <a:r>
              <a:rPr lang="es-ES_tradnl" altLang="es-CL" sz="1200">
                <a:solidFill>
                  <a:schemeClr val="tx1"/>
                </a:solidFill>
                <a:latin typeface="+mn-lt"/>
                <a:cs typeface="Times New Roman" panose="02020603050405020304" pitchFamily="18" charset="0"/>
              </a:rPr>
              <a:t>Sociedad Internacional de Menopausia .Climacteric 2011;14:302–20.) </a:t>
            </a:r>
            <a:endParaRPr lang="es-CL" altLang="es-CL" sz="1800">
              <a:solidFill>
                <a:schemeClr val="tx1"/>
              </a:solidFill>
              <a:latin typeface="+mn-lt"/>
              <a:cs typeface="Times New Roman" panose="02020603050405020304" pitchFamily="18" charset="0"/>
            </a:endParaRPr>
          </a:p>
        </p:txBody>
      </p:sp>
      <p:graphicFrame>
        <p:nvGraphicFramePr>
          <p:cNvPr id="10" name="Text Box 2">
            <a:extLst>
              <a:ext uri="{FF2B5EF4-FFF2-40B4-BE49-F238E27FC236}">
                <a16:creationId xmlns:a16="http://schemas.microsoft.com/office/drawing/2014/main" id="{D1BB73CC-3E95-17A1-03BD-15C3BDA08FF4}"/>
              </a:ext>
            </a:extLst>
          </p:cNvPr>
          <p:cNvGraphicFramePr/>
          <p:nvPr/>
        </p:nvGraphicFramePr>
        <p:xfrm>
          <a:off x="5408613" y="544513"/>
          <a:ext cx="5235575" cy="4770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Recording 10-09-2024 10:22:50">
            <a:hlinkClick r:id="" action="ppaction://media"/>
            <a:extLst>
              <a:ext uri="{FF2B5EF4-FFF2-40B4-BE49-F238E27FC236}">
                <a16:creationId xmlns:a16="http://schemas.microsoft.com/office/drawing/2014/main" id="{445A71D8-6919-F1E3-DA0C-9EE087D540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2150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Box 3">
            <a:extLst>
              <a:ext uri="{FF2B5EF4-FFF2-40B4-BE49-F238E27FC236}">
                <a16:creationId xmlns:a16="http://schemas.microsoft.com/office/drawing/2014/main" id="{82C406D4-E863-2919-EF9E-097A79D19118}"/>
              </a:ext>
            </a:extLst>
          </p:cNvPr>
          <p:cNvSpPr txBox="1">
            <a:spLocks noChangeArrowheads="1"/>
          </p:cNvSpPr>
          <p:nvPr/>
        </p:nvSpPr>
        <p:spPr bwMode="auto">
          <a:xfrm>
            <a:off x="828675" y="494414"/>
            <a:ext cx="10534650" cy="817403"/>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b">
            <a:norm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algn="ctr">
              <a:lnSpc>
                <a:spcPct val="90000"/>
              </a:lnSpc>
              <a:spcBef>
                <a:spcPct val="0"/>
              </a:spcBef>
              <a:spcAft>
                <a:spcPts val="600"/>
              </a:spcAft>
              <a:buClrTx/>
              <a:buNone/>
            </a:pPr>
            <a:r>
              <a:rPr lang="en-US" altLang="es-CL" sz="3600" b="1" i="1" kern="1200">
                <a:solidFill>
                  <a:schemeClr val="tx1"/>
                </a:solidFill>
                <a:latin typeface="+mj-lt"/>
                <a:ea typeface="+mj-ea"/>
                <a:cs typeface="+mj-cs"/>
              </a:rPr>
              <a:t>Conclusiones e Implicancias para la Atención en Salud </a:t>
            </a:r>
            <a:endParaRPr lang="en-US" altLang="es-CL" sz="3600" kern="1200">
              <a:solidFill>
                <a:schemeClr val="tx1"/>
              </a:solidFill>
              <a:latin typeface="+mj-lt"/>
              <a:ea typeface="+mj-ea"/>
              <a:cs typeface="+mj-cs"/>
            </a:endParaRPr>
          </a:p>
        </p:txBody>
      </p:sp>
      <p:sp>
        <p:nvSpPr>
          <p:cNvPr id="4" name="Text Box 2">
            <a:extLst>
              <a:ext uri="{FF2B5EF4-FFF2-40B4-BE49-F238E27FC236}">
                <a16:creationId xmlns:a16="http://schemas.microsoft.com/office/drawing/2014/main" id="{C2A4D480-0956-5C2D-E417-0C60CA616D10}"/>
              </a:ext>
            </a:extLst>
          </p:cNvPr>
          <p:cNvSpPr txBox="1">
            <a:spLocks noChangeArrowheads="1"/>
          </p:cNvSpPr>
          <p:nvPr/>
        </p:nvSpPr>
        <p:spPr bwMode="auto">
          <a:xfrm>
            <a:off x="395287" y="1337116"/>
            <a:ext cx="5794375" cy="47085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 typeface="Symbol" pitchFamily="2" charset="2"/>
              <a:buChar char=""/>
            </a:pPr>
            <a:r>
              <a:rPr lang="es-ES" altLang="es-CL" sz="2000">
                <a:solidFill>
                  <a:schemeClr val="tx1"/>
                </a:solidFill>
                <a:latin typeface="Calibri" panose="020F0502020204030204" pitchFamily="34" charset="0"/>
                <a:cs typeface="Calibri" panose="020F0502020204030204" pitchFamily="34" charset="0"/>
              </a:rPr>
              <a:t>Reconocer la importancia de esta mirada de </a:t>
            </a:r>
            <a:r>
              <a:rPr lang="es-ES" altLang="es-ES" sz="2000" b="1" i="1">
                <a:solidFill>
                  <a:schemeClr val="tx1"/>
                </a:solidFill>
                <a:latin typeface="Calibri" panose="020F0502020204030204" pitchFamily="34" charset="0"/>
                <a:cs typeface="Calibri" panose="020F0502020204030204" pitchFamily="34" charset="0"/>
              </a:rPr>
              <a:t>“</a:t>
            </a:r>
            <a:r>
              <a:rPr lang="es-ES" altLang="es-CL" sz="2000" b="1" i="1">
                <a:solidFill>
                  <a:schemeClr val="tx1"/>
                </a:solidFill>
                <a:latin typeface="Calibri" panose="020F0502020204030204" pitchFamily="34" charset="0"/>
                <a:cs typeface="Calibri" panose="020F0502020204030204" pitchFamily="34" charset="0"/>
              </a:rPr>
              <a:t>curso de vida</a:t>
            </a:r>
            <a:r>
              <a:rPr lang="es-ES" altLang="es-ES" sz="2000" b="1" i="1">
                <a:solidFill>
                  <a:schemeClr val="tx1"/>
                </a:solidFill>
                <a:latin typeface="Calibri" panose="020F0502020204030204" pitchFamily="34" charset="0"/>
                <a:cs typeface="Calibri" panose="020F0502020204030204" pitchFamily="34" charset="0"/>
              </a:rPr>
              <a:t>”</a:t>
            </a:r>
            <a:r>
              <a:rPr lang="es-ES" altLang="es-CL" sz="2000" b="1" i="1">
                <a:solidFill>
                  <a:schemeClr val="tx1"/>
                </a:solidFill>
                <a:latin typeface="Calibri" panose="020F0502020204030204" pitchFamily="34" charset="0"/>
                <a:cs typeface="Calibri" panose="020F0502020204030204" pitchFamily="34" charset="0"/>
              </a:rPr>
              <a:t>.</a:t>
            </a:r>
            <a:r>
              <a:rPr lang="es-ES" altLang="es-CL" sz="2000">
                <a:solidFill>
                  <a:schemeClr val="tx1"/>
                </a:solidFill>
                <a:latin typeface="Calibri" panose="020F0502020204030204" pitchFamily="34" charset="0"/>
                <a:cs typeface="Calibri" panose="020F0502020204030204" pitchFamily="34" charset="0"/>
              </a:rPr>
              <a:t> Los esfuerzos en materia de prevención deben comenzar precozmente y a través de todo el ciclo vital de la mujer. </a:t>
            </a:r>
          </a:p>
          <a:p>
            <a:pPr eaLnBrk="1" hangingPunct="1">
              <a:spcBef>
                <a:spcPct val="50000"/>
              </a:spcBef>
              <a:buClrTx/>
              <a:buFont typeface="Symbol" pitchFamily="2" charset="2"/>
              <a:buChar char=""/>
            </a:pPr>
            <a:r>
              <a:rPr lang="es-ES" altLang="es-CL" sz="2000">
                <a:solidFill>
                  <a:schemeClr val="tx1"/>
                </a:solidFill>
                <a:latin typeface="Calibri" panose="020F0502020204030204" pitchFamily="34" charset="0"/>
                <a:cs typeface="Calibri" panose="020F0502020204030204" pitchFamily="34" charset="0"/>
              </a:rPr>
              <a:t>Se propone un esquema de manejo  </a:t>
            </a:r>
            <a:r>
              <a:rPr lang="es-ES" altLang="es-ES" sz="2000" b="1" i="1">
                <a:solidFill>
                  <a:schemeClr val="tx1"/>
                </a:solidFill>
                <a:latin typeface="Calibri" panose="020F0502020204030204" pitchFamily="34" charset="0"/>
                <a:cs typeface="Calibri" panose="020F0502020204030204" pitchFamily="34" charset="0"/>
              </a:rPr>
              <a:t>“</a:t>
            </a:r>
            <a:r>
              <a:rPr lang="es-ES" altLang="es-CL" sz="2000" b="1" i="1">
                <a:solidFill>
                  <a:schemeClr val="tx1"/>
                </a:solidFill>
                <a:latin typeface="Calibri" panose="020F0502020204030204" pitchFamily="34" charset="0"/>
                <a:cs typeface="Calibri" panose="020F0502020204030204" pitchFamily="34" charset="0"/>
              </a:rPr>
              <a:t> a la medida</a:t>
            </a:r>
            <a:r>
              <a:rPr lang="es-ES" altLang="es-ES" sz="2000" b="1" i="1">
                <a:solidFill>
                  <a:schemeClr val="tx1"/>
                </a:solidFill>
                <a:latin typeface="Calibri" panose="020F0502020204030204" pitchFamily="34" charset="0"/>
                <a:cs typeface="Calibri" panose="020F0502020204030204" pitchFamily="34" charset="0"/>
              </a:rPr>
              <a:t>”</a:t>
            </a:r>
            <a:r>
              <a:rPr lang="es-ES" altLang="ja-JP" sz="2000">
                <a:solidFill>
                  <a:schemeClr val="tx1"/>
                </a:solidFill>
                <a:latin typeface="Calibri" panose="020F0502020204030204" pitchFamily="34" charset="0"/>
                <a:cs typeface="Calibri" panose="020F0502020204030204" pitchFamily="34" charset="0"/>
              </a:rPr>
              <a:t> de cada mujer. Promoviendo su </a:t>
            </a:r>
            <a:r>
              <a:rPr lang="es-ES" altLang="ja-JP" sz="2000" b="1" i="1">
                <a:solidFill>
                  <a:schemeClr val="tx1"/>
                </a:solidFill>
                <a:latin typeface="Calibri" panose="020F0502020204030204" pitchFamily="34" charset="0"/>
                <a:cs typeface="Calibri" panose="020F0502020204030204" pitchFamily="34" charset="0"/>
              </a:rPr>
              <a:t>empoderamiento</a:t>
            </a:r>
            <a:r>
              <a:rPr lang="es-ES" altLang="ja-JP" sz="2000">
                <a:solidFill>
                  <a:schemeClr val="tx1"/>
                </a:solidFill>
                <a:latin typeface="Calibri" panose="020F0502020204030204" pitchFamily="34" charset="0"/>
                <a:cs typeface="Calibri" panose="020F0502020204030204" pitchFamily="34" charset="0"/>
              </a:rPr>
              <a:t>, entregándole información actualizada, basada en evidencia  para que ellas se responsabilicen de su salud y tengan real acceso  a una </a:t>
            </a:r>
            <a:r>
              <a:rPr lang="es-ES" altLang="es-ES" sz="2000" b="1" i="1">
                <a:solidFill>
                  <a:schemeClr val="tx1"/>
                </a:solidFill>
                <a:latin typeface="Calibri" panose="020F0502020204030204" pitchFamily="34" charset="0"/>
                <a:cs typeface="Calibri" panose="020F0502020204030204" pitchFamily="34" charset="0"/>
              </a:rPr>
              <a:t>“</a:t>
            </a:r>
            <a:r>
              <a:rPr lang="es-ES" altLang="ja-JP" sz="2000" b="1" i="1">
                <a:solidFill>
                  <a:schemeClr val="tx1"/>
                </a:solidFill>
                <a:latin typeface="Calibri" panose="020F0502020204030204" pitchFamily="34" charset="0"/>
                <a:cs typeface="Calibri" panose="020F0502020204030204" pitchFamily="34" charset="0"/>
              </a:rPr>
              <a:t>toma de decisiones informada</a:t>
            </a:r>
            <a:r>
              <a:rPr lang="es-ES" altLang="es-ES" sz="2000" b="1" i="1">
                <a:solidFill>
                  <a:schemeClr val="tx1"/>
                </a:solidFill>
                <a:latin typeface="Calibri" panose="020F0502020204030204" pitchFamily="34" charset="0"/>
                <a:cs typeface="Calibri" panose="020F0502020204030204" pitchFamily="34" charset="0"/>
              </a:rPr>
              <a:t>”</a:t>
            </a:r>
            <a:r>
              <a:rPr lang="es-ES" altLang="ja-JP" sz="2000" b="1" i="1">
                <a:solidFill>
                  <a:schemeClr val="tx1"/>
                </a:solidFill>
                <a:latin typeface="Calibri" panose="020F0502020204030204" pitchFamily="34" charset="0"/>
                <a:cs typeface="Calibri" panose="020F0502020204030204" pitchFamily="34" charset="0"/>
              </a:rPr>
              <a:t>.</a:t>
            </a:r>
          </a:p>
          <a:p>
            <a:pPr eaLnBrk="1" hangingPunct="1">
              <a:spcBef>
                <a:spcPct val="50000"/>
              </a:spcBef>
              <a:buClrTx/>
              <a:buFont typeface="Symbol" pitchFamily="2" charset="2"/>
              <a:buChar char=""/>
            </a:pPr>
            <a:r>
              <a:rPr lang="es-ES" altLang="es-CL" sz="2000">
                <a:solidFill>
                  <a:schemeClr val="tx1"/>
                </a:solidFill>
                <a:latin typeface="Calibri" panose="020F0502020204030204" pitchFamily="34" charset="0"/>
                <a:cs typeface="Calibri" panose="020F0502020204030204" pitchFamily="34" charset="0"/>
              </a:rPr>
              <a:t>Reconocer en cada </a:t>
            </a:r>
            <a:r>
              <a:rPr lang="es-ES" altLang="es-ES" sz="2000" b="1" i="1">
                <a:solidFill>
                  <a:schemeClr val="tx1"/>
                </a:solidFill>
                <a:latin typeface="Calibri" panose="020F0502020204030204" pitchFamily="34" charset="0"/>
                <a:cs typeface="Calibri" panose="020F0502020204030204" pitchFamily="34" charset="0"/>
              </a:rPr>
              <a:t>“</a:t>
            </a:r>
            <a:r>
              <a:rPr lang="es-ES" altLang="es-CL" sz="2000" b="1" i="1">
                <a:solidFill>
                  <a:schemeClr val="tx1"/>
                </a:solidFill>
                <a:latin typeface="Calibri" panose="020F0502020204030204" pitchFamily="34" charset="0"/>
                <a:cs typeface="Calibri" panose="020F0502020204030204" pitchFamily="34" charset="0"/>
              </a:rPr>
              <a:t>encuentro con una mujer</a:t>
            </a:r>
            <a:r>
              <a:rPr lang="es-ES" altLang="es-ES" sz="2000" b="1" i="1">
                <a:solidFill>
                  <a:schemeClr val="tx1"/>
                </a:solidFill>
                <a:latin typeface="Calibri" panose="020F0502020204030204" pitchFamily="34" charset="0"/>
                <a:cs typeface="Calibri" panose="020F0502020204030204" pitchFamily="34" charset="0"/>
              </a:rPr>
              <a:t>”</a:t>
            </a:r>
            <a:r>
              <a:rPr lang="es-ES" altLang="ja-JP" sz="2000">
                <a:solidFill>
                  <a:schemeClr val="tx1"/>
                </a:solidFill>
                <a:latin typeface="Calibri" panose="020F0502020204030204" pitchFamily="34" charset="0"/>
                <a:cs typeface="Calibri" panose="020F0502020204030204" pitchFamily="34" charset="0"/>
              </a:rPr>
              <a:t> una oportunidad única de establecer un compromiso mutuo de manejo y seguimiento continuo, orientado hacia la prevención y fomento de su salud.</a:t>
            </a:r>
            <a:endParaRPr lang="es-ES" altLang="es-CL" sz="2000">
              <a:solidFill>
                <a:schemeClr val="tx1"/>
              </a:solidFill>
              <a:latin typeface="Calibri" panose="020F0502020204030204" pitchFamily="34" charset="0"/>
              <a:cs typeface="Calibri" panose="020F0502020204030204" pitchFamily="34" charset="0"/>
            </a:endParaRPr>
          </a:p>
        </p:txBody>
      </p:sp>
      <p:pic>
        <p:nvPicPr>
          <p:cNvPr id="2" name="Audio Recording 10-09-2024 10:24:25">
            <a:hlinkClick r:id="" action="ppaction://media"/>
            <a:extLst>
              <a:ext uri="{FF2B5EF4-FFF2-40B4-BE49-F238E27FC236}">
                <a16:creationId xmlns:a16="http://schemas.microsoft.com/office/drawing/2014/main" id="{758010FB-9799-3A86-9BCE-011B0D6C73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4323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7DCECEC8-32A6-9743-0635-8FC13AB58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0">
            <a:extLst>
              <a:ext uri="{FF2B5EF4-FFF2-40B4-BE49-F238E27FC236}">
                <a16:creationId xmlns:a16="http://schemas.microsoft.com/office/drawing/2014/main" id="{5D180570-13F5-7FFF-F7C1-D168F6F74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 name="Text Box 4">
            <a:extLst>
              <a:ext uri="{FF2B5EF4-FFF2-40B4-BE49-F238E27FC236}">
                <a16:creationId xmlns:a16="http://schemas.microsoft.com/office/drawing/2014/main" id="{BFD24E87-B422-6D14-F2B6-7EFD6012EE70}"/>
              </a:ext>
            </a:extLst>
          </p:cNvPr>
          <p:cNvSpPr txBox="1">
            <a:spLocks noChangeArrowheads="1"/>
          </p:cNvSpPr>
          <p:nvPr/>
        </p:nvSpPr>
        <p:spPr bwMode="auto">
          <a:xfrm>
            <a:off x="8183880" y="348344"/>
            <a:ext cx="3795798" cy="440120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s-ES" altLang="es-CL" sz="2000" dirty="0">
                <a:solidFill>
                  <a:schemeClr val="tx1"/>
                </a:solidFill>
                <a:latin typeface="+mn-lt"/>
                <a:cs typeface="Times New Roman" panose="02020603050405020304" pitchFamily="18" charset="0"/>
              </a:rPr>
              <a:t>Desde el Programa de Salud de la Mujer cuyo principal recurso humano es la matrona o matrón, se distinguen tres áreas generales transversales a las etapas del CV, a ser seguidas en los controles de salud realizados por este profesional (cuidado continuo):</a:t>
            </a:r>
          </a:p>
          <a:p>
            <a:pPr eaLnBrk="1" hangingPunct="1">
              <a:spcBef>
                <a:spcPct val="0"/>
              </a:spcBef>
              <a:buClrTx/>
              <a:buFontTx/>
              <a:buNone/>
            </a:pPr>
            <a:endParaRPr lang="es-ES" altLang="es-CL" sz="2000" dirty="0">
              <a:solidFill>
                <a:schemeClr val="tx1"/>
              </a:solidFill>
              <a:latin typeface="+mn-lt"/>
              <a:cs typeface="Times New Roman" panose="02020603050405020304" pitchFamily="18" charset="0"/>
            </a:endParaRPr>
          </a:p>
          <a:p>
            <a:pPr eaLnBrk="1" hangingPunct="1">
              <a:spcBef>
                <a:spcPct val="0"/>
              </a:spcBef>
              <a:buClrTx/>
            </a:pPr>
            <a:r>
              <a:rPr lang="es-ES" altLang="es-CL" sz="2000" dirty="0">
                <a:solidFill>
                  <a:schemeClr val="tx1"/>
                </a:solidFill>
                <a:latin typeface="+mn-lt"/>
                <a:cs typeface="Times New Roman" panose="02020603050405020304" pitchFamily="18" charset="0"/>
              </a:rPr>
              <a:t>Salud Física: prevención ECNT</a:t>
            </a:r>
          </a:p>
          <a:p>
            <a:pPr eaLnBrk="1" hangingPunct="1">
              <a:spcBef>
                <a:spcPct val="0"/>
              </a:spcBef>
              <a:buClrTx/>
            </a:pPr>
            <a:r>
              <a:rPr lang="es-ES" altLang="es-CL" sz="2000" dirty="0">
                <a:solidFill>
                  <a:schemeClr val="tx1"/>
                </a:solidFill>
                <a:latin typeface="+mn-lt"/>
                <a:cs typeface="Times New Roman" panose="02020603050405020304" pitchFamily="18" charset="0"/>
              </a:rPr>
              <a:t>Salud Mental: prevención depresión</a:t>
            </a:r>
          </a:p>
          <a:p>
            <a:pPr eaLnBrk="1" hangingPunct="1">
              <a:spcBef>
                <a:spcPct val="0"/>
              </a:spcBef>
              <a:buClrTx/>
            </a:pPr>
            <a:r>
              <a:rPr lang="es-ES" altLang="es-CL" sz="2000" dirty="0">
                <a:solidFill>
                  <a:schemeClr val="tx1"/>
                </a:solidFill>
                <a:latin typeface="+mn-lt"/>
                <a:cs typeface="Times New Roman" panose="02020603050405020304" pitchFamily="18" charset="0"/>
              </a:rPr>
              <a:t>Salud Sexual y Reproductiva: prevención ITS, Violencia</a:t>
            </a:r>
          </a:p>
        </p:txBody>
      </p:sp>
      <p:graphicFrame>
        <p:nvGraphicFramePr>
          <p:cNvPr id="10" name="1 Tabla">
            <a:extLst>
              <a:ext uri="{FF2B5EF4-FFF2-40B4-BE49-F238E27FC236}">
                <a16:creationId xmlns:a16="http://schemas.microsoft.com/office/drawing/2014/main" id="{007AF320-D806-E55E-BB2A-95D68B7BCF35}"/>
              </a:ext>
            </a:extLst>
          </p:cNvPr>
          <p:cNvGraphicFramePr>
            <a:graphicFrameLocks noGrp="1"/>
          </p:cNvGraphicFramePr>
          <p:nvPr>
            <p:extLst>
              <p:ext uri="{D42A27DB-BD31-4B8C-83A1-F6EECF244321}">
                <p14:modId xmlns:p14="http://schemas.microsoft.com/office/powerpoint/2010/main" val="3046809795"/>
              </p:ext>
            </p:extLst>
          </p:nvPr>
        </p:nvGraphicFramePr>
        <p:xfrm>
          <a:off x="118743" y="323280"/>
          <a:ext cx="7852815" cy="6018736"/>
        </p:xfrm>
        <a:graphic>
          <a:graphicData uri="http://schemas.openxmlformats.org/drawingml/2006/table">
            <a:tbl>
              <a:tblPr/>
              <a:tblGrid>
                <a:gridCol w="1154428">
                  <a:extLst>
                    <a:ext uri="{9D8B030D-6E8A-4147-A177-3AD203B41FA5}">
                      <a16:colId xmlns:a16="http://schemas.microsoft.com/office/drawing/2014/main" val="20000"/>
                    </a:ext>
                  </a:extLst>
                </a:gridCol>
                <a:gridCol w="2015835">
                  <a:extLst>
                    <a:ext uri="{9D8B030D-6E8A-4147-A177-3AD203B41FA5}">
                      <a16:colId xmlns:a16="http://schemas.microsoft.com/office/drawing/2014/main" val="20001"/>
                    </a:ext>
                  </a:extLst>
                </a:gridCol>
                <a:gridCol w="1788126">
                  <a:extLst>
                    <a:ext uri="{9D8B030D-6E8A-4147-A177-3AD203B41FA5}">
                      <a16:colId xmlns:a16="http://schemas.microsoft.com/office/drawing/2014/main" val="20002"/>
                    </a:ext>
                  </a:extLst>
                </a:gridCol>
                <a:gridCol w="2894426">
                  <a:extLst>
                    <a:ext uri="{9D8B030D-6E8A-4147-A177-3AD203B41FA5}">
                      <a16:colId xmlns:a16="http://schemas.microsoft.com/office/drawing/2014/main" val="20003"/>
                    </a:ext>
                  </a:extLst>
                </a:gridCol>
              </a:tblGrid>
              <a:tr h="4661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Times New Roman" charset="0"/>
                          <a:ea typeface="ＭＳ Ｐゴシック" charset="0"/>
                          <a:cs typeface="Times New Roman" charset="0"/>
                        </a:rPr>
                        <a:t>Etapas CV</a:t>
                      </a:r>
                      <a:endParaRPr kumimoji="0" lang="es-CL" sz="16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Times New Roman" charset="0"/>
                          <a:ea typeface="ＭＳ Ｐゴシック" charset="0"/>
                          <a:cs typeface="Times New Roman" charset="0"/>
                        </a:rPr>
                        <a:t>Salud Física</a:t>
                      </a:r>
                      <a:endParaRPr kumimoji="0" lang="es-CL" sz="16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Times New Roman" charset="0"/>
                          <a:ea typeface="ＭＳ Ｐゴシック" charset="0"/>
                          <a:cs typeface="Times New Roman" charset="0"/>
                        </a:rPr>
                        <a:t>Salud Mental</a:t>
                      </a:r>
                      <a:endParaRPr kumimoji="0" lang="es-CL" sz="16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Times New Roman" charset="0"/>
                          <a:ea typeface="ＭＳ Ｐゴシック" charset="0"/>
                          <a:cs typeface="Times New Roman" charset="0"/>
                        </a:rPr>
                        <a:t>Salud Sexual Reproductiva/ No reproductiva</a:t>
                      </a:r>
                      <a:endParaRPr kumimoji="0" lang="es-CL" sz="16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14885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Infancia (Madre y RN)</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Peso/IMC</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Antecedentes personales y familiares de FR de EC</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(Diabetes gestacional, pre-eclampsia)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Depresión</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Dependencias </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Antecedentes FR psicosociales</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Consejería: apego, LM, vínculo padres-hijo </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Control Pre-</a:t>
                      </a:r>
                      <a:r>
                        <a:rPr kumimoji="0" lang="es-ES_tradnl" sz="1100" b="0" i="0" u="none" strike="noStrike" cap="none" normalizeH="0" baseline="0" dirty="0" err="1">
                          <a:ln>
                            <a:noFill/>
                          </a:ln>
                          <a:solidFill>
                            <a:schemeClr val="tx1"/>
                          </a:solidFill>
                          <a:effectLst/>
                          <a:latin typeface="Times New Roman" charset="0"/>
                          <a:ea typeface="ＭＳ Ｐゴシック" charset="0"/>
                          <a:cs typeface="Times New Roman" charset="0"/>
                        </a:rPr>
                        <a:t>concepcional</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Control prenatal, atención parto y postparto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Control Díada (PP y RN)</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Consejería.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Atención de enfermería del recién nacido hospitalizado en cuidados básicos, intermedio e intensivos. Atención inmediata y alojamiento conjunto.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14885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a:ln>
                            <a:noFill/>
                          </a:ln>
                          <a:solidFill>
                            <a:schemeClr val="tx1"/>
                          </a:solidFill>
                          <a:effectLst/>
                          <a:latin typeface="Times New Roman" charset="0"/>
                          <a:ea typeface="ＭＳ Ｐゴシック" charset="0"/>
                          <a:cs typeface="Times New Roman" charset="0"/>
                        </a:rPr>
                        <a:t>Adolescencia</a:t>
                      </a:r>
                      <a:endParaRPr kumimoji="0" lang="es-CL" sz="1100" b="0" i="0" u="none" strike="noStrike" cap="none" normalizeH="0" baseline="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Peso/IMC</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Antecedentes personales y familiares de FR de EC</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Detección precoz de EC (Síndrome metabólico)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Alimentación/dieta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Actividad física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 </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Depresión</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Dependencias</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Antecedentes y detección  FR psicosociales y conductas riesgosas</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Trastornos alimentarios</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Embarazo no deseado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 </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Control Reg. Fecundidad.</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Control proceso grávido puerperal en adolescente</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Pesquisa Cáncer ginecológico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Consejería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Antecedentes:</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0"/>
                        <a:buChar char=""/>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Salud Sexual</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0"/>
                        <a:buChar char=""/>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Violencia Sexual</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0"/>
                        <a:buChar char=""/>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Tráfico/comercio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0"/>
                        <a:buChar char=""/>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ITS/VIH-SIDA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16023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a:ln>
                            <a:noFill/>
                          </a:ln>
                          <a:solidFill>
                            <a:schemeClr val="tx1"/>
                          </a:solidFill>
                          <a:effectLst/>
                          <a:latin typeface="Times New Roman" charset="0"/>
                          <a:ea typeface="ＭＳ Ｐゴシック" charset="0"/>
                          <a:cs typeface="Times New Roman" charset="0"/>
                        </a:rPr>
                        <a:t>Adulta Joven/Media</a:t>
                      </a:r>
                      <a:endParaRPr kumimoji="0" lang="es-CL" sz="1100" b="0" i="0" u="none" strike="noStrike" cap="none" normalizeH="0" baseline="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a:ln>
                            <a:noFill/>
                          </a:ln>
                          <a:solidFill>
                            <a:schemeClr val="tx1"/>
                          </a:solidFill>
                          <a:effectLst/>
                          <a:latin typeface="Times New Roman" charset="0"/>
                          <a:ea typeface="ＭＳ Ｐゴシック" charset="0"/>
                          <a:cs typeface="Times New Roman" charset="0"/>
                        </a:rPr>
                        <a:t>Actividades: Etapas reproductivas y no reproductiva</a:t>
                      </a:r>
                      <a:endParaRPr kumimoji="0" lang="es-CL" sz="1100" b="0" i="0" u="none" strike="noStrike" cap="none" normalizeH="0" baseline="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Peso/IMC</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Antecedentes personales y familiares de FR de EC</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Alimentación/dieta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Actividad física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EMPA: detección de EC</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Pesquisa FR pérdida masa ósea </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Evaluación masa ósea </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a:ln>
                            <a:noFill/>
                          </a:ln>
                          <a:solidFill>
                            <a:schemeClr val="tx1"/>
                          </a:solidFill>
                          <a:effectLst/>
                          <a:latin typeface="Times New Roman" charset="0"/>
                          <a:ea typeface="ＭＳ Ｐゴシック" charset="0"/>
                          <a:cs typeface="Times New Roman" charset="0"/>
                        </a:rPr>
                        <a:t>Depresión</a:t>
                      </a:r>
                      <a:endParaRPr kumimoji="0" lang="es-CL" sz="1100" b="0" i="0" u="none" strike="noStrike" cap="none" normalizeH="0" baseline="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a:ln>
                            <a:noFill/>
                          </a:ln>
                          <a:solidFill>
                            <a:schemeClr val="tx1"/>
                          </a:solidFill>
                          <a:effectLst/>
                          <a:latin typeface="Times New Roman" charset="0"/>
                          <a:ea typeface="ＭＳ Ｐゴシック" charset="0"/>
                          <a:cs typeface="Times New Roman" charset="0"/>
                        </a:rPr>
                        <a:t>Dependencias </a:t>
                      </a:r>
                      <a:endParaRPr kumimoji="0" lang="es-CL" sz="1100" b="0" i="0" u="none" strike="noStrike" cap="none" normalizeH="0" baseline="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a:ln>
                            <a:noFill/>
                          </a:ln>
                          <a:solidFill>
                            <a:schemeClr val="tx1"/>
                          </a:solidFill>
                          <a:effectLst/>
                          <a:latin typeface="Times New Roman" charset="0"/>
                          <a:ea typeface="ＭＳ Ｐゴシック" charset="0"/>
                          <a:cs typeface="Times New Roman" charset="0"/>
                        </a:rPr>
                        <a:t>Antecedentes FR psicosociales</a:t>
                      </a:r>
                      <a:endParaRPr kumimoji="0" lang="es-CL" sz="1100" b="0" i="0" u="none" strike="noStrike" cap="none" normalizeH="0" baseline="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sz="1100" b="0" i="0" u="none" strike="noStrike" cap="none" normalizeH="0" baseline="0" dirty="0">
                          <a:ln>
                            <a:noFill/>
                          </a:ln>
                          <a:solidFill>
                            <a:schemeClr val="tx1"/>
                          </a:solidFill>
                          <a:effectLst/>
                          <a:latin typeface="Times New Roman" charset="0"/>
                          <a:ea typeface="ＭＳ Ｐゴシック" charset="0"/>
                          <a:cs typeface="Times New Roman" charset="0"/>
                        </a:rPr>
                        <a:t>Control Regulación Fecundidad.</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CL" sz="1100" b="0" i="0" u="none" strike="noStrike" cap="none" normalizeH="0" baseline="0" dirty="0">
                          <a:ln>
                            <a:noFill/>
                          </a:ln>
                          <a:solidFill>
                            <a:schemeClr val="tx1"/>
                          </a:solidFill>
                          <a:effectLst/>
                          <a:latin typeface="Times New Roman" charset="0"/>
                          <a:ea typeface="ＭＳ Ｐゴシック" charset="0"/>
                          <a:cs typeface="Times New Roman" charset="0"/>
                        </a:rPr>
                        <a:t>Pesquisa Cáncer ginecológico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dirty="0">
                          <a:ln>
                            <a:noFill/>
                          </a:ln>
                          <a:solidFill>
                            <a:schemeClr val="tx1"/>
                          </a:solidFill>
                          <a:effectLst/>
                          <a:latin typeface="Times New Roman" charset="0"/>
                          <a:ea typeface="ＭＳ Ｐゴシック" charset="0"/>
                          <a:cs typeface="Times New Roman" charset="0"/>
                        </a:rPr>
                        <a:t>Consejería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dirty="0">
                          <a:ln>
                            <a:noFill/>
                          </a:ln>
                          <a:solidFill>
                            <a:schemeClr val="tx1"/>
                          </a:solidFill>
                          <a:effectLst/>
                          <a:latin typeface="Times New Roman" charset="0"/>
                          <a:ea typeface="ＭＳ Ｐゴシック" charset="0"/>
                          <a:cs typeface="Times New Roman" charset="0"/>
                        </a:rPr>
                        <a:t>Control Climaterio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Antecedentes:</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0"/>
                        <a:buChar char=""/>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Salud Sexual</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0"/>
                        <a:buChar char=""/>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Violencia Sexual</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0"/>
                        <a:buChar char=""/>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Tráfico/comercio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 typeface="Symbol" charset="0"/>
                        <a:buChar char=""/>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ITS/VIH-SIDA</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 </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8573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Adulto Mayor</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EMPA: participación en actividades de rehabilitación</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Pesquisa FR fracturas osteoporóticas</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a:ln>
                            <a:noFill/>
                          </a:ln>
                          <a:solidFill>
                            <a:schemeClr val="tx1"/>
                          </a:solidFill>
                          <a:effectLst/>
                          <a:latin typeface="Times New Roman" charset="0"/>
                          <a:ea typeface="ＭＳ Ｐゴシック" charset="0"/>
                          <a:cs typeface="Times New Roman" charset="0"/>
                        </a:rPr>
                        <a:t>Antecedentes FR psicosociales</a:t>
                      </a:r>
                      <a:endParaRPr kumimoji="0" lang="es-CL" sz="1100" b="0" i="0" u="none" strike="noStrike" cap="none" normalizeH="0" baseline="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dirty="0">
                          <a:ln>
                            <a:noFill/>
                          </a:ln>
                          <a:solidFill>
                            <a:schemeClr val="tx1"/>
                          </a:solidFill>
                          <a:effectLst/>
                          <a:latin typeface="Times New Roman" charset="0"/>
                          <a:ea typeface="ＭＳ Ｐゴシック" charset="0"/>
                          <a:cs typeface="Times New Roman" charset="0"/>
                        </a:rPr>
                        <a:t>Pesquisa Cáncer ginecológico</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dirty="0">
                          <a:ln>
                            <a:noFill/>
                          </a:ln>
                          <a:solidFill>
                            <a:schemeClr val="tx1"/>
                          </a:solidFill>
                          <a:effectLst/>
                          <a:latin typeface="Times New Roman" charset="0"/>
                          <a:ea typeface="ＭＳ Ｐゴシック" charset="0"/>
                          <a:cs typeface="Times New Roman" charset="0"/>
                        </a:rPr>
                        <a:t>Consejerías</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a:ln>
                            <a:noFill/>
                          </a:ln>
                          <a:solidFill>
                            <a:schemeClr val="tx1"/>
                          </a:solidFill>
                          <a:effectLst/>
                          <a:latin typeface="Times New Roman" charset="0"/>
                          <a:ea typeface="ＭＳ Ｐゴシック" charset="0"/>
                          <a:cs typeface="Times New Roman" charset="0"/>
                        </a:rPr>
                        <a:t> </a:t>
                      </a:r>
                      <a:endParaRPr kumimoji="0" lang="es-CL" sz="1100" b="0" i="0" u="none" strike="noStrike" cap="none" normalizeH="0" baseline="0" dirty="0">
                        <a:ln>
                          <a:noFill/>
                        </a:ln>
                        <a:solidFill>
                          <a:schemeClr val="tx1"/>
                        </a:solidFill>
                        <a:effectLst/>
                        <a:latin typeface="Cambria" charset="0"/>
                        <a:ea typeface="ＭＳ Ｐゴシック" charset="0"/>
                        <a:cs typeface="Times New Roman" charset="0"/>
                      </a:endParaRPr>
                    </a:p>
                  </a:txBody>
                  <a:tcPr marL="35125" marR="351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1" name="CuadroTexto 10">
            <a:extLst>
              <a:ext uri="{FF2B5EF4-FFF2-40B4-BE49-F238E27FC236}">
                <a16:creationId xmlns:a16="http://schemas.microsoft.com/office/drawing/2014/main" id="{47172635-A62A-742F-BC70-3944765FDB04}"/>
              </a:ext>
            </a:extLst>
          </p:cNvPr>
          <p:cNvSpPr txBox="1"/>
          <p:nvPr/>
        </p:nvSpPr>
        <p:spPr>
          <a:xfrm>
            <a:off x="8507415" y="5097893"/>
            <a:ext cx="3515365" cy="900246"/>
          </a:xfrm>
          <a:prstGeom prst="rect">
            <a:avLst/>
          </a:prstGeom>
          <a:noFill/>
          <a:ln>
            <a:solidFill>
              <a:schemeClr val="accent1"/>
            </a:solidFill>
          </a:ln>
        </p:spPr>
        <p:txBody>
          <a:bodyPr wrap="square">
            <a:spAutoFit/>
          </a:bodyPr>
          <a:lstStyle/>
          <a:p>
            <a:r>
              <a:rPr lang="es-CL" sz="1050" dirty="0"/>
              <a:t>Capítulo: GESTIÓN DEL CUIDADO DE LA SALUD SEXUAL Y REPRODUCTIVA DE LA MUJER CON ENFOQUE DE CURSO DE VIDA, SENSIBILIDAD DE GÉNERO Y ÉTICA.  Autor: L </a:t>
            </a:r>
            <a:r>
              <a:rPr lang="es-CL" sz="1050" dirty="0" err="1"/>
              <a:t>Binfa</a:t>
            </a:r>
            <a:r>
              <a:rPr lang="es-CL" sz="1050" dirty="0"/>
              <a:t>. Libro: “Gestión de Cuidado Interprofesional”.   Editores: Ricardo Ayala Editorial Universitaria. 2011 </a:t>
            </a:r>
          </a:p>
        </p:txBody>
      </p:sp>
      <p:pic>
        <p:nvPicPr>
          <p:cNvPr id="2" name="Audio Recording 10-09-2024 10:27:36">
            <a:hlinkClick r:id="" action="ppaction://media"/>
            <a:extLst>
              <a:ext uri="{FF2B5EF4-FFF2-40B4-BE49-F238E27FC236}">
                <a16:creationId xmlns:a16="http://schemas.microsoft.com/office/drawing/2014/main" id="{DC502C3D-48A2-14A2-1185-619A0BACD8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7979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89D29B0-8044-6F51-D035-55D8136E1B6C}"/>
              </a:ext>
            </a:extLst>
          </p:cNvPr>
          <p:cNvSpPr txBox="1"/>
          <p:nvPr/>
        </p:nvSpPr>
        <p:spPr>
          <a:xfrm>
            <a:off x="240594" y="97013"/>
            <a:ext cx="6363406" cy="3231654"/>
          </a:xfrm>
          <a:prstGeom prst="rect">
            <a:avLst/>
          </a:prstGeom>
          <a:solidFill>
            <a:schemeClr val="bg2">
              <a:lumMod val="90000"/>
            </a:schemeClr>
          </a:solidFill>
          <a:ln>
            <a:solidFill>
              <a:schemeClr val="tx1"/>
            </a:solidFill>
          </a:ln>
        </p:spPr>
        <p:txBody>
          <a:bodyPr wrap="square">
            <a:spAutoFit/>
          </a:bodyPr>
          <a:lstStyle/>
          <a:p>
            <a:pPr>
              <a:defRPr/>
            </a:pPr>
            <a:r>
              <a:rPr lang="en-US" sz="1600" b="1" dirty="0">
                <a:latin typeface="Times New Roman" panose="02020603050405020304" pitchFamily="18" charset="0"/>
                <a:cs typeface="Times New Roman" panose="02020603050405020304" pitchFamily="18" charset="0"/>
              </a:rPr>
              <a:t>Association Between Reproductive Life Span and Incident Nonfatal Cardiovascular Disease: A Pooled Analysis of Individual Patient Data From 12 Studies</a:t>
            </a:r>
          </a:p>
          <a:p>
            <a:pPr>
              <a:defRPr/>
            </a:pPr>
            <a:endParaRPr lang="en-US" sz="1600" b="1" dirty="0">
              <a:latin typeface="Times New Roman" panose="02020603050405020304" pitchFamily="18" charset="0"/>
              <a:cs typeface="Times New Roman" panose="02020603050405020304" pitchFamily="18" charset="0"/>
            </a:endParaRPr>
          </a:p>
          <a:p>
            <a:pPr>
              <a:defRPr/>
            </a:pPr>
            <a:r>
              <a:rPr lang="es-CL" sz="1400" b="0" i="0" u="none" strike="noStrike" dirty="0">
                <a:solidFill>
                  <a:srgbClr val="000000"/>
                </a:solidFill>
                <a:effectLst/>
                <a:latin typeface="Segoe UI Web (West European)"/>
              </a:rPr>
              <a:t>Las mujeres que tuvieron una esperanza de vida reproductiva corta (&lt;33 años) y menarquia precoz (edad ≤11 años) tuvieron el mayor riesgo de ECV (cociente de riesgo, 2,06; IC 95%, 1,76-2,41) en comparación con aquellas con una esperanza de vida reproductiva de 36 a 38 años y menarquia a los 13 años. Conclusiones y relevancia: La corta esperanza de vida reproductiva se asoció con un mayor riesgo de eventos de ECV no fatales en la mediana edad, y el riesgo fue significativamente mayor para las mujeres con edad temprana en la menarquia.</a:t>
            </a:r>
          </a:p>
          <a:p>
            <a:pPr>
              <a:defRPr/>
            </a:pPr>
            <a:endParaRPr lang="es-CL" sz="1400" b="1" dirty="0">
              <a:latin typeface="Times New Roman" panose="02020603050405020304" pitchFamily="18" charset="0"/>
              <a:cs typeface="Times New Roman" panose="02020603050405020304" pitchFamily="18" charset="0"/>
            </a:endParaRPr>
          </a:p>
          <a:p>
            <a:pPr>
              <a:defRPr/>
            </a:pPr>
            <a:r>
              <a:rPr lang="en-US" sz="1400" b="1" dirty="0">
                <a:latin typeface="Times New Roman" panose="02020603050405020304" pitchFamily="18" charset="0"/>
                <a:cs typeface="Times New Roman" panose="02020603050405020304" pitchFamily="18" charset="0"/>
              </a:rPr>
              <a:t>JAMA </a:t>
            </a:r>
            <a:r>
              <a:rPr lang="en-US" sz="1400" b="1" dirty="0" err="1">
                <a:latin typeface="Times New Roman" panose="02020603050405020304" pitchFamily="18" charset="0"/>
                <a:cs typeface="Times New Roman" panose="02020603050405020304" pitchFamily="18" charset="0"/>
              </a:rPr>
              <a:t>Cardiol</a:t>
            </a:r>
            <a:r>
              <a:rPr lang="en-US" sz="1400" b="1" dirty="0">
                <a:latin typeface="Times New Roman" panose="02020603050405020304" pitchFamily="18" charset="0"/>
                <a:cs typeface="Times New Roman" panose="02020603050405020304" pitchFamily="18" charset="0"/>
              </a:rPr>
              <a:t>. 2020 Sep 16.doi: 10.1001/jamacardio.2020.4105. </a:t>
            </a:r>
            <a:endParaRPr lang="es-CL" sz="1400"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93050A74-130C-7203-CDC9-141B8D4932AD}"/>
              </a:ext>
            </a:extLst>
          </p:cNvPr>
          <p:cNvSpPr txBox="1"/>
          <p:nvPr/>
        </p:nvSpPr>
        <p:spPr>
          <a:xfrm>
            <a:off x="551674" y="4478866"/>
            <a:ext cx="5408859" cy="1169551"/>
          </a:xfrm>
          <a:prstGeom prst="rect">
            <a:avLst/>
          </a:prstGeom>
          <a:noFill/>
          <a:ln>
            <a:solidFill>
              <a:schemeClr val="tx1"/>
            </a:solidFill>
          </a:ln>
        </p:spPr>
        <p:txBody>
          <a:bodyPr wrap="square">
            <a:spAutoFit/>
          </a:bodyPr>
          <a:lstStyle/>
          <a:p>
            <a:pPr algn="just"/>
            <a:r>
              <a:rPr lang="es-CL" sz="1100" b="1" dirty="0" err="1">
                <a:effectLst/>
                <a:latin typeface="Times New Roman" panose="02020603050405020304" pitchFamily="18" charset="0"/>
                <a:ea typeface="Calibri" panose="020F0502020204030204" pitchFamily="34" charset="0"/>
                <a:cs typeface="Times New Roman" panose="02020603050405020304" pitchFamily="18" charset="0"/>
              </a:rPr>
              <a:t>Maturitas</a:t>
            </a:r>
            <a:r>
              <a:rPr lang="es-CL" sz="1100" b="1" dirty="0">
                <a:effectLst/>
                <a:latin typeface="Times New Roman" panose="02020603050405020304" pitchFamily="18" charset="0"/>
                <a:ea typeface="Calibri" panose="020F0502020204030204" pitchFamily="34" charset="0"/>
                <a:cs typeface="Times New Roman" panose="02020603050405020304" pitchFamily="18" charset="0"/>
              </a:rPr>
              <a:t>. 2023 Jun 7;176:107784. </a:t>
            </a:r>
            <a:r>
              <a:rPr lang="es-CL" sz="1100" b="1" dirty="0" err="1">
                <a:effectLst/>
                <a:latin typeface="Times New Roman" panose="02020603050405020304" pitchFamily="18" charset="0"/>
                <a:ea typeface="Calibri" panose="020F0502020204030204" pitchFamily="34" charset="0"/>
                <a:cs typeface="Times New Roman" panose="02020603050405020304" pitchFamily="18" charset="0"/>
              </a:rPr>
              <a:t>doi</a:t>
            </a:r>
            <a:r>
              <a:rPr lang="es-CL" sz="1100" b="1" dirty="0">
                <a:effectLst/>
                <a:latin typeface="Times New Roman" panose="02020603050405020304" pitchFamily="18" charset="0"/>
                <a:ea typeface="Calibri" panose="020F0502020204030204" pitchFamily="34" charset="0"/>
                <a:cs typeface="Times New Roman" panose="02020603050405020304" pitchFamily="18" charset="0"/>
              </a:rPr>
              <a:t>: 10.1016/j.maturitas.2023.107784. </a:t>
            </a:r>
            <a:r>
              <a:rPr lang="en-GB" sz="1100" b="1" dirty="0">
                <a:effectLst/>
                <a:latin typeface="Times New Roman" panose="02020603050405020304" pitchFamily="18" charset="0"/>
                <a:ea typeface="Calibri" panose="020F0502020204030204" pitchFamily="34" charset="0"/>
                <a:cs typeface="Times New Roman" panose="02020603050405020304" pitchFamily="18" charset="0"/>
              </a:rPr>
              <a:t>Online ahead of print.</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Early menopause is associated with increased risk of heart failure and atrial fibrillation: A systematic review and meta-analysis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CuadroTexto 6">
            <a:extLst>
              <a:ext uri="{FF2B5EF4-FFF2-40B4-BE49-F238E27FC236}">
                <a16:creationId xmlns:a16="http://schemas.microsoft.com/office/drawing/2014/main" id="{AEB83A66-791D-5582-40DE-8DC5B9217B91}"/>
              </a:ext>
            </a:extLst>
          </p:cNvPr>
          <p:cNvGraphicFramePr/>
          <p:nvPr>
            <p:extLst>
              <p:ext uri="{D42A27DB-BD31-4B8C-83A1-F6EECF244321}">
                <p14:modId xmlns:p14="http://schemas.microsoft.com/office/powerpoint/2010/main" val="1662877485"/>
              </p:ext>
            </p:extLst>
          </p:nvPr>
        </p:nvGraphicFramePr>
        <p:xfrm>
          <a:off x="6989939" y="14954"/>
          <a:ext cx="4114800" cy="5200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Recording 10-09-2024 10:29:04">
            <a:hlinkClick r:id="" action="ppaction://media"/>
            <a:extLst>
              <a:ext uri="{FF2B5EF4-FFF2-40B4-BE49-F238E27FC236}">
                <a16:creationId xmlns:a16="http://schemas.microsoft.com/office/drawing/2014/main" id="{E80C49A0-ACA7-485F-4224-6E5A480644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23102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39DAC2-0E46-F6B6-3BB0-5B3F39541B11}"/>
              </a:ext>
            </a:extLst>
          </p:cNvPr>
          <p:cNvPicPr>
            <a:picLocks noChangeAspect="1"/>
          </p:cNvPicPr>
          <p:nvPr/>
        </p:nvPicPr>
        <p:blipFill>
          <a:blip r:embed="rId4"/>
          <a:stretch>
            <a:fillRect/>
          </a:stretch>
        </p:blipFill>
        <p:spPr>
          <a:xfrm>
            <a:off x="507023" y="2158999"/>
            <a:ext cx="10585942" cy="2730501"/>
          </a:xfrm>
          <a:prstGeom prst="rect">
            <a:avLst/>
          </a:prstGeom>
        </p:spPr>
      </p:pic>
      <p:pic>
        <p:nvPicPr>
          <p:cNvPr id="5" name="Imagen 4">
            <a:extLst>
              <a:ext uri="{FF2B5EF4-FFF2-40B4-BE49-F238E27FC236}">
                <a16:creationId xmlns:a16="http://schemas.microsoft.com/office/drawing/2014/main" id="{2E128A87-D983-E4CC-E40B-E046ADD880A0}"/>
              </a:ext>
            </a:extLst>
          </p:cNvPr>
          <p:cNvPicPr>
            <a:picLocks noChangeAspect="1"/>
          </p:cNvPicPr>
          <p:nvPr/>
        </p:nvPicPr>
        <p:blipFill>
          <a:blip r:embed="rId5"/>
          <a:stretch>
            <a:fillRect/>
          </a:stretch>
        </p:blipFill>
        <p:spPr>
          <a:xfrm>
            <a:off x="661011" y="5194300"/>
            <a:ext cx="7483288" cy="673100"/>
          </a:xfrm>
          <a:prstGeom prst="rect">
            <a:avLst/>
          </a:prstGeom>
        </p:spPr>
      </p:pic>
      <p:pic>
        <p:nvPicPr>
          <p:cNvPr id="6" name="Imagen 5">
            <a:extLst>
              <a:ext uri="{FF2B5EF4-FFF2-40B4-BE49-F238E27FC236}">
                <a16:creationId xmlns:a16="http://schemas.microsoft.com/office/drawing/2014/main" id="{5F0E1D90-C30D-AF46-7DBE-657F2C3D0F69}"/>
              </a:ext>
            </a:extLst>
          </p:cNvPr>
          <p:cNvPicPr>
            <a:picLocks noChangeAspect="1"/>
          </p:cNvPicPr>
          <p:nvPr/>
        </p:nvPicPr>
        <p:blipFill>
          <a:blip r:embed="rId6"/>
          <a:stretch>
            <a:fillRect/>
          </a:stretch>
        </p:blipFill>
        <p:spPr>
          <a:xfrm>
            <a:off x="507023" y="254000"/>
            <a:ext cx="6629400" cy="1714500"/>
          </a:xfrm>
          <a:prstGeom prst="rect">
            <a:avLst/>
          </a:prstGeom>
        </p:spPr>
      </p:pic>
      <p:pic>
        <p:nvPicPr>
          <p:cNvPr id="2" name="Audio Recording 10-09-2024 10:30:51">
            <a:hlinkClick r:id="" action="ppaction://media"/>
            <a:extLst>
              <a:ext uri="{FF2B5EF4-FFF2-40B4-BE49-F238E27FC236}">
                <a16:creationId xmlns:a16="http://schemas.microsoft.com/office/drawing/2014/main" id="{A16B810A-86AB-A5EB-8758-316CE52D33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2765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A67555F-6967-D306-5AAD-EEAB0475CA2C}"/>
              </a:ext>
            </a:extLst>
          </p:cNvPr>
          <p:cNvSpPr txBox="1"/>
          <p:nvPr/>
        </p:nvSpPr>
        <p:spPr>
          <a:xfrm>
            <a:off x="239151" y="181525"/>
            <a:ext cx="8342141" cy="1631216"/>
          </a:xfrm>
          <a:prstGeom prst="rect">
            <a:avLst/>
          </a:prstGeom>
          <a:noFill/>
          <a:ln>
            <a:solidFill>
              <a:schemeClr val="accent1"/>
            </a:solidFill>
          </a:ln>
        </p:spPr>
        <p:txBody>
          <a:bodyPr wrap="square">
            <a:spAutoFit/>
          </a:bodyPr>
          <a:lstStyle/>
          <a:p>
            <a:pPr algn="just"/>
            <a:r>
              <a:rPr lang="en-US" sz="1400" b="1">
                <a:effectLst/>
                <a:latin typeface="Times New Roman" panose="02020603050405020304" pitchFamily="18" charset="0"/>
                <a:ea typeface="Calibri" panose="020F0502020204030204" pitchFamily="34" charset="0"/>
                <a:cs typeface="Times New Roman" panose="02020603050405020304" pitchFamily="18" charset="0"/>
              </a:rPr>
              <a:t>BMC Med. 2022 Aug 17;20(1):299. doi: 10.1186/s12916-022-02454-6.</a:t>
            </a:r>
            <a:endParaRPr lang="es-C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b="1">
                <a:effectLst/>
                <a:latin typeface="Times New Roman" panose="02020603050405020304" pitchFamily="18" charset="0"/>
                <a:ea typeface="Calibri" panose="020F0502020204030204" pitchFamily="34" charset="0"/>
                <a:cs typeface="Times New Roman" panose="02020603050405020304" pitchFamily="18" charset="0"/>
              </a:rPr>
              <a:t>Cardiovascular health in the menopause transition: a longitudinal study of up to 3892 women with up to four repeated measures of risk factors</a:t>
            </a:r>
            <a:endParaRPr lang="es-C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400">
                <a:effectLst/>
                <a:latin typeface="Times New Roman" panose="02020603050405020304" pitchFamily="18" charset="0"/>
                <a:ea typeface="Calibri" panose="020F0502020204030204" pitchFamily="34" charset="0"/>
                <a:cs typeface="Times New Roman" panose="02020603050405020304" pitchFamily="18" charset="0"/>
              </a:rPr>
              <a:t>Gemma L Clayton 1 2, Ana Gonçalves Soares 3 4, Fanny Kilpi 3 4, Abigail Fraser 3 4 5, Paul Welsh 6, et al.</a:t>
            </a:r>
            <a:endParaRPr lang="es-CL"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8D22A229-BA34-F591-A6F9-173FF585A3AD}"/>
              </a:ext>
            </a:extLst>
          </p:cNvPr>
          <p:cNvSpPr txBox="1"/>
          <p:nvPr/>
        </p:nvSpPr>
        <p:spPr>
          <a:xfrm>
            <a:off x="1262574" y="4118685"/>
            <a:ext cx="9049043" cy="1477328"/>
          </a:xfrm>
          <a:prstGeom prst="rect">
            <a:avLst/>
          </a:prstGeom>
          <a:noFill/>
          <a:ln>
            <a:solidFill>
              <a:schemeClr val="accent1"/>
            </a:solidFill>
          </a:ln>
        </p:spPr>
        <p:txBody>
          <a:bodyPr wrap="square">
            <a:spAutoFit/>
          </a:bodyPr>
          <a:lstStyle/>
          <a:p>
            <a:pPr algn="l" rtl="0"/>
            <a:r>
              <a:rPr lang="es-ES" b="0" i="0" u="none" strike="noStrike" dirty="0">
                <a:solidFill>
                  <a:srgbClr val="000000"/>
                </a:solidFill>
                <a:effectLst/>
                <a:latin typeface="Segoe UI Web (West European)"/>
              </a:rPr>
              <a:t>Conclusiones: Nuestros resultados sugieren que la transición menopáusica no aumenta aún más el riesgo de aterosclerosis de las mujeres (medido por CIMT) más allá de los efectos del envejecimiento. La transición a la menopausia puede, además del envejecimiento, aumentar moderadamente los niveles de adiposidad y glucosa y, por lo tanto, un posible riesgo asociado de diabetes .</a:t>
            </a:r>
            <a:endParaRPr lang="es-ES" sz="3200" b="1" i="0" u="none" strike="noStrike" dirty="0">
              <a:solidFill>
                <a:srgbClr val="000000"/>
              </a:solidFill>
              <a:effectLst/>
              <a:latin typeface="-apple-system"/>
            </a:endParaRPr>
          </a:p>
        </p:txBody>
      </p:sp>
      <p:sp>
        <p:nvSpPr>
          <p:cNvPr id="6" name="CuadroTexto 5">
            <a:extLst>
              <a:ext uri="{FF2B5EF4-FFF2-40B4-BE49-F238E27FC236}">
                <a16:creationId xmlns:a16="http://schemas.microsoft.com/office/drawing/2014/main" id="{6045782F-E047-2EE2-EE4E-7678359A2308}"/>
              </a:ext>
            </a:extLst>
          </p:cNvPr>
          <p:cNvSpPr txBox="1"/>
          <p:nvPr/>
        </p:nvSpPr>
        <p:spPr>
          <a:xfrm>
            <a:off x="2012083" y="2224948"/>
            <a:ext cx="6924822" cy="1477328"/>
          </a:xfrm>
          <a:prstGeom prst="rect">
            <a:avLst/>
          </a:prstGeom>
          <a:noFill/>
          <a:ln>
            <a:solidFill>
              <a:schemeClr val="accent1"/>
            </a:solidFill>
          </a:ln>
        </p:spPr>
        <p:txBody>
          <a:bodyPr wrap="square">
            <a:spAutoFit/>
          </a:bodyPr>
          <a:lstStyle/>
          <a:p>
            <a:r>
              <a:rPr lang="es-CL" b="0" i="0" u="none" strike="noStrike">
                <a:solidFill>
                  <a:srgbClr val="000000"/>
                </a:solidFill>
                <a:effectLst/>
                <a:latin typeface="Segoe UI Web (West European)"/>
              </a:rPr>
              <a:t>El objetivo de este estudio fue examinar las asociaciones de la edad reproductiva (tiempo desde el último período menstrual (PMF)) con el cambio en el grosor de la íntima media carotídea (CIMT) y los factores de riesgo cardiovascular y determinar el papel de la edad cronológica y reproductiva.</a:t>
            </a:r>
            <a:endParaRPr lang="es-CL" dirty="0"/>
          </a:p>
        </p:txBody>
      </p:sp>
      <p:pic>
        <p:nvPicPr>
          <p:cNvPr id="2" name="Audio Recording 10-09-2024 10:32:03">
            <a:hlinkClick r:id="" action="ppaction://media"/>
            <a:extLst>
              <a:ext uri="{FF2B5EF4-FFF2-40B4-BE49-F238E27FC236}">
                <a16:creationId xmlns:a16="http://schemas.microsoft.com/office/drawing/2014/main" id="{638C0759-0937-D4FC-0677-AFDBB98990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8856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uadroTexto 1">
            <a:extLst>
              <a:ext uri="{FF2B5EF4-FFF2-40B4-BE49-F238E27FC236}">
                <a16:creationId xmlns:a16="http://schemas.microsoft.com/office/drawing/2014/main" id="{1F4C32C5-818E-33C3-7C04-82F7A24D952B}"/>
              </a:ext>
            </a:extLst>
          </p:cNvPr>
          <p:cNvSpPr txBox="1">
            <a:spLocks noChangeArrowheads="1"/>
          </p:cNvSpPr>
          <p:nvPr/>
        </p:nvSpPr>
        <p:spPr bwMode="auto">
          <a:xfrm>
            <a:off x="300485" y="0"/>
            <a:ext cx="3616913" cy="2795160"/>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b">
            <a:norm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spcAft>
                <a:spcPts val="600"/>
              </a:spcAft>
            </a:pPr>
            <a:r>
              <a:rPr lang="en-US" altLang="es-CL" sz="4100" kern="1200" dirty="0" err="1">
                <a:solidFill>
                  <a:schemeClr val="tx1"/>
                </a:solidFill>
                <a:latin typeface="+mj-lt"/>
                <a:ea typeface="+mj-ea"/>
                <a:cs typeface="+mj-cs"/>
              </a:rPr>
              <a:t>Perfil</a:t>
            </a:r>
            <a:r>
              <a:rPr lang="en-US" altLang="es-CL" sz="4100" kern="1200" dirty="0">
                <a:solidFill>
                  <a:schemeClr val="tx1"/>
                </a:solidFill>
                <a:latin typeface="+mj-lt"/>
                <a:ea typeface="+mj-ea"/>
                <a:cs typeface="+mj-cs"/>
              </a:rPr>
              <a:t> </a:t>
            </a:r>
            <a:r>
              <a:rPr lang="en-US" altLang="es-CL" sz="4100" kern="1200" dirty="0" err="1">
                <a:solidFill>
                  <a:schemeClr val="tx1"/>
                </a:solidFill>
                <a:latin typeface="+mj-lt"/>
                <a:ea typeface="+mj-ea"/>
                <a:cs typeface="+mj-cs"/>
              </a:rPr>
              <a:t>epidemiológico</a:t>
            </a:r>
            <a:r>
              <a:rPr lang="en-US" altLang="es-CL" sz="4100" kern="1200" dirty="0">
                <a:solidFill>
                  <a:schemeClr val="tx1"/>
                </a:solidFill>
                <a:latin typeface="+mj-lt"/>
                <a:ea typeface="+mj-ea"/>
                <a:cs typeface="+mj-cs"/>
              </a:rPr>
              <a:t>:</a:t>
            </a:r>
          </a:p>
          <a:p>
            <a:pPr algn="ctr">
              <a:lnSpc>
                <a:spcPct val="90000"/>
              </a:lnSpc>
              <a:spcBef>
                <a:spcPct val="0"/>
              </a:spcBef>
              <a:spcAft>
                <a:spcPts val="600"/>
              </a:spcAft>
            </a:pPr>
            <a:r>
              <a:rPr lang="en-US" altLang="es-CL" sz="4100" kern="1200" dirty="0">
                <a:solidFill>
                  <a:schemeClr val="tx1"/>
                </a:solidFill>
                <a:latin typeface="+mj-lt"/>
                <a:ea typeface="+mj-ea"/>
                <a:cs typeface="+mj-cs"/>
              </a:rPr>
              <a:t>“Con rostro de </a:t>
            </a:r>
            <a:r>
              <a:rPr lang="en-US" altLang="es-CL" sz="4100" kern="1200" dirty="0" err="1">
                <a:solidFill>
                  <a:schemeClr val="tx1"/>
                </a:solidFill>
                <a:latin typeface="+mj-lt"/>
                <a:ea typeface="+mj-ea"/>
                <a:cs typeface="+mj-cs"/>
              </a:rPr>
              <a:t>Mujer</a:t>
            </a:r>
            <a:r>
              <a:rPr lang="en-US" altLang="es-CL" sz="4100" kern="1200" dirty="0">
                <a:solidFill>
                  <a:schemeClr val="tx1"/>
                </a:solidFill>
                <a:latin typeface="+mj-lt"/>
                <a:ea typeface="+mj-ea"/>
                <a:cs typeface="+mj-cs"/>
              </a:rPr>
              <a:t>”</a:t>
            </a:r>
          </a:p>
        </p:txBody>
      </p:sp>
      <p:sp>
        <p:nvSpPr>
          <p:cNvPr id="4" name="Marcador de contenido 25">
            <a:extLst>
              <a:ext uri="{FF2B5EF4-FFF2-40B4-BE49-F238E27FC236}">
                <a16:creationId xmlns:a16="http://schemas.microsoft.com/office/drawing/2014/main" id="{3FDA9F70-39A8-064F-BD65-FEED364F59E4}"/>
              </a:ext>
            </a:extLst>
          </p:cNvPr>
          <p:cNvSpPr txBox="1">
            <a:spLocks/>
          </p:cNvSpPr>
          <p:nvPr/>
        </p:nvSpPr>
        <p:spPr>
          <a:xfrm>
            <a:off x="2814051" y="2678019"/>
            <a:ext cx="2988035" cy="393528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342900" indent="-342900" algn="l" rtl="0" eaLnBrk="0" fontAlgn="base" hangingPunct="0">
              <a:spcBef>
                <a:spcPts val="1200"/>
              </a:spcBef>
              <a:spcAft>
                <a:spcPct val="0"/>
              </a:spcAft>
              <a:buClr>
                <a:srgbClr val="FF3300"/>
              </a:buClr>
              <a:buChar char="•"/>
              <a:defRPr sz="3200">
                <a:solidFill>
                  <a:schemeClr val="dk1"/>
                </a:solidFill>
                <a:latin typeface="+mn-lt"/>
                <a:ea typeface="+mn-ea"/>
                <a:cs typeface="+mn-cs"/>
              </a:defRPr>
            </a:lvl1pPr>
            <a:lvl2pPr marL="742950" indent="-285750" algn="l" rtl="0" eaLnBrk="0" fontAlgn="base" hangingPunct="0">
              <a:spcBef>
                <a:spcPts val="1200"/>
              </a:spcBef>
              <a:spcAft>
                <a:spcPct val="0"/>
              </a:spcAft>
              <a:buClr>
                <a:srgbClr val="FF3300"/>
              </a:buClr>
              <a:buChar char="–"/>
              <a:defRPr sz="2800">
                <a:solidFill>
                  <a:schemeClr val="dk1"/>
                </a:solidFill>
                <a:latin typeface="+mn-lt"/>
                <a:ea typeface="+mn-ea"/>
                <a:cs typeface="+mn-cs"/>
              </a:defRPr>
            </a:lvl2pPr>
            <a:lvl3pPr marL="1143000" indent="-228600" algn="l" rtl="0" eaLnBrk="0" fontAlgn="base" hangingPunct="0">
              <a:spcBef>
                <a:spcPts val="1200"/>
              </a:spcBef>
              <a:spcAft>
                <a:spcPct val="0"/>
              </a:spcAft>
              <a:buClr>
                <a:srgbClr val="FF3300"/>
              </a:buClr>
              <a:buChar char="•"/>
              <a:defRPr sz="2400">
                <a:solidFill>
                  <a:schemeClr val="dk1"/>
                </a:solidFill>
                <a:latin typeface="+mn-lt"/>
                <a:ea typeface="+mn-ea"/>
                <a:cs typeface="+mn-cs"/>
              </a:defRPr>
            </a:lvl3pPr>
            <a:lvl4pPr marL="1600200" indent="-228600" algn="l" rtl="0" eaLnBrk="0" fontAlgn="base" hangingPunct="0">
              <a:spcBef>
                <a:spcPts val="1200"/>
              </a:spcBef>
              <a:spcAft>
                <a:spcPct val="0"/>
              </a:spcAft>
              <a:buClr>
                <a:srgbClr val="FF3300"/>
              </a:buClr>
              <a:buChar char="–"/>
              <a:defRPr sz="2000">
                <a:solidFill>
                  <a:schemeClr val="dk1"/>
                </a:solidFill>
                <a:latin typeface="+mn-lt"/>
                <a:ea typeface="+mn-ea"/>
                <a:cs typeface="+mn-cs"/>
              </a:defRPr>
            </a:lvl4pPr>
            <a:lvl5pPr marL="2057400" indent="-228600" algn="l" rtl="0" eaLnBrk="0" fontAlgn="base" hangingPunct="0">
              <a:spcBef>
                <a:spcPts val="1200"/>
              </a:spcBef>
              <a:spcAft>
                <a:spcPct val="0"/>
              </a:spcAft>
              <a:buClr>
                <a:srgbClr val="FF3300"/>
              </a:buClr>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lr>
                <a:srgbClr val="FF3300"/>
              </a:buClr>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lr>
                <a:srgbClr val="FF3300"/>
              </a:buClr>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lr>
                <a:srgbClr val="FF3300"/>
              </a:buClr>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lr>
                <a:srgbClr val="FF3300"/>
              </a:buClr>
              <a:buChar char="»"/>
              <a:defRPr sz="2000">
                <a:solidFill>
                  <a:schemeClr val="dk1"/>
                </a:solidFill>
                <a:latin typeface="+mn-lt"/>
                <a:ea typeface="+mn-ea"/>
                <a:cs typeface="+mn-cs"/>
              </a:defRPr>
            </a:lvl9pPr>
          </a:lstStyle>
          <a:p>
            <a:pPr indent="-228600" eaLnBrk="1" hangingPunct="1">
              <a:lnSpc>
                <a:spcPct val="90000"/>
              </a:lnSpc>
              <a:buFont typeface="Arial" panose="020B0604020202020204" pitchFamily="34" charset="0"/>
              <a:buChar char="•"/>
              <a:defRPr/>
            </a:pPr>
            <a:r>
              <a:rPr lang="en-US" sz="1900">
                <a:solidFill>
                  <a:schemeClr val="tx1"/>
                </a:solidFill>
              </a:rPr>
              <a:t> Cambio perfil epidemiológico de la mujer</a:t>
            </a:r>
          </a:p>
          <a:p>
            <a:pPr indent="-228600" eaLnBrk="1" hangingPunct="1">
              <a:lnSpc>
                <a:spcPct val="90000"/>
              </a:lnSpc>
              <a:buFont typeface="Arial" panose="020B0604020202020204" pitchFamily="34" charset="0"/>
              <a:buChar char="•"/>
              <a:defRPr/>
            </a:pPr>
            <a:endParaRPr lang="en-US" sz="1900">
              <a:solidFill>
                <a:schemeClr val="tx1"/>
              </a:solidFill>
            </a:endParaRPr>
          </a:p>
          <a:p>
            <a:pPr indent="-228600" eaLnBrk="1" hangingPunct="1">
              <a:lnSpc>
                <a:spcPct val="90000"/>
              </a:lnSpc>
              <a:buFont typeface="Arial" panose="020B0604020202020204" pitchFamily="34" charset="0"/>
              <a:buChar char="•"/>
              <a:defRPr/>
            </a:pPr>
            <a:r>
              <a:rPr lang="en-US" sz="1900">
                <a:solidFill>
                  <a:schemeClr val="tx1"/>
                </a:solidFill>
              </a:rPr>
              <a:t> Patologías favorecidas por déficit de estrógenos</a:t>
            </a:r>
          </a:p>
          <a:p>
            <a:pPr indent="-228600" eaLnBrk="1" hangingPunct="1">
              <a:lnSpc>
                <a:spcPct val="90000"/>
              </a:lnSpc>
              <a:buFont typeface="Arial" panose="020B0604020202020204" pitchFamily="34" charset="0"/>
              <a:buChar char="•"/>
              <a:defRPr/>
            </a:pPr>
            <a:endParaRPr lang="en-US" sz="1900">
              <a:solidFill>
                <a:schemeClr val="tx1"/>
              </a:solidFill>
            </a:endParaRPr>
          </a:p>
          <a:p>
            <a:pPr indent="-228600" eaLnBrk="1" hangingPunct="1">
              <a:lnSpc>
                <a:spcPct val="90000"/>
              </a:lnSpc>
              <a:buFont typeface="Arial" panose="020B0604020202020204" pitchFamily="34" charset="0"/>
              <a:buChar char="•"/>
              <a:defRPr/>
            </a:pPr>
            <a:r>
              <a:rPr lang="en-US" sz="1900">
                <a:solidFill>
                  <a:schemeClr val="tx1"/>
                </a:solidFill>
              </a:rPr>
              <a:t>  Más mujeres viven más años post menopausia</a:t>
            </a:r>
          </a:p>
          <a:p>
            <a:pPr indent="-228600" eaLnBrk="1" hangingPunct="1">
              <a:lnSpc>
                <a:spcPct val="90000"/>
              </a:lnSpc>
              <a:buFont typeface="Arial" panose="020B0604020202020204" pitchFamily="34" charset="0"/>
              <a:buChar char="•"/>
              <a:defRPr/>
            </a:pPr>
            <a:endParaRPr lang="en-US" sz="1900">
              <a:solidFill>
                <a:schemeClr val="tx1"/>
              </a:solidFill>
            </a:endParaRPr>
          </a:p>
          <a:p>
            <a:pPr indent="-228600" eaLnBrk="1" hangingPunct="1">
              <a:lnSpc>
                <a:spcPct val="90000"/>
              </a:lnSpc>
              <a:buFont typeface="Arial" panose="020B0604020202020204" pitchFamily="34" charset="0"/>
              <a:buChar char="•"/>
              <a:defRPr/>
            </a:pPr>
            <a:r>
              <a:rPr lang="en-US" sz="1900">
                <a:solidFill>
                  <a:schemeClr val="tx1"/>
                </a:solidFill>
              </a:rPr>
              <a:t>  Mayor carga de enfermedades crónicas</a:t>
            </a:r>
          </a:p>
        </p:txBody>
      </p:sp>
      <p:sp>
        <p:nvSpPr>
          <p:cNvPr id="7" name="Text Box 2">
            <a:extLst>
              <a:ext uri="{FF2B5EF4-FFF2-40B4-BE49-F238E27FC236}">
                <a16:creationId xmlns:a16="http://schemas.microsoft.com/office/drawing/2014/main" id="{542E5C8E-8686-BED6-3FFE-5C095AEA3060}"/>
              </a:ext>
            </a:extLst>
          </p:cNvPr>
          <p:cNvSpPr txBox="1">
            <a:spLocks noChangeArrowheads="1"/>
          </p:cNvSpPr>
          <p:nvPr/>
        </p:nvSpPr>
        <p:spPr bwMode="auto">
          <a:xfrm>
            <a:off x="6266767" y="671501"/>
            <a:ext cx="5460551" cy="424731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Tx/>
              <a:buNone/>
            </a:pPr>
            <a:r>
              <a:rPr lang="es-ES" altLang="es-CL" sz="2000" b="1" i="1" dirty="0">
                <a:solidFill>
                  <a:schemeClr val="tx1"/>
                </a:solidFill>
                <a:latin typeface="+mn-lt"/>
                <a:cs typeface="Times New Roman" panose="02020603050405020304" pitchFamily="18" charset="0"/>
              </a:rPr>
              <a:t>Perspectiva de Curso de Vida</a:t>
            </a:r>
          </a:p>
          <a:p>
            <a:pPr eaLnBrk="1" hangingPunct="1">
              <a:spcBef>
                <a:spcPct val="50000"/>
              </a:spcBef>
              <a:buClrTx/>
              <a:buFontTx/>
              <a:buNone/>
            </a:pPr>
            <a:r>
              <a:rPr lang="es-ES" altLang="es-CL" sz="2000" b="1" dirty="0">
                <a:solidFill>
                  <a:schemeClr val="tx1"/>
                </a:solidFill>
                <a:latin typeface="+mn-lt"/>
                <a:cs typeface="Times New Roman" panose="02020603050405020304" pitchFamily="18" charset="0"/>
              </a:rPr>
              <a:t>Un manejo integral e integrado, interdisciplinario, intersectorial, y basado en derechos.</a:t>
            </a:r>
            <a:r>
              <a:rPr lang="es-ES" altLang="es-CL" sz="2000" dirty="0">
                <a:solidFill>
                  <a:schemeClr val="tx1"/>
                </a:solidFill>
                <a:latin typeface="+mn-lt"/>
                <a:cs typeface="Times New Roman" panose="02020603050405020304" pitchFamily="18" charset="0"/>
              </a:rPr>
              <a:t>  </a:t>
            </a:r>
          </a:p>
          <a:p>
            <a:pPr eaLnBrk="1" hangingPunct="1">
              <a:spcBef>
                <a:spcPct val="0"/>
              </a:spcBef>
              <a:buClrTx/>
              <a:buFontTx/>
              <a:buNone/>
            </a:pPr>
            <a:endParaRPr lang="es-ES" altLang="es-CL" sz="2000" dirty="0">
              <a:solidFill>
                <a:schemeClr val="tx1"/>
              </a:solidFill>
              <a:latin typeface="+mn-lt"/>
              <a:cs typeface="Times New Roman" panose="02020603050405020304" pitchFamily="18" charset="0"/>
            </a:endParaRPr>
          </a:p>
          <a:p>
            <a:pPr eaLnBrk="1" hangingPunct="1">
              <a:spcBef>
                <a:spcPct val="0"/>
              </a:spcBef>
              <a:buClrTx/>
              <a:buFontTx/>
              <a:buNone/>
            </a:pPr>
            <a:r>
              <a:rPr lang="es-ES" altLang="es-CL" sz="2000" b="1" i="1" dirty="0">
                <a:solidFill>
                  <a:schemeClr val="tx1"/>
                </a:solidFill>
                <a:latin typeface="+mn-lt"/>
                <a:cs typeface="Times New Roman" panose="02020603050405020304" pitchFamily="18" charset="0"/>
              </a:rPr>
              <a:t>Esto obliga al sistema de salud a enfocar la mirada en el curso de la vida o ciclo vital, es decir </a:t>
            </a:r>
          </a:p>
          <a:p>
            <a:pPr eaLnBrk="1" hangingPunct="1">
              <a:spcBef>
                <a:spcPct val="50000"/>
              </a:spcBef>
              <a:buClrTx/>
            </a:pPr>
            <a:r>
              <a:rPr lang="es-ES" altLang="es-CL" sz="2000" dirty="0">
                <a:solidFill>
                  <a:schemeClr val="tx1"/>
                </a:solidFill>
                <a:latin typeface="+mn-lt"/>
                <a:cs typeface="Times New Roman" panose="02020603050405020304" pitchFamily="18" charset="0"/>
              </a:rPr>
              <a:t>Considerar las diferencias epidemiológicas de cada etapa de la vida y, sobre todo </a:t>
            </a:r>
          </a:p>
          <a:p>
            <a:pPr eaLnBrk="1" hangingPunct="1">
              <a:spcBef>
                <a:spcPct val="50000"/>
              </a:spcBef>
              <a:buClrTx/>
            </a:pPr>
            <a:r>
              <a:rPr lang="es-ES" altLang="es-CL" sz="2000" dirty="0">
                <a:solidFill>
                  <a:schemeClr val="tx1"/>
                </a:solidFill>
                <a:latin typeface="+mn-lt"/>
                <a:cs typeface="Times New Roman" panose="02020603050405020304" pitchFamily="18" charset="0"/>
              </a:rPr>
              <a:t>Visualizar las consecuencias que tendrán las acciones sanitarias realizadas en la infancia y adolescencia sobre la salud y calidad de vida del grupo de adultos mayores en el futuro. </a:t>
            </a:r>
          </a:p>
        </p:txBody>
      </p:sp>
      <p:pic>
        <p:nvPicPr>
          <p:cNvPr id="2" name="Audio Recording 10-09-2024 10:06:36">
            <a:hlinkClick r:id="" action="ppaction://media"/>
            <a:extLst>
              <a:ext uri="{FF2B5EF4-FFF2-40B4-BE49-F238E27FC236}">
                <a16:creationId xmlns:a16="http://schemas.microsoft.com/office/drawing/2014/main" id="{F6E940CE-09FF-61CF-A1BA-7EB1E98015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644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7">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5" name="Title 2">
            <a:extLst>
              <a:ext uri="{FF2B5EF4-FFF2-40B4-BE49-F238E27FC236}">
                <a16:creationId xmlns:a16="http://schemas.microsoft.com/office/drawing/2014/main" id="{9FE8821C-92F4-B78D-F794-F3D5FED10DE8}"/>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600"/>
              <a:t>THM y ECV</a:t>
            </a:r>
          </a:p>
        </p:txBody>
      </p:sp>
      <p:pic>
        <p:nvPicPr>
          <p:cNvPr id="6" name="Imagen 5">
            <a:extLst>
              <a:ext uri="{FF2B5EF4-FFF2-40B4-BE49-F238E27FC236}">
                <a16:creationId xmlns:a16="http://schemas.microsoft.com/office/drawing/2014/main" id="{AB7C06D4-3CB5-584C-868A-AC2B9D297257}"/>
              </a:ext>
            </a:extLst>
          </p:cNvPr>
          <p:cNvPicPr>
            <a:picLocks noChangeAspect="1"/>
          </p:cNvPicPr>
          <p:nvPr/>
        </p:nvPicPr>
        <p:blipFill>
          <a:blip r:embed="rId4"/>
          <a:stretch>
            <a:fillRect/>
          </a:stretch>
        </p:blipFill>
        <p:spPr>
          <a:xfrm>
            <a:off x="1297048" y="1100267"/>
            <a:ext cx="2939805" cy="4960923"/>
          </a:xfrm>
          <a:prstGeom prst="rect">
            <a:avLst/>
          </a:prstGeom>
        </p:spPr>
      </p:pic>
      <p:pic>
        <p:nvPicPr>
          <p:cNvPr id="4" name="Imagen 3">
            <a:extLst>
              <a:ext uri="{FF2B5EF4-FFF2-40B4-BE49-F238E27FC236}">
                <a16:creationId xmlns:a16="http://schemas.microsoft.com/office/drawing/2014/main" id="{85120270-27B3-C06E-3CB7-20DC66C8BFE6}"/>
              </a:ext>
            </a:extLst>
          </p:cNvPr>
          <p:cNvPicPr>
            <a:picLocks noChangeAspect="1"/>
          </p:cNvPicPr>
          <p:nvPr/>
        </p:nvPicPr>
        <p:blipFill>
          <a:blip r:embed="rId5"/>
          <a:stretch>
            <a:fillRect/>
          </a:stretch>
        </p:blipFill>
        <p:spPr>
          <a:xfrm>
            <a:off x="4841508" y="1414464"/>
            <a:ext cx="6427828" cy="4646728"/>
          </a:xfrm>
          <a:prstGeom prst="rect">
            <a:avLst/>
          </a:prstGeom>
          <a:noFill/>
        </p:spPr>
      </p:pic>
      <p:sp>
        <p:nvSpPr>
          <p:cNvPr id="24" name="Freeform: Shape 19">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C9BFFCB1-B465-4E56-C549-BCA779B274DB}"/>
              </a:ext>
            </a:extLst>
          </p:cNvPr>
          <p:cNvSpPr txBox="1"/>
          <p:nvPr/>
        </p:nvSpPr>
        <p:spPr>
          <a:xfrm>
            <a:off x="4949190" y="2720340"/>
            <a:ext cx="6320146" cy="571500"/>
          </a:xfrm>
          <a:prstGeom prst="rect">
            <a:avLst/>
          </a:prstGeom>
          <a:noFill/>
          <a:ln w="38100">
            <a:solidFill>
              <a:srgbClr val="C00000"/>
            </a:solidFill>
          </a:ln>
        </p:spPr>
        <p:txBody>
          <a:bodyPr wrap="square" rtlCol="0">
            <a:spAutoFit/>
          </a:bodyPr>
          <a:lstStyle/>
          <a:p>
            <a:endParaRPr lang="es-CL" dirty="0"/>
          </a:p>
        </p:txBody>
      </p:sp>
      <p:pic>
        <p:nvPicPr>
          <p:cNvPr id="3" name="Audio Recording 10-09-2024 10:33:31">
            <a:hlinkClick r:id="" action="ppaction://media"/>
            <a:extLst>
              <a:ext uri="{FF2B5EF4-FFF2-40B4-BE49-F238E27FC236}">
                <a16:creationId xmlns:a16="http://schemas.microsoft.com/office/drawing/2014/main" id="{D0886BC6-AB77-F3AE-C365-57EE0221C7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1048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E3636B0-3382-D3D6-E411-8CCCEBA52D12}"/>
              </a:ext>
            </a:extLst>
          </p:cNvPr>
          <p:cNvSpPr/>
          <p:nvPr/>
        </p:nvSpPr>
        <p:spPr>
          <a:xfrm>
            <a:off x="234950" y="152400"/>
            <a:ext cx="6529388" cy="6740307"/>
          </a:xfrm>
          <a:prstGeom prst="rect">
            <a:avLst/>
          </a:prstGeom>
          <a:noFill/>
          <a:ln>
            <a:solidFill>
              <a:schemeClr val="tx1"/>
            </a:solidFill>
          </a:ln>
        </p:spPr>
        <p:txBody>
          <a:bodyPr wrap="square">
            <a:spAutoFit/>
          </a:bodyPr>
          <a:lstStyle/>
          <a:p>
            <a:pPr rtl="0"/>
            <a:r>
              <a:rPr lang="es-ES" b="1" dirty="0">
                <a:effectLst/>
              </a:rPr>
              <a:t>10 principales consejos para la prevención primaria de las enfermedades cardiovasculares </a:t>
            </a:r>
          </a:p>
          <a:p>
            <a:pPr rtl="0"/>
            <a:r>
              <a:rPr lang="es-ES" b="0" dirty="0">
                <a:effectLst/>
              </a:rPr>
              <a:t>La forma más importante de prevenir la enfermedad vascular aterosclerótica, la insuficiencia cardíaca y la fibrilación auricular es: 1.- promover un estilo de vida saludable durante toda la vida. </a:t>
            </a:r>
          </a:p>
          <a:p>
            <a:pPr rtl="0"/>
            <a:r>
              <a:rPr lang="es-ES" dirty="0"/>
              <a:t>2.- </a:t>
            </a:r>
            <a:r>
              <a:rPr lang="es-ES" b="0" dirty="0">
                <a:effectLst/>
              </a:rPr>
              <a:t>Un enfoque de atención basado en el equipo es una estrategia eficaz para la prevención de las enfermedades cardiovasculares. </a:t>
            </a:r>
          </a:p>
          <a:p>
            <a:pPr rtl="0"/>
            <a:r>
              <a:rPr lang="es-ES" dirty="0"/>
              <a:t>3.- </a:t>
            </a:r>
            <a:r>
              <a:rPr lang="es-ES" b="0" dirty="0">
                <a:effectLst/>
              </a:rPr>
              <a:t>Los médicos deben evaluar los determinantes sociales de la salud que afectan a las personas para informar las decisiones de tratamiento. </a:t>
            </a:r>
          </a:p>
          <a:p>
            <a:pPr rtl="0"/>
            <a:r>
              <a:rPr lang="es-ES" dirty="0"/>
              <a:t>4.- </a:t>
            </a:r>
            <a:r>
              <a:rPr lang="es-ES" b="0" dirty="0">
                <a:effectLst/>
              </a:rPr>
              <a:t>Los adultos que tienen entre 40 y 75 años de edad y que están siendo evaluados para la prevención de enfermedades cardiovasculares deben someterse a </a:t>
            </a:r>
          </a:p>
          <a:p>
            <a:pPr rtl="0"/>
            <a:r>
              <a:rPr lang="es-ES" dirty="0"/>
              <a:t>5.- </a:t>
            </a:r>
            <a:r>
              <a:rPr lang="es-ES" b="0" dirty="0">
                <a:effectLst/>
              </a:rPr>
              <a:t>una estimación del riesgo de enfermedad cardiovascular aterosclerótica (ASCVD) a 10 años y</a:t>
            </a:r>
          </a:p>
          <a:p>
            <a:pPr rtl="0"/>
            <a:r>
              <a:rPr lang="es-ES" dirty="0"/>
              <a:t>6.- </a:t>
            </a:r>
            <a:r>
              <a:rPr lang="es-ES" b="0" dirty="0">
                <a:effectLst/>
              </a:rPr>
              <a:t> tener una conversación sobre el riesgo entre el médico y el paciente antes de comenzar la terapia farmacológica, </a:t>
            </a:r>
          </a:p>
          <a:p>
            <a:pPr rtl="0"/>
            <a:r>
              <a:rPr lang="es-ES" dirty="0"/>
              <a:t>7.- </a:t>
            </a:r>
            <a:r>
              <a:rPr lang="es-ES" b="0" dirty="0">
                <a:effectLst/>
              </a:rPr>
              <a:t>como la terapia antihipertensiva,</a:t>
            </a:r>
          </a:p>
          <a:p>
            <a:pPr rtl="0"/>
            <a:r>
              <a:rPr lang="es-ES" dirty="0"/>
              <a:t>8.- </a:t>
            </a:r>
            <a:r>
              <a:rPr lang="es-ES" b="0" dirty="0">
                <a:effectLst/>
              </a:rPr>
              <a:t> una estatina o una aspirina. </a:t>
            </a:r>
          </a:p>
          <a:p>
            <a:pPr rtl="0"/>
            <a:r>
              <a:rPr lang="es-ES" dirty="0"/>
              <a:t>9.- </a:t>
            </a:r>
            <a:r>
              <a:rPr lang="es-ES" b="0" dirty="0">
                <a:effectLst/>
              </a:rPr>
              <a:t>Además, la evaluación de otros factores que aumentan el riesgo puede ayudar a guiar las decisiones sobre las intervenciones preventivas en individuos seleccionados, </a:t>
            </a:r>
          </a:p>
          <a:p>
            <a:pPr rtl="0"/>
            <a:r>
              <a:rPr lang="es-ES" dirty="0"/>
              <a:t>10.- </a:t>
            </a:r>
            <a:r>
              <a:rPr lang="es-ES" b="0" dirty="0">
                <a:effectLst/>
              </a:rPr>
              <a:t>al igual que la medición de calcio de las arterias coronarias.</a:t>
            </a:r>
          </a:p>
          <a:p>
            <a:endParaRPr lang="es-ES" dirty="0">
              <a:effectLst/>
            </a:endParaRPr>
          </a:p>
        </p:txBody>
      </p:sp>
      <p:sp>
        <p:nvSpPr>
          <p:cNvPr id="8" name="Rectángulo 7">
            <a:extLst>
              <a:ext uri="{FF2B5EF4-FFF2-40B4-BE49-F238E27FC236}">
                <a16:creationId xmlns:a16="http://schemas.microsoft.com/office/drawing/2014/main" id="{7FBB81CE-9858-8154-8543-579AB3F34A87}"/>
              </a:ext>
            </a:extLst>
          </p:cNvPr>
          <p:cNvSpPr/>
          <p:nvPr/>
        </p:nvSpPr>
        <p:spPr>
          <a:xfrm>
            <a:off x="6869269" y="5529431"/>
            <a:ext cx="5192712" cy="1015663"/>
          </a:xfrm>
          <a:prstGeom prst="rect">
            <a:avLst/>
          </a:prstGeom>
          <a:noFill/>
          <a:ln>
            <a:solidFill>
              <a:schemeClr val="tx1"/>
            </a:solidFill>
          </a:ln>
        </p:spPr>
        <p:txBody>
          <a:bodyPr>
            <a:spAutoFit/>
          </a:bodyPr>
          <a:lstStyle/>
          <a:p>
            <a:pPr>
              <a:spcBef>
                <a:spcPts val="1200"/>
              </a:spcBef>
              <a:spcAft>
                <a:spcPts val="750"/>
              </a:spcAft>
              <a:defRPr/>
            </a:pP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2019 ACC/AHA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Guideline</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on</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the</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Primary</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Prevention</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of Cardiovascular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Disease</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Report</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of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the</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American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College</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of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Cardiology</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/American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Heart</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Association</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Task</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Force</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on</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Clinical</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Practice</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kern="0" dirty="0" err="1">
                <a:latin typeface="Times New Roman" panose="02020603050405020304" pitchFamily="18" charset="0"/>
                <a:ea typeface="Times New Roman" panose="02020603050405020304" pitchFamily="18" charset="0"/>
                <a:cs typeface="Times New Roman" panose="02020603050405020304" pitchFamily="18" charset="0"/>
              </a:rPr>
              <a:t>Guidelines</a:t>
            </a:r>
            <a:r>
              <a:rPr lang="es-ES" sz="1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Calibri" panose="020F0502020204030204" pitchFamily="34" charset="0"/>
                <a:cs typeface="Times New Roman" panose="02020603050405020304" pitchFamily="18" charset="0"/>
              </a:rPr>
              <a:t>Circulation</a:t>
            </a:r>
            <a:r>
              <a:rPr lang="es-ES" sz="1600" dirty="0">
                <a:latin typeface="Times New Roman" panose="02020603050405020304" pitchFamily="18" charset="0"/>
                <a:ea typeface="Calibri" panose="020F0502020204030204" pitchFamily="34" charset="0"/>
                <a:cs typeface="Times New Roman" panose="02020603050405020304" pitchFamily="18" charset="0"/>
              </a:rPr>
              <a:t>. 2019;140:e596–e646</a:t>
            </a:r>
            <a:endParaRPr lang="es-CL"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D5F98FCF-0D67-2442-6C46-114AB29C49CC}"/>
              </a:ext>
            </a:extLst>
          </p:cNvPr>
          <p:cNvPicPr>
            <a:picLocks noChangeAspect="1"/>
          </p:cNvPicPr>
          <p:nvPr/>
        </p:nvPicPr>
        <p:blipFill>
          <a:blip r:embed="rId4"/>
          <a:stretch>
            <a:fillRect/>
          </a:stretch>
        </p:blipFill>
        <p:spPr>
          <a:xfrm>
            <a:off x="7098616" y="312906"/>
            <a:ext cx="4596343" cy="5068711"/>
          </a:xfrm>
          <a:prstGeom prst="rect">
            <a:avLst/>
          </a:prstGeom>
        </p:spPr>
      </p:pic>
      <p:pic>
        <p:nvPicPr>
          <p:cNvPr id="2" name="Audio Recording 10-09-2024 10:34:46">
            <a:hlinkClick r:id="" action="ppaction://media"/>
            <a:extLst>
              <a:ext uri="{FF2B5EF4-FFF2-40B4-BE49-F238E27FC236}">
                <a16:creationId xmlns:a16="http://schemas.microsoft.com/office/drawing/2014/main" id="{70BB100F-6A0B-E37B-9D8E-75E5FED903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9359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448D741-1372-7A2A-F9E6-FEDA056AEB22}"/>
              </a:ext>
            </a:extLst>
          </p:cNvPr>
          <p:cNvSpPr txBox="1"/>
          <p:nvPr/>
        </p:nvSpPr>
        <p:spPr>
          <a:xfrm>
            <a:off x="903111" y="3037050"/>
            <a:ext cx="6096000" cy="1846659"/>
          </a:xfrm>
          <a:prstGeom prst="rect">
            <a:avLst/>
          </a:prstGeom>
          <a:noFill/>
          <a:ln>
            <a:solidFill>
              <a:schemeClr val="tx1"/>
            </a:solidFill>
          </a:ln>
        </p:spPr>
        <p:txBody>
          <a:bodyPr wrap="square">
            <a:spAutoFit/>
          </a:bodyPr>
          <a:lstStyle/>
          <a:p>
            <a:r>
              <a:rPr lang="es-CL" sz="1600" kern="0" dirty="0">
                <a:effectLst/>
                <a:latin typeface="Calibri" panose="020F0502020204030204" pitchFamily="34" charset="0"/>
                <a:ea typeface="Times New Roman" panose="02020603050405020304" pitchFamily="18" charset="0"/>
                <a:cs typeface="Calibri" panose="020F0502020204030204" pitchFamily="34" charset="0"/>
              </a:rPr>
              <a:t>Conclusión: En comparación con los hombres, las mujeres obtienen mayor beneficio en la reducción de la mortalidad total y mortalidad cardiovascular a través de dosis equivalentes de actividad física en el tiempo libre. Estos hallazgos pueden ayudar a aumentar los esfuerzos para cerrar la brecha observada por sexo, motivando especialmente a las mujeres a comprometerse a realizar actividad física regular en el tiempo libre.</a:t>
            </a:r>
            <a:r>
              <a:rPr lang="es-CL" sz="1600" dirty="0">
                <a:effectLst/>
                <a:latin typeface="Calibri" panose="020F0502020204030204" pitchFamily="34" charset="0"/>
                <a:cs typeface="Calibri" panose="020F0502020204030204" pitchFamily="34" charset="0"/>
              </a:rPr>
              <a:t> </a:t>
            </a:r>
            <a:endParaRPr lang="es-CL" sz="1600" dirty="0">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F02A6533-87EF-473C-8D80-A1D34182BCAD}"/>
              </a:ext>
            </a:extLst>
          </p:cNvPr>
          <p:cNvSpPr txBox="1"/>
          <p:nvPr/>
        </p:nvSpPr>
        <p:spPr>
          <a:xfrm>
            <a:off x="903111" y="4998505"/>
            <a:ext cx="3172178" cy="938719"/>
          </a:xfrm>
          <a:prstGeom prst="rect">
            <a:avLst/>
          </a:prstGeom>
          <a:noFill/>
          <a:ln>
            <a:solidFill>
              <a:schemeClr val="tx1"/>
            </a:solidFill>
          </a:ln>
        </p:spPr>
        <p:txBody>
          <a:bodyPr wrap="square">
            <a:spAutoFit/>
          </a:bodyPr>
          <a:lstStyle/>
          <a:p>
            <a:r>
              <a:rPr lang="en-US" sz="1100" kern="0" dirty="0">
                <a:solidFill>
                  <a:srgbClr val="222222"/>
                </a:solidFill>
                <a:effectLst/>
                <a:ea typeface="Times New Roman" panose="02020603050405020304" pitchFamily="18" charset="0"/>
              </a:rPr>
              <a:t>Ji H, Gulati M, Huang TY, Kwan AC, y cols. </a:t>
            </a:r>
            <a:r>
              <a:rPr lang="en-US" sz="1100" kern="0" dirty="0">
                <a:solidFill>
                  <a:srgbClr val="222222"/>
                </a:solidFill>
                <a:effectLst/>
                <a:ea typeface="Times New Roman" panose="02020603050405020304" pitchFamily="18" charset="0"/>
                <a:cs typeface="Arial" panose="020B0604020202020204" pitchFamily="34" charset="0"/>
              </a:rPr>
              <a:t>Sex Differences in Association of Physical Activity With All-Cause and Cardiovascular Mortality</a:t>
            </a:r>
            <a:r>
              <a:rPr lang="en-US" sz="1100" kern="0" dirty="0">
                <a:solidFill>
                  <a:srgbClr val="222222"/>
                </a:solidFill>
                <a:effectLst/>
                <a:ea typeface="Times New Roman" panose="02020603050405020304" pitchFamily="18" charset="0"/>
              </a:rPr>
              <a:t>. </a:t>
            </a:r>
            <a:r>
              <a:rPr lang="es-CL" sz="1100" i="1" kern="0" dirty="0">
                <a:solidFill>
                  <a:srgbClr val="222222"/>
                </a:solidFill>
                <a:effectLst/>
                <a:ea typeface="Times New Roman" panose="02020603050405020304" pitchFamily="18" charset="0"/>
              </a:rPr>
              <a:t>J Am Coll </a:t>
            </a:r>
            <a:r>
              <a:rPr lang="es-CL" sz="1100" i="1" kern="0" dirty="0" err="1">
                <a:solidFill>
                  <a:srgbClr val="222222"/>
                </a:solidFill>
                <a:effectLst/>
                <a:ea typeface="Times New Roman" panose="02020603050405020304" pitchFamily="18" charset="0"/>
              </a:rPr>
              <a:t>Cardiol</a:t>
            </a:r>
            <a:r>
              <a:rPr lang="es-CL" sz="1100" i="1" kern="0" dirty="0">
                <a:solidFill>
                  <a:srgbClr val="222222"/>
                </a:solidFill>
                <a:effectLst/>
                <a:ea typeface="Times New Roman" panose="02020603050405020304" pitchFamily="18" charset="0"/>
              </a:rPr>
              <a:t>. </a:t>
            </a:r>
            <a:r>
              <a:rPr lang="es-CL" sz="1100" kern="0" dirty="0">
                <a:solidFill>
                  <a:srgbClr val="222222"/>
                </a:solidFill>
                <a:effectLst/>
                <a:ea typeface="Times New Roman" panose="02020603050405020304" pitchFamily="18" charset="0"/>
              </a:rPr>
              <a:t>22 Feb 2024;83(8):783-793. </a:t>
            </a:r>
            <a:r>
              <a:rPr lang="es-CL" sz="1100" kern="0" dirty="0" err="1">
                <a:solidFill>
                  <a:srgbClr val="222222"/>
                </a:solidFill>
                <a:effectLst/>
                <a:ea typeface="Times New Roman" panose="02020603050405020304" pitchFamily="18" charset="0"/>
              </a:rPr>
              <a:t>doi</a:t>
            </a:r>
            <a:r>
              <a:rPr lang="es-CL" sz="1100" kern="0" dirty="0">
                <a:solidFill>
                  <a:srgbClr val="222222"/>
                </a:solidFill>
                <a:effectLst/>
                <a:ea typeface="Times New Roman" panose="02020603050405020304" pitchFamily="18" charset="0"/>
              </a:rPr>
              <a:t>: 10.1016/j.jacc.2023.12.019. PMID: 38383092</a:t>
            </a:r>
            <a:r>
              <a:rPr lang="es-CL" sz="1100" dirty="0">
                <a:effectLst/>
              </a:rPr>
              <a:t> </a:t>
            </a:r>
            <a:endParaRPr lang="es-CL" sz="1100" dirty="0"/>
          </a:p>
        </p:txBody>
      </p:sp>
      <p:pic>
        <p:nvPicPr>
          <p:cNvPr id="10" name="Picture 2" descr="http://www.nutricion.pro/wp-content/uploads/2010/04/caminata.jpg">
            <a:extLst>
              <a:ext uri="{FF2B5EF4-FFF2-40B4-BE49-F238E27FC236}">
                <a16:creationId xmlns:a16="http://schemas.microsoft.com/office/drawing/2014/main" id="{8BEE39AE-75CD-5CA7-EBA6-EE2311FE4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597" y="208845"/>
            <a:ext cx="2409435" cy="30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CuadroTexto 4">
            <a:extLst>
              <a:ext uri="{FF2B5EF4-FFF2-40B4-BE49-F238E27FC236}">
                <a16:creationId xmlns:a16="http://schemas.microsoft.com/office/drawing/2014/main" id="{54739B01-693D-6C9B-5FBB-56646BDD48A2}"/>
              </a:ext>
            </a:extLst>
          </p:cNvPr>
          <p:cNvGraphicFramePr/>
          <p:nvPr>
            <p:extLst>
              <p:ext uri="{D42A27DB-BD31-4B8C-83A1-F6EECF244321}">
                <p14:modId xmlns:p14="http://schemas.microsoft.com/office/powerpoint/2010/main" val="1102319214"/>
              </p:ext>
            </p:extLst>
          </p:nvPr>
        </p:nvGraphicFramePr>
        <p:xfrm>
          <a:off x="903111" y="63480"/>
          <a:ext cx="6096000" cy="3416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CuadroTexto 10">
            <a:extLst>
              <a:ext uri="{FF2B5EF4-FFF2-40B4-BE49-F238E27FC236}">
                <a16:creationId xmlns:a16="http://schemas.microsoft.com/office/drawing/2014/main" id="{4F591006-9D5F-AA22-D875-D00CBEE66EFC}"/>
              </a:ext>
            </a:extLst>
          </p:cNvPr>
          <p:cNvSpPr txBox="1"/>
          <p:nvPr/>
        </p:nvSpPr>
        <p:spPr>
          <a:xfrm>
            <a:off x="7452217" y="3409328"/>
            <a:ext cx="4229101" cy="1231106"/>
          </a:xfrm>
          <a:prstGeom prst="rect">
            <a:avLst/>
          </a:prstGeom>
          <a:noFill/>
          <a:ln>
            <a:solidFill>
              <a:schemeClr val="tx1"/>
            </a:solidFill>
          </a:ln>
        </p:spPr>
        <p:txBody>
          <a:bodyPr wrap="square">
            <a:spAutoFit/>
          </a:bodyPr>
          <a:lstStyle/>
          <a:p>
            <a:pPr algn="just"/>
            <a:r>
              <a:rPr lang="en-GB" sz="1100" b="1" dirty="0">
                <a:effectLst/>
                <a:ea typeface="Calibri" panose="020F0502020204030204" pitchFamily="34" charset="0"/>
                <a:cs typeface="Times New Roman" panose="02020603050405020304" pitchFamily="18" charset="0"/>
              </a:rPr>
              <a:t>J </a:t>
            </a:r>
            <a:r>
              <a:rPr lang="en-GB" sz="1100" b="1" dirty="0" err="1">
                <a:effectLst/>
                <a:ea typeface="Calibri" panose="020F0502020204030204" pitchFamily="34" charset="0"/>
                <a:cs typeface="Times New Roman" panose="02020603050405020304" pitchFamily="18" charset="0"/>
              </a:rPr>
              <a:t>Gerontol</a:t>
            </a:r>
            <a:r>
              <a:rPr lang="en-GB" sz="1100" b="1" dirty="0">
                <a:effectLst/>
                <a:ea typeface="Calibri" panose="020F0502020204030204" pitchFamily="34" charset="0"/>
                <a:cs typeface="Times New Roman" panose="02020603050405020304" pitchFamily="18" charset="0"/>
              </a:rPr>
              <a:t> A </a:t>
            </a:r>
            <a:r>
              <a:rPr lang="en-GB" sz="1100" b="1" dirty="0" err="1">
                <a:effectLst/>
                <a:ea typeface="Calibri" panose="020F0502020204030204" pitchFamily="34" charset="0"/>
                <a:cs typeface="Times New Roman" panose="02020603050405020304" pitchFamily="18" charset="0"/>
              </a:rPr>
              <a:t>Biol</a:t>
            </a:r>
            <a:r>
              <a:rPr lang="en-GB" sz="1100" b="1" dirty="0">
                <a:effectLst/>
                <a:ea typeface="Calibri" panose="020F0502020204030204" pitchFamily="34" charset="0"/>
                <a:cs typeface="Times New Roman" panose="02020603050405020304" pitchFamily="18" charset="0"/>
              </a:rPr>
              <a:t> Sci Med Sci. 2023 Jul 18; glad170. </a:t>
            </a:r>
            <a:r>
              <a:rPr lang="en-GB" sz="1100" b="1" dirty="0" err="1">
                <a:effectLst/>
                <a:ea typeface="Calibri" panose="020F0502020204030204" pitchFamily="34" charset="0"/>
                <a:cs typeface="Times New Roman" panose="02020603050405020304" pitchFamily="18" charset="0"/>
              </a:rPr>
              <a:t>doi</a:t>
            </a:r>
            <a:r>
              <a:rPr lang="en-GB" sz="1100" b="1" dirty="0">
                <a:effectLst/>
                <a:ea typeface="Calibri" panose="020F0502020204030204" pitchFamily="34" charset="0"/>
                <a:cs typeface="Times New Roman" panose="02020603050405020304" pitchFamily="18" charset="0"/>
              </a:rPr>
              <a:t>: 10.1093/</a:t>
            </a:r>
            <a:r>
              <a:rPr lang="en-GB" sz="1100" b="1" dirty="0" err="1">
                <a:effectLst/>
                <a:ea typeface="Calibri" panose="020F0502020204030204" pitchFamily="34" charset="0"/>
                <a:cs typeface="Times New Roman" panose="02020603050405020304" pitchFamily="18" charset="0"/>
              </a:rPr>
              <a:t>gerona</a:t>
            </a:r>
            <a:r>
              <a:rPr lang="en-GB" sz="1100" b="1" dirty="0">
                <a:effectLst/>
                <a:ea typeface="Calibri" panose="020F0502020204030204" pitchFamily="34" charset="0"/>
                <a:cs typeface="Times New Roman" panose="02020603050405020304" pitchFamily="18" charset="0"/>
              </a:rPr>
              <a:t>/glad170. Online ahead of print.</a:t>
            </a:r>
            <a:endParaRPr lang="es-CL" sz="1400" dirty="0">
              <a:effectLst/>
              <a:ea typeface="Calibri" panose="020F0502020204030204" pitchFamily="34" charset="0"/>
              <a:cs typeface="Times New Roman" panose="02020603050405020304" pitchFamily="18" charset="0"/>
            </a:endParaRPr>
          </a:p>
          <a:p>
            <a:pPr algn="just"/>
            <a:r>
              <a:rPr lang="en-GB" sz="1400" b="1" dirty="0">
                <a:effectLst/>
                <a:ea typeface="Calibri" panose="020F0502020204030204" pitchFamily="34" charset="0"/>
                <a:cs typeface="Times New Roman" panose="02020603050405020304" pitchFamily="18" charset="0"/>
              </a:rPr>
              <a:t>Association between the Healthy Lifestyle Index and risk of multimorbidity in the Women's Health Initiative</a:t>
            </a:r>
            <a:endParaRPr lang="es-CL" sz="1100" dirty="0">
              <a:effectLst/>
              <a:ea typeface="Calibri" panose="020F0502020204030204" pitchFamily="34" charset="0"/>
              <a:cs typeface="Times New Roman" panose="02020603050405020304" pitchFamily="18" charset="0"/>
            </a:endParaRPr>
          </a:p>
          <a:p>
            <a:pPr algn="just"/>
            <a:r>
              <a:rPr lang="en-GB" sz="1100" dirty="0">
                <a:effectLst/>
                <a:ea typeface="Calibri" panose="020F0502020204030204" pitchFamily="34" charset="0"/>
                <a:cs typeface="Times New Roman" panose="02020603050405020304" pitchFamily="18" charset="0"/>
              </a:rPr>
              <a:t>Rita </a:t>
            </a:r>
            <a:r>
              <a:rPr lang="en-GB" sz="1100" dirty="0" err="1">
                <a:effectLst/>
                <a:ea typeface="Calibri" panose="020F0502020204030204" pitchFamily="34" charset="0"/>
                <a:cs typeface="Times New Roman" panose="02020603050405020304" pitchFamily="18" charset="0"/>
              </a:rPr>
              <a:t>Peila</a:t>
            </a:r>
            <a:r>
              <a:rPr lang="en-GB" sz="1100" dirty="0">
                <a:effectLst/>
                <a:ea typeface="Calibri" panose="020F0502020204030204" pitchFamily="34" charset="0"/>
                <a:cs typeface="Times New Roman" panose="02020603050405020304" pitchFamily="18" charset="0"/>
              </a:rPr>
              <a:t> 1, </a:t>
            </a:r>
            <a:r>
              <a:rPr lang="en-GB" sz="1100" dirty="0" err="1">
                <a:effectLst/>
                <a:ea typeface="Calibri" panose="020F0502020204030204" pitchFamily="34" charset="0"/>
                <a:cs typeface="Times New Roman" panose="02020603050405020304" pitchFamily="18" charset="0"/>
              </a:rPr>
              <a:t>Xiaonan</a:t>
            </a:r>
            <a:r>
              <a:rPr lang="en-GB" sz="1100" dirty="0">
                <a:effectLst/>
                <a:ea typeface="Calibri" panose="020F0502020204030204" pitchFamily="34" charset="0"/>
                <a:cs typeface="Times New Roman" panose="02020603050405020304" pitchFamily="18" charset="0"/>
              </a:rPr>
              <a:t> </a:t>
            </a:r>
            <a:r>
              <a:rPr lang="en-GB" sz="1100" dirty="0" err="1">
                <a:effectLst/>
                <a:ea typeface="Calibri" panose="020F0502020204030204" pitchFamily="34" charset="0"/>
                <a:cs typeface="Times New Roman" panose="02020603050405020304" pitchFamily="18" charset="0"/>
              </a:rPr>
              <a:t>Xue</a:t>
            </a:r>
            <a:r>
              <a:rPr lang="en-GB" sz="1100" dirty="0">
                <a:effectLst/>
                <a:ea typeface="Calibri" panose="020F0502020204030204" pitchFamily="34" charset="0"/>
                <a:cs typeface="Times New Roman" panose="02020603050405020304" pitchFamily="18" charset="0"/>
              </a:rPr>
              <a:t> 1, Aladdin H </a:t>
            </a:r>
            <a:r>
              <a:rPr lang="en-GB" sz="1100" dirty="0" err="1">
                <a:effectLst/>
                <a:ea typeface="Calibri" panose="020F0502020204030204" pitchFamily="34" charset="0"/>
                <a:cs typeface="Times New Roman" panose="02020603050405020304" pitchFamily="18" charset="0"/>
              </a:rPr>
              <a:t>Shadyab</a:t>
            </a:r>
            <a:r>
              <a:rPr lang="en-GB" sz="1100" dirty="0">
                <a:effectLst/>
                <a:ea typeface="Calibri" panose="020F0502020204030204" pitchFamily="34" charset="0"/>
                <a:cs typeface="Times New Roman" panose="02020603050405020304" pitchFamily="18" charset="0"/>
              </a:rPr>
              <a:t> 2, Jean </a:t>
            </a:r>
            <a:r>
              <a:rPr lang="en-GB" sz="1100" dirty="0" err="1">
                <a:effectLst/>
                <a:ea typeface="Calibri" panose="020F0502020204030204" pitchFamily="34" charset="0"/>
                <a:cs typeface="Times New Roman" panose="02020603050405020304" pitchFamily="18" charset="0"/>
              </a:rPr>
              <a:t>Wactawski</a:t>
            </a:r>
            <a:r>
              <a:rPr lang="en-GB" sz="1100" dirty="0">
                <a:effectLst/>
                <a:ea typeface="Calibri" panose="020F0502020204030204" pitchFamily="34" charset="0"/>
                <a:cs typeface="Times New Roman" panose="02020603050405020304" pitchFamily="18" charset="0"/>
              </a:rPr>
              <a:t>-Wende 3, Mark A </a:t>
            </a:r>
            <a:r>
              <a:rPr lang="en-GB" sz="1100" dirty="0" err="1">
                <a:effectLst/>
                <a:ea typeface="Calibri" panose="020F0502020204030204" pitchFamily="34" charset="0"/>
                <a:cs typeface="Times New Roman" panose="02020603050405020304" pitchFamily="18" charset="0"/>
              </a:rPr>
              <a:t>Espeland</a:t>
            </a:r>
            <a:r>
              <a:rPr lang="en-GB" sz="1100" dirty="0">
                <a:effectLst/>
                <a:ea typeface="Calibri" panose="020F0502020204030204" pitchFamily="34" charset="0"/>
                <a:cs typeface="Times New Roman" panose="02020603050405020304" pitchFamily="18" charset="0"/>
              </a:rPr>
              <a:t>, Linda G </a:t>
            </a:r>
            <a:r>
              <a:rPr lang="en-GB" sz="1100" dirty="0" err="1">
                <a:effectLst/>
                <a:ea typeface="Calibri" panose="020F0502020204030204" pitchFamily="34" charset="0"/>
                <a:cs typeface="Times New Roman" panose="02020603050405020304" pitchFamily="18" charset="0"/>
              </a:rPr>
              <a:t>Snetselaar</a:t>
            </a:r>
            <a:r>
              <a:rPr lang="en-GB" sz="1100" dirty="0">
                <a:effectLst/>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p:txBody>
      </p:sp>
      <p:sp>
        <p:nvSpPr>
          <p:cNvPr id="14" name="CuadroTexto 13">
            <a:extLst>
              <a:ext uri="{FF2B5EF4-FFF2-40B4-BE49-F238E27FC236}">
                <a16:creationId xmlns:a16="http://schemas.microsoft.com/office/drawing/2014/main" id="{3B67FB25-A1A7-B3A0-1D68-73C97E1DBF85}"/>
              </a:ext>
            </a:extLst>
          </p:cNvPr>
          <p:cNvSpPr txBox="1"/>
          <p:nvPr/>
        </p:nvSpPr>
        <p:spPr>
          <a:xfrm>
            <a:off x="4353209" y="4998505"/>
            <a:ext cx="7838791" cy="1600438"/>
          </a:xfrm>
          <a:prstGeom prst="rect">
            <a:avLst/>
          </a:prstGeom>
          <a:noFill/>
          <a:ln>
            <a:solidFill>
              <a:schemeClr val="accent1"/>
            </a:solidFill>
          </a:ln>
        </p:spPr>
        <p:txBody>
          <a:bodyPr wrap="square">
            <a:spAutoFit/>
          </a:bodyPr>
          <a:lstStyle/>
          <a:p>
            <a:r>
              <a:rPr lang="es-CL" sz="1400" b="1" i="0" u="none" strike="noStrike" dirty="0">
                <a:solidFill>
                  <a:srgbClr val="000000"/>
                </a:solidFill>
                <a:effectLst/>
              </a:rPr>
              <a:t>Resultados</a:t>
            </a:r>
            <a:r>
              <a:rPr lang="es-CL" sz="1400" b="0" i="0" u="none" strike="noStrike" dirty="0">
                <a:solidFill>
                  <a:srgbClr val="000000"/>
                </a:solidFill>
                <a:effectLst/>
              </a:rPr>
              <a:t>: </a:t>
            </a:r>
            <a:r>
              <a:rPr lang="es-CL" sz="1400" b="1" i="0" u="none" strike="noStrike" dirty="0">
                <a:solidFill>
                  <a:srgbClr val="000000"/>
                </a:solidFill>
                <a:effectLst/>
              </a:rPr>
              <a:t>Durante un periodo medio de seguimiento de 16,3 años, 5.656 </a:t>
            </a:r>
            <a:r>
              <a:rPr lang="es-CL" sz="1400" b="0" i="0" u="none" strike="noStrike" dirty="0">
                <a:solidFill>
                  <a:srgbClr val="000000"/>
                </a:solidFill>
                <a:effectLst/>
              </a:rPr>
              <a:t>mujeres desarrollaron multimorbilidad. </a:t>
            </a:r>
            <a:r>
              <a:rPr lang="es-CL" sz="1400" b="1" i="0" u="none" strike="noStrike" dirty="0">
                <a:solidFill>
                  <a:srgbClr val="000000"/>
                </a:solidFill>
                <a:effectLst/>
              </a:rPr>
              <a:t>Hubo una asociación inversa entre los niveles de HLI y el riesgo de multimorbilidad</a:t>
            </a:r>
            <a:r>
              <a:rPr lang="es-CL" sz="1400" b="0" i="0" u="none" strike="noStrike" dirty="0">
                <a:solidFill>
                  <a:srgbClr val="000000"/>
                </a:solidFill>
                <a:effectLst/>
              </a:rPr>
              <a:t> (en comparación con el HLI_1 quintil: HR_2 </a:t>
            </a:r>
            <a:r>
              <a:rPr lang="es-CL" sz="1400" b="0" i="0" u="none" strike="noStrike" dirty="0" err="1">
                <a:solidFill>
                  <a:srgbClr val="000000"/>
                </a:solidFill>
                <a:effectLst/>
              </a:rPr>
              <a:t>ndquintil</a:t>
            </a:r>
            <a:r>
              <a:rPr lang="es-CL" sz="1400" b="0" i="0" u="none" strike="noStrike" dirty="0">
                <a:solidFill>
                  <a:srgbClr val="000000"/>
                </a:solidFill>
                <a:effectLst/>
              </a:rPr>
              <a:t>=0,81, IC95%: 0,74-0,83, HR_3 </a:t>
            </a:r>
            <a:r>
              <a:rPr lang="es-CL" sz="1400" b="0" i="0" u="none" strike="noStrike" dirty="0" err="1">
                <a:solidFill>
                  <a:srgbClr val="000000"/>
                </a:solidFill>
                <a:effectLst/>
              </a:rPr>
              <a:t>rdquintil</a:t>
            </a:r>
            <a:r>
              <a:rPr lang="es-CL" sz="1400" b="0" i="0" u="none" strike="noStrike" dirty="0">
                <a:solidFill>
                  <a:srgbClr val="000000"/>
                </a:solidFill>
                <a:effectLst/>
              </a:rPr>
              <a:t>=0,77, IC95%: 0,71-0,83, HR_4 </a:t>
            </a:r>
            <a:r>
              <a:rPr lang="es-CL" sz="1400" b="0" i="0" u="none" strike="noStrike" dirty="0" err="1">
                <a:solidFill>
                  <a:srgbClr val="000000"/>
                </a:solidFill>
                <a:effectLst/>
              </a:rPr>
              <a:t>thquintil</a:t>
            </a:r>
            <a:r>
              <a:rPr lang="es-CL" sz="1400" b="0" i="0" u="none" strike="noStrike" dirty="0">
                <a:solidFill>
                  <a:srgbClr val="000000"/>
                </a:solidFill>
                <a:effectLst/>
              </a:rPr>
              <a:t>=0,70, IC95%: 0,64-0,76 y HR_5 </a:t>
            </a:r>
            <a:r>
              <a:rPr lang="es-CL" sz="1400" b="0" i="0" u="none" strike="noStrike" dirty="0" err="1">
                <a:solidFill>
                  <a:srgbClr val="000000"/>
                </a:solidFill>
                <a:effectLst/>
              </a:rPr>
              <a:t>thquintil</a:t>
            </a:r>
            <a:r>
              <a:rPr lang="es-CL" sz="1400" b="0" i="0" u="none" strike="noStrike" dirty="0">
                <a:solidFill>
                  <a:srgbClr val="000000"/>
                </a:solidFill>
                <a:effectLst/>
              </a:rPr>
              <a:t>=0,60, IC95%: 0,54-0,66; p-</a:t>
            </a:r>
            <a:r>
              <a:rPr lang="es-CL" sz="1400" b="0" i="0" u="none" strike="noStrike" dirty="0" err="1">
                <a:solidFill>
                  <a:srgbClr val="000000"/>
                </a:solidFill>
                <a:effectLst/>
              </a:rPr>
              <a:t>trend</a:t>
            </a:r>
            <a:r>
              <a:rPr lang="es-CL" sz="1400" b="0" i="0" u="none" strike="noStrike" dirty="0">
                <a:solidFill>
                  <a:srgbClr val="000000"/>
                </a:solidFill>
                <a:effectLst/>
              </a:rPr>
              <a:t>&lt;0,001). Se observaron asociaciones similares después de la estratificación por categorías de edad o IMC. </a:t>
            </a:r>
            <a:r>
              <a:rPr lang="es-CL" sz="1400" b="1" i="0" u="none" strike="noStrike" dirty="0">
                <a:solidFill>
                  <a:srgbClr val="000000"/>
                </a:solidFill>
                <a:effectLst/>
              </a:rPr>
              <a:t>Conclusiones: Entre las mujeres posmenopáusicas, los niveles más altos de HLI se asociaron con un menor riesgo de desarrollar multimorbilidad</a:t>
            </a:r>
            <a:r>
              <a:rPr lang="es-CL" sz="1400" b="0" i="0" u="none" strike="noStrike" dirty="0">
                <a:solidFill>
                  <a:srgbClr val="000000"/>
                </a:solidFill>
                <a:effectLst/>
              </a:rPr>
              <a:t>.</a:t>
            </a:r>
            <a:endParaRPr lang="es-CL" sz="1400" dirty="0"/>
          </a:p>
        </p:txBody>
      </p:sp>
      <p:pic>
        <p:nvPicPr>
          <p:cNvPr id="2" name="Audio Recording 10-09-2024 10:36:45">
            <a:hlinkClick r:id="" action="ppaction://media"/>
            <a:extLst>
              <a:ext uri="{FF2B5EF4-FFF2-40B4-BE49-F238E27FC236}">
                <a16:creationId xmlns:a16="http://schemas.microsoft.com/office/drawing/2014/main" id="{D9072A31-5DF0-267B-9CDA-EB0DE0B7D1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2613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 Box 3">
            <a:extLst>
              <a:ext uri="{FF2B5EF4-FFF2-40B4-BE49-F238E27FC236}">
                <a16:creationId xmlns:a16="http://schemas.microsoft.com/office/drawing/2014/main" id="{65C63315-3B0E-4308-E040-22E0E8CE3661}"/>
              </a:ext>
            </a:extLst>
          </p:cNvPr>
          <p:cNvSpPr txBox="1">
            <a:spLocks noChangeArrowheads="1"/>
          </p:cNvSpPr>
          <p:nvPr/>
        </p:nvSpPr>
        <p:spPr bwMode="auto">
          <a:xfrm>
            <a:off x="479393" y="1070800"/>
            <a:ext cx="4248657" cy="5583126"/>
          </a:xfrm>
          <a:prstGeom prst="rect">
            <a:avLst/>
          </a:prstGeom>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lIns="91440" tIns="45720" rIns="91440" bIns="45720" rtlCol="0" anchor="ctr">
            <a:norm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fontAlgn="base" hangingPunct="1">
              <a:lnSpc>
                <a:spcPct val="90000"/>
              </a:lnSpc>
              <a:spcBef>
                <a:spcPct val="0"/>
              </a:spcBef>
              <a:spcAft>
                <a:spcPts val="600"/>
              </a:spcAft>
              <a:defRPr/>
            </a:pPr>
            <a:r>
              <a:rPr lang="en-US" sz="5400" b="1" i="1" kern="1200" dirty="0" err="1">
                <a:solidFill>
                  <a:schemeClr val="tx1"/>
                </a:solidFill>
                <a:latin typeface="+mj-lt"/>
                <a:ea typeface="+mj-ea"/>
                <a:cs typeface="+mj-cs"/>
              </a:rPr>
              <a:t>Conclusiones</a:t>
            </a:r>
            <a:r>
              <a:rPr lang="en-US" sz="5400" b="1" i="1" kern="1200" dirty="0">
                <a:solidFill>
                  <a:schemeClr val="tx1"/>
                </a:solidFill>
                <a:latin typeface="+mj-lt"/>
                <a:ea typeface="+mj-ea"/>
                <a:cs typeface="+mj-cs"/>
              </a:rPr>
              <a:t> e </a:t>
            </a:r>
            <a:r>
              <a:rPr lang="en-US" sz="5400" b="1" i="1" kern="1200" dirty="0" err="1">
                <a:solidFill>
                  <a:schemeClr val="tx1"/>
                </a:solidFill>
                <a:latin typeface="+mj-lt"/>
                <a:ea typeface="+mj-ea"/>
                <a:cs typeface="+mj-cs"/>
              </a:rPr>
              <a:t>Implicancias</a:t>
            </a:r>
            <a:r>
              <a:rPr lang="en-US" sz="5400" b="1" i="1" kern="1200" dirty="0">
                <a:solidFill>
                  <a:schemeClr val="tx1"/>
                </a:solidFill>
                <a:latin typeface="+mj-lt"/>
                <a:ea typeface="+mj-ea"/>
                <a:cs typeface="+mj-cs"/>
              </a:rPr>
              <a:t> para la </a:t>
            </a:r>
            <a:r>
              <a:rPr lang="en-US" sz="5400" b="1" i="1" kern="1200" dirty="0" err="1">
                <a:solidFill>
                  <a:schemeClr val="tx1"/>
                </a:solidFill>
                <a:latin typeface="+mj-lt"/>
                <a:ea typeface="+mj-ea"/>
                <a:cs typeface="+mj-cs"/>
              </a:rPr>
              <a:t>Atención</a:t>
            </a:r>
            <a:r>
              <a:rPr lang="en-US" sz="5400" b="1" i="1" kern="1200" dirty="0">
                <a:solidFill>
                  <a:schemeClr val="tx1"/>
                </a:solidFill>
                <a:latin typeface="+mj-lt"/>
                <a:ea typeface="+mj-ea"/>
                <a:cs typeface="+mj-cs"/>
              </a:rPr>
              <a:t> </a:t>
            </a:r>
            <a:r>
              <a:rPr lang="en-US" sz="5400" b="1" i="1" kern="1200" dirty="0" err="1">
                <a:solidFill>
                  <a:schemeClr val="tx1"/>
                </a:solidFill>
                <a:latin typeface="+mj-lt"/>
                <a:ea typeface="+mj-ea"/>
                <a:cs typeface="+mj-cs"/>
              </a:rPr>
              <a:t>en</a:t>
            </a:r>
            <a:r>
              <a:rPr lang="en-US" sz="5400" b="1" i="1" kern="1200" dirty="0">
                <a:solidFill>
                  <a:schemeClr val="tx1"/>
                </a:solidFill>
                <a:latin typeface="+mj-lt"/>
                <a:ea typeface="+mj-ea"/>
                <a:cs typeface="+mj-cs"/>
              </a:rPr>
              <a:t> </a:t>
            </a:r>
            <a:r>
              <a:rPr lang="en-US" sz="5400" b="1" i="1" kern="1200" dirty="0" err="1">
                <a:solidFill>
                  <a:schemeClr val="tx1"/>
                </a:solidFill>
                <a:latin typeface="+mj-lt"/>
                <a:ea typeface="+mj-ea"/>
                <a:cs typeface="+mj-cs"/>
              </a:rPr>
              <a:t>Salud</a:t>
            </a:r>
            <a:r>
              <a:rPr lang="en-US" sz="5400" b="1" i="1" kern="1200" dirty="0">
                <a:solidFill>
                  <a:schemeClr val="tx1"/>
                </a:solidFill>
                <a:latin typeface="+mj-lt"/>
                <a:ea typeface="+mj-ea"/>
                <a:cs typeface="+mj-cs"/>
              </a:rPr>
              <a:t> </a:t>
            </a:r>
            <a:endParaRPr lang="en-US" sz="5400" kern="1200" dirty="0">
              <a:solidFill>
                <a:schemeClr val="tx1"/>
              </a:solidFill>
              <a:latin typeface="+mj-lt"/>
              <a:ea typeface="+mj-ea"/>
              <a:cs typeface="+mj-cs"/>
            </a:endParaRP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 Box 2">
            <a:extLst>
              <a:ext uri="{FF2B5EF4-FFF2-40B4-BE49-F238E27FC236}">
                <a16:creationId xmlns:a16="http://schemas.microsoft.com/office/drawing/2014/main" id="{D138AC57-F85D-37CA-EB27-8E50D1C5433E}"/>
              </a:ext>
            </a:extLst>
          </p:cNvPr>
          <p:cNvGraphicFramePr/>
          <p:nvPr>
            <p:extLst>
              <p:ext uri="{D42A27DB-BD31-4B8C-83A1-F6EECF244321}">
                <p14:modId xmlns:p14="http://schemas.microsoft.com/office/powerpoint/2010/main" val="370049433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Recording 10-09-2024 10:37:35">
            <a:hlinkClick r:id="" action="ppaction://media"/>
            <a:extLst>
              <a:ext uri="{FF2B5EF4-FFF2-40B4-BE49-F238E27FC236}">
                <a16:creationId xmlns:a16="http://schemas.microsoft.com/office/drawing/2014/main" id="{DFE76ACB-F092-5EEF-92B6-4B31EDA201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299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a:extLst>
              <a:ext uri="{FF2B5EF4-FFF2-40B4-BE49-F238E27FC236}">
                <a16:creationId xmlns:a16="http://schemas.microsoft.com/office/drawing/2014/main" id="{2CB76E4A-A0F8-B4E3-0423-DD82F1CF5275}"/>
              </a:ext>
            </a:extLst>
          </p:cNvPr>
          <p:cNvSpPr txBox="1">
            <a:spLocks noChangeArrowheads="1"/>
          </p:cNvSpPr>
          <p:nvPr/>
        </p:nvSpPr>
        <p:spPr bwMode="auto">
          <a:xfrm>
            <a:off x="2347137" y="2519144"/>
            <a:ext cx="5848593" cy="181971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a:lnSpc>
                <a:spcPct val="90000"/>
              </a:lnSpc>
              <a:spcBef>
                <a:spcPts val="1000"/>
              </a:spcBef>
              <a:buClrTx/>
              <a:buNone/>
            </a:pPr>
            <a:r>
              <a:rPr lang="en-US" altLang="es-CL" sz="2000" kern="1200" dirty="0">
                <a:solidFill>
                  <a:srgbClr val="595959"/>
                </a:solidFill>
                <a:latin typeface="+mn-lt"/>
                <a:ea typeface="+mn-ea"/>
                <a:cs typeface="+mn-cs"/>
              </a:rPr>
              <a:t>Hoy día se </a:t>
            </a:r>
            <a:r>
              <a:rPr lang="en-US" altLang="es-CL" sz="2000" kern="1200" dirty="0" err="1">
                <a:solidFill>
                  <a:srgbClr val="595959"/>
                </a:solidFill>
                <a:latin typeface="+mn-lt"/>
                <a:ea typeface="+mn-ea"/>
                <a:cs typeface="+mn-cs"/>
              </a:rPr>
              <a:t>sugiere</a:t>
            </a:r>
            <a:r>
              <a:rPr lang="en-US" altLang="es-CL" sz="2000" kern="1200" dirty="0">
                <a:solidFill>
                  <a:srgbClr val="595959"/>
                </a:solidFill>
                <a:latin typeface="+mn-lt"/>
                <a:ea typeface="+mn-ea"/>
                <a:cs typeface="+mn-cs"/>
              </a:rPr>
              <a:t> que la gran </a:t>
            </a:r>
            <a:r>
              <a:rPr lang="en-US" altLang="es-CL" sz="2000" kern="1200" dirty="0" err="1">
                <a:solidFill>
                  <a:srgbClr val="595959"/>
                </a:solidFill>
                <a:latin typeface="+mn-lt"/>
                <a:ea typeface="+mn-ea"/>
                <a:cs typeface="+mn-cs"/>
              </a:rPr>
              <a:t>mayoría</a:t>
            </a:r>
            <a:r>
              <a:rPr lang="en-US" altLang="es-CL" sz="2000" kern="1200" dirty="0">
                <a:solidFill>
                  <a:srgbClr val="595959"/>
                </a:solidFill>
                <a:latin typeface="+mn-lt"/>
                <a:ea typeface="+mn-ea"/>
                <a:cs typeface="+mn-cs"/>
              </a:rPr>
              <a:t> de las </a:t>
            </a:r>
            <a:r>
              <a:rPr lang="en-US" altLang="es-CL" sz="2000" kern="1200" dirty="0" err="1">
                <a:solidFill>
                  <a:srgbClr val="595959"/>
                </a:solidFill>
                <a:latin typeface="+mn-lt"/>
                <a:ea typeface="+mn-ea"/>
                <a:cs typeface="+mn-cs"/>
              </a:rPr>
              <a:t>recomendaciones</a:t>
            </a:r>
            <a:r>
              <a:rPr lang="en-US" altLang="es-CL" sz="2000" kern="1200" dirty="0">
                <a:solidFill>
                  <a:srgbClr val="595959"/>
                </a:solidFill>
                <a:latin typeface="+mn-lt"/>
                <a:ea typeface="+mn-ea"/>
                <a:cs typeface="+mn-cs"/>
              </a:rPr>
              <a:t> para </a:t>
            </a:r>
            <a:r>
              <a:rPr lang="en-US" altLang="es-CL" sz="2000" kern="1200" dirty="0" err="1">
                <a:solidFill>
                  <a:srgbClr val="595959"/>
                </a:solidFill>
                <a:latin typeface="+mn-lt"/>
                <a:ea typeface="+mn-ea"/>
                <a:cs typeface="+mn-cs"/>
              </a:rPr>
              <a:t>prevenir</a:t>
            </a:r>
            <a:r>
              <a:rPr lang="en-US" altLang="es-CL" sz="2000" kern="1200" dirty="0">
                <a:solidFill>
                  <a:srgbClr val="595959"/>
                </a:solidFill>
                <a:latin typeface="+mn-lt"/>
                <a:ea typeface="+mn-ea"/>
                <a:cs typeface="+mn-cs"/>
              </a:rPr>
              <a:t> la ECV son </a:t>
            </a:r>
            <a:r>
              <a:rPr lang="en-US" altLang="es-CL" sz="2000" kern="1200" dirty="0" err="1">
                <a:solidFill>
                  <a:srgbClr val="595959"/>
                </a:solidFill>
                <a:latin typeface="+mn-lt"/>
                <a:ea typeface="+mn-ea"/>
                <a:cs typeface="+mn-cs"/>
              </a:rPr>
              <a:t>similares</a:t>
            </a:r>
            <a:r>
              <a:rPr lang="en-US" altLang="es-CL" sz="2000" kern="1200" dirty="0">
                <a:solidFill>
                  <a:srgbClr val="595959"/>
                </a:solidFill>
                <a:latin typeface="+mn-lt"/>
                <a:ea typeface="+mn-ea"/>
                <a:cs typeface="+mn-cs"/>
              </a:rPr>
              <a:t> para hombres y </a:t>
            </a:r>
            <a:r>
              <a:rPr lang="en-US" altLang="es-CL" sz="2000" kern="1200" dirty="0" err="1">
                <a:solidFill>
                  <a:srgbClr val="595959"/>
                </a:solidFill>
                <a:latin typeface="+mn-lt"/>
                <a:ea typeface="+mn-ea"/>
                <a:cs typeface="+mn-cs"/>
              </a:rPr>
              <a:t>mujeres</a:t>
            </a:r>
            <a:r>
              <a:rPr lang="en-US" altLang="es-CL" sz="2000" kern="1200" dirty="0">
                <a:solidFill>
                  <a:srgbClr val="595959"/>
                </a:solidFill>
                <a:latin typeface="+mn-lt"/>
                <a:ea typeface="+mn-ea"/>
                <a:cs typeface="+mn-cs"/>
              </a:rPr>
              <a:t>, con </a:t>
            </a:r>
            <a:r>
              <a:rPr lang="en-US" altLang="es-CL" sz="2000" kern="1200" dirty="0" err="1">
                <a:solidFill>
                  <a:srgbClr val="595959"/>
                </a:solidFill>
                <a:latin typeface="+mn-lt"/>
                <a:ea typeface="+mn-ea"/>
                <a:cs typeface="+mn-cs"/>
              </a:rPr>
              <a:t>pocas</a:t>
            </a:r>
            <a:r>
              <a:rPr lang="en-US" altLang="es-CL" sz="2000" kern="1200" dirty="0">
                <a:solidFill>
                  <a:srgbClr val="595959"/>
                </a:solidFill>
                <a:latin typeface="+mn-lt"/>
                <a:ea typeface="+mn-ea"/>
                <a:cs typeface="+mn-cs"/>
              </a:rPr>
              <a:t> </a:t>
            </a:r>
            <a:r>
              <a:rPr lang="en-US" altLang="es-CL" sz="2000" kern="1200" dirty="0" err="1">
                <a:solidFill>
                  <a:srgbClr val="595959"/>
                </a:solidFill>
                <a:latin typeface="+mn-lt"/>
                <a:ea typeface="+mn-ea"/>
                <a:cs typeface="+mn-cs"/>
              </a:rPr>
              <a:t>excepciones</a:t>
            </a:r>
            <a:r>
              <a:rPr lang="en-US" altLang="es-CL" sz="2000" kern="1200" dirty="0">
                <a:solidFill>
                  <a:srgbClr val="595959"/>
                </a:solidFill>
                <a:latin typeface="+mn-lt"/>
                <a:ea typeface="+mn-ea"/>
                <a:cs typeface="+mn-cs"/>
              </a:rPr>
              <a:t>, </a:t>
            </a:r>
            <a:r>
              <a:rPr lang="en-US" altLang="es-CL" sz="2000" b="1" i="1" kern="1200" dirty="0">
                <a:solidFill>
                  <a:srgbClr val="595959"/>
                </a:solidFill>
                <a:latin typeface="+mn-lt"/>
                <a:ea typeface="+mn-ea"/>
                <a:cs typeface="+mn-cs"/>
              </a:rPr>
              <a:t>sin </a:t>
            </a:r>
            <a:r>
              <a:rPr lang="en-US" altLang="es-CL" sz="2000" b="1" i="1" kern="1200" dirty="0" err="1">
                <a:solidFill>
                  <a:srgbClr val="595959"/>
                </a:solidFill>
                <a:latin typeface="+mn-lt"/>
                <a:ea typeface="+mn-ea"/>
                <a:cs typeface="+mn-cs"/>
              </a:rPr>
              <a:t>dejar</a:t>
            </a:r>
            <a:r>
              <a:rPr lang="en-US" altLang="es-CL" sz="2000" b="1" i="1" kern="1200" dirty="0">
                <a:solidFill>
                  <a:srgbClr val="595959"/>
                </a:solidFill>
                <a:latin typeface="+mn-lt"/>
                <a:ea typeface="+mn-ea"/>
                <a:cs typeface="+mn-cs"/>
              </a:rPr>
              <a:t> de </a:t>
            </a:r>
            <a:r>
              <a:rPr lang="en-US" altLang="es-CL" sz="2000" b="1" i="1" kern="1200" dirty="0" err="1">
                <a:solidFill>
                  <a:srgbClr val="595959"/>
                </a:solidFill>
                <a:latin typeface="+mn-lt"/>
                <a:ea typeface="+mn-ea"/>
                <a:cs typeface="+mn-cs"/>
              </a:rPr>
              <a:t>considerar</a:t>
            </a:r>
            <a:r>
              <a:rPr lang="en-US" altLang="es-CL" sz="2000" b="1" i="1" kern="1200" dirty="0">
                <a:solidFill>
                  <a:srgbClr val="595959"/>
                </a:solidFill>
                <a:latin typeface="+mn-lt"/>
                <a:ea typeface="+mn-ea"/>
                <a:cs typeface="+mn-cs"/>
              </a:rPr>
              <a:t> las </a:t>
            </a:r>
            <a:r>
              <a:rPr lang="en-US" altLang="es-CL" sz="2000" b="1" i="1" kern="1200" dirty="0" err="1">
                <a:solidFill>
                  <a:srgbClr val="595959"/>
                </a:solidFill>
                <a:latin typeface="+mn-lt"/>
                <a:ea typeface="+mn-ea"/>
                <a:cs typeface="+mn-cs"/>
              </a:rPr>
              <a:t>especificidades</a:t>
            </a:r>
            <a:r>
              <a:rPr lang="en-US" altLang="es-CL" sz="2000" b="1" i="1" kern="1200" dirty="0">
                <a:solidFill>
                  <a:srgbClr val="595959"/>
                </a:solidFill>
                <a:latin typeface="+mn-lt"/>
                <a:ea typeface="+mn-ea"/>
                <a:cs typeface="+mn-cs"/>
              </a:rPr>
              <a:t> de </a:t>
            </a:r>
            <a:r>
              <a:rPr lang="en-US" altLang="es-CL" sz="2000" b="1" i="1" kern="1200" dirty="0" err="1">
                <a:solidFill>
                  <a:srgbClr val="595959"/>
                </a:solidFill>
                <a:latin typeface="+mn-lt"/>
                <a:ea typeface="+mn-ea"/>
                <a:cs typeface="+mn-cs"/>
              </a:rPr>
              <a:t>género</a:t>
            </a:r>
            <a:r>
              <a:rPr lang="en-US" altLang="es-CL" sz="2000" b="1" i="1" kern="1200" dirty="0">
                <a:solidFill>
                  <a:srgbClr val="595959"/>
                </a:solidFill>
                <a:latin typeface="+mn-lt"/>
                <a:ea typeface="+mn-ea"/>
                <a:cs typeface="+mn-cs"/>
              </a:rPr>
              <a:t> </a:t>
            </a:r>
            <a:r>
              <a:rPr lang="en-US" altLang="es-CL" sz="2000" b="1" i="1" kern="1200" dirty="0" err="1">
                <a:solidFill>
                  <a:srgbClr val="595959"/>
                </a:solidFill>
                <a:latin typeface="+mn-lt"/>
                <a:ea typeface="+mn-ea"/>
                <a:cs typeface="+mn-cs"/>
              </a:rPr>
              <a:t>en</a:t>
            </a:r>
            <a:r>
              <a:rPr lang="en-US" altLang="es-CL" sz="2000" b="1" i="1" kern="1200" dirty="0">
                <a:solidFill>
                  <a:srgbClr val="595959"/>
                </a:solidFill>
                <a:latin typeface="+mn-lt"/>
                <a:ea typeface="+mn-ea"/>
                <a:cs typeface="+mn-cs"/>
              </a:rPr>
              <a:t> la </a:t>
            </a:r>
            <a:r>
              <a:rPr lang="en-US" altLang="es-CL" sz="2000" b="1" i="1" kern="1200" dirty="0" err="1">
                <a:solidFill>
                  <a:srgbClr val="595959"/>
                </a:solidFill>
                <a:latin typeface="+mn-lt"/>
                <a:ea typeface="+mn-ea"/>
                <a:cs typeface="+mn-cs"/>
              </a:rPr>
              <a:t>magnitud</a:t>
            </a:r>
            <a:r>
              <a:rPr lang="en-US" altLang="es-CL" sz="2000" b="1" i="1" kern="1200" dirty="0">
                <a:solidFill>
                  <a:srgbClr val="595959"/>
                </a:solidFill>
                <a:latin typeface="+mn-lt"/>
                <a:ea typeface="+mn-ea"/>
                <a:cs typeface="+mn-cs"/>
              </a:rPr>
              <a:t> del </a:t>
            </a:r>
            <a:r>
              <a:rPr lang="en-US" altLang="es-CL" sz="2000" b="1" i="1" kern="1200" dirty="0" err="1">
                <a:solidFill>
                  <a:srgbClr val="595959"/>
                </a:solidFill>
                <a:latin typeface="+mn-lt"/>
                <a:ea typeface="+mn-ea"/>
                <a:cs typeface="+mn-cs"/>
              </a:rPr>
              <a:t>riesgo-beneficio</a:t>
            </a:r>
            <a:r>
              <a:rPr lang="en-US" altLang="es-CL" sz="2000" b="1" i="1" kern="1200" dirty="0">
                <a:solidFill>
                  <a:srgbClr val="595959"/>
                </a:solidFill>
                <a:latin typeface="+mn-lt"/>
                <a:ea typeface="+mn-ea"/>
                <a:cs typeface="+mn-cs"/>
              </a:rPr>
              <a:t> </a:t>
            </a:r>
            <a:r>
              <a:rPr lang="en-US" altLang="es-CL" sz="2000" b="1" i="1" kern="1200" dirty="0" err="1">
                <a:solidFill>
                  <a:srgbClr val="595959"/>
                </a:solidFill>
                <a:latin typeface="+mn-lt"/>
                <a:ea typeface="+mn-ea"/>
                <a:cs typeface="+mn-cs"/>
              </a:rPr>
              <a:t>absoluto</a:t>
            </a:r>
            <a:r>
              <a:rPr lang="en-US" altLang="es-CL" sz="2000" b="1" i="1" kern="1200" dirty="0">
                <a:solidFill>
                  <a:srgbClr val="595959"/>
                </a:solidFill>
                <a:latin typeface="+mn-lt"/>
                <a:ea typeface="+mn-ea"/>
                <a:cs typeface="+mn-cs"/>
              </a:rPr>
              <a:t> y </a:t>
            </a:r>
            <a:r>
              <a:rPr lang="en-US" altLang="es-CL" sz="2000" b="1" i="1" kern="1200" dirty="0" err="1">
                <a:solidFill>
                  <a:srgbClr val="595959"/>
                </a:solidFill>
                <a:latin typeface="+mn-lt"/>
                <a:ea typeface="+mn-ea"/>
                <a:cs typeface="+mn-cs"/>
              </a:rPr>
              <a:t>relativo</a:t>
            </a:r>
            <a:r>
              <a:rPr lang="en-US" altLang="es-CL" sz="2000" b="1" i="1" kern="1200" dirty="0">
                <a:solidFill>
                  <a:srgbClr val="595959"/>
                </a:solidFill>
                <a:latin typeface="+mn-lt"/>
                <a:ea typeface="+mn-ea"/>
                <a:cs typeface="+mn-cs"/>
              </a:rPr>
              <a:t> de las </a:t>
            </a:r>
            <a:r>
              <a:rPr lang="en-US" altLang="es-CL" sz="2000" b="1" i="1" kern="1200" dirty="0" err="1">
                <a:solidFill>
                  <a:srgbClr val="595959"/>
                </a:solidFill>
                <a:latin typeface="+mn-lt"/>
                <a:ea typeface="+mn-ea"/>
                <a:cs typeface="+mn-cs"/>
              </a:rPr>
              <a:t>acciones</a:t>
            </a:r>
            <a:r>
              <a:rPr lang="en-US" altLang="es-CL" sz="2000" b="1" i="1" kern="1200" dirty="0">
                <a:solidFill>
                  <a:srgbClr val="595959"/>
                </a:solidFill>
                <a:latin typeface="+mn-lt"/>
                <a:ea typeface="+mn-ea"/>
                <a:cs typeface="+mn-cs"/>
              </a:rPr>
              <a:t> </a:t>
            </a:r>
            <a:r>
              <a:rPr lang="en-US" altLang="es-CL" sz="2000" b="1" i="1" kern="1200" dirty="0" err="1">
                <a:solidFill>
                  <a:srgbClr val="595959"/>
                </a:solidFill>
                <a:latin typeface="+mn-lt"/>
                <a:ea typeface="+mn-ea"/>
                <a:cs typeface="+mn-cs"/>
              </a:rPr>
              <a:t>preventivas</a:t>
            </a:r>
            <a:r>
              <a:rPr lang="en-US" altLang="es-CL" sz="2000" b="1" i="1" kern="1200" dirty="0">
                <a:solidFill>
                  <a:srgbClr val="595959"/>
                </a:solidFill>
                <a:latin typeface="+mn-lt"/>
                <a:ea typeface="+mn-ea"/>
                <a:cs typeface="+mn-cs"/>
              </a:rPr>
              <a:t> (</a:t>
            </a:r>
            <a:r>
              <a:rPr lang="en-US" altLang="es-CL" sz="2000" b="1" i="1" kern="1200" dirty="0" err="1">
                <a:solidFill>
                  <a:srgbClr val="595959"/>
                </a:solidFill>
                <a:latin typeface="+mn-lt"/>
                <a:ea typeface="+mn-ea"/>
                <a:cs typeface="+mn-cs"/>
              </a:rPr>
              <a:t>Mosca</a:t>
            </a:r>
            <a:r>
              <a:rPr lang="en-US" altLang="es-CL" sz="2000" b="1" i="1" kern="1200" dirty="0">
                <a:solidFill>
                  <a:srgbClr val="595959"/>
                </a:solidFill>
                <a:latin typeface="+mn-lt"/>
                <a:ea typeface="+mn-ea"/>
                <a:cs typeface="+mn-cs"/>
              </a:rPr>
              <a:t> et al.,2011).</a:t>
            </a:r>
            <a:endParaRPr lang="en-US" altLang="es-CL" sz="2000" kern="1200" dirty="0">
              <a:solidFill>
                <a:srgbClr val="595959"/>
              </a:solidFill>
              <a:latin typeface="+mn-lt"/>
              <a:ea typeface="+mn-ea"/>
              <a:cs typeface="+mn-cs"/>
            </a:endParaRPr>
          </a:p>
        </p:txBody>
      </p:sp>
      <p:sp>
        <p:nvSpPr>
          <p:cNvPr id="10" name="Text Box 2">
            <a:extLst>
              <a:ext uri="{FF2B5EF4-FFF2-40B4-BE49-F238E27FC236}">
                <a16:creationId xmlns:a16="http://schemas.microsoft.com/office/drawing/2014/main" id="{7C21263B-81DA-86B3-59E7-954A9DFC4ECB}"/>
              </a:ext>
            </a:extLst>
          </p:cNvPr>
          <p:cNvSpPr txBox="1">
            <a:spLocks noChangeArrowheads="1"/>
          </p:cNvSpPr>
          <p:nvPr/>
        </p:nvSpPr>
        <p:spPr bwMode="auto">
          <a:xfrm>
            <a:off x="574675" y="528638"/>
            <a:ext cx="4994275" cy="16312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Tx/>
              <a:buNone/>
            </a:pPr>
            <a:r>
              <a:rPr lang="es-ES" altLang="es-CL" sz="2000" dirty="0">
                <a:solidFill>
                  <a:schemeClr val="tx1"/>
                </a:solidFill>
                <a:latin typeface="Calibri" panose="020F0502020204030204" pitchFamily="34" charset="0"/>
                <a:cs typeface="Calibri" panose="020F0502020204030204" pitchFamily="34" charset="0"/>
              </a:rPr>
              <a:t>Una brecha de conocimiento (falta de sensibilidad de género) en la investigación explicaba resultados más pobres entre las mujeres en el tratamiento de la ECV (Mosca et al., 2007; </a:t>
            </a:r>
            <a:r>
              <a:rPr lang="es-ES" altLang="es-CL" sz="2000" dirty="0" err="1">
                <a:solidFill>
                  <a:schemeClr val="tx1"/>
                </a:solidFill>
                <a:latin typeface="Calibri" panose="020F0502020204030204" pitchFamily="34" charset="0"/>
                <a:cs typeface="Calibri" panose="020F0502020204030204" pitchFamily="34" charset="0"/>
              </a:rPr>
              <a:t>Blawet</a:t>
            </a:r>
            <a:r>
              <a:rPr lang="es-ES" altLang="es-CL" sz="2000" dirty="0">
                <a:solidFill>
                  <a:schemeClr val="tx1"/>
                </a:solidFill>
                <a:latin typeface="Calibri" panose="020F0502020204030204" pitchFamily="34" charset="0"/>
                <a:cs typeface="Calibri" panose="020F0502020204030204" pitchFamily="34" charset="0"/>
              </a:rPr>
              <a:t>, 2006).</a:t>
            </a:r>
          </a:p>
        </p:txBody>
      </p:sp>
      <p:sp>
        <p:nvSpPr>
          <p:cNvPr id="12" name="Text Box 2">
            <a:extLst>
              <a:ext uri="{FF2B5EF4-FFF2-40B4-BE49-F238E27FC236}">
                <a16:creationId xmlns:a16="http://schemas.microsoft.com/office/drawing/2014/main" id="{434187B2-D788-3088-76CA-9568501E79AA}"/>
              </a:ext>
            </a:extLst>
          </p:cNvPr>
          <p:cNvSpPr txBox="1">
            <a:spLocks noChangeArrowheads="1"/>
          </p:cNvSpPr>
          <p:nvPr/>
        </p:nvSpPr>
        <p:spPr bwMode="auto">
          <a:xfrm>
            <a:off x="6013450" y="158751"/>
            <a:ext cx="5603875" cy="19389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Tx/>
              <a:buNone/>
            </a:pPr>
            <a:r>
              <a:rPr lang="es-ES" altLang="es-CL" sz="2000" dirty="0">
                <a:solidFill>
                  <a:schemeClr val="tx1"/>
                </a:solidFill>
                <a:latin typeface="+mn-lt"/>
                <a:cs typeface="Times New Roman" panose="02020603050405020304" pitchFamily="18" charset="0"/>
              </a:rPr>
              <a:t>Las mujeres tienen FR que le son propios, que aumentan el riesgo de desarrollar AVE como son </a:t>
            </a:r>
            <a:r>
              <a:rPr lang="es-ES" altLang="es-CL" sz="2000" b="1" i="1" dirty="0">
                <a:solidFill>
                  <a:schemeClr val="tx1"/>
                </a:solidFill>
                <a:latin typeface="+mn-lt"/>
                <a:cs typeface="Times New Roman" panose="02020603050405020304" pitchFamily="18" charset="0"/>
              </a:rPr>
              <a:t>el embarazo y el uso de TH</a:t>
            </a:r>
            <a:r>
              <a:rPr lang="es-ES" altLang="es-CL" sz="2000" dirty="0">
                <a:solidFill>
                  <a:schemeClr val="tx1"/>
                </a:solidFill>
                <a:latin typeface="+mn-lt"/>
                <a:cs typeface="Times New Roman" panose="02020603050405020304" pitchFamily="18" charset="0"/>
              </a:rPr>
              <a:t> y tiene una </a:t>
            </a:r>
            <a:r>
              <a:rPr lang="es-ES" altLang="es-CL" sz="2000" b="1" i="1" dirty="0">
                <a:solidFill>
                  <a:schemeClr val="tx1"/>
                </a:solidFill>
                <a:latin typeface="+mn-lt"/>
                <a:cs typeface="Times New Roman" panose="02020603050405020304" pitchFamily="18" charset="0"/>
              </a:rPr>
              <a:t>mayor prevalencia de hipertensión arterial</a:t>
            </a:r>
            <a:r>
              <a:rPr lang="es-ES" altLang="es-CL" sz="2000" dirty="0">
                <a:solidFill>
                  <a:schemeClr val="tx1"/>
                </a:solidFill>
                <a:latin typeface="+mn-lt"/>
                <a:cs typeface="Times New Roman" panose="02020603050405020304" pitchFamily="18" charset="0"/>
              </a:rPr>
              <a:t> en edades más avanzadas, que es el principal FR de presentar un AVE (Mosca et al., 2011). </a:t>
            </a:r>
          </a:p>
        </p:txBody>
      </p:sp>
      <p:sp>
        <p:nvSpPr>
          <p:cNvPr id="13" name="Text Box 3">
            <a:extLst>
              <a:ext uri="{FF2B5EF4-FFF2-40B4-BE49-F238E27FC236}">
                <a16:creationId xmlns:a16="http://schemas.microsoft.com/office/drawing/2014/main" id="{5AA9BF4B-E8D9-53A7-71D8-AF66F77E307D}"/>
              </a:ext>
            </a:extLst>
          </p:cNvPr>
          <p:cNvSpPr txBox="1">
            <a:spLocks noChangeArrowheads="1"/>
          </p:cNvSpPr>
          <p:nvPr/>
        </p:nvSpPr>
        <p:spPr bwMode="auto">
          <a:xfrm>
            <a:off x="1532731" y="5038117"/>
            <a:ext cx="8072437" cy="11969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Tx/>
              <a:buNone/>
            </a:pPr>
            <a:r>
              <a:rPr lang="es-ES" altLang="es-CL" sz="2400" b="1" i="1" dirty="0">
                <a:solidFill>
                  <a:schemeClr val="tx1"/>
                </a:solidFill>
                <a:latin typeface="Calibri" panose="020F0502020204030204" pitchFamily="34" charset="0"/>
                <a:cs typeface="Calibri" panose="020F0502020204030204" pitchFamily="34" charset="0"/>
              </a:rPr>
              <a:t>Las guías propuestas por la AHA continúan priorizando estilos de vida saludables como la estrategia más efectiva (mayor costo-beneficio) para la prevención de la ECV. </a:t>
            </a:r>
            <a:endParaRPr lang="es-ES" altLang="es-CL" sz="1800" b="1" i="1" dirty="0">
              <a:solidFill>
                <a:schemeClr val="tx1"/>
              </a:solidFill>
              <a:latin typeface="Calibri" panose="020F0502020204030204" pitchFamily="34" charset="0"/>
              <a:cs typeface="Calibri" panose="020F0502020204030204" pitchFamily="34" charset="0"/>
            </a:endParaRPr>
          </a:p>
        </p:txBody>
      </p:sp>
      <p:pic>
        <p:nvPicPr>
          <p:cNvPr id="14" name="Picture 4" descr="Dibujo para colorear Mujeres bailando">
            <a:extLst>
              <a:ext uri="{FF2B5EF4-FFF2-40B4-BE49-F238E27FC236}">
                <a16:creationId xmlns:a16="http://schemas.microsoft.com/office/drawing/2014/main" id="{55B1BDF3-3BEC-14F2-9BCC-8081BD404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5387" y="2553616"/>
            <a:ext cx="2349912" cy="197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Recording 10-09-2024 10:08:56">
            <a:hlinkClick r:id="" action="ppaction://media"/>
            <a:extLst>
              <a:ext uri="{FF2B5EF4-FFF2-40B4-BE49-F238E27FC236}">
                <a16:creationId xmlns:a16="http://schemas.microsoft.com/office/drawing/2014/main" id="{2C993906-5DFC-6BB3-D674-B10344772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74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2">
            <a:extLst>
              <a:ext uri="{FF2B5EF4-FFF2-40B4-BE49-F238E27FC236}">
                <a16:creationId xmlns:a16="http://schemas.microsoft.com/office/drawing/2014/main" id="{E4139A06-D26E-BC40-A297-B89F1ED69AC7}"/>
              </a:ext>
            </a:extLst>
          </p:cNvPr>
          <p:cNvSpPr txBox="1">
            <a:spLocks noChangeArrowheads="1"/>
          </p:cNvSpPr>
          <p:nvPr/>
        </p:nvSpPr>
        <p:spPr bwMode="auto">
          <a:xfrm>
            <a:off x="435721" y="2433049"/>
            <a:ext cx="4353116" cy="1324563"/>
          </a:xfrm>
          <a:prstGeom prst="rect">
            <a:avLst/>
          </a:prstGeom>
          <a:ln>
            <a:solidFill>
              <a:schemeClr val="tx1"/>
            </a:solidFill>
          </a:ln>
          <a:scene3d>
            <a:camera prst="orthographicFront">
              <a:rot lat="0" lon="0" rev="0"/>
            </a:camera>
            <a:lightRig rig="threePt" dir="t">
              <a:rot lat="0" lon="0" rev="1200000"/>
            </a:lightRig>
          </a:scene3d>
        </p:spPr>
        <p:txBody>
          <a:bodyPr vert="horz" lIns="91440" tIns="45720" rIns="91440" bIns="45720" numCol="1" rtlCol="0" anchor="t" anchorCtr="0" compatLnSpc="1">
            <a:prstTxWarp prst="textNoShape">
              <a:avLst/>
            </a:prstTxWarp>
            <a:normAutofit/>
          </a:bodyPr>
          <a:lstStyle>
            <a:lvl1pPr>
              <a:defRPr sz="3200">
                <a:solidFill>
                  <a:schemeClr val="accent2"/>
                </a:solidFill>
                <a:latin typeface="Arial" charset="0"/>
                <a:ea typeface="MS PGothic" charset="0"/>
                <a:cs typeface="MS PGothic" charset="0"/>
              </a:defRPr>
            </a:lvl1pPr>
            <a:lvl2pPr>
              <a:defRPr sz="2800">
                <a:solidFill>
                  <a:schemeClr val="accent2"/>
                </a:solidFill>
                <a:latin typeface="Arial" charset="0"/>
                <a:ea typeface="MS PGothic" charset="0"/>
                <a:cs typeface="MS PGothic" charset="0"/>
              </a:defRPr>
            </a:lvl2pPr>
            <a:lvl3pPr>
              <a:defRPr sz="2400">
                <a:solidFill>
                  <a:schemeClr val="accent2"/>
                </a:solidFill>
                <a:latin typeface="Arial" charset="0"/>
                <a:ea typeface="MS PGothic" charset="0"/>
                <a:cs typeface="MS PGothic" charset="0"/>
              </a:defRPr>
            </a:lvl3pPr>
            <a:lvl4pPr>
              <a:defRPr sz="2000">
                <a:solidFill>
                  <a:schemeClr val="accent2"/>
                </a:solidFill>
                <a:latin typeface="Arial" charset="0"/>
                <a:ea typeface="MS PGothic" charset="0"/>
                <a:cs typeface="MS PGothic" charset="0"/>
              </a:defRPr>
            </a:lvl4pPr>
            <a:lvl5pPr>
              <a:defRPr sz="2000">
                <a:solidFill>
                  <a:schemeClr val="accent2"/>
                </a:solidFill>
                <a:latin typeface="Arial" charset="0"/>
                <a:ea typeface="MS PGothic" charset="0"/>
                <a:cs typeface="MS PGothic" charset="0"/>
              </a:defRPr>
            </a:lvl5pPr>
            <a:lvl6pPr eaLnBrk="0" hangingPunct="0">
              <a:spcBef>
                <a:spcPts val="1200"/>
              </a:spcBef>
              <a:defRPr sz="2000">
                <a:solidFill>
                  <a:schemeClr val="accent2"/>
                </a:solidFill>
                <a:latin typeface="Arial" charset="0"/>
                <a:ea typeface="MS PGothic" charset="0"/>
                <a:cs typeface="MS PGothic" charset="0"/>
              </a:defRPr>
            </a:lvl6pPr>
            <a:lvl7pPr eaLnBrk="0" hangingPunct="0">
              <a:spcBef>
                <a:spcPts val="1200"/>
              </a:spcBef>
              <a:defRPr sz="2000">
                <a:solidFill>
                  <a:schemeClr val="accent2"/>
                </a:solidFill>
                <a:latin typeface="Arial" charset="0"/>
                <a:ea typeface="MS PGothic" charset="0"/>
                <a:cs typeface="MS PGothic" charset="0"/>
              </a:defRPr>
            </a:lvl7pPr>
            <a:lvl8pPr eaLnBrk="0" hangingPunct="0">
              <a:spcBef>
                <a:spcPts val="1200"/>
              </a:spcBef>
              <a:defRPr sz="2000">
                <a:solidFill>
                  <a:schemeClr val="accent2"/>
                </a:solidFill>
                <a:latin typeface="Arial" charset="0"/>
                <a:ea typeface="MS PGothic" charset="0"/>
                <a:cs typeface="MS PGothic" charset="0"/>
              </a:defRPr>
            </a:lvl8pPr>
            <a:lvl9pPr eaLnBrk="0" hangingPunct="0">
              <a:spcBef>
                <a:spcPts val="1200"/>
              </a:spcBef>
              <a:defRPr sz="2000">
                <a:solidFill>
                  <a:schemeClr val="accent2"/>
                </a:solidFill>
                <a:latin typeface="Arial" charset="0"/>
                <a:ea typeface="MS PGothic" charset="0"/>
                <a:cs typeface="MS PGothic" charset="0"/>
              </a:defRPr>
            </a:lvl9pPr>
          </a:lstStyle>
          <a:p>
            <a:pPr>
              <a:lnSpc>
                <a:spcPct val="90000"/>
              </a:lnSpc>
              <a:spcAft>
                <a:spcPts val="600"/>
              </a:spcAft>
              <a:defRPr/>
            </a:pPr>
            <a:r>
              <a:rPr lang="en-US" sz="2000" dirty="0" err="1">
                <a:solidFill>
                  <a:srgbClr val="595959"/>
                </a:solidFill>
                <a:latin typeface="+mn-lt"/>
                <a:ea typeface="+mn-ea"/>
                <a:cs typeface="+mn-cs"/>
              </a:rPr>
              <a:t>Factores</a:t>
            </a:r>
            <a:r>
              <a:rPr lang="en-US" sz="2000" dirty="0">
                <a:solidFill>
                  <a:srgbClr val="595959"/>
                </a:solidFill>
                <a:latin typeface="+mn-lt"/>
                <a:ea typeface="+mn-ea"/>
                <a:cs typeface="+mn-cs"/>
              </a:rPr>
              <a:t> de </a:t>
            </a:r>
            <a:r>
              <a:rPr lang="en-US" sz="2000" dirty="0" err="1">
                <a:solidFill>
                  <a:srgbClr val="595959"/>
                </a:solidFill>
                <a:latin typeface="+mn-lt"/>
                <a:ea typeface="+mn-ea"/>
                <a:cs typeface="+mn-cs"/>
              </a:rPr>
              <a:t>Riesgo</a:t>
            </a:r>
            <a:r>
              <a:rPr lang="en-US" sz="2000" dirty="0">
                <a:solidFill>
                  <a:srgbClr val="595959"/>
                </a:solidFill>
                <a:latin typeface="+mn-lt"/>
                <a:ea typeface="+mn-ea"/>
                <a:cs typeface="+mn-cs"/>
              </a:rPr>
              <a:t>: </a:t>
            </a:r>
            <a:r>
              <a:rPr lang="en-US" sz="2000" dirty="0" err="1">
                <a:solidFill>
                  <a:srgbClr val="595959"/>
                </a:solidFill>
                <a:latin typeface="+mn-lt"/>
                <a:ea typeface="+mn-ea"/>
                <a:cs typeface="+mn-cs"/>
              </a:rPr>
              <a:t>Estudio</a:t>
            </a:r>
            <a:r>
              <a:rPr lang="en-US" sz="2000" dirty="0">
                <a:solidFill>
                  <a:srgbClr val="595959"/>
                </a:solidFill>
                <a:latin typeface="+mn-lt"/>
                <a:ea typeface="+mn-ea"/>
                <a:cs typeface="+mn-cs"/>
              </a:rPr>
              <a:t> de Framingham. </a:t>
            </a:r>
            <a:r>
              <a:rPr lang="en-US" sz="2000" dirty="0" err="1">
                <a:solidFill>
                  <a:srgbClr val="595959"/>
                </a:solidFill>
                <a:latin typeface="+mn-lt"/>
                <a:ea typeface="+mn-ea"/>
                <a:cs typeface="+mn-cs"/>
              </a:rPr>
              <a:t>Seguimiento</a:t>
            </a:r>
            <a:r>
              <a:rPr lang="en-US" sz="2000" dirty="0">
                <a:solidFill>
                  <a:srgbClr val="595959"/>
                </a:solidFill>
                <a:latin typeface="+mn-lt"/>
                <a:ea typeface="+mn-ea"/>
                <a:cs typeface="+mn-cs"/>
              </a:rPr>
              <a:t> </a:t>
            </a:r>
            <a:r>
              <a:rPr lang="en-US" sz="2000" dirty="0" err="1">
                <a:solidFill>
                  <a:srgbClr val="595959"/>
                </a:solidFill>
                <a:latin typeface="+mn-lt"/>
                <a:ea typeface="+mn-ea"/>
                <a:cs typeface="+mn-cs"/>
              </a:rPr>
              <a:t>poblacional</a:t>
            </a:r>
            <a:r>
              <a:rPr lang="en-US" sz="2000" dirty="0">
                <a:solidFill>
                  <a:srgbClr val="595959"/>
                </a:solidFill>
                <a:latin typeface="+mn-lt"/>
                <a:ea typeface="+mn-ea"/>
                <a:cs typeface="+mn-cs"/>
              </a:rPr>
              <a:t> 26 </a:t>
            </a:r>
            <a:r>
              <a:rPr lang="en-US" sz="2000" dirty="0" err="1">
                <a:solidFill>
                  <a:srgbClr val="595959"/>
                </a:solidFill>
                <a:latin typeface="+mn-lt"/>
                <a:ea typeface="+mn-ea"/>
                <a:cs typeface="+mn-cs"/>
              </a:rPr>
              <a:t>años</a:t>
            </a:r>
            <a:r>
              <a:rPr lang="en-US" sz="2000" dirty="0">
                <a:solidFill>
                  <a:srgbClr val="595959"/>
                </a:solidFill>
                <a:latin typeface="+mn-lt"/>
                <a:ea typeface="+mn-ea"/>
                <a:cs typeface="+mn-cs"/>
              </a:rPr>
              <a:t>. </a:t>
            </a:r>
            <a:r>
              <a:rPr lang="en-US" sz="2000" dirty="0" err="1">
                <a:solidFill>
                  <a:srgbClr val="595959"/>
                </a:solidFill>
                <a:latin typeface="+mn-lt"/>
                <a:ea typeface="+mn-ea"/>
                <a:cs typeface="+mn-cs"/>
              </a:rPr>
              <a:t>Kannel</a:t>
            </a:r>
            <a:r>
              <a:rPr lang="en-US" sz="2000" dirty="0">
                <a:solidFill>
                  <a:srgbClr val="595959"/>
                </a:solidFill>
                <a:latin typeface="+mn-lt"/>
                <a:ea typeface="+mn-ea"/>
                <a:cs typeface="+mn-cs"/>
              </a:rPr>
              <a:t> y col. Am. Heart J 111:38-90. 1986</a:t>
            </a:r>
          </a:p>
        </p:txBody>
      </p:sp>
      <p:pic>
        <p:nvPicPr>
          <p:cNvPr id="4" name="Picture 3">
            <a:extLst>
              <a:ext uri="{FF2B5EF4-FFF2-40B4-BE49-F238E27FC236}">
                <a16:creationId xmlns:a16="http://schemas.microsoft.com/office/drawing/2014/main" id="{4BE342D1-DDD8-4459-9C12-98F3F4963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32" b="11058"/>
          <a:stretch/>
        </p:blipFill>
        <p:spPr bwMode="auto">
          <a:xfrm>
            <a:off x="5224558" y="1097039"/>
            <a:ext cx="6889878" cy="46639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Recording 10-09-2024 10:10:38">
            <a:hlinkClick r:id="" action="ppaction://media"/>
            <a:extLst>
              <a:ext uri="{FF2B5EF4-FFF2-40B4-BE49-F238E27FC236}">
                <a16:creationId xmlns:a16="http://schemas.microsoft.com/office/drawing/2014/main" id="{A2DBED35-006D-E792-D7F2-8D73E5FB3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2533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uadroTexto 5">
            <a:extLst>
              <a:ext uri="{FF2B5EF4-FFF2-40B4-BE49-F238E27FC236}">
                <a16:creationId xmlns:a16="http://schemas.microsoft.com/office/drawing/2014/main" id="{670F5B0B-16FF-861B-13DF-9DACA77F3B93}"/>
              </a:ext>
            </a:extLst>
          </p:cNvPr>
          <p:cNvSpPr txBox="1"/>
          <p:nvPr/>
        </p:nvSpPr>
        <p:spPr bwMode="auto">
          <a:xfrm>
            <a:off x="862366" y="2194102"/>
            <a:ext cx="3427001" cy="3908586"/>
          </a:xfrm>
          <a:prstGeom prst="rect">
            <a:avLst/>
          </a:prstGeom>
          <a:scene3d>
            <a:camera prst="orthographicFront">
              <a:rot lat="0" lon="0" rev="0"/>
            </a:camera>
            <a:lightRig rig="threePt" dir="t">
              <a:rot lat="0" lon="0" rev="1200000"/>
            </a:lightRig>
          </a:scene3d>
        </p:spPr>
        <p:txBody>
          <a:bodyPr vert="horz" lIns="91440" tIns="45720" rIns="91440" bIns="45720" numCol="1" rtlCol="0" anchorCtr="0" compatLnSpc="1">
            <a:prstTxWarp prst="textNoShape">
              <a:avLst/>
            </a:prstTxWarp>
            <a:normAutofit/>
          </a:bodyPr>
          <a:lstStyle/>
          <a:p>
            <a:pPr indent="-228600">
              <a:lnSpc>
                <a:spcPct val="90000"/>
              </a:lnSpc>
              <a:spcAft>
                <a:spcPts val="600"/>
              </a:spcAft>
              <a:buFont typeface="Arial" panose="020B0604020202020204" pitchFamily="34" charset="0"/>
              <a:buChar char="•"/>
              <a:defRPr/>
            </a:pPr>
            <a:r>
              <a:rPr lang="en-US" sz="2000">
                <a:effectLst>
                  <a:outerShdw blurRad="38100" dist="38100" dir="2700000" algn="tl">
                    <a:srgbClr val="C0C0C0"/>
                  </a:outerShdw>
                </a:effectLst>
              </a:rPr>
              <a:t>Reaven  en 1988 introduce el concepto de  Síndrome Metabólico como un  complejo desorden a la vez  que un  emergente desafío clínico.</a:t>
            </a:r>
            <a:endParaRPr lang="en-US" sz="2000"/>
          </a:p>
          <a:p>
            <a:pPr indent="-228600">
              <a:lnSpc>
                <a:spcPct val="90000"/>
              </a:lnSpc>
              <a:spcAft>
                <a:spcPts val="600"/>
              </a:spcAft>
              <a:buFont typeface="Arial" panose="020B0604020202020204" pitchFamily="34" charset="0"/>
              <a:buChar char="•"/>
              <a:defRPr/>
            </a:pPr>
            <a:r>
              <a:rPr lang="en-US" sz="2000"/>
              <a:t>Se define como un conjunto de factores de riesgo que predisponen a quien lo sufre a desarrollar diabetes y problemas cardiovasculares</a:t>
            </a:r>
          </a:p>
        </p:txBody>
      </p:sp>
      <p:pic>
        <p:nvPicPr>
          <p:cNvPr id="5" name="Imagen 5">
            <a:extLst>
              <a:ext uri="{FF2B5EF4-FFF2-40B4-BE49-F238E27FC236}">
                <a16:creationId xmlns:a16="http://schemas.microsoft.com/office/drawing/2014/main" id="{F2AAC27A-BB31-93BB-172A-B33FCA17BC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45457" y="1684495"/>
            <a:ext cx="6155141" cy="351275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pic>
        <p:nvPicPr>
          <p:cNvPr id="2" name="Audio Recording 10-09-2024 10:12:01">
            <a:hlinkClick r:id="" action="ppaction://media"/>
            <a:extLst>
              <a:ext uri="{FF2B5EF4-FFF2-40B4-BE49-F238E27FC236}">
                <a16:creationId xmlns:a16="http://schemas.microsoft.com/office/drawing/2014/main" id="{2882D1A2-69C6-36DB-662D-FE4145D950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905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F61C1209-35E4-0A80-4BC1-858F54BAED5A}"/>
              </a:ext>
            </a:extLst>
          </p:cNvPr>
          <p:cNvSpPr txBox="1">
            <a:spLocks noChangeArrowheads="1"/>
          </p:cNvSpPr>
          <p:nvPr/>
        </p:nvSpPr>
        <p:spPr bwMode="auto">
          <a:xfrm>
            <a:off x="836613" y="315912"/>
            <a:ext cx="519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Tx/>
              <a:buNone/>
            </a:pPr>
            <a:r>
              <a:rPr lang="es-MX" altLang="es-CL" sz="2400" b="1" dirty="0">
                <a:solidFill>
                  <a:schemeClr val="tx1"/>
                </a:solidFill>
                <a:latin typeface="Calibri" panose="020F0502020204030204" pitchFamily="34" charset="0"/>
                <a:cs typeface="Calibri" panose="020F0502020204030204" pitchFamily="34" charset="0"/>
              </a:rPr>
              <a:t>Salud Cardiovascular: FR</a:t>
            </a:r>
            <a:endParaRPr lang="es-ES" altLang="es-CL" sz="2400" b="1" dirty="0">
              <a:solidFill>
                <a:schemeClr val="tx1"/>
              </a:solidFill>
              <a:latin typeface="Calibri" panose="020F0502020204030204" pitchFamily="34" charset="0"/>
              <a:cs typeface="Calibri" panose="020F0502020204030204" pitchFamily="34" charset="0"/>
            </a:endParaRPr>
          </a:p>
        </p:txBody>
      </p:sp>
      <p:pic>
        <p:nvPicPr>
          <p:cNvPr id="5" name="Imagen 5">
            <a:extLst>
              <a:ext uri="{FF2B5EF4-FFF2-40B4-BE49-F238E27FC236}">
                <a16:creationId xmlns:a16="http://schemas.microsoft.com/office/drawing/2014/main" id="{538125F0-44FC-570E-0A72-B3AA8329B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1106488"/>
            <a:ext cx="5935663"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03DF41E6-7B22-CE9F-78CD-4C552CBBC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488" y="215900"/>
            <a:ext cx="5780087"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7">
            <a:extLst>
              <a:ext uri="{FF2B5EF4-FFF2-40B4-BE49-F238E27FC236}">
                <a16:creationId xmlns:a16="http://schemas.microsoft.com/office/drawing/2014/main" id="{A4C4F359-A3DE-9095-E686-7B7353E56CE0}"/>
              </a:ext>
            </a:extLst>
          </p:cNvPr>
          <p:cNvSpPr txBox="1">
            <a:spLocks noChangeArrowheads="1"/>
          </p:cNvSpPr>
          <p:nvPr/>
        </p:nvSpPr>
        <p:spPr bwMode="auto">
          <a:xfrm>
            <a:off x="6600825" y="4876800"/>
            <a:ext cx="4829175"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ClrTx/>
              <a:buFontTx/>
              <a:buNone/>
            </a:pPr>
            <a:r>
              <a:rPr lang="es-CL" altLang="es-CL" sz="1800" dirty="0">
                <a:solidFill>
                  <a:schemeClr val="tx1"/>
                </a:solidFill>
                <a:latin typeface="Calibri" panose="020F0502020204030204" pitchFamily="34" charset="0"/>
                <a:cs typeface="Calibri" panose="020F0502020204030204" pitchFamily="34" charset="0"/>
              </a:rPr>
              <a:t>Encuesta Nacional de Salud 2016-2017</a:t>
            </a:r>
          </a:p>
          <a:p>
            <a:pPr>
              <a:spcBef>
                <a:spcPct val="0"/>
              </a:spcBef>
              <a:buClrTx/>
              <a:buFontTx/>
              <a:buNone/>
            </a:pPr>
            <a:r>
              <a:rPr lang="es-CL" altLang="es-CL" sz="1800" dirty="0">
                <a:solidFill>
                  <a:schemeClr val="tx1"/>
                </a:solidFill>
                <a:latin typeface="Calibri" panose="020F0502020204030204" pitchFamily="34" charset="0"/>
                <a:cs typeface="Calibri" panose="020F0502020204030204" pitchFamily="34" charset="0"/>
              </a:rPr>
              <a:t>Primeros Resultados. MINSAL.</a:t>
            </a:r>
          </a:p>
        </p:txBody>
      </p:sp>
      <p:pic>
        <p:nvPicPr>
          <p:cNvPr id="2" name="Audio Recording 10-09-2024 10:13:16">
            <a:hlinkClick r:id="" action="ppaction://media"/>
            <a:extLst>
              <a:ext uri="{FF2B5EF4-FFF2-40B4-BE49-F238E27FC236}">
                <a16:creationId xmlns:a16="http://schemas.microsoft.com/office/drawing/2014/main" id="{5A8FE009-A432-049C-4038-1F0128A6EA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7588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8">
            <a:extLst>
              <a:ext uri="{FF2B5EF4-FFF2-40B4-BE49-F238E27FC236}">
                <a16:creationId xmlns:a16="http://schemas.microsoft.com/office/drawing/2014/main" id="{3579BEDE-6799-F384-8E5F-0BD43B0E74F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5286" y="715012"/>
            <a:ext cx="5192217" cy="30523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4">
            <a:extLst>
              <a:ext uri="{FF2B5EF4-FFF2-40B4-BE49-F238E27FC236}">
                <a16:creationId xmlns:a16="http://schemas.microsoft.com/office/drawing/2014/main" id="{674D1B2E-21EA-77C1-AB75-0A5474BEC7C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67866" y="4421683"/>
            <a:ext cx="2333643" cy="16883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2">
            <a:extLst>
              <a:ext uri="{FF2B5EF4-FFF2-40B4-BE49-F238E27FC236}">
                <a16:creationId xmlns:a16="http://schemas.microsoft.com/office/drawing/2014/main" id="{581C93D6-9A78-5846-7F83-2D662B29BC2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08169" y="4444125"/>
            <a:ext cx="2333643" cy="1686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7">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1">
            <a:extLst>
              <a:ext uri="{FF2B5EF4-FFF2-40B4-BE49-F238E27FC236}">
                <a16:creationId xmlns:a16="http://schemas.microsoft.com/office/drawing/2014/main" id="{6F78AF11-204F-C768-D2D3-B360EFDD771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73177" y="1541692"/>
            <a:ext cx="5157201" cy="37767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Recording 10-09-2024 10:13:44">
            <a:hlinkClick r:id="" action="ppaction://media"/>
            <a:extLst>
              <a:ext uri="{FF2B5EF4-FFF2-40B4-BE49-F238E27FC236}">
                <a16:creationId xmlns:a16="http://schemas.microsoft.com/office/drawing/2014/main" id="{CDC573B7-172E-83B1-83E2-AADA57D9ED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6021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1">
            <a:extLst>
              <a:ext uri="{FF2B5EF4-FFF2-40B4-BE49-F238E27FC236}">
                <a16:creationId xmlns:a16="http://schemas.microsoft.com/office/drawing/2014/main" id="{0D372510-7B1A-516C-47F4-187ADC8C1B9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7" y="1545091"/>
            <a:ext cx="5294716" cy="37678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Imagen 2">
            <a:extLst>
              <a:ext uri="{FF2B5EF4-FFF2-40B4-BE49-F238E27FC236}">
                <a16:creationId xmlns:a16="http://schemas.microsoft.com/office/drawing/2014/main" id="{7DB50087-4654-A29E-331A-0CAA51A5842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53817" y="1431318"/>
            <a:ext cx="5294715" cy="3995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44720CC7-1482-7BFA-07C2-536E9854CCF2}"/>
              </a:ext>
            </a:extLst>
          </p:cNvPr>
          <p:cNvSpPr txBox="1">
            <a:spLocks noChangeArrowheads="1"/>
          </p:cNvSpPr>
          <p:nvPr/>
        </p:nvSpPr>
        <p:spPr bwMode="auto">
          <a:xfrm>
            <a:off x="1965325" y="484188"/>
            <a:ext cx="7927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3300"/>
              </a:buClr>
              <a:buChar char="•"/>
              <a:defRPr sz="3200">
                <a:solidFill>
                  <a:schemeClr val="accent2"/>
                </a:solidFill>
                <a:latin typeface="Arial" panose="020B0604020202020204" pitchFamily="34" charset="0"/>
                <a:ea typeface="MS PGothic" panose="020B0600070205080204" pitchFamily="34" charset="-128"/>
              </a:defRPr>
            </a:lvl1pPr>
            <a:lvl2pPr marL="742950" indent="-285750">
              <a:spcBef>
                <a:spcPts val="1200"/>
              </a:spcBef>
              <a:buClr>
                <a:srgbClr val="FF3300"/>
              </a:buClr>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ts val="1200"/>
              </a:spcBef>
              <a:buClr>
                <a:srgbClr val="FF3300"/>
              </a:buClr>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ts val="1200"/>
              </a:spcBef>
              <a:buClr>
                <a:srgbClr val="FF3300"/>
              </a:buClr>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ts val="1200"/>
              </a:spcBef>
              <a:spcAft>
                <a:spcPct val="0"/>
              </a:spcAft>
              <a:buClr>
                <a:srgbClr val="FF3300"/>
              </a:buClr>
              <a:buChar char="»"/>
              <a:defRPr sz="2000">
                <a:solidFill>
                  <a:schemeClr val="accent2"/>
                </a:solidFill>
                <a:latin typeface="Arial" panose="020B0604020202020204" pitchFamily="34" charset="0"/>
                <a:ea typeface="MS PGothic" panose="020B0600070205080204" pitchFamily="34" charset="-128"/>
              </a:defRPr>
            </a:lvl9pPr>
          </a:lstStyle>
          <a:p>
            <a:pPr eaLnBrk="1" hangingPunct="1">
              <a:spcBef>
                <a:spcPct val="50000"/>
              </a:spcBef>
              <a:buClrTx/>
              <a:buFontTx/>
              <a:buNone/>
            </a:pPr>
            <a:endParaRPr lang="es-ES" altLang="es-CL" sz="1800">
              <a:solidFill>
                <a:schemeClr val="tx1"/>
              </a:solidFill>
            </a:endParaRPr>
          </a:p>
        </p:txBody>
      </p:sp>
      <p:pic>
        <p:nvPicPr>
          <p:cNvPr id="2" name="Audio Recording 10-09-2024 10:14:25">
            <a:hlinkClick r:id="" action="ppaction://media"/>
            <a:extLst>
              <a:ext uri="{FF2B5EF4-FFF2-40B4-BE49-F238E27FC236}">
                <a16:creationId xmlns:a16="http://schemas.microsoft.com/office/drawing/2014/main" id="{4A9155D9-BEFD-A6E2-2D28-B73B752C7D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7070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5" name="Imagen 4">
            <a:extLst>
              <a:ext uri="{FF2B5EF4-FFF2-40B4-BE49-F238E27FC236}">
                <a16:creationId xmlns:a16="http://schemas.microsoft.com/office/drawing/2014/main" id="{F14A8EF5-BA72-7F11-F0CA-97FECC3454AE}"/>
              </a:ext>
            </a:extLst>
          </p:cNvPr>
          <p:cNvPicPr>
            <a:picLocks noChangeAspect="1"/>
          </p:cNvPicPr>
          <p:nvPr/>
        </p:nvPicPr>
        <p:blipFill>
          <a:blip r:embed="rId4"/>
          <a:stretch>
            <a:fillRect/>
          </a:stretch>
        </p:blipFill>
        <p:spPr>
          <a:xfrm>
            <a:off x="1140934" y="2292614"/>
            <a:ext cx="4616434" cy="2093650"/>
          </a:xfrm>
          <a:prstGeom prst="rect">
            <a:avLst/>
          </a:prstGeom>
        </p:spPr>
      </p:pic>
      <p:cxnSp>
        <p:nvCxnSpPr>
          <p:cNvPr id="16" name="Straight Connector 15">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39829C8D-44BA-ED6F-E534-2A06127E853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34633" y="2306032"/>
            <a:ext cx="4644528" cy="20668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Recording 10-09-2024 10:15:41">
            <a:hlinkClick r:id="" action="ppaction://media"/>
            <a:extLst>
              <a:ext uri="{FF2B5EF4-FFF2-40B4-BE49-F238E27FC236}">
                <a16:creationId xmlns:a16="http://schemas.microsoft.com/office/drawing/2014/main" id="{70DBF394-5607-7D38-6641-2BEF98732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0388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2586</Words>
  <Application>Microsoft Macintosh PowerPoint</Application>
  <PresentationFormat>Panorámica</PresentationFormat>
  <Paragraphs>164</Paragraphs>
  <Slides>23</Slides>
  <Notes>0</Notes>
  <HiddenSlides>0</HiddenSlides>
  <MMClips>23</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23</vt:i4>
      </vt:variant>
    </vt:vector>
  </HeadingPairs>
  <TitlesOfParts>
    <vt:vector size="35" baseType="lpstr">
      <vt:lpstr>-apple-system</vt:lpstr>
      <vt:lpstr>Arial</vt:lpstr>
      <vt:lpstr>Calibri</vt:lpstr>
      <vt:lpstr>Calibri Light</vt:lpstr>
      <vt:lpstr>Cambria</vt:lpstr>
      <vt:lpstr>Corbel</vt:lpstr>
      <vt:lpstr>inherit</vt:lpstr>
      <vt:lpstr>NexusSerifPro</vt:lpstr>
      <vt:lpstr>Segoe UI Web (West European)</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Manual para el manejo de la Mujer en el Climaterio SOCHEG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THM y ECV</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Editora</dc:creator>
  <cp:lastModifiedBy>Editora</cp:lastModifiedBy>
  <cp:revision>5</cp:revision>
  <dcterms:created xsi:type="dcterms:W3CDTF">2024-08-31T21:19:18Z</dcterms:created>
  <dcterms:modified xsi:type="dcterms:W3CDTF">2024-09-10T13:39:07Z</dcterms:modified>
</cp:coreProperties>
</file>