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69" r:id="rId5"/>
    <p:sldId id="270" r:id="rId6"/>
    <p:sldId id="271" r:id="rId7"/>
    <p:sldId id="272" r:id="rId8"/>
    <p:sldId id="259" r:id="rId9"/>
    <p:sldId id="262" r:id="rId10"/>
    <p:sldId id="263" r:id="rId11"/>
    <p:sldId id="264" r:id="rId12"/>
    <p:sldId id="261" r:id="rId13"/>
    <p:sldId id="268" r:id="rId14"/>
    <p:sldId id="267" r:id="rId15"/>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BECDF6-D497-BED6-2EF8-24364789018F}" v="131" dt="2024-08-11T22:20:59.228"/>
    <p1510:client id="{A004B328-A47B-9459-C860-FB77C1C7C4F1}" v="274" dt="2024-08-12T02:35:29.955"/>
    <p1510:client id="{F805CF34-FA00-D36A-CD07-1B4E99181D8C}" v="233" dt="2024-08-11T22:06:23.5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forms.gle/qmLWr4g6hF4XqHip6" TargetMode="External"/><Relationship Id="rId1" Type="http://schemas.openxmlformats.org/officeDocument/2006/relationships/hyperlink" Target="https://drive.google.com/file/d/1ZYkGejsGXJ64MJlTk9BHBw0MAzOdlaFF/view?usp=drive_link" TargetMode="External"/><Relationship Id="rId6" Type="http://schemas.openxmlformats.org/officeDocument/2006/relationships/image" Target="../media/image6.svg"/><Relationship Id="rId5" Type="http://schemas.openxmlformats.org/officeDocument/2006/relationships/image" Target="../media/image4.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8" Type="http://schemas.openxmlformats.org/officeDocument/2006/relationships/hyperlink" Target="https://forms.gle/qmLWr4g6hF4XqHip6" TargetMode="External"/><Relationship Id="rId7" Type="http://schemas.openxmlformats.org/officeDocument/2006/relationships/image" Target="../media/image6.svg"/><Relationship Id="rId1" Type="http://schemas.openxmlformats.org/officeDocument/2006/relationships/image" Target="../media/image3.png"/><Relationship Id="rId6" Type="http://schemas.openxmlformats.org/officeDocument/2006/relationships/image" Target="../media/image4.png"/><Relationship Id="rId5" Type="http://schemas.openxmlformats.org/officeDocument/2006/relationships/hyperlink" Target="https://drive.google.com/file/d/1ZYkGejsGXJ64MJlTk9BHBw0MAzOdlaFF/view?usp=drive_link" TargetMode="External"/><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454375-2A3E-4EF9-8F54-F6A0F9690539}"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C4B10517-7A79-47DB-AC76-409291D94CCE}">
      <dgm:prSet/>
      <dgm:spPr/>
      <dgm:t>
        <a:bodyPr/>
        <a:lstStyle/>
        <a:p>
          <a:r>
            <a:rPr lang="es-MX" dirty="0"/>
            <a:t>Normativa Interna para estudiantes de las carreras del área de la salud </a:t>
          </a:r>
          <a:endParaRPr lang="en-US" dirty="0"/>
        </a:p>
      </dgm:t>
    </dgm:pt>
    <dgm:pt modelId="{9ACC66FE-800C-48DB-9542-9CD20F884C04}" type="parTrans" cxnId="{521CF717-3EBA-4006-9B43-855AE6FAB39B}">
      <dgm:prSet/>
      <dgm:spPr/>
      <dgm:t>
        <a:bodyPr/>
        <a:lstStyle/>
        <a:p>
          <a:endParaRPr lang="en-US"/>
        </a:p>
      </dgm:t>
    </dgm:pt>
    <dgm:pt modelId="{6051917B-2FB4-44D2-BB8A-0B074D48A770}" type="sibTrans" cxnId="{521CF717-3EBA-4006-9B43-855AE6FAB39B}">
      <dgm:prSet/>
      <dgm:spPr/>
      <dgm:t>
        <a:bodyPr/>
        <a:lstStyle/>
        <a:p>
          <a:endParaRPr lang="en-US"/>
        </a:p>
      </dgm:t>
    </dgm:pt>
    <dgm:pt modelId="{7F8E22D7-F6F1-417D-ABAB-B64DB6D1124C}">
      <dgm:prSet/>
      <dgm:spPr/>
      <dgm:t>
        <a:bodyPr/>
        <a:lstStyle/>
        <a:p>
          <a:r>
            <a:rPr lang="es-MX" dirty="0"/>
            <a:t>Manual de ingreso a campo clínico</a:t>
          </a:r>
          <a:endParaRPr lang="en-US" dirty="0"/>
        </a:p>
      </dgm:t>
    </dgm:pt>
    <dgm:pt modelId="{92210021-8275-4536-9395-6ACB3C54E45D}" type="parTrans" cxnId="{C04859C9-719B-4089-859C-C5D9274B39B5}">
      <dgm:prSet/>
      <dgm:spPr/>
      <dgm:t>
        <a:bodyPr/>
        <a:lstStyle/>
        <a:p>
          <a:endParaRPr lang="en-US"/>
        </a:p>
      </dgm:t>
    </dgm:pt>
    <dgm:pt modelId="{360E2808-D83E-4351-A3CD-72388B2EC195}" type="sibTrans" cxnId="{C04859C9-719B-4089-859C-C5D9274B39B5}">
      <dgm:prSet/>
      <dgm:spPr/>
      <dgm:t>
        <a:bodyPr/>
        <a:lstStyle/>
        <a:p>
          <a:endParaRPr lang="en-US"/>
        </a:p>
      </dgm:t>
    </dgm:pt>
    <dgm:pt modelId="{8BAE7047-FA9E-4B21-ACC0-E54503D5085D}">
      <dgm:prSet/>
      <dgm:spPr/>
      <dgm:t>
        <a:bodyPr/>
        <a:lstStyle/>
        <a:p>
          <a:r>
            <a:rPr lang="es-MX" dirty="0"/>
            <a:t>Procedimiento de actuación ante denuncias sobre acoso sexual, laboral, violencia de género y discriminación arbitraria.</a:t>
          </a:r>
          <a:endParaRPr lang="en-US" dirty="0"/>
        </a:p>
      </dgm:t>
    </dgm:pt>
    <dgm:pt modelId="{DB1ECBBC-2759-4127-A401-7851C713DFC3}" type="parTrans" cxnId="{8B29A2B9-A3BF-4047-8819-A2E9D59E4F12}">
      <dgm:prSet/>
      <dgm:spPr/>
      <dgm:t>
        <a:bodyPr/>
        <a:lstStyle/>
        <a:p>
          <a:endParaRPr lang="en-US"/>
        </a:p>
      </dgm:t>
    </dgm:pt>
    <dgm:pt modelId="{3F784389-C6BC-4E09-A3DC-6814FFAB6535}" type="sibTrans" cxnId="{8B29A2B9-A3BF-4047-8819-A2E9D59E4F12}">
      <dgm:prSet/>
      <dgm:spPr/>
      <dgm:t>
        <a:bodyPr/>
        <a:lstStyle/>
        <a:p>
          <a:endParaRPr lang="en-US"/>
        </a:p>
      </dgm:t>
    </dgm:pt>
    <dgm:pt modelId="{8961521B-6E93-4950-B74B-2BCBE58CF2AD}">
      <dgm:prSet/>
      <dgm:spPr/>
      <dgm:t>
        <a:bodyPr/>
        <a:lstStyle/>
        <a:p>
          <a:r>
            <a:rPr lang="es-MX" dirty="0"/>
            <a:t>Protocolo de accidente cortopunzante</a:t>
          </a:r>
          <a:endParaRPr lang="en-US" dirty="0"/>
        </a:p>
      </dgm:t>
    </dgm:pt>
    <dgm:pt modelId="{EA3976BA-C51C-42FE-B234-E1156C4592A9}" type="parTrans" cxnId="{43857997-8FF7-42ED-813D-8D1881A02A22}">
      <dgm:prSet/>
      <dgm:spPr/>
      <dgm:t>
        <a:bodyPr/>
        <a:lstStyle/>
        <a:p>
          <a:endParaRPr lang="en-US"/>
        </a:p>
      </dgm:t>
    </dgm:pt>
    <dgm:pt modelId="{0770D083-9085-409E-B9C8-0FBAF8D9F93D}" type="sibTrans" cxnId="{43857997-8FF7-42ED-813D-8D1881A02A22}">
      <dgm:prSet/>
      <dgm:spPr/>
      <dgm:t>
        <a:bodyPr/>
        <a:lstStyle/>
        <a:p>
          <a:endParaRPr lang="en-US"/>
        </a:p>
      </dgm:t>
    </dgm:pt>
    <dgm:pt modelId="{AAF9024F-EA80-4672-B506-6B5FFD3C2A6D}">
      <dgm:prSet phldr="0"/>
      <dgm:spPr/>
      <dgm:t>
        <a:bodyPr/>
        <a:lstStyle/>
        <a:p>
          <a:pPr rtl="0"/>
          <a:r>
            <a:rPr lang="es-MX" dirty="0">
              <a:latin typeface="Calibri Light" panose="020F0302020204030204"/>
            </a:rPr>
            <a:t>TEST IAAS</a:t>
          </a:r>
        </a:p>
      </dgm:t>
    </dgm:pt>
    <dgm:pt modelId="{EBA23E4E-84EC-4520-B9AE-52170A8FF335}" type="parTrans" cxnId="{328B5938-C8AA-4FFB-9DA6-9574F9DE57D9}">
      <dgm:prSet/>
      <dgm:spPr/>
    </dgm:pt>
    <dgm:pt modelId="{C705A3FA-BE08-4784-B3E9-79C23CBA9CBE}" type="sibTrans" cxnId="{328B5938-C8AA-4FFB-9DA6-9574F9DE57D9}">
      <dgm:prSet/>
      <dgm:spPr/>
    </dgm:pt>
    <dgm:pt modelId="{E3242211-A6C2-43DC-AD7E-B692F074F4CE}" type="pres">
      <dgm:prSet presAssocID="{00454375-2A3E-4EF9-8F54-F6A0F9690539}" presName="vert0" presStyleCnt="0">
        <dgm:presLayoutVars>
          <dgm:dir/>
          <dgm:animOne val="branch"/>
          <dgm:animLvl val="lvl"/>
        </dgm:presLayoutVars>
      </dgm:prSet>
      <dgm:spPr/>
      <dgm:t>
        <a:bodyPr/>
        <a:lstStyle/>
        <a:p>
          <a:endParaRPr lang="es-ES"/>
        </a:p>
      </dgm:t>
    </dgm:pt>
    <dgm:pt modelId="{3EFB3419-981F-4FE1-8F3B-8FBF1154E38F}" type="pres">
      <dgm:prSet presAssocID="{C4B10517-7A79-47DB-AC76-409291D94CCE}" presName="thickLine" presStyleLbl="alignNode1" presStyleIdx="0" presStyleCnt="5"/>
      <dgm:spPr/>
    </dgm:pt>
    <dgm:pt modelId="{5A33B27F-821C-406D-AD52-52D7A9803953}" type="pres">
      <dgm:prSet presAssocID="{C4B10517-7A79-47DB-AC76-409291D94CCE}" presName="horz1" presStyleCnt="0"/>
      <dgm:spPr/>
    </dgm:pt>
    <dgm:pt modelId="{E85AD43E-B76B-4625-9673-0B5B9DE3B2E1}" type="pres">
      <dgm:prSet presAssocID="{C4B10517-7A79-47DB-AC76-409291D94CCE}" presName="tx1" presStyleLbl="revTx" presStyleIdx="0" presStyleCnt="5"/>
      <dgm:spPr/>
      <dgm:t>
        <a:bodyPr/>
        <a:lstStyle/>
        <a:p>
          <a:endParaRPr lang="es-ES"/>
        </a:p>
      </dgm:t>
    </dgm:pt>
    <dgm:pt modelId="{B4FCC19B-D8F4-4E19-A09E-220ED999F017}" type="pres">
      <dgm:prSet presAssocID="{C4B10517-7A79-47DB-AC76-409291D94CCE}" presName="vert1" presStyleCnt="0"/>
      <dgm:spPr/>
    </dgm:pt>
    <dgm:pt modelId="{95A7DC7F-2FF0-42B8-A7D1-950A0D436E56}" type="pres">
      <dgm:prSet presAssocID="{7F8E22D7-F6F1-417D-ABAB-B64DB6D1124C}" presName="thickLine" presStyleLbl="alignNode1" presStyleIdx="1" presStyleCnt="5"/>
      <dgm:spPr/>
    </dgm:pt>
    <dgm:pt modelId="{9E00D877-D364-4296-97F2-1787371CD403}" type="pres">
      <dgm:prSet presAssocID="{7F8E22D7-F6F1-417D-ABAB-B64DB6D1124C}" presName="horz1" presStyleCnt="0"/>
      <dgm:spPr/>
    </dgm:pt>
    <dgm:pt modelId="{7337F76E-69DD-4041-BF24-29CFD82E180E}" type="pres">
      <dgm:prSet presAssocID="{7F8E22D7-F6F1-417D-ABAB-B64DB6D1124C}" presName="tx1" presStyleLbl="revTx" presStyleIdx="1" presStyleCnt="5"/>
      <dgm:spPr/>
      <dgm:t>
        <a:bodyPr/>
        <a:lstStyle/>
        <a:p>
          <a:endParaRPr lang="es-ES"/>
        </a:p>
      </dgm:t>
    </dgm:pt>
    <dgm:pt modelId="{083DA03D-7EE3-4A72-87FE-88D9B4DEDB83}" type="pres">
      <dgm:prSet presAssocID="{7F8E22D7-F6F1-417D-ABAB-B64DB6D1124C}" presName="vert1" presStyleCnt="0"/>
      <dgm:spPr/>
    </dgm:pt>
    <dgm:pt modelId="{E3332708-EE5F-482F-8DC7-3C3CB3D62568}" type="pres">
      <dgm:prSet presAssocID="{8BAE7047-FA9E-4B21-ACC0-E54503D5085D}" presName="thickLine" presStyleLbl="alignNode1" presStyleIdx="2" presStyleCnt="5"/>
      <dgm:spPr/>
    </dgm:pt>
    <dgm:pt modelId="{924D363F-84CE-4DCF-96AD-04C3E6065F37}" type="pres">
      <dgm:prSet presAssocID="{8BAE7047-FA9E-4B21-ACC0-E54503D5085D}" presName="horz1" presStyleCnt="0"/>
      <dgm:spPr/>
    </dgm:pt>
    <dgm:pt modelId="{89F09EAF-4678-4396-8431-519AF1213DDE}" type="pres">
      <dgm:prSet presAssocID="{8BAE7047-FA9E-4B21-ACC0-E54503D5085D}" presName="tx1" presStyleLbl="revTx" presStyleIdx="2" presStyleCnt="5"/>
      <dgm:spPr/>
      <dgm:t>
        <a:bodyPr/>
        <a:lstStyle/>
        <a:p>
          <a:endParaRPr lang="es-ES"/>
        </a:p>
      </dgm:t>
    </dgm:pt>
    <dgm:pt modelId="{740C1CD4-732D-46B0-B6A7-AB532198F70E}" type="pres">
      <dgm:prSet presAssocID="{8BAE7047-FA9E-4B21-ACC0-E54503D5085D}" presName="vert1" presStyleCnt="0"/>
      <dgm:spPr/>
    </dgm:pt>
    <dgm:pt modelId="{402BD06A-3801-48B6-B8AD-8838E97169DA}" type="pres">
      <dgm:prSet presAssocID="{8961521B-6E93-4950-B74B-2BCBE58CF2AD}" presName="thickLine" presStyleLbl="alignNode1" presStyleIdx="3" presStyleCnt="5"/>
      <dgm:spPr/>
    </dgm:pt>
    <dgm:pt modelId="{B3802B42-3E1F-4D57-9CBC-C084EF8D6ABB}" type="pres">
      <dgm:prSet presAssocID="{8961521B-6E93-4950-B74B-2BCBE58CF2AD}" presName="horz1" presStyleCnt="0"/>
      <dgm:spPr/>
    </dgm:pt>
    <dgm:pt modelId="{D2DA5CC7-2E6D-45EC-9AF0-A2D258F2CD52}" type="pres">
      <dgm:prSet presAssocID="{8961521B-6E93-4950-B74B-2BCBE58CF2AD}" presName="tx1" presStyleLbl="revTx" presStyleIdx="3" presStyleCnt="5"/>
      <dgm:spPr/>
      <dgm:t>
        <a:bodyPr/>
        <a:lstStyle/>
        <a:p>
          <a:endParaRPr lang="es-ES"/>
        </a:p>
      </dgm:t>
    </dgm:pt>
    <dgm:pt modelId="{ABE213B1-718D-44A2-9025-67E707A08166}" type="pres">
      <dgm:prSet presAssocID="{8961521B-6E93-4950-B74B-2BCBE58CF2AD}" presName="vert1" presStyleCnt="0"/>
      <dgm:spPr/>
    </dgm:pt>
    <dgm:pt modelId="{563D1495-74EE-4AD0-94FF-924B8BADC6B0}" type="pres">
      <dgm:prSet presAssocID="{AAF9024F-EA80-4672-B506-6B5FFD3C2A6D}" presName="thickLine" presStyleLbl="alignNode1" presStyleIdx="4" presStyleCnt="5"/>
      <dgm:spPr/>
    </dgm:pt>
    <dgm:pt modelId="{B837D508-8B17-4AD6-BF68-AC1BEF44C289}" type="pres">
      <dgm:prSet presAssocID="{AAF9024F-EA80-4672-B506-6B5FFD3C2A6D}" presName="horz1" presStyleCnt="0"/>
      <dgm:spPr/>
    </dgm:pt>
    <dgm:pt modelId="{7CE26148-6FB4-4C01-A625-6FF5986D8334}" type="pres">
      <dgm:prSet presAssocID="{AAF9024F-EA80-4672-B506-6B5FFD3C2A6D}" presName="tx1" presStyleLbl="revTx" presStyleIdx="4" presStyleCnt="5"/>
      <dgm:spPr/>
      <dgm:t>
        <a:bodyPr/>
        <a:lstStyle/>
        <a:p>
          <a:endParaRPr lang="es-ES"/>
        </a:p>
      </dgm:t>
    </dgm:pt>
    <dgm:pt modelId="{A5A457F9-7CE5-47D5-81CA-67DAEEC94368}" type="pres">
      <dgm:prSet presAssocID="{AAF9024F-EA80-4672-B506-6B5FFD3C2A6D}" presName="vert1" presStyleCnt="0"/>
      <dgm:spPr/>
    </dgm:pt>
  </dgm:ptLst>
  <dgm:cxnLst>
    <dgm:cxn modelId="{43857997-8FF7-42ED-813D-8D1881A02A22}" srcId="{00454375-2A3E-4EF9-8F54-F6A0F9690539}" destId="{8961521B-6E93-4950-B74B-2BCBE58CF2AD}" srcOrd="3" destOrd="0" parTransId="{EA3976BA-C51C-42FE-B234-E1156C4592A9}" sibTransId="{0770D083-9085-409E-B9C8-0FBAF8D9F93D}"/>
    <dgm:cxn modelId="{F3CF8F83-319A-4011-83EE-0B716D1C234E}" type="presOf" srcId="{C4B10517-7A79-47DB-AC76-409291D94CCE}" destId="{E85AD43E-B76B-4625-9673-0B5B9DE3B2E1}" srcOrd="0" destOrd="0" presId="urn:microsoft.com/office/officeart/2008/layout/LinedList"/>
    <dgm:cxn modelId="{8A9D5F55-85C5-44B0-947B-4F8437B05DF8}" type="presOf" srcId="{7F8E22D7-F6F1-417D-ABAB-B64DB6D1124C}" destId="{7337F76E-69DD-4041-BF24-29CFD82E180E}" srcOrd="0" destOrd="0" presId="urn:microsoft.com/office/officeart/2008/layout/LinedList"/>
    <dgm:cxn modelId="{521CF717-3EBA-4006-9B43-855AE6FAB39B}" srcId="{00454375-2A3E-4EF9-8F54-F6A0F9690539}" destId="{C4B10517-7A79-47DB-AC76-409291D94CCE}" srcOrd="0" destOrd="0" parTransId="{9ACC66FE-800C-48DB-9542-9CD20F884C04}" sibTransId="{6051917B-2FB4-44D2-BB8A-0B074D48A770}"/>
    <dgm:cxn modelId="{63D1DB6F-29D4-4B6B-9C4B-5405DF7942BD}" type="presOf" srcId="{AAF9024F-EA80-4672-B506-6B5FFD3C2A6D}" destId="{7CE26148-6FB4-4C01-A625-6FF5986D8334}" srcOrd="0" destOrd="0" presId="urn:microsoft.com/office/officeart/2008/layout/LinedList"/>
    <dgm:cxn modelId="{662F9F93-4DA6-4497-9A57-179F6A01A21C}" type="presOf" srcId="{8961521B-6E93-4950-B74B-2BCBE58CF2AD}" destId="{D2DA5CC7-2E6D-45EC-9AF0-A2D258F2CD52}" srcOrd="0" destOrd="0" presId="urn:microsoft.com/office/officeart/2008/layout/LinedList"/>
    <dgm:cxn modelId="{328B5938-C8AA-4FFB-9DA6-9574F9DE57D9}" srcId="{00454375-2A3E-4EF9-8F54-F6A0F9690539}" destId="{AAF9024F-EA80-4672-B506-6B5FFD3C2A6D}" srcOrd="4" destOrd="0" parTransId="{EBA23E4E-84EC-4520-B9AE-52170A8FF335}" sibTransId="{C705A3FA-BE08-4784-B3E9-79C23CBA9CBE}"/>
    <dgm:cxn modelId="{44FD2F10-C64E-4C2D-BA92-7ACC29318480}" type="presOf" srcId="{8BAE7047-FA9E-4B21-ACC0-E54503D5085D}" destId="{89F09EAF-4678-4396-8431-519AF1213DDE}" srcOrd="0" destOrd="0" presId="urn:microsoft.com/office/officeart/2008/layout/LinedList"/>
    <dgm:cxn modelId="{C8A4D611-D967-462A-8963-6A3EA01BFF08}" type="presOf" srcId="{00454375-2A3E-4EF9-8F54-F6A0F9690539}" destId="{E3242211-A6C2-43DC-AD7E-B692F074F4CE}" srcOrd="0" destOrd="0" presId="urn:microsoft.com/office/officeart/2008/layout/LinedList"/>
    <dgm:cxn modelId="{8B29A2B9-A3BF-4047-8819-A2E9D59E4F12}" srcId="{00454375-2A3E-4EF9-8F54-F6A0F9690539}" destId="{8BAE7047-FA9E-4B21-ACC0-E54503D5085D}" srcOrd="2" destOrd="0" parTransId="{DB1ECBBC-2759-4127-A401-7851C713DFC3}" sibTransId="{3F784389-C6BC-4E09-A3DC-6814FFAB6535}"/>
    <dgm:cxn modelId="{C04859C9-719B-4089-859C-C5D9274B39B5}" srcId="{00454375-2A3E-4EF9-8F54-F6A0F9690539}" destId="{7F8E22D7-F6F1-417D-ABAB-B64DB6D1124C}" srcOrd="1" destOrd="0" parTransId="{92210021-8275-4536-9395-6ACB3C54E45D}" sibTransId="{360E2808-D83E-4351-A3CD-72388B2EC195}"/>
    <dgm:cxn modelId="{1006D87D-A5C9-456E-839C-81AB96D3E12F}" type="presParOf" srcId="{E3242211-A6C2-43DC-AD7E-B692F074F4CE}" destId="{3EFB3419-981F-4FE1-8F3B-8FBF1154E38F}" srcOrd="0" destOrd="0" presId="urn:microsoft.com/office/officeart/2008/layout/LinedList"/>
    <dgm:cxn modelId="{7AAF13DA-2FF0-44CF-AE99-5031D7F8AFA8}" type="presParOf" srcId="{E3242211-A6C2-43DC-AD7E-B692F074F4CE}" destId="{5A33B27F-821C-406D-AD52-52D7A9803953}" srcOrd="1" destOrd="0" presId="urn:microsoft.com/office/officeart/2008/layout/LinedList"/>
    <dgm:cxn modelId="{C078DE2B-0DE1-4F51-85F4-41310A6B63B9}" type="presParOf" srcId="{5A33B27F-821C-406D-AD52-52D7A9803953}" destId="{E85AD43E-B76B-4625-9673-0B5B9DE3B2E1}" srcOrd="0" destOrd="0" presId="urn:microsoft.com/office/officeart/2008/layout/LinedList"/>
    <dgm:cxn modelId="{C5AC0962-A6BF-4F17-A948-6AFAA09F5EF3}" type="presParOf" srcId="{5A33B27F-821C-406D-AD52-52D7A9803953}" destId="{B4FCC19B-D8F4-4E19-A09E-220ED999F017}" srcOrd="1" destOrd="0" presId="urn:microsoft.com/office/officeart/2008/layout/LinedList"/>
    <dgm:cxn modelId="{17EB6A79-088B-4C8A-A9D2-0E93F2B4B400}" type="presParOf" srcId="{E3242211-A6C2-43DC-AD7E-B692F074F4CE}" destId="{95A7DC7F-2FF0-42B8-A7D1-950A0D436E56}" srcOrd="2" destOrd="0" presId="urn:microsoft.com/office/officeart/2008/layout/LinedList"/>
    <dgm:cxn modelId="{52BC2D6B-7C37-4BED-BA8D-F533027235E0}" type="presParOf" srcId="{E3242211-A6C2-43DC-AD7E-B692F074F4CE}" destId="{9E00D877-D364-4296-97F2-1787371CD403}" srcOrd="3" destOrd="0" presId="urn:microsoft.com/office/officeart/2008/layout/LinedList"/>
    <dgm:cxn modelId="{916C3DA5-4DFB-40DE-98AF-D56701F28EF7}" type="presParOf" srcId="{9E00D877-D364-4296-97F2-1787371CD403}" destId="{7337F76E-69DD-4041-BF24-29CFD82E180E}" srcOrd="0" destOrd="0" presId="urn:microsoft.com/office/officeart/2008/layout/LinedList"/>
    <dgm:cxn modelId="{40F83B77-2FD1-40FA-A2E8-9012FFEE4DF2}" type="presParOf" srcId="{9E00D877-D364-4296-97F2-1787371CD403}" destId="{083DA03D-7EE3-4A72-87FE-88D9B4DEDB83}" srcOrd="1" destOrd="0" presId="urn:microsoft.com/office/officeart/2008/layout/LinedList"/>
    <dgm:cxn modelId="{191A0024-8D75-412F-A030-F5A8BA0E57C9}" type="presParOf" srcId="{E3242211-A6C2-43DC-AD7E-B692F074F4CE}" destId="{E3332708-EE5F-482F-8DC7-3C3CB3D62568}" srcOrd="4" destOrd="0" presId="urn:microsoft.com/office/officeart/2008/layout/LinedList"/>
    <dgm:cxn modelId="{3CE2108E-CFA8-48C9-BAEA-33CA6AAB7C6F}" type="presParOf" srcId="{E3242211-A6C2-43DC-AD7E-B692F074F4CE}" destId="{924D363F-84CE-4DCF-96AD-04C3E6065F37}" srcOrd="5" destOrd="0" presId="urn:microsoft.com/office/officeart/2008/layout/LinedList"/>
    <dgm:cxn modelId="{DF6D1057-CEF7-41B9-A8FB-2B44C0C3B534}" type="presParOf" srcId="{924D363F-84CE-4DCF-96AD-04C3E6065F37}" destId="{89F09EAF-4678-4396-8431-519AF1213DDE}" srcOrd="0" destOrd="0" presId="urn:microsoft.com/office/officeart/2008/layout/LinedList"/>
    <dgm:cxn modelId="{728FBEB7-A60D-4534-887B-96D01425FDB9}" type="presParOf" srcId="{924D363F-84CE-4DCF-96AD-04C3E6065F37}" destId="{740C1CD4-732D-46B0-B6A7-AB532198F70E}" srcOrd="1" destOrd="0" presId="urn:microsoft.com/office/officeart/2008/layout/LinedList"/>
    <dgm:cxn modelId="{2A5D27CD-BE53-4AF3-9766-8C29061613DE}" type="presParOf" srcId="{E3242211-A6C2-43DC-AD7E-B692F074F4CE}" destId="{402BD06A-3801-48B6-B8AD-8838E97169DA}" srcOrd="6" destOrd="0" presId="urn:microsoft.com/office/officeart/2008/layout/LinedList"/>
    <dgm:cxn modelId="{D7EF5F3C-1492-46D1-AE69-EA406BC744E2}" type="presParOf" srcId="{E3242211-A6C2-43DC-AD7E-B692F074F4CE}" destId="{B3802B42-3E1F-4D57-9CBC-C084EF8D6ABB}" srcOrd="7" destOrd="0" presId="urn:microsoft.com/office/officeart/2008/layout/LinedList"/>
    <dgm:cxn modelId="{0BB03F94-FE7C-4C91-A26F-E2EEE48BE266}" type="presParOf" srcId="{B3802B42-3E1F-4D57-9CBC-C084EF8D6ABB}" destId="{D2DA5CC7-2E6D-45EC-9AF0-A2D258F2CD52}" srcOrd="0" destOrd="0" presId="urn:microsoft.com/office/officeart/2008/layout/LinedList"/>
    <dgm:cxn modelId="{91896586-B7E0-465A-966E-7BFD4D4CFE67}" type="presParOf" srcId="{B3802B42-3E1F-4D57-9CBC-C084EF8D6ABB}" destId="{ABE213B1-718D-44A2-9025-67E707A08166}" srcOrd="1" destOrd="0" presId="urn:microsoft.com/office/officeart/2008/layout/LinedList"/>
    <dgm:cxn modelId="{318BD740-89C6-429C-9C42-26522443C3C8}" type="presParOf" srcId="{E3242211-A6C2-43DC-AD7E-B692F074F4CE}" destId="{563D1495-74EE-4AD0-94FF-924B8BADC6B0}" srcOrd="8" destOrd="0" presId="urn:microsoft.com/office/officeart/2008/layout/LinedList"/>
    <dgm:cxn modelId="{6FA43A27-1FD2-431F-AF92-EA9C59833E23}" type="presParOf" srcId="{E3242211-A6C2-43DC-AD7E-B692F074F4CE}" destId="{B837D508-8B17-4AD6-BF68-AC1BEF44C289}" srcOrd="9" destOrd="0" presId="urn:microsoft.com/office/officeart/2008/layout/LinedList"/>
    <dgm:cxn modelId="{A584CA73-0DA0-462C-8E0E-D667CE59564C}" type="presParOf" srcId="{B837D508-8B17-4AD6-BF68-AC1BEF44C289}" destId="{7CE26148-6FB4-4C01-A625-6FF5986D8334}" srcOrd="0" destOrd="0" presId="urn:microsoft.com/office/officeart/2008/layout/LinedList"/>
    <dgm:cxn modelId="{7A61D129-8F23-4351-BFDD-323745F62106}" type="presParOf" srcId="{B837D508-8B17-4AD6-BF68-AC1BEF44C289}" destId="{A5A457F9-7CE5-47D5-81CA-67DAEEC9436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919FB1-DD9E-4A52-AD21-40BC8CAF2B5C}" type="doc">
      <dgm:prSet loTypeId="urn:microsoft.com/office/officeart/2018/2/layout/IconVerticalSolidList" loCatId="icon" qsTypeId="urn:microsoft.com/office/officeart/2005/8/quickstyle/simple1" qsCatId="simple" csTypeId="urn:microsoft.com/office/officeart/2005/8/colors/colorful2" csCatId="colorful" phldr="1"/>
      <dgm:spPr/>
      <dgm:t>
        <a:bodyPr/>
        <a:lstStyle/>
        <a:p>
          <a:endParaRPr lang="en-US"/>
        </a:p>
      </dgm:t>
    </dgm:pt>
    <dgm:pt modelId="{44FC9B4D-9440-44D3-910A-347851D84E34}">
      <dgm:prSet/>
      <dgm:spPr/>
      <dgm:t>
        <a:bodyPr/>
        <a:lstStyle/>
        <a:p>
          <a:pPr>
            <a:lnSpc>
              <a:spcPct val="100000"/>
            </a:lnSpc>
          </a:pPr>
          <a:r>
            <a:rPr lang="es-MX" dirty="0"/>
            <a:t>Normativa Interna para estudiantes de las carreras del área de la salud </a:t>
          </a:r>
          <a:r>
            <a:rPr lang="es-MX" dirty="0">
              <a:hlinkClick xmlns:r="http://schemas.openxmlformats.org/officeDocument/2006/relationships" r:id="rId1"/>
            </a:rPr>
            <a:t>https://drive.google.com/file/d/1ZYkGejsGXJ64MJlTk9BHBw0MAzOdlaFF/view?usp=drive_link</a:t>
          </a:r>
          <a:endParaRPr lang="en-US" dirty="0"/>
        </a:p>
      </dgm:t>
    </dgm:pt>
    <dgm:pt modelId="{86D5EA4D-8331-49B2-A980-96CA7E87DF0B}" type="parTrans" cxnId="{0E20A895-222E-46DE-AB5B-65A1A041C63E}">
      <dgm:prSet/>
      <dgm:spPr/>
      <dgm:t>
        <a:bodyPr/>
        <a:lstStyle/>
        <a:p>
          <a:endParaRPr lang="en-US"/>
        </a:p>
      </dgm:t>
    </dgm:pt>
    <dgm:pt modelId="{73BC1547-011D-47EF-896B-CA77D9CE6720}" type="sibTrans" cxnId="{0E20A895-222E-46DE-AB5B-65A1A041C63E}">
      <dgm:prSet/>
      <dgm:spPr/>
      <dgm:t>
        <a:bodyPr/>
        <a:lstStyle/>
        <a:p>
          <a:endParaRPr lang="en-US"/>
        </a:p>
      </dgm:t>
    </dgm:pt>
    <dgm:pt modelId="{FEBE5BFA-E5A4-4A25-8D7E-2B60F8BE04D3}">
      <dgm:prSet/>
      <dgm:spPr/>
      <dgm:t>
        <a:bodyPr/>
        <a:lstStyle/>
        <a:p>
          <a:pPr>
            <a:lnSpc>
              <a:spcPct val="100000"/>
            </a:lnSpc>
          </a:pPr>
          <a:r>
            <a:rPr lang="es-MX"/>
            <a:t>Firma de Normativa: </a:t>
          </a:r>
          <a:r>
            <a:rPr lang="es-MX">
              <a:hlinkClick xmlns:r="http://schemas.openxmlformats.org/officeDocument/2006/relationships" r:id="rId2"/>
            </a:rPr>
            <a:t>https://forms.gle/qmLWr4g6hF4XqHip6</a:t>
          </a:r>
          <a:endParaRPr lang="en-US"/>
        </a:p>
      </dgm:t>
    </dgm:pt>
    <dgm:pt modelId="{98E4BD01-C2EE-42A4-B1B4-C2D60BA60545}" type="parTrans" cxnId="{823041DD-DD85-4E82-A953-147751CEA720}">
      <dgm:prSet/>
      <dgm:spPr/>
      <dgm:t>
        <a:bodyPr/>
        <a:lstStyle/>
        <a:p>
          <a:endParaRPr lang="en-US"/>
        </a:p>
      </dgm:t>
    </dgm:pt>
    <dgm:pt modelId="{620340F7-D2A2-4816-9ECD-198866C2A6C9}" type="sibTrans" cxnId="{823041DD-DD85-4E82-A953-147751CEA720}">
      <dgm:prSet/>
      <dgm:spPr/>
      <dgm:t>
        <a:bodyPr/>
        <a:lstStyle/>
        <a:p>
          <a:endParaRPr lang="en-US"/>
        </a:p>
      </dgm:t>
    </dgm:pt>
    <dgm:pt modelId="{A2AAC431-153C-4D03-93CB-743EDB74EAF1}" type="pres">
      <dgm:prSet presAssocID="{87919FB1-DD9E-4A52-AD21-40BC8CAF2B5C}" presName="root" presStyleCnt="0">
        <dgm:presLayoutVars>
          <dgm:dir/>
          <dgm:resizeHandles val="exact"/>
        </dgm:presLayoutVars>
      </dgm:prSet>
      <dgm:spPr/>
      <dgm:t>
        <a:bodyPr/>
        <a:lstStyle/>
        <a:p>
          <a:endParaRPr lang="es-ES"/>
        </a:p>
      </dgm:t>
    </dgm:pt>
    <dgm:pt modelId="{B8A7CD1D-BD04-49EF-B86F-7A641C6DCC6E}" type="pres">
      <dgm:prSet presAssocID="{44FC9B4D-9440-44D3-910A-347851D84E34}" presName="compNode" presStyleCnt="0"/>
      <dgm:spPr/>
    </dgm:pt>
    <dgm:pt modelId="{5F77601C-5C89-48EC-8F04-F095204B10E3}" type="pres">
      <dgm:prSet presAssocID="{44FC9B4D-9440-44D3-910A-347851D84E34}" presName="bgRect" presStyleLbl="bgShp" presStyleIdx="0" presStyleCnt="2"/>
      <dgm:spPr/>
    </dgm:pt>
    <dgm:pt modelId="{70D146CB-AE3B-4250-A74B-8AB75FC5763B}" type="pres">
      <dgm:prSet presAssocID="{44FC9B4D-9440-44D3-910A-347851D84E34}" presName="iconRect" presStyleLbl="node1" presStyleIdx="0" presStyleCnt="2"/>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dgm:spPr>
      <dgm:t>
        <a:bodyPr/>
        <a:lstStyle/>
        <a:p>
          <a:endParaRPr lang="es-ES"/>
        </a:p>
      </dgm:t>
      <dgm:extLst>
        <a:ext uri="{E40237B7-FDA0-4F09-8148-C483321AD2D9}">
          <dgm14:cNvPr xmlns:dgm14="http://schemas.microsoft.com/office/drawing/2010/diagram" id="0" name="" descr="Grupo"/>
        </a:ext>
      </dgm:extLst>
    </dgm:pt>
    <dgm:pt modelId="{99160F57-595F-4E59-8815-151B25E54932}" type="pres">
      <dgm:prSet presAssocID="{44FC9B4D-9440-44D3-910A-347851D84E34}" presName="spaceRect" presStyleCnt="0"/>
      <dgm:spPr/>
    </dgm:pt>
    <dgm:pt modelId="{7F120815-4B92-48CF-98F6-F7FA10E1F858}" type="pres">
      <dgm:prSet presAssocID="{44FC9B4D-9440-44D3-910A-347851D84E34}" presName="parTx" presStyleLbl="revTx" presStyleIdx="0" presStyleCnt="2">
        <dgm:presLayoutVars>
          <dgm:chMax val="0"/>
          <dgm:chPref val="0"/>
        </dgm:presLayoutVars>
      </dgm:prSet>
      <dgm:spPr/>
      <dgm:t>
        <a:bodyPr/>
        <a:lstStyle/>
        <a:p>
          <a:endParaRPr lang="es-ES"/>
        </a:p>
      </dgm:t>
    </dgm:pt>
    <dgm:pt modelId="{A49B83AB-D00E-46B2-AACC-490C08C60DAD}" type="pres">
      <dgm:prSet presAssocID="{73BC1547-011D-47EF-896B-CA77D9CE6720}" presName="sibTrans" presStyleCnt="0"/>
      <dgm:spPr/>
    </dgm:pt>
    <dgm:pt modelId="{702701DD-C530-4E17-BF7E-F935FFBF091C}" type="pres">
      <dgm:prSet presAssocID="{FEBE5BFA-E5A4-4A25-8D7E-2B60F8BE04D3}" presName="compNode" presStyleCnt="0"/>
      <dgm:spPr/>
    </dgm:pt>
    <dgm:pt modelId="{F6DBA68D-0D83-4DCE-A7E1-944FA934F971}" type="pres">
      <dgm:prSet presAssocID="{FEBE5BFA-E5A4-4A25-8D7E-2B60F8BE04D3}" presName="bgRect" presStyleLbl="bgShp" presStyleIdx="1" presStyleCnt="2"/>
      <dgm:spPr/>
    </dgm:pt>
    <dgm:pt modelId="{868DA2EF-D506-4E7F-822D-C8492AB63FC2}" type="pres">
      <dgm:prSet presAssocID="{FEBE5BFA-E5A4-4A25-8D7E-2B60F8BE04D3}" presName="iconRect" presStyleLbl="node1" presStyleIdx="1" presStyleCnt="2"/>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dgm:spPr>
      <dgm:t>
        <a:bodyPr/>
        <a:lstStyle/>
        <a:p>
          <a:endParaRPr lang="es-ES"/>
        </a:p>
      </dgm:t>
      <dgm:extLst>
        <a:ext uri="{E40237B7-FDA0-4F09-8148-C483321AD2D9}">
          <dgm14:cNvPr xmlns:dgm14="http://schemas.microsoft.com/office/drawing/2010/diagram" id="0" name="" descr="Sign Language"/>
        </a:ext>
      </dgm:extLst>
    </dgm:pt>
    <dgm:pt modelId="{3850D30D-343F-415D-A9E1-BD28FE451EB8}" type="pres">
      <dgm:prSet presAssocID="{FEBE5BFA-E5A4-4A25-8D7E-2B60F8BE04D3}" presName="spaceRect" presStyleCnt="0"/>
      <dgm:spPr/>
    </dgm:pt>
    <dgm:pt modelId="{74D18D66-4FE0-452E-B8C7-87DE844CE360}" type="pres">
      <dgm:prSet presAssocID="{FEBE5BFA-E5A4-4A25-8D7E-2B60F8BE04D3}" presName="parTx" presStyleLbl="revTx" presStyleIdx="1" presStyleCnt="2">
        <dgm:presLayoutVars>
          <dgm:chMax val="0"/>
          <dgm:chPref val="0"/>
        </dgm:presLayoutVars>
      </dgm:prSet>
      <dgm:spPr/>
      <dgm:t>
        <a:bodyPr/>
        <a:lstStyle/>
        <a:p>
          <a:endParaRPr lang="es-ES"/>
        </a:p>
      </dgm:t>
    </dgm:pt>
  </dgm:ptLst>
  <dgm:cxnLst>
    <dgm:cxn modelId="{0E20A895-222E-46DE-AB5B-65A1A041C63E}" srcId="{87919FB1-DD9E-4A52-AD21-40BC8CAF2B5C}" destId="{44FC9B4D-9440-44D3-910A-347851D84E34}" srcOrd="0" destOrd="0" parTransId="{86D5EA4D-8331-49B2-A980-96CA7E87DF0B}" sibTransId="{73BC1547-011D-47EF-896B-CA77D9CE6720}"/>
    <dgm:cxn modelId="{823041DD-DD85-4E82-A953-147751CEA720}" srcId="{87919FB1-DD9E-4A52-AD21-40BC8CAF2B5C}" destId="{FEBE5BFA-E5A4-4A25-8D7E-2B60F8BE04D3}" srcOrd="1" destOrd="0" parTransId="{98E4BD01-C2EE-42A4-B1B4-C2D60BA60545}" sibTransId="{620340F7-D2A2-4816-9ECD-198866C2A6C9}"/>
    <dgm:cxn modelId="{E1BC7A16-9616-4941-BA80-F0E20BB05514}" type="presOf" srcId="{FEBE5BFA-E5A4-4A25-8D7E-2B60F8BE04D3}" destId="{74D18D66-4FE0-452E-B8C7-87DE844CE360}" srcOrd="0" destOrd="0" presId="urn:microsoft.com/office/officeart/2018/2/layout/IconVerticalSolidList"/>
    <dgm:cxn modelId="{000D573F-EBB6-485B-AF5A-480027FF4006}" type="presOf" srcId="{87919FB1-DD9E-4A52-AD21-40BC8CAF2B5C}" destId="{A2AAC431-153C-4D03-93CB-743EDB74EAF1}" srcOrd="0" destOrd="0" presId="urn:microsoft.com/office/officeart/2018/2/layout/IconVerticalSolidList"/>
    <dgm:cxn modelId="{1A38C20D-B9B9-4EBF-8604-FE41105FECFF}" type="presOf" srcId="{44FC9B4D-9440-44D3-910A-347851D84E34}" destId="{7F120815-4B92-48CF-98F6-F7FA10E1F858}" srcOrd="0" destOrd="0" presId="urn:microsoft.com/office/officeart/2018/2/layout/IconVerticalSolidList"/>
    <dgm:cxn modelId="{1007F423-5D18-4583-A5A9-27E69BB3AEB4}" type="presParOf" srcId="{A2AAC431-153C-4D03-93CB-743EDB74EAF1}" destId="{B8A7CD1D-BD04-49EF-B86F-7A641C6DCC6E}" srcOrd="0" destOrd="0" presId="urn:microsoft.com/office/officeart/2018/2/layout/IconVerticalSolidList"/>
    <dgm:cxn modelId="{152EE18A-F830-405B-8883-FDEB2F92C454}" type="presParOf" srcId="{B8A7CD1D-BD04-49EF-B86F-7A641C6DCC6E}" destId="{5F77601C-5C89-48EC-8F04-F095204B10E3}" srcOrd="0" destOrd="0" presId="urn:microsoft.com/office/officeart/2018/2/layout/IconVerticalSolidList"/>
    <dgm:cxn modelId="{2D60283A-7571-400E-A5B5-6DD48E563D2A}" type="presParOf" srcId="{B8A7CD1D-BD04-49EF-B86F-7A641C6DCC6E}" destId="{70D146CB-AE3B-4250-A74B-8AB75FC5763B}" srcOrd="1" destOrd="0" presId="urn:microsoft.com/office/officeart/2018/2/layout/IconVerticalSolidList"/>
    <dgm:cxn modelId="{CC544DD5-D7E8-4234-8942-CECB3A68BD9F}" type="presParOf" srcId="{B8A7CD1D-BD04-49EF-B86F-7A641C6DCC6E}" destId="{99160F57-595F-4E59-8815-151B25E54932}" srcOrd="2" destOrd="0" presId="urn:microsoft.com/office/officeart/2018/2/layout/IconVerticalSolidList"/>
    <dgm:cxn modelId="{C8832CFC-DD8B-4290-B087-A5AAF99A3778}" type="presParOf" srcId="{B8A7CD1D-BD04-49EF-B86F-7A641C6DCC6E}" destId="{7F120815-4B92-48CF-98F6-F7FA10E1F858}" srcOrd="3" destOrd="0" presId="urn:microsoft.com/office/officeart/2018/2/layout/IconVerticalSolidList"/>
    <dgm:cxn modelId="{A2F740ED-0E27-4A86-89EC-EC51DFB25797}" type="presParOf" srcId="{A2AAC431-153C-4D03-93CB-743EDB74EAF1}" destId="{A49B83AB-D00E-46B2-AACC-490C08C60DAD}" srcOrd="1" destOrd="0" presId="urn:microsoft.com/office/officeart/2018/2/layout/IconVerticalSolidList"/>
    <dgm:cxn modelId="{196D3A7D-F813-4A6E-A85F-261EA9F48FAA}" type="presParOf" srcId="{A2AAC431-153C-4D03-93CB-743EDB74EAF1}" destId="{702701DD-C530-4E17-BF7E-F935FFBF091C}" srcOrd="2" destOrd="0" presId="urn:microsoft.com/office/officeart/2018/2/layout/IconVerticalSolidList"/>
    <dgm:cxn modelId="{3761F526-0E24-4D6D-AF1F-17FEDC963266}" type="presParOf" srcId="{702701DD-C530-4E17-BF7E-F935FFBF091C}" destId="{F6DBA68D-0D83-4DCE-A7E1-944FA934F971}" srcOrd="0" destOrd="0" presId="urn:microsoft.com/office/officeart/2018/2/layout/IconVerticalSolidList"/>
    <dgm:cxn modelId="{440B4AD3-9FC7-47F2-B3EA-3B1F3A9ACC87}" type="presParOf" srcId="{702701DD-C530-4E17-BF7E-F935FFBF091C}" destId="{868DA2EF-D506-4E7F-822D-C8492AB63FC2}" srcOrd="1" destOrd="0" presId="urn:microsoft.com/office/officeart/2018/2/layout/IconVerticalSolidList"/>
    <dgm:cxn modelId="{C77C4F17-7E59-440E-88D6-6031F451979E}" type="presParOf" srcId="{702701DD-C530-4E17-BF7E-F935FFBF091C}" destId="{3850D30D-343F-415D-A9E1-BD28FE451EB8}" srcOrd="2" destOrd="0" presId="urn:microsoft.com/office/officeart/2018/2/layout/IconVerticalSolidList"/>
    <dgm:cxn modelId="{5986F7BF-1D6B-4618-A608-A360BAAD79DA}" type="presParOf" srcId="{702701DD-C530-4E17-BF7E-F935FFBF091C}" destId="{74D18D66-4FE0-452E-B8C7-87DE844CE36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DFE7CCA-13D1-4816-A517-908136E908DD}" type="doc">
      <dgm:prSet loTypeId="urn:microsoft.com/office/officeart/2005/8/layout/StepDownProcess" loCatId="process" qsTypeId="urn:microsoft.com/office/officeart/2005/8/quickstyle/simple1" qsCatId="simple" csTypeId="urn:microsoft.com/office/officeart/2005/8/colors/colorful1" csCatId="colorful" phldr="1"/>
      <dgm:spPr/>
      <dgm:t>
        <a:bodyPr/>
        <a:lstStyle/>
        <a:p>
          <a:endParaRPr lang="es-ES"/>
        </a:p>
      </dgm:t>
    </dgm:pt>
    <dgm:pt modelId="{65B142BA-5FFC-49BB-B0A1-32B9CFDFD199}">
      <dgm:prSet phldrT="[Texto]"/>
      <dgm:spPr/>
      <dgm:t>
        <a:bodyPr/>
        <a:lstStyle/>
        <a:p>
          <a:r>
            <a:rPr lang="es-ES" dirty="0"/>
            <a:t>Generación de denuncia</a:t>
          </a:r>
        </a:p>
      </dgm:t>
    </dgm:pt>
    <dgm:pt modelId="{C480620D-CF61-4872-9E07-093B2BEAB5BD}" type="parTrans" cxnId="{D4AD17C7-567B-4CAA-855E-ED8656064FAB}">
      <dgm:prSet/>
      <dgm:spPr/>
      <dgm:t>
        <a:bodyPr/>
        <a:lstStyle/>
        <a:p>
          <a:endParaRPr lang="es-ES"/>
        </a:p>
      </dgm:t>
    </dgm:pt>
    <dgm:pt modelId="{8EB81F8C-5449-452E-B5BC-DDCEB59CC486}" type="sibTrans" cxnId="{D4AD17C7-567B-4CAA-855E-ED8656064FAB}">
      <dgm:prSet/>
      <dgm:spPr/>
      <dgm:t>
        <a:bodyPr/>
        <a:lstStyle/>
        <a:p>
          <a:endParaRPr lang="es-ES"/>
        </a:p>
      </dgm:t>
    </dgm:pt>
    <dgm:pt modelId="{A45B4D1D-B258-41B2-A4E2-9B18F6567EE7}">
      <dgm:prSet phldrT="[Texto]"/>
      <dgm:spPr/>
      <dgm:t>
        <a:bodyPr/>
        <a:lstStyle/>
        <a:p>
          <a:r>
            <a:rPr lang="es-ES" dirty="0"/>
            <a:t>El estudiante enviará documento en formato pdf., para generar la denuncia sobre la situación involucrada</a:t>
          </a:r>
        </a:p>
      </dgm:t>
    </dgm:pt>
    <dgm:pt modelId="{6A9ECD88-E84B-4342-A0FF-BD66E12BDF17}" type="parTrans" cxnId="{01F0EF69-6457-4617-8EB6-8E6F773FAF27}">
      <dgm:prSet/>
      <dgm:spPr/>
      <dgm:t>
        <a:bodyPr/>
        <a:lstStyle/>
        <a:p>
          <a:endParaRPr lang="es-ES"/>
        </a:p>
      </dgm:t>
    </dgm:pt>
    <dgm:pt modelId="{C7EDFD0C-6808-4C89-A195-3A136EBD79B0}" type="sibTrans" cxnId="{01F0EF69-6457-4617-8EB6-8E6F773FAF27}">
      <dgm:prSet/>
      <dgm:spPr/>
      <dgm:t>
        <a:bodyPr/>
        <a:lstStyle/>
        <a:p>
          <a:endParaRPr lang="es-ES"/>
        </a:p>
      </dgm:t>
    </dgm:pt>
    <dgm:pt modelId="{0AD6B011-6B59-4E59-B504-C19ADFC49FB3}">
      <dgm:prSet phldrT="[Texto]"/>
      <dgm:spPr/>
      <dgm:t>
        <a:bodyPr/>
        <a:lstStyle/>
        <a:p>
          <a:r>
            <a:rPr lang="es-ES" dirty="0"/>
            <a:t>Envío denuncia vía correo electrónico</a:t>
          </a:r>
        </a:p>
      </dgm:t>
    </dgm:pt>
    <dgm:pt modelId="{DF6F230E-522B-481A-ACC5-F84FD8BCBD06}" type="parTrans" cxnId="{A0EDD156-033B-45E6-AF5F-D2DF239D5250}">
      <dgm:prSet/>
      <dgm:spPr/>
      <dgm:t>
        <a:bodyPr/>
        <a:lstStyle/>
        <a:p>
          <a:endParaRPr lang="es-ES"/>
        </a:p>
      </dgm:t>
    </dgm:pt>
    <dgm:pt modelId="{E16BC9E7-BCA9-48FA-AED2-D5F7D7E4A0F3}" type="sibTrans" cxnId="{A0EDD156-033B-45E6-AF5F-D2DF239D5250}">
      <dgm:prSet/>
      <dgm:spPr/>
      <dgm:t>
        <a:bodyPr/>
        <a:lstStyle/>
        <a:p>
          <a:endParaRPr lang="es-ES"/>
        </a:p>
      </dgm:t>
    </dgm:pt>
    <dgm:pt modelId="{8F717299-4C19-4020-9B14-B8BC3B80363C}">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dirty="0"/>
            <a:t>Se envía denuncia vía correo electrónico, al Director de escuela con copia al </a:t>
          </a:r>
        </a:p>
        <a:p>
          <a:pPr marL="57150" indent="0" defTabSz="488950">
            <a:lnSpc>
              <a:spcPct val="90000"/>
            </a:lnSpc>
            <a:spcBef>
              <a:spcPct val="0"/>
            </a:spcBef>
            <a:spcAft>
              <a:spcPct val="15000"/>
            </a:spcAft>
            <a:buNone/>
          </a:pPr>
          <a:r>
            <a:rPr lang="es-ES" dirty="0"/>
            <a:t>Coordinador de campos clínicos</a:t>
          </a:r>
        </a:p>
      </dgm:t>
    </dgm:pt>
    <dgm:pt modelId="{61348B55-E7B5-4A59-84CE-09CA86EC2FDD}" type="parTrans" cxnId="{F1A0EA51-C2E3-43CF-ABBF-653A498558EF}">
      <dgm:prSet/>
      <dgm:spPr/>
      <dgm:t>
        <a:bodyPr/>
        <a:lstStyle/>
        <a:p>
          <a:endParaRPr lang="es-ES"/>
        </a:p>
      </dgm:t>
    </dgm:pt>
    <dgm:pt modelId="{CA497CD2-8091-4432-AAEE-D5C145A27BF7}" type="sibTrans" cxnId="{F1A0EA51-C2E3-43CF-ABBF-653A498558EF}">
      <dgm:prSet/>
      <dgm:spPr/>
      <dgm:t>
        <a:bodyPr/>
        <a:lstStyle/>
        <a:p>
          <a:endParaRPr lang="es-ES"/>
        </a:p>
      </dgm:t>
    </dgm:pt>
    <dgm:pt modelId="{B15EA1F0-3AD5-4FC7-BAAC-5F98172B9E51}" type="pres">
      <dgm:prSet presAssocID="{1DFE7CCA-13D1-4816-A517-908136E908DD}" presName="rootnode" presStyleCnt="0">
        <dgm:presLayoutVars>
          <dgm:chMax/>
          <dgm:chPref/>
          <dgm:dir/>
          <dgm:animLvl val="lvl"/>
        </dgm:presLayoutVars>
      </dgm:prSet>
      <dgm:spPr/>
      <dgm:t>
        <a:bodyPr/>
        <a:lstStyle/>
        <a:p>
          <a:endParaRPr lang="es-ES"/>
        </a:p>
      </dgm:t>
    </dgm:pt>
    <dgm:pt modelId="{96A63E72-C541-4A93-B0CC-460052C0C0EB}" type="pres">
      <dgm:prSet presAssocID="{65B142BA-5FFC-49BB-B0A1-32B9CFDFD199}" presName="composite" presStyleCnt="0"/>
      <dgm:spPr/>
    </dgm:pt>
    <dgm:pt modelId="{E8F5904A-2008-4B84-BDD3-6C0E9A864862}" type="pres">
      <dgm:prSet presAssocID="{65B142BA-5FFC-49BB-B0A1-32B9CFDFD199}" presName="bentUpArrow1" presStyleLbl="alignImgPlace1" presStyleIdx="0" presStyleCnt="1"/>
      <dgm:spPr/>
    </dgm:pt>
    <dgm:pt modelId="{BE5F2B5D-204B-41CF-9124-16D1FE545094}" type="pres">
      <dgm:prSet presAssocID="{65B142BA-5FFC-49BB-B0A1-32B9CFDFD199}" presName="ParentText" presStyleLbl="node1" presStyleIdx="0" presStyleCnt="2">
        <dgm:presLayoutVars>
          <dgm:chMax val="1"/>
          <dgm:chPref val="1"/>
          <dgm:bulletEnabled val="1"/>
        </dgm:presLayoutVars>
      </dgm:prSet>
      <dgm:spPr/>
      <dgm:t>
        <a:bodyPr/>
        <a:lstStyle/>
        <a:p>
          <a:endParaRPr lang="es-ES"/>
        </a:p>
      </dgm:t>
    </dgm:pt>
    <dgm:pt modelId="{FFCECEFB-B908-4C73-ADEE-2CC2F837C610}" type="pres">
      <dgm:prSet presAssocID="{65B142BA-5FFC-49BB-B0A1-32B9CFDFD199}" presName="ChildText" presStyleLbl="revTx" presStyleIdx="0" presStyleCnt="2">
        <dgm:presLayoutVars>
          <dgm:chMax val="0"/>
          <dgm:chPref val="0"/>
          <dgm:bulletEnabled val="1"/>
        </dgm:presLayoutVars>
      </dgm:prSet>
      <dgm:spPr/>
      <dgm:t>
        <a:bodyPr/>
        <a:lstStyle/>
        <a:p>
          <a:endParaRPr lang="es-ES"/>
        </a:p>
      </dgm:t>
    </dgm:pt>
    <dgm:pt modelId="{FFB26CAA-307A-42F8-BB9E-6D187145EBBA}" type="pres">
      <dgm:prSet presAssocID="{8EB81F8C-5449-452E-B5BC-DDCEB59CC486}" presName="sibTrans" presStyleCnt="0"/>
      <dgm:spPr/>
    </dgm:pt>
    <dgm:pt modelId="{5839A95D-B2B0-4E52-BC80-4E965B6A4579}" type="pres">
      <dgm:prSet presAssocID="{0AD6B011-6B59-4E59-B504-C19ADFC49FB3}" presName="composite" presStyleCnt="0"/>
      <dgm:spPr/>
    </dgm:pt>
    <dgm:pt modelId="{325B70D6-F42A-4A55-8619-FEB6242948D9}" type="pres">
      <dgm:prSet presAssocID="{0AD6B011-6B59-4E59-B504-C19ADFC49FB3}" presName="ParentText" presStyleLbl="node1" presStyleIdx="1" presStyleCnt="2">
        <dgm:presLayoutVars>
          <dgm:chMax val="1"/>
          <dgm:chPref val="1"/>
          <dgm:bulletEnabled val="1"/>
        </dgm:presLayoutVars>
      </dgm:prSet>
      <dgm:spPr/>
      <dgm:t>
        <a:bodyPr/>
        <a:lstStyle/>
        <a:p>
          <a:endParaRPr lang="es-ES"/>
        </a:p>
      </dgm:t>
    </dgm:pt>
    <dgm:pt modelId="{618093BB-85C8-4714-9462-E2F5AFB6D860}" type="pres">
      <dgm:prSet presAssocID="{0AD6B011-6B59-4E59-B504-C19ADFC49FB3}" presName="FinalChildText" presStyleLbl="revTx" presStyleIdx="1" presStyleCnt="2">
        <dgm:presLayoutVars>
          <dgm:chMax val="0"/>
          <dgm:chPref val="0"/>
          <dgm:bulletEnabled val="1"/>
        </dgm:presLayoutVars>
      </dgm:prSet>
      <dgm:spPr/>
      <dgm:t>
        <a:bodyPr/>
        <a:lstStyle/>
        <a:p>
          <a:endParaRPr lang="es-ES"/>
        </a:p>
      </dgm:t>
    </dgm:pt>
  </dgm:ptLst>
  <dgm:cxnLst>
    <dgm:cxn modelId="{F1A0EA51-C2E3-43CF-ABBF-653A498558EF}" srcId="{0AD6B011-6B59-4E59-B504-C19ADFC49FB3}" destId="{8F717299-4C19-4020-9B14-B8BC3B80363C}" srcOrd="0" destOrd="0" parTransId="{61348B55-E7B5-4A59-84CE-09CA86EC2FDD}" sibTransId="{CA497CD2-8091-4432-AAEE-D5C145A27BF7}"/>
    <dgm:cxn modelId="{0F405CB7-AC15-4C11-B79A-1B30B95A9CFA}" type="presOf" srcId="{A45B4D1D-B258-41B2-A4E2-9B18F6567EE7}" destId="{FFCECEFB-B908-4C73-ADEE-2CC2F837C610}" srcOrd="0" destOrd="0" presId="urn:microsoft.com/office/officeart/2005/8/layout/StepDownProcess"/>
    <dgm:cxn modelId="{CCA935FC-7ECD-4C99-A7F1-CCF13941C239}" type="presOf" srcId="{0AD6B011-6B59-4E59-B504-C19ADFC49FB3}" destId="{325B70D6-F42A-4A55-8619-FEB6242948D9}" srcOrd="0" destOrd="0" presId="urn:microsoft.com/office/officeart/2005/8/layout/StepDownProcess"/>
    <dgm:cxn modelId="{D4AD17C7-567B-4CAA-855E-ED8656064FAB}" srcId="{1DFE7CCA-13D1-4816-A517-908136E908DD}" destId="{65B142BA-5FFC-49BB-B0A1-32B9CFDFD199}" srcOrd="0" destOrd="0" parTransId="{C480620D-CF61-4872-9E07-093B2BEAB5BD}" sibTransId="{8EB81F8C-5449-452E-B5BC-DDCEB59CC486}"/>
    <dgm:cxn modelId="{7EF6299F-E1F1-4864-89F7-A9CAE163C316}" type="presOf" srcId="{65B142BA-5FFC-49BB-B0A1-32B9CFDFD199}" destId="{BE5F2B5D-204B-41CF-9124-16D1FE545094}" srcOrd="0" destOrd="0" presId="urn:microsoft.com/office/officeart/2005/8/layout/StepDownProcess"/>
    <dgm:cxn modelId="{01F0EF69-6457-4617-8EB6-8E6F773FAF27}" srcId="{65B142BA-5FFC-49BB-B0A1-32B9CFDFD199}" destId="{A45B4D1D-B258-41B2-A4E2-9B18F6567EE7}" srcOrd="0" destOrd="0" parTransId="{6A9ECD88-E84B-4342-A0FF-BD66E12BDF17}" sibTransId="{C7EDFD0C-6808-4C89-A195-3A136EBD79B0}"/>
    <dgm:cxn modelId="{484BCAE6-9F0E-44D9-BF85-9603E1E61748}" type="presOf" srcId="{8F717299-4C19-4020-9B14-B8BC3B80363C}" destId="{618093BB-85C8-4714-9462-E2F5AFB6D860}" srcOrd="0" destOrd="0" presId="urn:microsoft.com/office/officeart/2005/8/layout/StepDownProcess"/>
    <dgm:cxn modelId="{A0EDD156-033B-45E6-AF5F-D2DF239D5250}" srcId="{1DFE7CCA-13D1-4816-A517-908136E908DD}" destId="{0AD6B011-6B59-4E59-B504-C19ADFC49FB3}" srcOrd="1" destOrd="0" parTransId="{DF6F230E-522B-481A-ACC5-F84FD8BCBD06}" sibTransId="{E16BC9E7-BCA9-48FA-AED2-D5F7D7E4A0F3}"/>
    <dgm:cxn modelId="{282FBFC2-4826-44BC-81E3-129A4DB7B3EE}" type="presOf" srcId="{1DFE7CCA-13D1-4816-A517-908136E908DD}" destId="{B15EA1F0-3AD5-4FC7-BAAC-5F98172B9E51}" srcOrd="0" destOrd="0" presId="urn:microsoft.com/office/officeart/2005/8/layout/StepDownProcess"/>
    <dgm:cxn modelId="{A762947F-8830-4C49-8C5A-3CFB0969EB9E}" type="presParOf" srcId="{B15EA1F0-3AD5-4FC7-BAAC-5F98172B9E51}" destId="{96A63E72-C541-4A93-B0CC-460052C0C0EB}" srcOrd="0" destOrd="0" presId="urn:microsoft.com/office/officeart/2005/8/layout/StepDownProcess"/>
    <dgm:cxn modelId="{44BA6B2B-0900-4265-8634-89F3F4AC7A9F}" type="presParOf" srcId="{96A63E72-C541-4A93-B0CC-460052C0C0EB}" destId="{E8F5904A-2008-4B84-BDD3-6C0E9A864862}" srcOrd="0" destOrd="0" presId="urn:microsoft.com/office/officeart/2005/8/layout/StepDownProcess"/>
    <dgm:cxn modelId="{172E79D6-BAD6-4825-8606-2E186BAF0572}" type="presParOf" srcId="{96A63E72-C541-4A93-B0CC-460052C0C0EB}" destId="{BE5F2B5D-204B-41CF-9124-16D1FE545094}" srcOrd="1" destOrd="0" presId="urn:microsoft.com/office/officeart/2005/8/layout/StepDownProcess"/>
    <dgm:cxn modelId="{8B0750FB-B6EA-4D06-953E-D34F45673024}" type="presParOf" srcId="{96A63E72-C541-4A93-B0CC-460052C0C0EB}" destId="{FFCECEFB-B908-4C73-ADEE-2CC2F837C610}" srcOrd="2" destOrd="0" presId="urn:microsoft.com/office/officeart/2005/8/layout/StepDownProcess"/>
    <dgm:cxn modelId="{841B5F1D-B65C-48BF-8568-AF460E2667A1}" type="presParOf" srcId="{B15EA1F0-3AD5-4FC7-BAAC-5F98172B9E51}" destId="{FFB26CAA-307A-42F8-BB9E-6D187145EBBA}" srcOrd="1" destOrd="0" presId="urn:microsoft.com/office/officeart/2005/8/layout/StepDownProcess"/>
    <dgm:cxn modelId="{31599529-F643-4C27-BDD7-56E9A3A6D41E}" type="presParOf" srcId="{B15EA1F0-3AD5-4FC7-BAAC-5F98172B9E51}" destId="{5839A95D-B2B0-4E52-BC80-4E965B6A4579}" srcOrd="2" destOrd="0" presId="urn:microsoft.com/office/officeart/2005/8/layout/StepDownProcess"/>
    <dgm:cxn modelId="{9FDD70FB-1792-4B62-8E50-D263D987F470}" type="presParOf" srcId="{5839A95D-B2B0-4E52-BC80-4E965B6A4579}" destId="{325B70D6-F42A-4A55-8619-FEB6242948D9}" srcOrd="0" destOrd="0" presId="urn:microsoft.com/office/officeart/2005/8/layout/StepDownProcess"/>
    <dgm:cxn modelId="{F4FDC27E-CC9A-4053-BBF6-22C725D77CE8}" type="presParOf" srcId="{5839A95D-B2B0-4E52-BC80-4E965B6A4579}" destId="{618093BB-85C8-4714-9462-E2F5AFB6D860}" srcOrd="1"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DFE7CCA-13D1-4816-A517-908136E908DD}" type="doc">
      <dgm:prSet loTypeId="urn:microsoft.com/office/officeart/2005/8/layout/StepDownProcess" loCatId="process" qsTypeId="urn:microsoft.com/office/officeart/2005/8/quickstyle/simple1" qsCatId="simple" csTypeId="urn:microsoft.com/office/officeart/2005/8/colors/colorful4" csCatId="colorful" phldr="1"/>
      <dgm:spPr/>
      <dgm:t>
        <a:bodyPr/>
        <a:lstStyle/>
        <a:p>
          <a:endParaRPr lang="es-ES"/>
        </a:p>
      </dgm:t>
    </dgm:pt>
    <dgm:pt modelId="{65B142BA-5FFC-49BB-B0A1-32B9CFDFD199}">
      <dgm:prSet phldrT="[Texto]"/>
      <dgm:spPr/>
      <dgm:t>
        <a:bodyPr/>
        <a:lstStyle/>
        <a:p>
          <a:r>
            <a:rPr lang="es-ES" dirty="0">
              <a:solidFill>
                <a:schemeClr val="tx1"/>
              </a:solidFill>
            </a:rPr>
            <a:t>Envío denuncia a dirección </a:t>
          </a:r>
          <a:r>
            <a:rPr lang="es-ES" dirty="0" err="1">
              <a:solidFill>
                <a:schemeClr val="tx1"/>
              </a:solidFill>
            </a:rPr>
            <a:t>clinica</a:t>
          </a:r>
          <a:endParaRPr lang="es-ES" dirty="0">
            <a:solidFill>
              <a:schemeClr val="tx1"/>
            </a:solidFill>
          </a:endParaRPr>
        </a:p>
      </dgm:t>
    </dgm:pt>
    <dgm:pt modelId="{C480620D-CF61-4872-9E07-093B2BEAB5BD}" type="parTrans" cxnId="{D4AD17C7-567B-4CAA-855E-ED8656064FAB}">
      <dgm:prSet/>
      <dgm:spPr/>
      <dgm:t>
        <a:bodyPr/>
        <a:lstStyle/>
        <a:p>
          <a:endParaRPr lang="es-ES"/>
        </a:p>
      </dgm:t>
    </dgm:pt>
    <dgm:pt modelId="{8EB81F8C-5449-452E-B5BC-DDCEB59CC486}" type="sibTrans" cxnId="{D4AD17C7-567B-4CAA-855E-ED8656064FAB}">
      <dgm:prSet/>
      <dgm:spPr/>
      <dgm:t>
        <a:bodyPr/>
        <a:lstStyle/>
        <a:p>
          <a:endParaRPr lang="es-ES"/>
        </a:p>
      </dgm:t>
    </dgm:pt>
    <dgm:pt modelId="{8F717299-4C19-4020-9B14-B8BC3B80363C}">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dirty="0"/>
            <a:t>El referente de DC, puede aportar otros antecedentes de ser necesario.</a:t>
          </a:r>
        </a:p>
      </dgm:t>
    </dgm:pt>
    <dgm:pt modelId="{61348B55-E7B5-4A59-84CE-09CA86EC2FDD}" type="parTrans" cxnId="{F1A0EA51-C2E3-43CF-ABBF-653A498558EF}">
      <dgm:prSet/>
      <dgm:spPr/>
      <dgm:t>
        <a:bodyPr/>
        <a:lstStyle/>
        <a:p>
          <a:endParaRPr lang="es-ES"/>
        </a:p>
      </dgm:t>
    </dgm:pt>
    <dgm:pt modelId="{CA497CD2-8091-4432-AAEE-D5C145A27BF7}" type="sibTrans" cxnId="{F1A0EA51-C2E3-43CF-ABBF-653A498558EF}">
      <dgm:prSet/>
      <dgm:spPr/>
      <dgm:t>
        <a:bodyPr/>
        <a:lstStyle/>
        <a:p>
          <a:endParaRPr lang="es-ES"/>
        </a:p>
      </dgm:t>
    </dgm:pt>
    <dgm:pt modelId="{A45B4D1D-B258-41B2-A4E2-9B18F6567EE7}">
      <dgm:prSet phldrT="[Texto]"/>
      <dgm:spPr/>
      <dgm:t>
        <a:bodyPr/>
        <a:lstStyle/>
        <a:p>
          <a:r>
            <a:rPr lang="es-ES" dirty="0"/>
            <a:t>El coordinador informa denuncia a través de formulario “Notificación de eventos adversos y otros”, en dicho registro se adjunta el documento enviado por el/la estudiante. </a:t>
          </a:r>
        </a:p>
      </dgm:t>
    </dgm:pt>
    <dgm:pt modelId="{C7EDFD0C-6808-4C89-A195-3A136EBD79B0}" type="sibTrans" cxnId="{01F0EF69-6457-4617-8EB6-8E6F773FAF27}">
      <dgm:prSet/>
      <dgm:spPr/>
      <dgm:t>
        <a:bodyPr/>
        <a:lstStyle/>
        <a:p>
          <a:endParaRPr lang="es-ES"/>
        </a:p>
      </dgm:t>
    </dgm:pt>
    <dgm:pt modelId="{6A9ECD88-E84B-4342-A0FF-BD66E12BDF17}" type="parTrans" cxnId="{01F0EF69-6457-4617-8EB6-8E6F773FAF27}">
      <dgm:prSet/>
      <dgm:spPr/>
      <dgm:t>
        <a:bodyPr/>
        <a:lstStyle/>
        <a:p>
          <a:endParaRPr lang="es-ES"/>
        </a:p>
      </dgm:t>
    </dgm:pt>
    <dgm:pt modelId="{0AD6B011-6B59-4E59-B504-C19ADFC49FB3}">
      <dgm:prSet phldrT="[Texto]"/>
      <dgm:spPr/>
      <dgm:t>
        <a:bodyPr/>
        <a:lstStyle/>
        <a:p>
          <a:r>
            <a:rPr lang="es-ES" dirty="0">
              <a:solidFill>
                <a:schemeClr val="tx1"/>
              </a:solidFill>
            </a:rPr>
            <a:t>Recopilación de antecedentes y envío de denuncia a Dirección Jurídica de la FMUCH</a:t>
          </a:r>
        </a:p>
      </dgm:t>
    </dgm:pt>
    <dgm:pt modelId="{E16BC9E7-BCA9-48FA-AED2-D5F7D7E4A0F3}" type="sibTrans" cxnId="{A0EDD156-033B-45E6-AF5F-D2DF239D5250}">
      <dgm:prSet/>
      <dgm:spPr/>
      <dgm:t>
        <a:bodyPr/>
        <a:lstStyle/>
        <a:p>
          <a:endParaRPr lang="es-ES"/>
        </a:p>
      </dgm:t>
    </dgm:pt>
    <dgm:pt modelId="{DF6F230E-522B-481A-ACC5-F84FD8BCBD06}" type="parTrans" cxnId="{A0EDD156-033B-45E6-AF5F-D2DF239D5250}">
      <dgm:prSet/>
      <dgm:spPr/>
      <dgm:t>
        <a:bodyPr/>
        <a:lstStyle/>
        <a:p>
          <a:endParaRPr lang="es-ES"/>
        </a:p>
      </dgm:t>
    </dgm:pt>
    <dgm:pt modelId="{64BB3F38-BDA6-4DCB-AA33-E313C44B2337}">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dirty="0">
              <a:solidFill>
                <a:schemeClr val="tx1"/>
              </a:solidFill>
            </a:rPr>
            <a:t>Inicio de aceptación o desestimación de denuncia</a:t>
          </a:r>
        </a:p>
      </dgm:t>
    </dgm:pt>
    <dgm:pt modelId="{02765212-4B30-484E-9B62-A1E00905B3D6}" type="parTrans" cxnId="{51E7F1A7-6246-4B81-88BC-AA04735A80B1}">
      <dgm:prSet/>
      <dgm:spPr/>
      <dgm:t>
        <a:bodyPr/>
        <a:lstStyle/>
        <a:p>
          <a:endParaRPr lang="es-ES"/>
        </a:p>
      </dgm:t>
    </dgm:pt>
    <dgm:pt modelId="{B1CF7C30-CFC2-4864-84B2-3742B9BBE77F}" type="sibTrans" cxnId="{51E7F1A7-6246-4B81-88BC-AA04735A80B1}">
      <dgm:prSet/>
      <dgm:spPr/>
      <dgm:t>
        <a:bodyPr/>
        <a:lstStyle/>
        <a:p>
          <a:endParaRPr lang="es-ES"/>
        </a:p>
      </dgm:t>
    </dgm:pt>
    <dgm:pt modelId="{16E7922B-3BD9-4169-8607-7D49B6167A59}">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dirty="0"/>
            <a:t>Dirección de jurídica de FMUCH evaluara la denuncia e informará al Director Clínico  y referente de DC. Se deberá informar a CC si no se dará curso a la denuncia.</a:t>
          </a:r>
        </a:p>
      </dgm:t>
    </dgm:pt>
    <dgm:pt modelId="{95C8DB86-5E08-485D-A212-08EAC0DD6371}" type="parTrans" cxnId="{947DD7BD-511D-40C8-854E-3DB241F5C9A5}">
      <dgm:prSet/>
      <dgm:spPr/>
      <dgm:t>
        <a:bodyPr/>
        <a:lstStyle/>
        <a:p>
          <a:endParaRPr lang="es-ES"/>
        </a:p>
      </dgm:t>
    </dgm:pt>
    <dgm:pt modelId="{A4375E83-0B79-461B-AEB3-5914FB8D3421}" type="sibTrans" cxnId="{947DD7BD-511D-40C8-854E-3DB241F5C9A5}">
      <dgm:prSet/>
      <dgm:spPr/>
      <dgm:t>
        <a:bodyPr/>
        <a:lstStyle/>
        <a:p>
          <a:endParaRPr lang="es-ES"/>
        </a:p>
      </dgm:t>
    </dgm:pt>
    <dgm:pt modelId="{B15EA1F0-3AD5-4FC7-BAAC-5F98172B9E51}" type="pres">
      <dgm:prSet presAssocID="{1DFE7CCA-13D1-4816-A517-908136E908DD}" presName="rootnode" presStyleCnt="0">
        <dgm:presLayoutVars>
          <dgm:chMax/>
          <dgm:chPref/>
          <dgm:dir/>
          <dgm:animLvl val="lvl"/>
        </dgm:presLayoutVars>
      </dgm:prSet>
      <dgm:spPr/>
      <dgm:t>
        <a:bodyPr/>
        <a:lstStyle/>
        <a:p>
          <a:endParaRPr lang="es-ES"/>
        </a:p>
      </dgm:t>
    </dgm:pt>
    <dgm:pt modelId="{96A63E72-C541-4A93-B0CC-460052C0C0EB}" type="pres">
      <dgm:prSet presAssocID="{65B142BA-5FFC-49BB-B0A1-32B9CFDFD199}" presName="composite" presStyleCnt="0"/>
      <dgm:spPr/>
    </dgm:pt>
    <dgm:pt modelId="{E8F5904A-2008-4B84-BDD3-6C0E9A864862}" type="pres">
      <dgm:prSet presAssocID="{65B142BA-5FFC-49BB-B0A1-32B9CFDFD199}" presName="bentUpArrow1" presStyleLbl="alignImgPlace1" presStyleIdx="0" presStyleCnt="2"/>
      <dgm:spPr/>
    </dgm:pt>
    <dgm:pt modelId="{BE5F2B5D-204B-41CF-9124-16D1FE545094}" type="pres">
      <dgm:prSet presAssocID="{65B142BA-5FFC-49BB-B0A1-32B9CFDFD199}" presName="ParentText" presStyleLbl="node1" presStyleIdx="0" presStyleCnt="3">
        <dgm:presLayoutVars>
          <dgm:chMax val="1"/>
          <dgm:chPref val="1"/>
          <dgm:bulletEnabled val="1"/>
        </dgm:presLayoutVars>
      </dgm:prSet>
      <dgm:spPr/>
      <dgm:t>
        <a:bodyPr/>
        <a:lstStyle/>
        <a:p>
          <a:endParaRPr lang="es-ES"/>
        </a:p>
      </dgm:t>
    </dgm:pt>
    <dgm:pt modelId="{FFCECEFB-B908-4C73-ADEE-2CC2F837C610}" type="pres">
      <dgm:prSet presAssocID="{65B142BA-5FFC-49BB-B0A1-32B9CFDFD199}" presName="ChildText" presStyleLbl="revTx" presStyleIdx="0" presStyleCnt="3" custScaleX="138531">
        <dgm:presLayoutVars>
          <dgm:chMax val="0"/>
          <dgm:chPref val="0"/>
          <dgm:bulletEnabled val="1"/>
        </dgm:presLayoutVars>
      </dgm:prSet>
      <dgm:spPr/>
      <dgm:t>
        <a:bodyPr/>
        <a:lstStyle/>
        <a:p>
          <a:endParaRPr lang="es-ES"/>
        </a:p>
      </dgm:t>
    </dgm:pt>
    <dgm:pt modelId="{FFB26CAA-307A-42F8-BB9E-6D187145EBBA}" type="pres">
      <dgm:prSet presAssocID="{8EB81F8C-5449-452E-B5BC-DDCEB59CC486}" presName="sibTrans" presStyleCnt="0"/>
      <dgm:spPr/>
    </dgm:pt>
    <dgm:pt modelId="{5839A95D-B2B0-4E52-BC80-4E965B6A4579}" type="pres">
      <dgm:prSet presAssocID="{0AD6B011-6B59-4E59-B504-C19ADFC49FB3}" presName="composite" presStyleCnt="0"/>
      <dgm:spPr/>
    </dgm:pt>
    <dgm:pt modelId="{2DB9B18D-C485-4172-A7B2-3749697E16FA}" type="pres">
      <dgm:prSet presAssocID="{0AD6B011-6B59-4E59-B504-C19ADFC49FB3}" presName="bentUpArrow1" presStyleLbl="alignImgPlace1" presStyleIdx="1" presStyleCnt="2"/>
      <dgm:spPr/>
    </dgm:pt>
    <dgm:pt modelId="{325B70D6-F42A-4A55-8619-FEB6242948D9}" type="pres">
      <dgm:prSet presAssocID="{0AD6B011-6B59-4E59-B504-C19ADFC49FB3}" presName="ParentText" presStyleLbl="node1" presStyleIdx="1" presStyleCnt="3">
        <dgm:presLayoutVars>
          <dgm:chMax val="1"/>
          <dgm:chPref val="1"/>
          <dgm:bulletEnabled val="1"/>
        </dgm:presLayoutVars>
      </dgm:prSet>
      <dgm:spPr/>
      <dgm:t>
        <a:bodyPr/>
        <a:lstStyle/>
        <a:p>
          <a:endParaRPr lang="es-ES"/>
        </a:p>
      </dgm:t>
    </dgm:pt>
    <dgm:pt modelId="{08A825F3-C7AA-4840-AFFD-9C44E90CA888}" type="pres">
      <dgm:prSet presAssocID="{0AD6B011-6B59-4E59-B504-C19ADFC49FB3}" presName="ChildText" presStyleLbl="revTx" presStyleIdx="1" presStyleCnt="3" custScaleX="112266">
        <dgm:presLayoutVars>
          <dgm:chMax val="0"/>
          <dgm:chPref val="0"/>
          <dgm:bulletEnabled val="1"/>
        </dgm:presLayoutVars>
      </dgm:prSet>
      <dgm:spPr/>
      <dgm:t>
        <a:bodyPr/>
        <a:lstStyle/>
        <a:p>
          <a:endParaRPr lang="es-ES"/>
        </a:p>
      </dgm:t>
    </dgm:pt>
    <dgm:pt modelId="{7937B831-BF3E-4E8E-97BA-4DE7E3C4ABC8}" type="pres">
      <dgm:prSet presAssocID="{E16BC9E7-BCA9-48FA-AED2-D5F7D7E4A0F3}" presName="sibTrans" presStyleCnt="0"/>
      <dgm:spPr/>
    </dgm:pt>
    <dgm:pt modelId="{F0A2F800-8A54-4454-9FDE-87BDEBFB7D95}" type="pres">
      <dgm:prSet presAssocID="{64BB3F38-BDA6-4DCB-AA33-E313C44B2337}" presName="composite" presStyleCnt="0"/>
      <dgm:spPr/>
    </dgm:pt>
    <dgm:pt modelId="{9450AC46-214D-45A2-ACA5-3C8177AF6108}" type="pres">
      <dgm:prSet presAssocID="{64BB3F38-BDA6-4DCB-AA33-E313C44B2337}" presName="ParentText" presStyleLbl="node1" presStyleIdx="2" presStyleCnt="3">
        <dgm:presLayoutVars>
          <dgm:chMax val="1"/>
          <dgm:chPref val="1"/>
          <dgm:bulletEnabled val="1"/>
        </dgm:presLayoutVars>
      </dgm:prSet>
      <dgm:spPr/>
      <dgm:t>
        <a:bodyPr/>
        <a:lstStyle/>
        <a:p>
          <a:endParaRPr lang="es-ES"/>
        </a:p>
      </dgm:t>
    </dgm:pt>
    <dgm:pt modelId="{B33C2912-B7BA-425B-80DC-7302426889E1}" type="pres">
      <dgm:prSet presAssocID="{64BB3F38-BDA6-4DCB-AA33-E313C44B2337}" presName="FinalChildText" presStyleLbl="revTx" presStyleIdx="2" presStyleCnt="3" custScaleX="88127">
        <dgm:presLayoutVars>
          <dgm:chMax val="0"/>
          <dgm:chPref val="0"/>
          <dgm:bulletEnabled val="1"/>
        </dgm:presLayoutVars>
      </dgm:prSet>
      <dgm:spPr/>
      <dgm:t>
        <a:bodyPr/>
        <a:lstStyle/>
        <a:p>
          <a:endParaRPr lang="es-ES"/>
        </a:p>
      </dgm:t>
    </dgm:pt>
  </dgm:ptLst>
  <dgm:cxnLst>
    <dgm:cxn modelId="{ED968997-5A05-48DF-B195-5F9D4E8F9E7F}" type="presOf" srcId="{16E7922B-3BD9-4169-8607-7D49B6167A59}" destId="{B33C2912-B7BA-425B-80DC-7302426889E1}" srcOrd="0" destOrd="0" presId="urn:microsoft.com/office/officeart/2005/8/layout/StepDownProcess"/>
    <dgm:cxn modelId="{F1A0EA51-C2E3-43CF-ABBF-653A498558EF}" srcId="{0AD6B011-6B59-4E59-B504-C19ADFC49FB3}" destId="{8F717299-4C19-4020-9B14-B8BC3B80363C}" srcOrd="0" destOrd="0" parTransId="{61348B55-E7B5-4A59-84CE-09CA86EC2FDD}" sibTransId="{CA497CD2-8091-4432-AAEE-D5C145A27BF7}"/>
    <dgm:cxn modelId="{51E7F1A7-6246-4B81-88BC-AA04735A80B1}" srcId="{1DFE7CCA-13D1-4816-A517-908136E908DD}" destId="{64BB3F38-BDA6-4DCB-AA33-E313C44B2337}" srcOrd="2" destOrd="0" parTransId="{02765212-4B30-484E-9B62-A1E00905B3D6}" sibTransId="{B1CF7C30-CFC2-4864-84B2-3742B9BBE77F}"/>
    <dgm:cxn modelId="{0F405CB7-AC15-4C11-B79A-1B30B95A9CFA}" type="presOf" srcId="{A45B4D1D-B258-41B2-A4E2-9B18F6567EE7}" destId="{FFCECEFB-B908-4C73-ADEE-2CC2F837C610}" srcOrd="0" destOrd="0" presId="urn:microsoft.com/office/officeart/2005/8/layout/StepDownProcess"/>
    <dgm:cxn modelId="{CCA935FC-7ECD-4C99-A7F1-CCF13941C239}" type="presOf" srcId="{0AD6B011-6B59-4E59-B504-C19ADFC49FB3}" destId="{325B70D6-F42A-4A55-8619-FEB6242948D9}" srcOrd="0" destOrd="0" presId="urn:microsoft.com/office/officeart/2005/8/layout/StepDownProcess"/>
    <dgm:cxn modelId="{D4AD17C7-567B-4CAA-855E-ED8656064FAB}" srcId="{1DFE7CCA-13D1-4816-A517-908136E908DD}" destId="{65B142BA-5FFC-49BB-B0A1-32B9CFDFD199}" srcOrd="0" destOrd="0" parTransId="{C480620D-CF61-4872-9E07-093B2BEAB5BD}" sibTransId="{8EB81F8C-5449-452E-B5BC-DDCEB59CC486}"/>
    <dgm:cxn modelId="{7EF6299F-E1F1-4864-89F7-A9CAE163C316}" type="presOf" srcId="{65B142BA-5FFC-49BB-B0A1-32B9CFDFD199}" destId="{BE5F2B5D-204B-41CF-9124-16D1FE545094}" srcOrd="0" destOrd="0" presId="urn:microsoft.com/office/officeart/2005/8/layout/StepDownProcess"/>
    <dgm:cxn modelId="{01F0EF69-6457-4617-8EB6-8E6F773FAF27}" srcId="{65B142BA-5FFC-49BB-B0A1-32B9CFDFD199}" destId="{A45B4D1D-B258-41B2-A4E2-9B18F6567EE7}" srcOrd="0" destOrd="0" parTransId="{6A9ECD88-E84B-4342-A0FF-BD66E12BDF17}" sibTransId="{C7EDFD0C-6808-4C89-A195-3A136EBD79B0}"/>
    <dgm:cxn modelId="{947DD7BD-511D-40C8-854E-3DB241F5C9A5}" srcId="{64BB3F38-BDA6-4DCB-AA33-E313C44B2337}" destId="{16E7922B-3BD9-4169-8607-7D49B6167A59}" srcOrd="0" destOrd="0" parTransId="{95C8DB86-5E08-485D-A212-08EAC0DD6371}" sibTransId="{A4375E83-0B79-461B-AEB3-5914FB8D3421}"/>
    <dgm:cxn modelId="{A0EDD156-033B-45E6-AF5F-D2DF239D5250}" srcId="{1DFE7CCA-13D1-4816-A517-908136E908DD}" destId="{0AD6B011-6B59-4E59-B504-C19ADFC49FB3}" srcOrd="1" destOrd="0" parTransId="{DF6F230E-522B-481A-ACC5-F84FD8BCBD06}" sibTransId="{E16BC9E7-BCA9-48FA-AED2-D5F7D7E4A0F3}"/>
    <dgm:cxn modelId="{282FBFC2-4826-44BC-81E3-129A4DB7B3EE}" type="presOf" srcId="{1DFE7CCA-13D1-4816-A517-908136E908DD}" destId="{B15EA1F0-3AD5-4FC7-BAAC-5F98172B9E51}" srcOrd="0" destOrd="0" presId="urn:microsoft.com/office/officeart/2005/8/layout/StepDownProcess"/>
    <dgm:cxn modelId="{76A19DA9-5949-4DE3-82CF-70EBC6E9F106}" type="presOf" srcId="{64BB3F38-BDA6-4DCB-AA33-E313C44B2337}" destId="{9450AC46-214D-45A2-ACA5-3C8177AF6108}" srcOrd="0" destOrd="0" presId="urn:microsoft.com/office/officeart/2005/8/layout/StepDownProcess"/>
    <dgm:cxn modelId="{FCB03AFF-28E1-454C-992E-7B09916E593B}" type="presOf" srcId="{8F717299-4C19-4020-9B14-B8BC3B80363C}" destId="{08A825F3-C7AA-4840-AFFD-9C44E90CA888}" srcOrd="0" destOrd="0" presId="urn:microsoft.com/office/officeart/2005/8/layout/StepDownProcess"/>
    <dgm:cxn modelId="{A762947F-8830-4C49-8C5A-3CFB0969EB9E}" type="presParOf" srcId="{B15EA1F0-3AD5-4FC7-BAAC-5F98172B9E51}" destId="{96A63E72-C541-4A93-B0CC-460052C0C0EB}" srcOrd="0" destOrd="0" presId="urn:microsoft.com/office/officeart/2005/8/layout/StepDownProcess"/>
    <dgm:cxn modelId="{44BA6B2B-0900-4265-8634-89F3F4AC7A9F}" type="presParOf" srcId="{96A63E72-C541-4A93-B0CC-460052C0C0EB}" destId="{E8F5904A-2008-4B84-BDD3-6C0E9A864862}" srcOrd="0" destOrd="0" presId="urn:microsoft.com/office/officeart/2005/8/layout/StepDownProcess"/>
    <dgm:cxn modelId="{172E79D6-BAD6-4825-8606-2E186BAF0572}" type="presParOf" srcId="{96A63E72-C541-4A93-B0CC-460052C0C0EB}" destId="{BE5F2B5D-204B-41CF-9124-16D1FE545094}" srcOrd="1" destOrd="0" presId="urn:microsoft.com/office/officeart/2005/8/layout/StepDownProcess"/>
    <dgm:cxn modelId="{8B0750FB-B6EA-4D06-953E-D34F45673024}" type="presParOf" srcId="{96A63E72-C541-4A93-B0CC-460052C0C0EB}" destId="{FFCECEFB-B908-4C73-ADEE-2CC2F837C610}" srcOrd="2" destOrd="0" presId="urn:microsoft.com/office/officeart/2005/8/layout/StepDownProcess"/>
    <dgm:cxn modelId="{841B5F1D-B65C-48BF-8568-AF460E2667A1}" type="presParOf" srcId="{B15EA1F0-3AD5-4FC7-BAAC-5F98172B9E51}" destId="{FFB26CAA-307A-42F8-BB9E-6D187145EBBA}" srcOrd="1" destOrd="0" presId="urn:microsoft.com/office/officeart/2005/8/layout/StepDownProcess"/>
    <dgm:cxn modelId="{31599529-F643-4C27-BDD7-56E9A3A6D41E}" type="presParOf" srcId="{B15EA1F0-3AD5-4FC7-BAAC-5F98172B9E51}" destId="{5839A95D-B2B0-4E52-BC80-4E965B6A4579}" srcOrd="2" destOrd="0" presId="urn:microsoft.com/office/officeart/2005/8/layout/StepDownProcess"/>
    <dgm:cxn modelId="{29D9AE1F-3C69-4E6E-8657-AD08ED3BBF8C}" type="presParOf" srcId="{5839A95D-B2B0-4E52-BC80-4E965B6A4579}" destId="{2DB9B18D-C485-4172-A7B2-3749697E16FA}" srcOrd="0" destOrd="0" presId="urn:microsoft.com/office/officeart/2005/8/layout/StepDownProcess"/>
    <dgm:cxn modelId="{9FDD70FB-1792-4B62-8E50-D263D987F470}" type="presParOf" srcId="{5839A95D-B2B0-4E52-BC80-4E965B6A4579}" destId="{325B70D6-F42A-4A55-8619-FEB6242948D9}" srcOrd="1" destOrd="0" presId="urn:microsoft.com/office/officeart/2005/8/layout/StepDownProcess"/>
    <dgm:cxn modelId="{4F021EA7-CD26-4AFC-948C-9296A3FD917B}" type="presParOf" srcId="{5839A95D-B2B0-4E52-BC80-4E965B6A4579}" destId="{08A825F3-C7AA-4840-AFFD-9C44E90CA888}" srcOrd="2" destOrd="0" presId="urn:microsoft.com/office/officeart/2005/8/layout/StepDownProcess"/>
    <dgm:cxn modelId="{5257215A-86B0-4886-8077-54EEF2EF8F76}" type="presParOf" srcId="{B15EA1F0-3AD5-4FC7-BAAC-5F98172B9E51}" destId="{7937B831-BF3E-4E8E-97BA-4DE7E3C4ABC8}" srcOrd="3" destOrd="0" presId="urn:microsoft.com/office/officeart/2005/8/layout/StepDownProcess"/>
    <dgm:cxn modelId="{55655907-B4B2-461F-A241-C2A86702D1D1}" type="presParOf" srcId="{B15EA1F0-3AD5-4FC7-BAAC-5F98172B9E51}" destId="{F0A2F800-8A54-4454-9FDE-87BDEBFB7D95}" srcOrd="4" destOrd="0" presId="urn:microsoft.com/office/officeart/2005/8/layout/StepDownProcess"/>
    <dgm:cxn modelId="{4D608257-AA8D-4919-9B9B-825491745BE4}" type="presParOf" srcId="{F0A2F800-8A54-4454-9FDE-87BDEBFB7D95}" destId="{9450AC46-214D-45A2-ACA5-3C8177AF6108}" srcOrd="0" destOrd="0" presId="urn:microsoft.com/office/officeart/2005/8/layout/StepDownProcess"/>
    <dgm:cxn modelId="{E7FC0209-9BD4-4C49-9B32-5C994E0E8ED7}" type="presParOf" srcId="{F0A2F800-8A54-4454-9FDE-87BDEBFB7D95}" destId="{B33C2912-B7BA-425B-80DC-7302426889E1}" srcOrd="1"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DFE7CCA-13D1-4816-A517-908136E908DD}"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s-ES"/>
        </a:p>
      </dgm:t>
    </dgm:pt>
    <dgm:pt modelId="{65B142BA-5FFC-49BB-B0A1-32B9CFDFD199}">
      <dgm:prSet phldrT="[Texto]"/>
      <dgm:spPr/>
      <dgm:t>
        <a:bodyPr/>
        <a:lstStyle/>
        <a:p>
          <a:r>
            <a:rPr lang="es-ES" dirty="0">
              <a:solidFill>
                <a:schemeClr val="tx1"/>
              </a:solidFill>
            </a:rPr>
            <a:t>Notificación de denuncia a campo clínico</a:t>
          </a:r>
        </a:p>
      </dgm:t>
    </dgm:pt>
    <dgm:pt modelId="{C480620D-CF61-4872-9E07-093B2BEAB5BD}" type="parTrans" cxnId="{D4AD17C7-567B-4CAA-855E-ED8656064FAB}">
      <dgm:prSet/>
      <dgm:spPr/>
      <dgm:t>
        <a:bodyPr/>
        <a:lstStyle/>
        <a:p>
          <a:endParaRPr lang="es-ES"/>
        </a:p>
      </dgm:t>
    </dgm:pt>
    <dgm:pt modelId="{8EB81F8C-5449-452E-B5BC-DDCEB59CC486}" type="sibTrans" cxnId="{D4AD17C7-567B-4CAA-855E-ED8656064FAB}">
      <dgm:prSet/>
      <dgm:spPr/>
      <dgm:t>
        <a:bodyPr/>
        <a:lstStyle/>
        <a:p>
          <a:endParaRPr lang="es-ES"/>
        </a:p>
      </dgm:t>
    </dgm:pt>
    <dgm:pt modelId="{8F717299-4C19-4020-9B14-B8BC3B80363C}">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dirty="0"/>
            <a:t>El referente de DC junto a la CC, evaluaran las medidas necesarias para no exponer al estudiante a una nueva conducta de acoso. En caso de acoso sexual, discriminación arbitraria, se podrá contar con asesoría DIGEN.</a:t>
          </a:r>
        </a:p>
      </dgm:t>
    </dgm:pt>
    <dgm:pt modelId="{61348B55-E7B5-4A59-84CE-09CA86EC2FDD}" type="parTrans" cxnId="{F1A0EA51-C2E3-43CF-ABBF-653A498558EF}">
      <dgm:prSet/>
      <dgm:spPr/>
      <dgm:t>
        <a:bodyPr/>
        <a:lstStyle/>
        <a:p>
          <a:endParaRPr lang="es-ES"/>
        </a:p>
      </dgm:t>
    </dgm:pt>
    <dgm:pt modelId="{CA497CD2-8091-4432-AAEE-D5C145A27BF7}" type="sibTrans" cxnId="{F1A0EA51-C2E3-43CF-ABBF-653A498558EF}">
      <dgm:prSet/>
      <dgm:spPr/>
      <dgm:t>
        <a:bodyPr/>
        <a:lstStyle/>
        <a:p>
          <a:endParaRPr lang="es-ES"/>
        </a:p>
      </dgm:t>
    </dgm:pt>
    <dgm:pt modelId="{A45B4D1D-B258-41B2-A4E2-9B18F6567EE7}">
      <dgm:prSet phldrT="[Texto]"/>
      <dgm:spPr/>
      <dgm:t>
        <a:bodyPr/>
        <a:lstStyle/>
        <a:p>
          <a:r>
            <a:rPr lang="es-ES" dirty="0"/>
            <a:t>El referente de DC, informará a la Unidad asistencial docente del centro, mediante correo electrónico. </a:t>
          </a:r>
        </a:p>
      </dgm:t>
    </dgm:pt>
    <dgm:pt modelId="{C7EDFD0C-6808-4C89-A195-3A136EBD79B0}" type="sibTrans" cxnId="{01F0EF69-6457-4617-8EB6-8E6F773FAF27}">
      <dgm:prSet/>
      <dgm:spPr/>
      <dgm:t>
        <a:bodyPr/>
        <a:lstStyle/>
        <a:p>
          <a:endParaRPr lang="es-ES"/>
        </a:p>
      </dgm:t>
    </dgm:pt>
    <dgm:pt modelId="{6A9ECD88-E84B-4342-A0FF-BD66E12BDF17}" type="parTrans" cxnId="{01F0EF69-6457-4617-8EB6-8E6F773FAF27}">
      <dgm:prSet/>
      <dgm:spPr/>
      <dgm:t>
        <a:bodyPr/>
        <a:lstStyle/>
        <a:p>
          <a:endParaRPr lang="es-ES"/>
        </a:p>
      </dgm:t>
    </dgm:pt>
    <dgm:pt modelId="{0AD6B011-6B59-4E59-B504-C19ADFC49FB3}">
      <dgm:prSet phldrT="[Texto]"/>
      <dgm:spPr/>
      <dgm:t>
        <a:bodyPr/>
        <a:lstStyle/>
        <a:p>
          <a:r>
            <a:rPr lang="es-ES" dirty="0">
              <a:solidFill>
                <a:schemeClr val="tx1"/>
              </a:solidFill>
            </a:rPr>
            <a:t>Evaluación de medidas a tomar</a:t>
          </a:r>
        </a:p>
      </dgm:t>
    </dgm:pt>
    <dgm:pt modelId="{E16BC9E7-BCA9-48FA-AED2-D5F7D7E4A0F3}" type="sibTrans" cxnId="{A0EDD156-033B-45E6-AF5F-D2DF239D5250}">
      <dgm:prSet/>
      <dgm:spPr/>
      <dgm:t>
        <a:bodyPr/>
        <a:lstStyle/>
        <a:p>
          <a:endParaRPr lang="es-ES"/>
        </a:p>
      </dgm:t>
    </dgm:pt>
    <dgm:pt modelId="{DF6F230E-522B-481A-ACC5-F84FD8BCBD06}" type="parTrans" cxnId="{A0EDD156-033B-45E6-AF5F-D2DF239D5250}">
      <dgm:prSet/>
      <dgm:spPr/>
      <dgm:t>
        <a:bodyPr/>
        <a:lstStyle/>
        <a:p>
          <a:endParaRPr lang="es-ES"/>
        </a:p>
      </dgm:t>
    </dgm:pt>
    <dgm:pt modelId="{64BB3F38-BDA6-4DCB-AA33-E313C44B2337}">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dirty="0">
              <a:solidFill>
                <a:schemeClr val="tx1"/>
              </a:solidFill>
            </a:rPr>
            <a:t>Establecimiento de medidas con el campo clínico</a:t>
          </a:r>
        </a:p>
      </dgm:t>
    </dgm:pt>
    <dgm:pt modelId="{02765212-4B30-484E-9B62-A1E00905B3D6}" type="parTrans" cxnId="{51E7F1A7-6246-4B81-88BC-AA04735A80B1}">
      <dgm:prSet/>
      <dgm:spPr/>
      <dgm:t>
        <a:bodyPr/>
        <a:lstStyle/>
        <a:p>
          <a:endParaRPr lang="es-ES"/>
        </a:p>
      </dgm:t>
    </dgm:pt>
    <dgm:pt modelId="{B1CF7C30-CFC2-4864-84B2-3742B9BBE77F}" type="sibTrans" cxnId="{51E7F1A7-6246-4B81-88BC-AA04735A80B1}">
      <dgm:prSet/>
      <dgm:spPr/>
      <dgm:t>
        <a:bodyPr/>
        <a:lstStyle/>
        <a:p>
          <a:endParaRPr lang="es-ES"/>
        </a:p>
      </dgm:t>
    </dgm:pt>
    <dgm:pt modelId="{16E7922B-3BD9-4169-8607-7D49B6167A59}">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dirty="0"/>
            <a:t>El referente DC se comunicará con referente RAD del centro de salud para consensuar e informar de las medidas a tomar con el/la estudiante.</a:t>
          </a:r>
        </a:p>
      </dgm:t>
    </dgm:pt>
    <dgm:pt modelId="{95C8DB86-5E08-485D-A212-08EAC0DD6371}" type="parTrans" cxnId="{947DD7BD-511D-40C8-854E-3DB241F5C9A5}">
      <dgm:prSet/>
      <dgm:spPr/>
      <dgm:t>
        <a:bodyPr/>
        <a:lstStyle/>
        <a:p>
          <a:endParaRPr lang="es-ES"/>
        </a:p>
      </dgm:t>
    </dgm:pt>
    <dgm:pt modelId="{A4375E83-0B79-461B-AEB3-5914FB8D3421}" type="sibTrans" cxnId="{947DD7BD-511D-40C8-854E-3DB241F5C9A5}">
      <dgm:prSet/>
      <dgm:spPr/>
      <dgm:t>
        <a:bodyPr/>
        <a:lstStyle/>
        <a:p>
          <a:endParaRPr lang="es-ES"/>
        </a:p>
      </dgm:t>
    </dgm:pt>
    <dgm:pt modelId="{9D506A1B-09D9-43BF-80A6-0C6C05DA903D}">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dirty="0">
              <a:solidFill>
                <a:schemeClr val="tx1"/>
              </a:solidFill>
            </a:rPr>
            <a:t>Notificación a escuela de medidas acordadas</a:t>
          </a:r>
        </a:p>
      </dgm:t>
    </dgm:pt>
    <dgm:pt modelId="{5E627190-A2B0-4C14-B5E1-2F9CC3B6AB9A}" type="parTrans" cxnId="{21A44C16-CC63-454A-A32E-2F0B5B9ACA83}">
      <dgm:prSet/>
      <dgm:spPr/>
      <dgm:t>
        <a:bodyPr/>
        <a:lstStyle/>
        <a:p>
          <a:endParaRPr lang="es-ES"/>
        </a:p>
      </dgm:t>
    </dgm:pt>
    <dgm:pt modelId="{BF14817D-248F-4F81-83B4-880EEB98B26B}" type="sibTrans" cxnId="{21A44C16-CC63-454A-A32E-2F0B5B9ACA83}">
      <dgm:prSet/>
      <dgm:spPr/>
      <dgm:t>
        <a:bodyPr/>
        <a:lstStyle/>
        <a:p>
          <a:endParaRPr lang="es-ES"/>
        </a:p>
      </dgm:t>
    </dgm:pt>
    <dgm:pt modelId="{EF4F7040-2B72-44A7-8CF5-26E2E884A8BF}">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dirty="0"/>
            <a:t>El referente de DC comunicara a DE y CC sobre las medidas adoptadas.</a:t>
          </a:r>
        </a:p>
      </dgm:t>
    </dgm:pt>
    <dgm:pt modelId="{D5374CBD-FC93-48BC-939C-0686071EB531}" type="parTrans" cxnId="{1B291165-F282-47D9-80A9-5735C4C44F74}">
      <dgm:prSet/>
      <dgm:spPr/>
      <dgm:t>
        <a:bodyPr/>
        <a:lstStyle/>
        <a:p>
          <a:endParaRPr lang="es-ES"/>
        </a:p>
      </dgm:t>
    </dgm:pt>
    <dgm:pt modelId="{B16B5F47-A89C-4701-823A-437A242C178D}" type="sibTrans" cxnId="{1B291165-F282-47D9-80A9-5735C4C44F74}">
      <dgm:prSet/>
      <dgm:spPr/>
      <dgm:t>
        <a:bodyPr/>
        <a:lstStyle/>
        <a:p>
          <a:endParaRPr lang="es-ES"/>
        </a:p>
      </dgm:t>
    </dgm:pt>
    <dgm:pt modelId="{5FB50EFF-4E77-4F26-B84A-86C2878A8E24}" type="pres">
      <dgm:prSet presAssocID="{1DFE7CCA-13D1-4816-A517-908136E908DD}" presName="Name0" presStyleCnt="0">
        <dgm:presLayoutVars>
          <dgm:dir/>
          <dgm:animLvl val="lvl"/>
          <dgm:resizeHandles val="exact"/>
        </dgm:presLayoutVars>
      </dgm:prSet>
      <dgm:spPr/>
      <dgm:t>
        <a:bodyPr/>
        <a:lstStyle/>
        <a:p>
          <a:endParaRPr lang="es-ES"/>
        </a:p>
      </dgm:t>
    </dgm:pt>
    <dgm:pt modelId="{E60FD559-2C48-461D-B7AD-DF628C984799}" type="pres">
      <dgm:prSet presAssocID="{65B142BA-5FFC-49BB-B0A1-32B9CFDFD199}" presName="linNode" presStyleCnt="0"/>
      <dgm:spPr/>
    </dgm:pt>
    <dgm:pt modelId="{D413F8F9-AAC9-43CD-AF72-9C66A7DA8E88}" type="pres">
      <dgm:prSet presAssocID="{65B142BA-5FFC-49BB-B0A1-32B9CFDFD199}" presName="parentText" presStyleLbl="node1" presStyleIdx="0" presStyleCnt="4">
        <dgm:presLayoutVars>
          <dgm:chMax val="1"/>
          <dgm:bulletEnabled val="1"/>
        </dgm:presLayoutVars>
      </dgm:prSet>
      <dgm:spPr/>
      <dgm:t>
        <a:bodyPr/>
        <a:lstStyle/>
        <a:p>
          <a:endParaRPr lang="es-ES"/>
        </a:p>
      </dgm:t>
    </dgm:pt>
    <dgm:pt modelId="{4980541F-B212-43E4-A5D7-0E01EC78ED56}" type="pres">
      <dgm:prSet presAssocID="{65B142BA-5FFC-49BB-B0A1-32B9CFDFD199}" presName="descendantText" presStyleLbl="alignAccFollowNode1" presStyleIdx="0" presStyleCnt="4">
        <dgm:presLayoutVars>
          <dgm:bulletEnabled val="1"/>
        </dgm:presLayoutVars>
      </dgm:prSet>
      <dgm:spPr/>
      <dgm:t>
        <a:bodyPr/>
        <a:lstStyle/>
        <a:p>
          <a:endParaRPr lang="es-ES"/>
        </a:p>
      </dgm:t>
    </dgm:pt>
    <dgm:pt modelId="{57354776-889A-43BE-B6C5-8D3B9B251F72}" type="pres">
      <dgm:prSet presAssocID="{8EB81F8C-5449-452E-B5BC-DDCEB59CC486}" presName="sp" presStyleCnt="0"/>
      <dgm:spPr/>
    </dgm:pt>
    <dgm:pt modelId="{4C4A5646-5FC5-49AD-A6CF-E1C2E7CBE4DA}" type="pres">
      <dgm:prSet presAssocID="{0AD6B011-6B59-4E59-B504-C19ADFC49FB3}" presName="linNode" presStyleCnt="0"/>
      <dgm:spPr/>
    </dgm:pt>
    <dgm:pt modelId="{DCD96338-62F5-47E5-9FE9-C6F14960DD1C}" type="pres">
      <dgm:prSet presAssocID="{0AD6B011-6B59-4E59-B504-C19ADFC49FB3}" presName="parentText" presStyleLbl="node1" presStyleIdx="1" presStyleCnt="4">
        <dgm:presLayoutVars>
          <dgm:chMax val="1"/>
          <dgm:bulletEnabled val="1"/>
        </dgm:presLayoutVars>
      </dgm:prSet>
      <dgm:spPr/>
      <dgm:t>
        <a:bodyPr/>
        <a:lstStyle/>
        <a:p>
          <a:endParaRPr lang="es-ES"/>
        </a:p>
      </dgm:t>
    </dgm:pt>
    <dgm:pt modelId="{E3745DE2-FEC1-40EB-988F-85A7A6648AC7}" type="pres">
      <dgm:prSet presAssocID="{0AD6B011-6B59-4E59-B504-C19ADFC49FB3}" presName="descendantText" presStyleLbl="alignAccFollowNode1" presStyleIdx="1" presStyleCnt="4">
        <dgm:presLayoutVars>
          <dgm:bulletEnabled val="1"/>
        </dgm:presLayoutVars>
      </dgm:prSet>
      <dgm:spPr/>
      <dgm:t>
        <a:bodyPr/>
        <a:lstStyle/>
        <a:p>
          <a:endParaRPr lang="es-ES"/>
        </a:p>
      </dgm:t>
    </dgm:pt>
    <dgm:pt modelId="{74C4DE31-313B-493E-A05B-C5C28634A3DB}" type="pres">
      <dgm:prSet presAssocID="{E16BC9E7-BCA9-48FA-AED2-D5F7D7E4A0F3}" presName="sp" presStyleCnt="0"/>
      <dgm:spPr/>
    </dgm:pt>
    <dgm:pt modelId="{0071FD79-C290-4C3D-8D08-799E42236A9B}" type="pres">
      <dgm:prSet presAssocID="{64BB3F38-BDA6-4DCB-AA33-E313C44B2337}" presName="linNode" presStyleCnt="0"/>
      <dgm:spPr/>
    </dgm:pt>
    <dgm:pt modelId="{394E3635-CE76-439C-B0AA-83793E490775}" type="pres">
      <dgm:prSet presAssocID="{64BB3F38-BDA6-4DCB-AA33-E313C44B2337}" presName="parentText" presStyleLbl="node1" presStyleIdx="2" presStyleCnt="4">
        <dgm:presLayoutVars>
          <dgm:chMax val="1"/>
          <dgm:bulletEnabled val="1"/>
        </dgm:presLayoutVars>
      </dgm:prSet>
      <dgm:spPr/>
      <dgm:t>
        <a:bodyPr/>
        <a:lstStyle/>
        <a:p>
          <a:endParaRPr lang="es-ES"/>
        </a:p>
      </dgm:t>
    </dgm:pt>
    <dgm:pt modelId="{6F3CA217-FB9C-4FC6-8EB3-6F4F237A2112}" type="pres">
      <dgm:prSet presAssocID="{64BB3F38-BDA6-4DCB-AA33-E313C44B2337}" presName="descendantText" presStyleLbl="alignAccFollowNode1" presStyleIdx="2" presStyleCnt="4">
        <dgm:presLayoutVars>
          <dgm:bulletEnabled val="1"/>
        </dgm:presLayoutVars>
      </dgm:prSet>
      <dgm:spPr/>
      <dgm:t>
        <a:bodyPr/>
        <a:lstStyle/>
        <a:p>
          <a:endParaRPr lang="es-ES"/>
        </a:p>
      </dgm:t>
    </dgm:pt>
    <dgm:pt modelId="{1315E3F3-14CD-42DF-BB9D-4D7A88C65697}" type="pres">
      <dgm:prSet presAssocID="{B1CF7C30-CFC2-4864-84B2-3742B9BBE77F}" presName="sp" presStyleCnt="0"/>
      <dgm:spPr/>
    </dgm:pt>
    <dgm:pt modelId="{A060BAEF-AB35-428F-9CCB-E6084A039957}" type="pres">
      <dgm:prSet presAssocID="{9D506A1B-09D9-43BF-80A6-0C6C05DA903D}" presName="linNode" presStyleCnt="0"/>
      <dgm:spPr/>
    </dgm:pt>
    <dgm:pt modelId="{F957777B-CD4F-41A8-92F1-F6712DEF707C}" type="pres">
      <dgm:prSet presAssocID="{9D506A1B-09D9-43BF-80A6-0C6C05DA903D}" presName="parentText" presStyleLbl="node1" presStyleIdx="3" presStyleCnt="4">
        <dgm:presLayoutVars>
          <dgm:chMax val="1"/>
          <dgm:bulletEnabled val="1"/>
        </dgm:presLayoutVars>
      </dgm:prSet>
      <dgm:spPr/>
      <dgm:t>
        <a:bodyPr/>
        <a:lstStyle/>
        <a:p>
          <a:endParaRPr lang="es-ES"/>
        </a:p>
      </dgm:t>
    </dgm:pt>
    <dgm:pt modelId="{878B3397-D993-4F4C-84CE-807E9A3E8497}" type="pres">
      <dgm:prSet presAssocID="{9D506A1B-09D9-43BF-80A6-0C6C05DA903D}" presName="descendantText" presStyleLbl="alignAccFollowNode1" presStyleIdx="3" presStyleCnt="4">
        <dgm:presLayoutVars>
          <dgm:bulletEnabled val="1"/>
        </dgm:presLayoutVars>
      </dgm:prSet>
      <dgm:spPr/>
      <dgm:t>
        <a:bodyPr/>
        <a:lstStyle/>
        <a:p>
          <a:endParaRPr lang="es-ES"/>
        </a:p>
      </dgm:t>
    </dgm:pt>
  </dgm:ptLst>
  <dgm:cxnLst>
    <dgm:cxn modelId="{F1A0EA51-C2E3-43CF-ABBF-653A498558EF}" srcId="{0AD6B011-6B59-4E59-B504-C19ADFC49FB3}" destId="{8F717299-4C19-4020-9B14-B8BC3B80363C}" srcOrd="0" destOrd="0" parTransId="{61348B55-E7B5-4A59-84CE-09CA86EC2FDD}" sibTransId="{CA497CD2-8091-4432-AAEE-D5C145A27BF7}"/>
    <dgm:cxn modelId="{51E7F1A7-6246-4B81-88BC-AA04735A80B1}" srcId="{1DFE7CCA-13D1-4816-A517-908136E908DD}" destId="{64BB3F38-BDA6-4DCB-AA33-E313C44B2337}" srcOrd="2" destOrd="0" parTransId="{02765212-4B30-484E-9B62-A1E00905B3D6}" sibTransId="{B1CF7C30-CFC2-4864-84B2-3742B9BBE77F}"/>
    <dgm:cxn modelId="{A00054CD-869D-4E27-8A79-636E62C53FA2}" type="presOf" srcId="{EF4F7040-2B72-44A7-8CF5-26E2E884A8BF}" destId="{878B3397-D993-4F4C-84CE-807E9A3E8497}" srcOrd="0" destOrd="0" presId="urn:microsoft.com/office/officeart/2005/8/layout/vList5"/>
    <dgm:cxn modelId="{21A44C16-CC63-454A-A32E-2F0B5B9ACA83}" srcId="{1DFE7CCA-13D1-4816-A517-908136E908DD}" destId="{9D506A1B-09D9-43BF-80A6-0C6C05DA903D}" srcOrd="3" destOrd="0" parTransId="{5E627190-A2B0-4C14-B5E1-2F9CC3B6AB9A}" sibTransId="{BF14817D-248F-4F81-83B4-880EEB98B26B}"/>
    <dgm:cxn modelId="{B336FB03-E814-4F1B-8A39-528428900ADC}" type="presOf" srcId="{1DFE7CCA-13D1-4816-A517-908136E908DD}" destId="{5FB50EFF-4E77-4F26-B84A-86C2878A8E24}" srcOrd="0" destOrd="0" presId="urn:microsoft.com/office/officeart/2005/8/layout/vList5"/>
    <dgm:cxn modelId="{D4AD17C7-567B-4CAA-855E-ED8656064FAB}" srcId="{1DFE7CCA-13D1-4816-A517-908136E908DD}" destId="{65B142BA-5FFC-49BB-B0A1-32B9CFDFD199}" srcOrd="0" destOrd="0" parTransId="{C480620D-CF61-4872-9E07-093B2BEAB5BD}" sibTransId="{8EB81F8C-5449-452E-B5BC-DDCEB59CC486}"/>
    <dgm:cxn modelId="{3AFA81A3-0AD2-4532-B98D-267AA657D74D}" type="presOf" srcId="{16E7922B-3BD9-4169-8607-7D49B6167A59}" destId="{6F3CA217-FB9C-4FC6-8EB3-6F4F237A2112}" srcOrd="0" destOrd="0" presId="urn:microsoft.com/office/officeart/2005/8/layout/vList5"/>
    <dgm:cxn modelId="{C0CF99FF-9721-4B4B-A573-842A4ED1E258}" type="presOf" srcId="{9D506A1B-09D9-43BF-80A6-0C6C05DA903D}" destId="{F957777B-CD4F-41A8-92F1-F6712DEF707C}" srcOrd="0" destOrd="0" presId="urn:microsoft.com/office/officeart/2005/8/layout/vList5"/>
    <dgm:cxn modelId="{1B291165-F282-47D9-80A9-5735C4C44F74}" srcId="{9D506A1B-09D9-43BF-80A6-0C6C05DA903D}" destId="{EF4F7040-2B72-44A7-8CF5-26E2E884A8BF}" srcOrd="0" destOrd="0" parTransId="{D5374CBD-FC93-48BC-939C-0686071EB531}" sibTransId="{B16B5F47-A89C-4701-823A-437A242C178D}"/>
    <dgm:cxn modelId="{01F0EF69-6457-4617-8EB6-8E6F773FAF27}" srcId="{65B142BA-5FFC-49BB-B0A1-32B9CFDFD199}" destId="{A45B4D1D-B258-41B2-A4E2-9B18F6567EE7}" srcOrd="0" destOrd="0" parTransId="{6A9ECD88-E84B-4342-A0FF-BD66E12BDF17}" sibTransId="{C7EDFD0C-6808-4C89-A195-3A136EBD79B0}"/>
    <dgm:cxn modelId="{1C3E3A71-9F71-46E3-BC07-956D980A13C9}" type="presOf" srcId="{64BB3F38-BDA6-4DCB-AA33-E313C44B2337}" destId="{394E3635-CE76-439C-B0AA-83793E490775}" srcOrd="0" destOrd="0" presId="urn:microsoft.com/office/officeart/2005/8/layout/vList5"/>
    <dgm:cxn modelId="{947DD7BD-511D-40C8-854E-3DB241F5C9A5}" srcId="{64BB3F38-BDA6-4DCB-AA33-E313C44B2337}" destId="{16E7922B-3BD9-4169-8607-7D49B6167A59}" srcOrd="0" destOrd="0" parTransId="{95C8DB86-5E08-485D-A212-08EAC0DD6371}" sibTransId="{A4375E83-0B79-461B-AEB3-5914FB8D3421}"/>
    <dgm:cxn modelId="{DD89C5D9-BCE3-4AD5-9331-098741E8EF53}" type="presOf" srcId="{A45B4D1D-B258-41B2-A4E2-9B18F6567EE7}" destId="{4980541F-B212-43E4-A5D7-0E01EC78ED56}" srcOrd="0" destOrd="0" presId="urn:microsoft.com/office/officeart/2005/8/layout/vList5"/>
    <dgm:cxn modelId="{A0EDD156-033B-45E6-AF5F-D2DF239D5250}" srcId="{1DFE7CCA-13D1-4816-A517-908136E908DD}" destId="{0AD6B011-6B59-4E59-B504-C19ADFC49FB3}" srcOrd="1" destOrd="0" parTransId="{DF6F230E-522B-481A-ACC5-F84FD8BCBD06}" sibTransId="{E16BC9E7-BCA9-48FA-AED2-D5F7D7E4A0F3}"/>
    <dgm:cxn modelId="{DBA510A1-9D53-4601-A121-8180B47FE684}" type="presOf" srcId="{8F717299-4C19-4020-9B14-B8BC3B80363C}" destId="{E3745DE2-FEC1-40EB-988F-85A7A6648AC7}" srcOrd="0" destOrd="0" presId="urn:microsoft.com/office/officeart/2005/8/layout/vList5"/>
    <dgm:cxn modelId="{A04FA8D1-1A1D-4D81-8D27-34937FEFC74E}" type="presOf" srcId="{65B142BA-5FFC-49BB-B0A1-32B9CFDFD199}" destId="{D413F8F9-AAC9-43CD-AF72-9C66A7DA8E88}" srcOrd="0" destOrd="0" presId="urn:microsoft.com/office/officeart/2005/8/layout/vList5"/>
    <dgm:cxn modelId="{9B3AB318-C1BA-42DB-84FB-4965AE18B1BD}" type="presOf" srcId="{0AD6B011-6B59-4E59-B504-C19ADFC49FB3}" destId="{DCD96338-62F5-47E5-9FE9-C6F14960DD1C}" srcOrd="0" destOrd="0" presId="urn:microsoft.com/office/officeart/2005/8/layout/vList5"/>
    <dgm:cxn modelId="{392B851E-CAFC-49B0-AA76-0EF5A0CB2410}" type="presParOf" srcId="{5FB50EFF-4E77-4F26-B84A-86C2878A8E24}" destId="{E60FD559-2C48-461D-B7AD-DF628C984799}" srcOrd="0" destOrd="0" presId="urn:microsoft.com/office/officeart/2005/8/layout/vList5"/>
    <dgm:cxn modelId="{7D9B74CB-1B9E-4E16-8D95-ADAED3169936}" type="presParOf" srcId="{E60FD559-2C48-461D-B7AD-DF628C984799}" destId="{D413F8F9-AAC9-43CD-AF72-9C66A7DA8E88}" srcOrd="0" destOrd="0" presId="urn:microsoft.com/office/officeart/2005/8/layout/vList5"/>
    <dgm:cxn modelId="{6CDAA784-6ABE-46A5-B156-C5C2849B844F}" type="presParOf" srcId="{E60FD559-2C48-461D-B7AD-DF628C984799}" destId="{4980541F-B212-43E4-A5D7-0E01EC78ED56}" srcOrd="1" destOrd="0" presId="urn:microsoft.com/office/officeart/2005/8/layout/vList5"/>
    <dgm:cxn modelId="{01B28F83-0B39-434F-9E06-B562C84EBD51}" type="presParOf" srcId="{5FB50EFF-4E77-4F26-B84A-86C2878A8E24}" destId="{57354776-889A-43BE-B6C5-8D3B9B251F72}" srcOrd="1" destOrd="0" presId="urn:microsoft.com/office/officeart/2005/8/layout/vList5"/>
    <dgm:cxn modelId="{D4AEB5E3-4BC6-4739-ADF7-45BEB645B206}" type="presParOf" srcId="{5FB50EFF-4E77-4F26-B84A-86C2878A8E24}" destId="{4C4A5646-5FC5-49AD-A6CF-E1C2E7CBE4DA}" srcOrd="2" destOrd="0" presId="urn:microsoft.com/office/officeart/2005/8/layout/vList5"/>
    <dgm:cxn modelId="{6C500A5E-82D2-4354-9800-F5398C1B84E1}" type="presParOf" srcId="{4C4A5646-5FC5-49AD-A6CF-E1C2E7CBE4DA}" destId="{DCD96338-62F5-47E5-9FE9-C6F14960DD1C}" srcOrd="0" destOrd="0" presId="urn:microsoft.com/office/officeart/2005/8/layout/vList5"/>
    <dgm:cxn modelId="{3EEA54CB-F1CE-40DF-A947-68C5EF36096A}" type="presParOf" srcId="{4C4A5646-5FC5-49AD-A6CF-E1C2E7CBE4DA}" destId="{E3745DE2-FEC1-40EB-988F-85A7A6648AC7}" srcOrd="1" destOrd="0" presId="urn:microsoft.com/office/officeart/2005/8/layout/vList5"/>
    <dgm:cxn modelId="{2E9763A8-E6FB-44A8-A482-D5C60B972DA3}" type="presParOf" srcId="{5FB50EFF-4E77-4F26-B84A-86C2878A8E24}" destId="{74C4DE31-313B-493E-A05B-C5C28634A3DB}" srcOrd="3" destOrd="0" presId="urn:microsoft.com/office/officeart/2005/8/layout/vList5"/>
    <dgm:cxn modelId="{CB992368-94C4-4419-AC01-AE8015C4FB14}" type="presParOf" srcId="{5FB50EFF-4E77-4F26-B84A-86C2878A8E24}" destId="{0071FD79-C290-4C3D-8D08-799E42236A9B}" srcOrd="4" destOrd="0" presId="urn:microsoft.com/office/officeart/2005/8/layout/vList5"/>
    <dgm:cxn modelId="{C92F38D7-5078-46ED-A78F-0A4D9B661074}" type="presParOf" srcId="{0071FD79-C290-4C3D-8D08-799E42236A9B}" destId="{394E3635-CE76-439C-B0AA-83793E490775}" srcOrd="0" destOrd="0" presId="urn:microsoft.com/office/officeart/2005/8/layout/vList5"/>
    <dgm:cxn modelId="{63A81F61-D9C2-48C3-9140-1D21EADF91E0}" type="presParOf" srcId="{0071FD79-C290-4C3D-8D08-799E42236A9B}" destId="{6F3CA217-FB9C-4FC6-8EB3-6F4F237A2112}" srcOrd="1" destOrd="0" presId="urn:microsoft.com/office/officeart/2005/8/layout/vList5"/>
    <dgm:cxn modelId="{A3178B77-7837-44C7-9ADB-1061706EDE97}" type="presParOf" srcId="{5FB50EFF-4E77-4F26-B84A-86C2878A8E24}" destId="{1315E3F3-14CD-42DF-BB9D-4D7A88C65697}" srcOrd="5" destOrd="0" presId="urn:microsoft.com/office/officeart/2005/8/layout/vList5"/>
    <dgm:cxn modelId="{887C9B31-0908-4A3F-967A-260D8E699AEE}" type="presParOf" srcId="{5FB50EFF-4E77-4F26-B84A-86C2878A8E24}" destId="{A060BAEF-AB35-428F-9CCB-E6084A039957}" srcOrd="6" destOrd="0" presId="urn:microsoft.com/office/officeart/2005/8/layout/vList5"/>
    <dgm:cxn modelId="{709303F2-B70B-44EC-B8D8-FB45D3C851C5}" type="presParOf" srcId="{A060BAEF-AB35-428F-9CCB-E6084A039957}" destId="{F957777B-CD4F-41A8-92F1-F6712DEF707C}" srcOrd="0" destOrd="0" presId="urn:microsoft.com/office/officeart/2005/8/layout/vList5"/>
    <dgm:cxn modelId="{81E18011-6A73-4D3E-A15C-D89BCC4A8BA6}" type="presParOf" srcId="{A060BAEF-AB35-428F-9CCB-E6084A039957}" destId="{878B3397-D993-4F4C-84CE-807E9A3E8497}"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B3F9559-9EC7-4CC7-BF90-0E1D052F9AB7}" type="doc">
      <dgm:prSet loTypeId="urn:microsoft.com/office/officeart/2005/8/layout/hierarchy1" loCatId="hierarchy" qsTypeId="urn:microsoft.com/office/officeart/2005/8/quickstyle/simple5" qsCatId="simple" csTypeId="urn:microsoft.com/office/officeart/2005/8/colors/accent6_2" csCatId="accent6" phldr="1"/>
      <dgm:spPr/>
      <dgm:t>
        <a:bodyPr/>
        <a:lstStyle/>
        <a:p>
          <a:endParaRPr lang="en-US"/>
        </a:p>
      </dgm:t>
    </dgm:pt>
    <dgm:pt modelId="{016B63C1-DAC5-4E38-81CF-BBD60A3056ED}">
      <dgm:prSet/>
      <dgm:spPr/>
      <dgm:t>
        <a:bodyPr/>
        <a:lstStyle/>
        <a:p>
          <a:pPr>
            <a:defRPr cap="all"/>
          </a:pPr>
          <a:r>
            <a:rPr lang="es-MX"/>
            <a:t>El curso de acción de la denuncia en campo clínico, luego de realizado el siguiente procedimiento, no es responsabilidad de Dirección Clínica de la FMUCH, si no que esto atañe al campo clínico.</a:t>
          </a:r>
          <a:endParaRPr lang="en-US"/>
        </a:p>
      </dgm:t>
    </dgm:pt>
    <dgm:pt modelId="{2B1408B2-23D7-4D94-93AB-DEA5B388CA1D}" type="parTrans" cxnId="{B1A05274-0911-4AB2-81BF-8E07B1C57012}">
      <dgm:prSet/>
      <dgm:spPr/>
      <dgm:t>
        <a:bodyPr/>
        <a:lstStyle/>
        <a:p>
          <a:endParaRPr lang="en-US"/>
        </a:p>
      </dgm:t>
    </dgm:pt>
    <dgm:pt modelId="{718BC872-5532-496F-8E63-9E50F8425837}" type="sibTrans" cxnId="{B1A05274-0911-4AB2-81BF-8E07B1C57012}">
      <dgm:prSet/>
      <dgm:spPr/>
      <dgm:t>
        <a:bodyPr/>
        <a:lstStyle/>
        <a:p>
          <a:endParaRPr lang="en-US"/>
        </a:p>
      </dgm:t>
    </dgm:pt>
    <dgm:pt modelId="{A7ED76A6-F8F5-42C1-B2DA-EF9319EC5EC2}">
      <dgm:prSet/>
      <dgm:spPr/>
      <dgm:t>
        <a:bodyPr/>
        <a:lstStyle/>
        <a:p>
          <a:pPr>
            <a:defRPr cap="all"/>
          </a:pPr>
          <a:r>
            <a:rPr lang="es-MX"/>
            <a:t>Por otra parte, es responsabilidad de cada escuela de informar al estudiante involucrado respecto de las medidas que fueron tomadas frente a su denuncia.</a:t>
          </a:r>
          <a:endParaRPr lang="en-US"/>
        </a:p>
      </dgm:t>
    </dgm:pt>
    <dgm:pt modelId="{A354B025-8389-4F76-8E20-CB8C65C393AE}" type="parTrans" cxnId="{EFCD4ECC-4B41-4DE9-ACC9-88AD54B5F290}">
      <dgm:prSet/>
      <dgm:spPr/>
      <dgm:t>
        <a:bodyPr/>
        <a:lstStyle/>
        <a:p>
          <a:endParaRPr lang="en-US"/>
        </a:p>
      </dgm:t>
    </dgm:pt>
    <dgm:pt modelId="{AAF81F7C-BBC1-42D4-84A6-09C40553352D}" type="sibTrans" cxnId="{EFCD4ECC-4B41-4DE9-ACC9-88AD54B5F290}">
      <dgm:prSet/>
      <dgm:spPr/>
      <dgm:t>
        <a:bodyPr/>
        <a:lstStyle/>
        <a:p>
          <a:endParaRPr lang="en-US"/>
        </a:p>
      </dgm:t>
    </dgm:pt>
    <dgm:pt modelId="{852B06EA-9D65-4309-97EB-D0D1833AC3FE}" type="pres">
      <dgm:prSet presAssocID="{AB3F9559-9EC7-4CC7-BF90-0E1D052F9AB7}" presName="hierChild1" presStyleCnt="0">
        <dgm:presLayoutVars>
          <dgm:chPref val="1"/>
          <dgm:dir/>
          <dgm:animOne val="branch"/>
          <dgm:animLvl val="lvl"/>
          <dgm:resizeHandles/>
        </dgm:presLayoutVars>
      </dgm:prSet>
      <dgm:spPr/>
      <dgm:t>
        <a:bodyPr/>
        <a:lstStyle/>
        <a:p>
          <a:endParaRPr lang="es-ES"/>
        </a:p>
      </dgm:t>
    </dgm:pt>
    <dgm:pt modelId="{2B2A071B-8EF6-45E1-BC0F-4DDABE34BD21}" type="pres">
      <dgm:prSet presAssocID="{016B63C1-DAC5-4E38-81CF-BBD60A3056ED}" presName="hierRoot1" presStyleCnt="0"/>
      <dgm:spPr/>
    </dgm:pt>
    <dgm:pt modelId="{0C1BFEF6-9D1A-47E4-B638-452C31B0D70D}" type="pres">
      <dgm:prSet presAssocID="{016B63C1-DAC5-4E38-81CF-BBD60A3056ED}" presName="composite" presStyleCnt="0"/>
      <dgm:spPr/>
    </dgm:pt>
    <dgm:pt modelId="{30380CA2-0A17-44E1-A162-1768E4D74778}" type="pres">
      <dgm:prSet presAssocID="{016B63C1-DAC5-4E38-81CF-BBD60A3056ED}" presName="background" presStyleLbl="node0" presStyleIdx="0" presStyleCnt="2"/>
      <dgm:spPr/>
    </dgm:pt>
    <dgm:pt modelId="{BD149347-2079-4110-AE22-F0CC95A2CA51}" type="pres">
      <dgm:prSet presAssocID="{016B63C1-DAC5-4E38-81CF-BBD60A3056ED}" presName="text" presStyleLbl="fgAcc0" presStyleIdx="0" presStyleCnt="2">
        <dgm:presLayoutVars>
          <dgm:chPref val="3"/>
        </dgm:presLayoutVars>
      </dgm:prSet>
      <dgm:spPr/>
      <dgm:t>
        <a:bodyPr/>
        <a:lstStyle/>
        <a:p>
          <a:endParaRPr lang="es-ES"/>
        </a:p>
      </dgm:t>
    </dgm:pt>
    <dgm:pt modelId="{061F95C0-F40E-4AEE-9C67-FC0AB4873AB8}" type="pres">
      <dgm:prSet presAssocID="{016B63C1-DAC5-4E38-81CF-BBD60A3056ED}" presName="hierChild2" presStyleCnt="0"/>
      <dgm:spPr/>
    </dgm:pt>
    <dgm:pt modelId="{67A97090-D718-4A54-A964-E5CB6D2343FA}" type="pres">
      <dgm:prSet presAssocID="{A7ED76A6-F8F5-42C1-B2DA-EF9319EC5EC2}" presName="hierRoot1" presStyleCnt="0"/>
      <dgm:spPr/>
    </dgm:pt>
    <dgm:pt modelId="{91AD5559-50A0-4DC7-9B88-BA4E275CEEFA}" type="pres">
      <dgm:prSet presAssocID="{A7ED76A6-F8F5-42C1-B2DA-EF9319EC5EC2}" presName="composite" presStyleCnt="0"/>
      <dgm:spPr/>
    </dgm:pt>
    <dgm:pt modelId="{163E4634-1660-470E-A9CD-8658EE92CAC0}" type="pres">
      <dgm:prSet presAssocID="{A7ED76A6-F8F5-42C1-B2DA-EF9319EC5EC2}" presName="background" presStyleLbl="node0" presStyleIdx="1" presStyleCnt="2"/>
      <dgm:spPr/>
    </dgm:pt>
    <dgm:pt modelId="{288BF6BC-C7B6-4273-A887-E1F5237565F6}" type="pres">
      <dgm:prSet presAssocID="{A7ED76A6-F8F5-42C1-B2DA-EF9319EC5EC2}" presName="text" presStyleLbl="fgAcc0" presStyleIdx="1" presStyleCnt="2">
        <dgm:presLayoutVars>
          <dgm:chPref val="3"/>
        </dgm:presLayoutVars>
      </dgm:prSet>
      <dgm:spPr/>
      <dgm:t>
        <a:bodyPr/>
        <a:lstStyle/>
        <a:p>
          <a:endParaRPr lang="es-ES"/>
        </a:p>
      </dgm:t>
    </dgm:pt>
    <dgm:pt modelId="{69398B4C-A440-4054-8F41-24788DFE006B}" type="pres">
      <dgm:prSet presAssocID="{A7ED76A6-F8F5-42C1-B2DA-EF9319EC5EC2}" presName="hierChild2" presStyleCnt="0"/>
      <dgm:spPr/>
    </dgm:pt>
  </dgm:ptLst>
  <dgm:cxnLst>
    <dgm:cxn modelId="{EFCD4ECC-4B41-4DE9-ACC9-88AD54B5F290}" srcId="{AB3F9559-9EC7-4CC7-BF90-0E1D052F9AB7}" destId="{A7ED76A6-F8F5-42C1-B2DA-EF9319EC5EC2}" srcOrd="1" destOrd="0" parTransId="{A354B025-8389-4F76-8E20-CB8C65C393AE}" sibTransId="{AAF81F7C-BBC1-42D4-84A6-09C40553352D}"/>
    <dgm:cxn modelId="{938E8130-5FD4-4ACF-B3F5-1E508B3AAC32}" type="presOf" srcId="{AB3F9559-9EC7-4CC7-BF90-0E1D052F9AB7}" destId="{852B06EA-9D65-4309-97EB-D0D1833AC3FE}" srcOrd="0" destOrd="0" presId="urn:microsoft.com/office/officeart/2005/8/layout/hierarchy1"/>
    <dgm:cxn modelId="{473A279A-86AF-4AD6-ACA3-1ECBAF5B8EC7}" type="presOf" srcId="{A7ED76A6-F8F5-42C1-B2DA-EF9319EC5EC2}" destId="{288BF6BC-C7B6-4273-A887-E1F5237565F6}" srcOrd="0" destOrd="0" presId="urn:microsoft.com/office/officeart/2005/8/layout/hierarchy1"/>
    <dgm:cxn modelId="{0A3953E6-93DF-4790-B066-89E328F03A3A}" type="presOf" srcId="{016B63C1-DAC5-4E38-81CF-BBD60A3056ED}" destId="{BD149347-2079-4110-AE22-F0CC95A2CA51}" srcOrd="0" destOrd="0" presId="urn:microsoft.com/office/officeart/2005/8/layout/hierarchy1"/>
    <dgm:cxn modelId="{B1A05274-0911-4AB2-81BF-8E07B1C57012}" srcId="{AB3F9559-9EC7-4CC7-BF90-0E1D052F9AB7}" destId="{016B63C1-DAC5-4E38-81CF-BBD60A3056ED}" srcOrd="0" destOrd="0" parTransId="{2B1408B2-23D7-4D94-93AB-DEA5B388CA1D}" sibTransId="{718BC872-5532-496F-8E63-9E50F8425837}"/>
    <dgm:cxn modelId="{22A0B072-8C40-48B1-B29E-988534B579CB}" type="presParOf" srcId="{852B06EA-9D65-4309-97EB-D0D1833AC3FE}" destId="{2B2A071B-8EF6-45E1-BC0F-4DDABE34BD21}" srcOrd="0" destOrd="0" presId="urn:microsoft.com/office/officeart/2005/8/layout/hierarchy1"/>
    <dgm:cxn modelId="{CB75E589-7E1C-4070-A501-095E7B828C4C}" type="presParOf" srcId="{2B2A071B-8EF6-45E1-BC0F-4DDABE34BD21}" destId="{0C1BFEF6-9D1A-47E4-B638-452C31B0D70D}" srcOrd="0" destOrd="0" presId="urn:microsoft.com/office/officeart/2005/8/layout/hierarchy1"/>
    <dgm:cxn modelId="{C574BA08-B6AC-4658-8D4F-BB144046DE27}" type="presParOf" srcId="{0C1BFEF6-9D1A-47E4-B638-452C31B0D70D}" destId="{30380CA2-0A17-44E1-A162-1768E4D74778}" srcOrd="0" destOrd="0" presId="urn:microsoft.com/office/officeart/2005/8/layout/hierarchy1"/>
    <dgm:cxn modelId="{0F68E19D-EC67-401E-A7C7-271AD98FB158}" type="presParOf" srcId="{0C1BFEF6-9D1A-47E4-B638-452C31B0D70D}" destId="{BD149347-2079-4110-AE22-F0CC95A2CA51}" srcOrd="1" destOrd="0" presId="urn:microsoft.com/office/officeart/2005/8/layout/hierarchy1"/>
    <dgm:cxn modelId="{593801A7-6C6D-4ED2-BB8D-C8B695F72C93}" type="presParOf" srcId="{2B2A071B-8EF6-45E1-BC0F-4DDABE34BD21}" destId="{061F95C0-F40E-4AEE-9C67-FC0AB4873AB8}" srcOrd="1" destOrd="0" presId="urn:microsoft.com/office/officeart/2005/8/layout/hierarchy1"/>
    <dgm:cxn modelId="{EBB51223-130B-4D30-B7EB-183524DA1EBA}" type="presParOf" srcId="{852B06EA-9D65-4309-97EB-D0D1833AC3FE}" destId="{67A97090-D718-4A54-A964-E5CB6D2343FA}" srcOrd="1" destOrd="0" presId="urn:microsoft.com/office/officeart/2005/8/layout/hierarchy1"/>
    <dgm:cxn modelId="{62B6AB26-02F6-4BA1-9E83-B1409EFDA33D}" type="presParOf" srcId="{67A97090-D718-4A54-A964-E5CB6D2343FA}" destId="{91AD5559-50A0-4DC7-9B88-BA4E275CEEFA}" srcOrd="0" destOrd="0" presId="urn:microsoft.com/office/officeart/2005/8/layout/hierarchy1"/>
    <dgm:cxn modelId="{3EF3AA80-6F50-4498-B2FB-5C1CC96CF6AA}" type="presParOf" srcId="{91AD5559-50A0-4DC7-9B88-BA4E275CEEFA}" destId="{163E4634-1660-470E-A9CD-8658EE92CAC0}" srcOrd="0" destOrd="0" presId="urn:microsoft.com/office/officeart/2005/8/layout/hierarchy1"/>
    <dgm:cxn modelId="{DEEA9F26-7374-4FF0-9D28-E836B11B698F}" type="presParOf" srcId="{91AD5559-50A0-4DC7-9B88-BA4E275CEEFA}" destId="{288BF6BC-C7B6-4273-A887-E1F5237565F6}" srcOrd="1" destOrd="0" presId="urn:microsoft.com/office/officeart/2005/8/layout/hierarchy1"/>
    <dgm:cxn modelId="{CF01638F-757E-47C5-A360-7D9D50401C27}" type="presParOf" srcId="{67A97090-D718-4A54-A964-E5CB6D2343FA}" destId="{69398B4C-A440-4054-8F41-24788DFE006B}"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B3419-981F-4FE1-8F3B-8FBF1154E38F}">
      <dsp:nvSpPr>
        <dsp:cNvPr id="0" name=""/>
        <dsp:cNvSpPr/>
      </dsp:nvSpPr>
      <dsp:spPr>
        <a:xfrm>
          <a:off x="0" y="53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5AD43E-B76B-4625-9673-0B5B9DE3B2E1}">
      <dsp:nvSpPr>
        <dsp:cNvPr id="0" name=""/>
        <dsp:cNvSpPr/>
      </dsp:nvSpPr>
      <dsp:spPr>
        <a:xfrm>
          <a:off x="0" y="53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s-MX" sz="2400" kern="1200" dirty="0"/>
            <a:t>Normativa Interna para estudiantes de las carreras del área de la salud </a:t>
          </a:r>
          <a:endParaRPr lang="en-US" sz="2400" kern="1200" dirty="0"/>
        </a:p>
      </dsp:txBody>
      <dsp:txXfrm>
        <a:off x="0" y="531"/>
        <a:ext cx="10515600" cy="870055"/>
      </dsp:txXfrm>
    </dsp:sp>
    <dsp:sp modelId="{95A7DC7F-2FF0-42B8-A7D1-950A0D436E56}">
      <dsp:nvSpPr>
        <dsp:cNvPr id="0" name=""/>
        <dsp:cNvSpPr/>
      </dsp:nvSpPr>
      <dsp:spPr>
        <a:xfrm>
          <a:off x="0" y="87058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37F76E-69DD-4041-BF24-29CFD82E180E}">
      <dsp:nvSpPr>
        <dsp:cNvPr id="0" name=""/>
        <dsp:cNvSpPr/>
      </dsp:nvSpPr>
      <dsp:spPr>
        <a:xfrm>
          <a:off x="0" y="870586"/>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s-MX" sz="2400" kern="1200" dirty="0"/>
            <a:t>Manual de ingreso a campo clínico</a:t>
          </a:r>
          <a:endParaRPr lang="en-US" sz="2400" kern="1200" dirty="0"/>
        </a:p>
      </dsp:txBody>
      <dsp:txXfrm>
        <a:off x="0" y="870586"/>
        <a:ext cx="10515600" cy="870055"/>
      </dsp:txXfrm>
    </dsp:sp>
    <dsp:sp modelId="{E3332708-EE5F-482F-8DC7-3C3CB3D62568}">
      <dsp:nvSpPr>
        <dsp:cNvPr id="0" name=""/>
        <dsp:cNvSpPr/>
      </dsp:nvSpPr>
      <dsp:spPr>
        <a:xfrm>
          <a:off x="0" y="174064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F09EAF-4678-4396-8431-519AF1213DDE}">
      <dsp:nvSpPr>
        <dsp:cNvPr id="0" name=""/>
        <dsp:cNvSpPr/>
      </dsp:nvSpPr>
      <dsp:spPr>
        <a:xfrm>
          <a:off x="0" y="174064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s-MX" sz="2400" kern="1200" dirty="0"/>
            <a:t>Procedimiento de actuación ante denuncias sobre acoso sexual, laboral, violencia de género y discriminación arbitraria.</a:t>
          </a:r>
          <a:endParaRPr lang="en-US" sz="2400" kern="1200" dirty="0"/>
        </a:p>
      </dsp:txBody>
      <dsp:txXfrm>
        <a:off x="0" y="1740641"/>
        <a:ext cx="10515600" cy="870055"/>
      </dsp:txXfrm>
    </dsp:sp>
    <dsp:sp modelId="{402BD06A-3801-48B6-B8AD-8838E97169DA}">
      <dsp:nvSpPr>
        <dsp:cNvPr id="0" name=""/>
        <dsp:cNvSpPr/>
      </dsp:nvSpPr>
      <dsp:spPr>
        <a:xfrm>
          <a:off x="0" y="261069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DA5CC7-2E6D-45EC-9AF0-A2D258F2CD52}">
      <dsp:nvSpPr>
        <dsp:cNvPr id="0" name=""/>
        <dsp:cNvSpPr/>
      </dsp:nvSpPr>
      <dsp:spPr>
        <a:xfrm>
          <a:off x="0" y="2610696"/>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s-MX" sz="2400" kern="1200" dirty="0"/>
            <a:t>Protocolo de accidente cortopunzante</a:t>
          </a:r>
          <a:endParaRPr lang="en-US" sz="2400" kern="1200" dirty="0"/>
        </a:p>
      </dsp:txBody>
      <dsp:txXfrm>
        <a:off x="0" y="2610696"/>
        <a:ext cx="10515600" cy="870055"/>
      </dsp:txXfrm>
    </dsp:sp>
    <dsp:sp modelId="{563D1495-74EE-4AD0-94FF-924B8BADC6B0}">
      <dsp:nvSpPr>
        <dsp:cNvPr id="0" name=""/>
        <dsp:cNvSpPr/>
      </dsp:nvSpPr>
      <dsp:spPr>
        <a:xfrm>
          <a:off x="0" y="348075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E26148-6FB4-4C01-A625-6FF5986D8334}">
      <dsp:nvSpPr>
        <dsp:cNvPr id="0" name=""/>
        <dsp:cNvSpPr/>
      </dsp:nvSpPr>
      <dsp:spPr>
        <a:xfrm>
          <a:off x="0" y="348075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s-MX" sz="2400" kern="1200" dirty="0">
              <a:latin typeface="Calibri Light" panose="020F0302020204030204"/>
            </a:rPr>
            <a:t>TEST IAAS</a:t>
          </a:r>
        </a:p>
      </dsp:txBody>
      <dsp:txXfrm>
        <a:off x="0" y="3480751"/>
        <a:ext cx="10515600" cy="8700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77601C-5C89-48EC-8F04-F095204B10E3}">
      <dsp:nvSpPr>
        <dsp:cNvPr id="0" name=""/>
        <dsp:cNvSpPr/>
      </dsp:nvSpPr>
      <dsp:spPr>
        <a:xfrm>
          <a:off x="0" y="600762"/>
          <a:ext cx="10515600" cy="110909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D146CB-AE3B-4250-A74B-8AB75FC5763B}">
      <dsp:nvSpPr>
        <dsp:cNvPr id="0" name=""/>
        <dsp:cNvSpPr/>
      </dsp:nvSpPr>
      <dsp:spPr>
        <a:xfrm>
          <a:off x="335502" y="850309"/>
          <a:ext cx="610004" cy="610004"/>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120815-4B92-48CF-98F6-F7FA10E1F858}">
      <dsp:nvSpPr>
        <dsp:cNvPr id="0" name=""/>
        <dsp:cNvSpPr/>
      </dsp:nvSpPr>
      <dsp:spPr>
        <a:xfrm>
          <a:off x="1281010" y="600762"/>
          <a:ext cx="9234589" cy="1109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80" tIns="117380" rIns="117380" bIns="117380" numCol="1" spcCol="1270" anchor="ctr" anchorCtr="0">
          <a:noAutofit/>
        </a:bodyPr>
        <a:lstStyle/>
        <a:p>
          <a:pPr lvl="0" algn="l" defTabSz="800100">
            <a:lnSpc>
              <a:spcPct val="100000"/>
            </a:lnSpc>
            <a:spcBef>
              <a:spcPct val="0"/>
            </a:spcBef>
            <a:spcAft>
              <a:spcPct val="35000"/>
            </a:spcAft>
          </a:pPr>
          <a:r>
            <a:rPr lang="es-MX" sz="1800" kern="1200" dirty="0"/>
            <a:t>Normativa Interna para estudiantes de las carreras del área de la salud </a:t>
          </a:r>
          <a:r>
            <a:rPr lang="es-MX" sz="1800" kern="1200" dirty="0">
              <a:hlinkClick xmlns:r="http://schemas.openxmlformats.org/officeDocument/2006/relationships" r:id="rId5"/>
            </a:rPr>
            <a:t>https://drive.google.com/file/d/1ZYkGejsGXJ64MJlTk9BHBw0MAzOdlaFF/view?usp=drive_link</a:t>
          </a:r>
          <a:endParaRPr lang="en-US" sz="1800" kern="1200" dirty="0"/>
        </a:p>
      </dsp:txBody>
      <dsp:txXfrm>
        <a:off x="1281010" y="600762"/>
        <a:ext cx="9234589" cy="1109099"/>
      </dsp:txXfrm>
    </dsp:sp>
    <dsp:sp modelId="{F6DBA68D-0D83-4DCE-A7E1-944FA934F971}">
      <dsp:nvSpPr>
        <dsp:cNvPr id="0" name=""/>
        <dsp:cNvSpPr/>
      </dsp:nvSpPr>
      <dsp:spPr>
        <a:xfrm>
          <a:off x="0" y="1987136"/>
          <a:ext cx="10515600" cy="110909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8DA2EF-D506-4E7F-822D-C8492AB63FC2}">
      <dsp:nvSpPr>
        <dsp:cNvPr id="0" name=""/>
        <dsp:cNvSpPr/>
      </dsp:nvSpPr>
      <dsp:spPr>
        <a:xfrm>
          <a:off x="335502" y="2236684"/>
          <a:ext cx="610004" cy="610004"/>
        </a:xfrm>
        <a:prstGeom prst="rect">
          <a:avLst/>
        </a:prstGeom>
        <a:blipFill>
          <a:blip xmlns:r="http://schemas.openxmlformats.org/officeDocument/2006/relationships" r:embed="rId6" cstate="print">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D18D66-4FE0-452E-B8C7-87DE844CE360}">
      <dsp:nvSpPr>
        <dsp:cNvPr id="0" name=""/>
        <dsp:cNvSpPr/>
      </dsp:nvSpPr>
      <dsp:spPr>
        <a:xfrm>
          <a:off x="1281010" y="1987136"/>
          <a:ext cx="9234589" cy="1109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80" tIns="117380" rIns="117380" bIns="117380" numCol="1" spcCol="1270" anchor="ctr" anchorCtr="0">
          <a:noAutofit/>
        </a:bodyPr>
        <a:lstStyle/>
        <a:p>
          <a:pPr lvl="0" algn="l" defTabSz="800100">
            <a:lnSpc>
              <a:spcPct val="100000"/>
            </a:lnSpc>
            <a:spcBef>
              <a:spcPct val="0"/>
            </a:spcBef>
            <a:spcAft>
              <a:spcPct val="35000"/>
            </a:spcAft>
          </a:pPr>
          <a:r>
            <a:rPr lang="es-MX" sz="1800" kern="1200"/>
            <a:t>Firma de Normativa: </a:t>
          </a:r>
          <a:r>
            <a:rPr lang="es-MX" sz="1800" kern="1200">
              <a:hlinkClick xmlns:r="http://schemas.openxmlformats.org/officeDocument/2006/relationships" r:id="rId8"/>
            </a:rPr>
            <a:t>https://forms.gle/qmLWr4g6hF4XqHip6</a:t>
          </a:r>
          <a:endParaRPr lang="en-US" sz="1800" kern="1200"/>
        </a:p>
      </dsp:txBody>
      <dsp:txXfrm>
        <a:off x="1281010" y="1987136"/>
        <a:ext cx="9234589" cy="11090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F5904A-2008-4B84-BDD3-6C0E9A864862}">
      <dsp:nvSpPr>
        <dsp:cNvPr id="0" name=""/>
        <dsp:cNvSpPr/>
      </dsp:nvSpPr>
      <dsp:spPr>
        <a:xfrm rot="5400000">
          <a:off x="1505842" y="1994986"/>
          <a:ext cx="1784146" cy="203118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E5F2B5D-204B-41CF-9124-16D1FE545094}">
      <dsp:nvSpPr>
        <dsp:cNvPr id="0" name=""/>
        <dsp:cNvSpPr/>
      </dsp:nvSpPr>
      <dsp:spPr>
        <a:xfrm>
          <a:off x="1033151" y="17223"/>
          <a:ext cx="3003453" cy="2102319"/>
        </a:xfrm>
        <a:prstGeom prst="roundRect">
          <a:avLst>
            <a:gd name="adj" fmla="val 166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s-ES" sz="3200" kern="1200" dirty="0"/>
            <a:t>Generación de denuncia</a:t>
          </a:r>
        </a:p>
      </dsp:txBody>
      <dsp:txXfrm>
        <a:off x="1135796" y="119868"/>
        <a:ext cx="2798163" cy="1897029"/>
      </dsp:txXfrm>
    </dsp:sp>
    <dsp:sp modelId="{FFCECEFB-B908-4C73-ADEE-2CC2F837C610}">
      <dsp:nvSpPr>
        <dsp:cNvPr id="0" name=""/>
        <dsp:cNvSpPr/>
      </dsp:nvSpPr>
      <dsp:spPr>
        <a:xfrm>
          <a:off x="4036604" y="217727"/>
          <a:ext cx="2184425" cy="1699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ctr" anchorCtr="0">
          <a:noAutofit/>
        </a:bodyPr>
        <a:lstStyle/>
        <a:p>
          <a:pPr marL="171450" lvl="1" indent="-171450" algn="l" defTabSz="755650">
            <a:lnSpc>
              <a:spcPct val="90000"/>
            </a:lnSpc>
            <a:spcBef>
              <a:spcPct val="0"/>
            </a:spcBef>
            <a:spcAft>
              <a:spcPct val="15000"/>
            </a:spcAft>
            <a:buChar char="••"/>
          </a:pPr>
          <a:r>
            <a:rPr lang="es-ES" sz="1700" kern="1200" dirty="0"/>
            <a:t>El estudiante enviará documento en formato pdf., para generar la denuncia sobre la situación involucrada</a:t>
          </a:r>
        </a:p>
      </dsp:txBody>
      <dsp:txXfrm>
        <a:off x="4036604" y="217727"/>
        <a:ext cx="2184425" cy="1699187"/>
      </dsp:txXfrm>
    </dsp:sp>
    <dsp:sp modelId="{325B70D6-F42A-4A55-8619-FEB6242948D9}">
      <dsp:nvSpPr>
        <dsp:cNvPr id="0" name=""/>
        <dsp:cNvSpPr/>
      </dsp:nvSpPr>
      <dsp:spPr>
        <a:xfrm>
          <a:off x="3523333" y="2378822"/>
          <a:ext cx="3003453" cy="2102319"/>
        </a:xfrm>
        <a:prstGeom prst="roundRect">
          <a:avLst>
            <a:gd name="adj" fmla="val 166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s-ES" sz="3200" kern="1200" dirty="0"/>
            <a:t>Envío denuncia vía correo electrónico</a:t>
          </a:r>
        </a:p>
      </dsp:txBody>
      <dsp:txXfrm>
        <a:off x="3625978" y="2481467"/>
        <a:ext cx="2798163" cy="1897029"/>
      </dsp:txXfrm>
    </dsp:sp>
    <dsp:sp modelId="{618093BB-85C8-4714-9462-E2F5AFB6D860}">
      <dsp:nvSpPr>
        <dsp:cNvPr id="0" name=""/>
        <dsp:cNvSpPr/>
      </dsp:nvSpPr>
      <dsp:spPr>
        <a:xfrm>
          <a:off x="6526786" y="2579326"/>
          <a:ext cx="2184425" cy="1699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s-ES" sz="1700" kern="1200" dirty="0"/>
            <a:t>Se envía denuncia vía correo electrónico, al Director de escuela con copia al </a:t>
          </a:r>
        </a:p>
        <a:p>
          <a:pPr marL="57150" lvl="1" indent="0" algn="l" defTabSz="488950">
            <a:lnSpc>
              <a:spcPct val="90000"/>
            </a:lnSpc>
            <a:spcBef>
              <a:spcPct val="0"/>
            </a:spcBef>
            <a:spcAft>
              <a:spcPct val="15000"/>
            </a:spcAft>
            <a:buChar char="••"/>
          </a:pPr>
          <a:r>
            <a:rPr lang="es-ES" sz="1700" kern="1200" dirty="0"/>
            <a:t>Coordinador de campos clínicos</a:t>
          </a:r>
        </a:p>
      </dsp:txBody>
      <dsp:txXfrm>
        <a:off x="6526786" y="2579326"/>
        <a:ext cx="2184425" cy="16991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F5904A-2008-4B84-BDD3-6C0E9A864862}">
      <dsp:nvSpPr>
        <dsp:cNvPr id="0" name=""/>
        <dsp:cNvSpPr/>
      </dsp:nvSpPr>
      <dsp:spPr>
        <a:xfrm rot="5400000">
          <a:off x="2154978" y="1154335"/>
          <a:ext cx="1020910" cy="1162270"/>
        </a:xfrm>
        <a:prstGeom prst="bentUpArrow">
          <a:avLst>
            <a:gd name="adj1" fmla="val 32840"/>
            <a:gd name="adj2" fmla="val 25000"/>
            <a:gd name="adj3" fmla="val 35780"/>
          </a:avLst>
        </a:prstGeom>
        <a:solidFill>
          <a:schemeClr val="accent4">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E5F2B5D-204B-41CF-9124-16D1FE545094}">
      <dsp:nvSpPr>
        <dsp:cNvPr id="0" name=""/>
        <dsp:cNvSpPr/>
      </dsp:nvSpPr>
      <dsp:spPr>
        <a:xfrm>
          <a:off x="1884499" y="22636"/>
          <a:ext cx="1718612" cy="1202972"/>
        </a:xfrm>
        <a:prstGeom prst="roundRect">
          <a:avLst>
            <a:gd name="adj" fmla="val 166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dirty="0">
              <a:solidFill>
                <a:schemeClr val="tx1"/>
              </a:solidFill>
            </a:rPr>
            <a:t>Envío denuncia a dirección </a:t>
          </a:r>
          <a:r>
            <a:rPr lang="es-ES" sz="1400" kern="1200" dirty="0" err="1">
              <a:solidFill>
                <a:schemeClr val="tx1"/>
              </a:solidFill>
            </a:rPr>
            <a:t>clinica</a:t>
          </a:r>
          <a:endParaRPr lang="es-ES" sz="1400" kern="1200" dirty="0">
            <a:solidFill>
              <a:schemeClr val="tx1"/>
            </a:solidFill>
          </a:endParaRPr>
        </a:p>
      </dsp:txBody>
      <dsp:txXfrm>
        <a:off x="1943234" y="81371"/>
        <a:ext cx="1601142" cy="1085502"/>
      </dsp:txXfrm>
    </dsp:sp>
    <dsp:sp modelId="{FFCECEFB-B908-4C73-ADEE-2CC2F837C610}">
      <dsp:nvSpPr>
        <dsp:cNvPr id="0" name=""/>
        <dsp:cNvSpPr/>
      </dsp:nvSpPr>
      <dsp:spPr>
        <a:xfrm>
          <a:off x="3362301" y="137366"/>
          <a:ext cx="1731574" cy="972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57150" lvl="1" indent="-57150" algn="l" defTabSz="400050">
            <a:lnSpc>
              <a:spcPct val="90000"/>
            </a:lnSpc>
            <a:spcBef>
              <a:spcPct val="0"/>
            </a:spcBef>
            <a:spcAft>
              <a:spcPct val="15000"/>
            </a:spcAft>
            <a:buChar char="••"/>
          </a:pPr>
          <a:r>
            <a:rPr lang="es-ES" sz="900" kern="1200" dirty="0"/>
            <a:t>El coordinador informa denuncia a través de formulario “Notificación de eventos adversos y otros”, en dicho registro se adjunta el documento enviado por el/la estudiante. </a:t>
          </a:r>
        </a:p>
      </dsp:txBody>
      <dsp:txXfrm>
        <a:off x="3362301" y="137366"/>
        <a:ext cx="1731574" cy="972295"/>
      </dsp:txXfrm>
    </dsp:sp>
    <dsp:sp modelId="{2DB9B18D-C485-4172-A7B2-3749697E16FA}">
      <dsp:nvSpPr>
        <dsp:cNvPr id="0" name=""/>
        <dsp:cNvSpPr/>
      </dsp:nvSpPr>
      <dsp:spPr>
        <a:xfrm rot="5400000">
          <a:off x="3695479" y="2505671"/>
          <a:ext cx="1020910" cy="1162270"/>
        </a:xfrm>
        <a:prstGeom prst="bentUpArrow">
          <a:avLst>
            <a:gd name="adj1" fmla="val 32840"/>
            <a:gd name="adj2" fmla="val 25000"/>
            <a:gd name="adj3" fmla="val 35780"/>
          </a:avLst>
        </a:prstGeom>
        <a:solidFill>
          <a:schemeClr val="accent4">
            <a:tint val="50000"/>
            <a:hueOff val="11499901"/>
            <a:satOff val="-63047"/>
            <a:lumOff val="681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25B70D6-F42A-4A55-8619-FEB6242948D9}">
      <dsp:nvSpPr>
        <dsp:cNvPr id="0" name=""/>
        <dsp:cNvSpPr/>
      </dsp:nvSpPr>
      <dsp:spPr>
        <a:xfrm>
          <a:off x="3425000" y="1373971"/>
          <a:ext cx="1718612" cy="1202972"/>
        </a:xfrm>
        <a:prstGeom prst="roundRect">
          <a:avLst>
            <a:gd name="adj" fmla="val 16670"/>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dirty="0">
              <a:solidFill>
                <a:schemeClr val="tx1"/>
              </a:solidFill>
            </a:rPr>
            <a:t>Recopilación de antecedentes y envío de denuncia a Dirección Jurídica de la FMUCH</a:t>
          </a:r>
        </a:p>
      </dsp:txBody>
      <dsp:txXfrm>
        <a:off x="3483735" y="1432706"/>
        <a:ext cx="1601142" cy="1085502"/>
      </dsp:txXfrm>
    </dsp:sp>
    <dsp:sp modelId="{08A825F3-C7AA-4840-AFFD-9C44E90CA888}">
      <dsp:nvSpPr>
        <dsp:cNvPr id="0" name=""/>
        <dsp:cNvSpPr/>
      </dsp:nvSpPr>
      <dsp:spPr>
        <a:xfrm>
          <a:off x="5066952" y="1488702"/>
          <a:ext cx="1403274" cy="972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s-ES" sz="900" kern="1200" dirty="0"/>
            <a:t>El referente de DC, puede aportar otros antecedentes de ser necesario.</a:t>
          </a:r>
        </a:p>
      </dsp:txBody>
      <dsp:txXfrm>
        <a:off x="5066952" y="1488702"/>
        <a:ext cx="1403274" cy="972295"/>
      </dsp:txXfrm>
    </dsp:sp>
    <dsp:sp modelId="{9450AC46-214D-45A2-ACA5-3C8177AF6108}">
      <dsp:nvSpPr>
        <dsp:cNvPr id="0" name=""/>
        <dsp:cNvSpPr/>
      </dsp:nvSpPr>
      <dsp:spPr>
        <a:xfrm>
          <a:off x="4965501" y="2725307"/>
          <a:ext cx="1718612" cy="1202972"/>
        </a:xfrm>
        <a:prstGeom prst="roundRect">
          <a:avLst>
            <a:gd name="adj" fmla="val 16670"/>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S" sz="1400" kern="1200" dirty="0">
              <a:solidFill>
                <a:schemeClr val="tx1"/>
              </a:solidFill>
            </a:rPr>
            <a:t>Inicio de aceptación o desestimación de denuncia</a:t>
          </a:r>
        </a:p>
      </dsp:txBody>
      <dsp:txXfrm>
        <a:off x="5024236" y="2784042"/>
        <a:ext cx="1601142" cy="1085502"/>
      </dsp:txXfrm>
    </dsp:sp>
    <dsp:sp modelId="{B33C2912-B7BA-425B-80DC-7302426889E1}">
      <dsp:nvSpPr>
        <dsp:cNvPr id="0" name=""/>
        <dsp:cNvSpPr/>
      </dsp:nvSpPr>
      <dsp:spPr>
        <a:xfrm>
          <a:off x="6758317" y="2840037"/>
          <a:ext cx="1101547" cy="972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s-ES" sz="700" kern="1200" dirty="0"/>
            <a:t>Dirección de jurídica de FMUCH evaluara la denuncia e informará al Director Clínico  y referente de DC. Se deberá informar a CC si no se dará curso a la denuncia.</a:t>
          </a:r>
        </a:p>
      </dsp:txBody>
      <dsp:txXfrm>
        <a:off x="6758317" y="2840037"/>
        <a:ext cx="1101547" cy="97229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80541F-B212-43E4-A5D7-0E01EC78ED56}">
      <dsp:nvSpPr>
        <dsp:cNvPr id="0" name=""/>
        <dsp:cNvSpPr/>
      </dsp:nvSpPr>
      <dsp:spPr>
        <a:xfrm rot="5400000">
          <a:off x="6216388" y="-2603842"/>
          <a:ext cx="819558" cy="6236392"/>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s-ES" sz="1400" kern="1200" dirty="0"/>
            <a:t>El referente de DC, informará a la Unidad asistencial docente del centro, mediante correo electrónico. </a:t>
          </a:r>
        </a:p>
      </dsp:txBody>
      <dsp:txXfrm rot="-5400000">
        <a:off x="3507971" y="144583"/>
        <a:ext cx="6196384" cy="739542"/>
      </dsp:txXfrm>
    </dsp:sp>
    <dsp:sp modelId="{D413F8F9-AAC9-43CD-AF72-9C66A7DA8E88}">
      <dsp:nvSpPr>
        <dsp:cNvPr id="0" name=""/>
        <dsp:cNvSpPr/>
      </dsp:nvSpPr>
      <dsp:spPr>
        <a:xfrm>
          <a:off x="0" y="2129"/>
          <a:ext cx="3507971" cy="102444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s-ES" sz="2200" kern="1200" dirty="0">
              <a:solidFill>
                <a:schemeClr val="tx1"/>
              </a:solidFill>
            </a:rPr>
            <a:t>Notificación de denuncia a campo clínico</a:t>
          </a:r>
        </a:p>
      </dsp:txBody>
      <dsp:txXfrm>
        <a:off x="50009" y="52138"/>
        <a:ext cx="3407953" cy="924429"/>
      </dsp:txXfrm>
    </dsp:sp>
    <dsp:sp modelId="{E3745DE2-FEC1-40EB-988F-85A7A6648AC7}">
      <dsp:nvSpPr>
        <dsp:cNvPr id="0" name=""/>
        <dsp:cNvSpPr/>
      </dsp:nvSpPr>
      <dsp:spPr>
        <a:xfrm rot="5400000">
          <a:off x="6216388" y="-1528172"/>
          <a:ext cx="819558" cy="6236392"/>
        </a:xfrm>
        <a:prstGeom prst="round2SameRect">
          <a:avLst/>
        </a:prstGeom>
        <a:solidFill>
          <a:schemeClr val="accent2">
            <a:tint val="40000"/>
            <a:alpha val="90000"/>
            <a:hueOff val="-283075"/>
            <a:satOff val="-25115"/>
            <a:lumOff val="-256"/>
            <a:alphaOff val="0"/>
          </a:schemeClr>
        </a:solidFill>
        <a:ln w="12700" cap="flat" cmpd="sng" algn="ctr">
          <a:solidFill>
            <a:schemeClr val="accent2">
              <a:tint val="40000"/>
              <a:alpha val="90000"/>
              <a:hueOff val="-283075"/>
              <a:satOff val="-25115"/>
              <a:lumOff val="-25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s-ES" sz="1400" kern="1200" dirty="0"/>
            <a:t>El referente de DC junto a la CC, evaluaran las medidas necesarias para no exponer al estudiante a una nueva conducta de acoso. En caso de acoso sexual, discriminación arbitraria, se podrá contar con asesoría DIGEN.</a:t>
          </a:r>
        </a:p>
      </dsp:txBody>
      <dsp:txXfrm rot="-5400000">
        <a:off x="3507971" y="1220253"/>
        <a:ext cx="6196384" cy="739542"/>
      </dsp:txXfrm>
    </dsp:sp>
    <dsp:sp modelId="{DCD96338-62F5-47E5-9FE9-C6F14960DD1C}">
      <dsp:nvSpPr>
        <dsp:cNvPr id="0" name=""/>
        <dsp:cNvSpPr/>
      </dsp:nvSpPr>
      <dsp:spPr>
        <a:xfrm>
          <a:off x="0" y="1077799"/>
          <a:ext cx="3507971" cy="1024447"/>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s-ES" sz="2200" kern="1200" dirty="0">
              <a:solidFill>
                <a:schemeClr val="tx1"/>
              </a:solidFill>
            </a:rPr>
            <a:t>Evaluación de medidas a tomar</a:t>
          </a:r>
        </a:p>
      </dsp:txBody>
      <dsp:txXfrm>
        <a:off x="50009" y="1127808"/>
        <a:ext cx="3407953" cy="924429"/>
      </dsp:txXfrm>
    </dsp:sp>
    <dsp:sp modelId="{6F3CA217-FB9C-4FC6-8EB3-6F4F237A2112}">
      <dsp:nvSpPr>
        <dsp:cNvPr id="0" name=""/>
        <dsp:cNvSpPr/>
      </dsp:nvSpPr>
      <dsp:spPr>
        <a:xfrm rot="5400000">
          <a:off x="6216388" y="-452503"/>
          <a:ext cx="819558" cy="6236392"/>
        </a:xfrm>
        <a:prstGeom prst="round2SameRect">
          <a:avLst/>
        </a:prstGeom>
        <a:solidFill>
          <a:schemeClr val="accent2">
            <a:tint val="40000"/>
            <a:alpha val="90000"/>
            <a:hueOff val="-566151"/>
            <a:satOff val="-50231"/>
            <a:lumOff val="-513"/>
            <a:alphaOff val="0"/>
          </a:schemeClr>
        </a:solidFill>
        <a:ln w="12700" cap="flat" cmpd="sng" algn="ctr">
          <a:solidFill>
            <a:schemeClr val="accent2">
              <a:tint val="40000"/>
              <a:alpha val="90000"/>
              <a:hueOff val="-566151"/>
              <a:satOff val="-50231"/>
              <a:lumOff val="-5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s-ES" sz="1400" kern="1200" dirty="0"/>
            <a:t>El referente DC se comunicará con referente RAD del centro de salud para consensuar e informar de las medidas a tomar con el/la estudiante.</a:t>
          </a:r>
        </a:p>
      </dsp:txBody>
      <dsp:txXfrm rot="-5400000">
        <a:off x="3507971" y="2295922"/>
        <a:ext cx="6196384" cy="739542"/>
      </dsp:txXfrm>
    </dsp:sp>
    <dsp:sp modelId="{394E3635-CE76-439C-B0AA-83793E490775}">
      <dsp:nvSpPr>
        <dsp:cNvPr id="0" name=""/>
        <dsp:cNvSpPr/>
      </dsp:nvSpPr>
      <dsp:spPr>
        <a:xfrm>
          <a:off x="0" y="2153469"/>
          <a:ext cx="3507971" cy="1024447"/>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S" sz="2200" kern="1200" dirty="0">
              <a:solidFill>
                <a:schemeClr val="tx1"/>
              </a:solidFill>
            </a:rPr>
            <a:t>Establecimiento de medidas con el campo clínico</a:t>
          </a:r>
        </a:p>
      </dsp:txBody>
      <dsp:txXfrm>
        <a:off x="50009" y="2203478"/>
        <a:ext cx="3407953" cy="924429"/>
      </dsp:txXfrm>
    </dsp:sp>
    <dsp:sp modelId="{878B3397-D993-4F4C-84CE-807E9A3E8497}">
      <dsp:nvSpPr>
        <dsp:cNvPr id="0" name=""/>
        <dsp:cNvSpPr/>
      </dsp:nvSpPr>
      <dsp:spPr>
        <a:xfrm rot="5400000">
          <a:off x="6216388" y="623166"/>
          <a:ext cx="819558" cy="6236392"/>
        </a:xfrm>
        <a:prstGeom prst="round2Same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s-ES" sz="1400" kern="1200" dirty="0"/>
            <a:t>El referente de DC comunicara a DE y CC sobre las medidas adoptadas.</a:t>
          </a:r>
        </a:p>
      </dsp:txBody>
      <dsp:txXfrm rot="-5400000">
        <a:off x="3507971" y="3371591"/>
        <a:ext cx="6196384" cy="739542"/>
      </dsp:txXfrm>
    </dsp:sp>
    <dsp:sp modelId="{F957777B-CD4F-41A8-92F1-F6712DEF707C}">
      <dsp:nvSpPr>
        <dsp:cNvPr id="0" name=""/>
        <dsp:cNvSpPr/>
      </dsp:nvSpPr>
      <dsp:spPr>
        <a:xfrm>
          <a:off x="0" y="3229139"/>
          <a:ext cx="3507971" cy="1024447"/>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S" sz="2200" kern="1200" dirty="0">
              <a:solidFill>
                <a:schemeClr val="tx1"/>
              </a:solidFill>
            </a:rPr>
            <a:t>Notificación a escuela de medidas acordadas</a:t>
          </a:r>
        </a:p>
      </dsp:txBody>
      <dsp:txXfrm>
        <a:off x="50009" y="3279148"/>
        <a:ext cx="3407953" cy="92442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380CA2-0A17-44E1-A162-1768E4D74778}">
      <dsp:nvSpPr>
        <dsp:cNvPr id="0" name=""/>
        <dsp:cNvSpPr/>
      </dsp:nvSpPr>
      <dsp:spPr>
        <a:xfrm>
          <a:off x="903" y="927285"/>
          <a:ext cx="3172367" cy="2014453"/>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BD149347-2079-4110-AE22-F0CC95A2CA51}">
      <dsp:nvSpPr>
        <dsp:cNvPr id="0" name=""/>
        <dsp:cNvSpPr/>
      </dsp:nvSpPr>
      <dsp:spPr>
        <a:xfrm>
          <a:off x="353389" y="1262146"/>
          <a:ext cx="3172367" cy="2014453"/>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defRPr cap="all"/>
          </a:pPr>
          <a:r>
            <a:rPr lang="es-MX" sz="1500" kern="1200"/>
            <a:t>El curso de acción de la denuncia en campo clínico, luego de realizado el siguiente procedimiento, no es responsabilidad de Dirección Clínica de la FMUCH, si no que esto atañe al campo clínico.</a:t>
          </a:r>
          <a:endParaRPr lang="en-US" sz="1500" kern="1200"/>
        </a:p>
      </dsp:txBody>
      <dsp:txXfrm>
        <a:off x="412390" y="1321147"/>
        <a:ext cx="3054365" cy="1896451"/>
      </dsp:txXfrm>
    </dsp:sp>
    <dsp:sp modelId="{163E4634-1660-470E-A9CD-8658EE92CAC0}">
      <dsp:nvSpPr>
        <dsp:cNvPr id="0" name=""/>
        <dsp:cNvSpPr/>
      </dsp:nvSpPr>
      <dsp:spPr>
        <a:xfrm>
          <a:off x="3878241" y="927285"/>
          <a:ext cx="3172367" cy="2014453"/>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88BF6BC-C7B6-4273-A887-E1F5237565F6}">
      <dsp:nvSpPr>
        <dsp:cNvPr id="0" name=""/>
        <dsp:cNvSpPr/>
      </dsp:nvSpPr>
      <dsp:spPr>
        <a:xfrm>
          <a:off x="4230726" y="1262146"/>
          <a:ext cx="3172367" cy="2014453"/>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defRPr cap="all"/>
          </a:pPr>
          <a:r>
            <a:rPr lang="es-MX" sz="1500" kern="1200"/>
            <a:t>Por otra parte, es responsabilidad de cada escuela de informar al estudiante involucrado respecto de las medidas que fueron tomadas frente a su denuncia.</a:t>
          </a:r>
          <a:endParaRPr lang="en-US" sz="1500" kern="1200"/>
        </a:p>
      </dsp:txBody>
      <dsp:txXfrm>
        <a:off x="4289727" y="1321147"/>
        <a:ext cx="3054365" cy="189645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2807EF-E56D-4F1D-879A-0656F3DD474C}" type="datetimeFigureOut">
              <a:rPr lang="es-CL" smtClean="0"/>
              <a:t>12-08-2024</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19212-DE40-4B60-B22E-85AD19CFC109}" type="slidenum">
              <a:rPr lang="es-CL" smtClean="0"/>
              <a:t>‹Nº›</a:t>
            </a:fld>
            <a:endParaRPr lang="es-CL"/>
          </a:p>
        </p:txBody>
      </p:sp>
    </p:spTree>
    <p:extLst>
      <p:ext uri="{BB962C8B-B14F-4D97-AF65-F5344CB8AC3E}">
        <p14:creationId xmlns:p14="http://schemas.microsoft.com/office/powerpoint/2010/main" val="134663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A3819212-DE40-4B60-B22E-85AD19CFC109}" type="slidenum">
              <a:rPr lang="es-CL" smtClean="0"/>
              <a:t>2</a:t>
            </a:fld>
            <a:endParaRPr lang="es-CL"/>
          </a:p>
        </p:txBody>
      </p:sp>
    </p:spTree>
    <p:extLst>
      <p:ext uri="{BB962C8B-B14F-4D97-AF65-F5344CB8AC3E}">
        <p14:creationId xmlns:p14="http://schemas.microsoft.com/office/powerpoint/2010/main" val="2065764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A3819212-DE40-4B60-B22E-85AD19CFC109}" type="slidenum">
              <a:rPr lang="es-CL" smtClean="0"/>
              <a:t>5</a:t>
            </a:fld>
            <a:endParaRPr lang="es-CL"/>
          </a:p>
        </p:txBody>
      </p:sp>
    </p:spTree>
    <p:extLst>
      <p:ext uri="{BB962C8B-B14F-4D97-AF65-F5344CB8AC3E}">
        <p14:creationId xmlns:p14="http://schemas.microsoft.com/office/powerpoint/2010/main" val="524887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A3819212-DE40-4B60-B22E-85AD19CFC109}" type="slidenum">
              <a:rPr lang="es-CL" smtClean="0"/>
              <a:t>6</a:t>
            </a:fld>
            <a:endParaRPr lang="es-CL"/>
          </a:p>
        </p:txBody>
      </p:sp>
    </p:spTree>
    <p:extLst>
      <p:ext uri="{BB962C8B-B14F-4D97-AF65-F5344CB8AC3E}">
        <p14:creationId xmlns:p14="http://schemas.microsoft.com/office/powerpoint/2010/main" val="524887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A3819212-DE40-4B60-B22E-85AD19CFC109}" type="slidenum">
              <a:rPr lang="es-CL" smtClean="0"/>
              <a:t>7</a:t>
            </a:fld>
            <a:endParaRPr lang="es-CL"/>
          </a:p>
        </p:txBody>
      </p:sp>
    </p:spTree>
    <p:extLst>
      <p:ext uri="{BB962C8B-B14F-4D97-AF65-F5344CB8AC3E}">
        <p14:creationId xmlns:p14="http://schemas.microsoft.com/office/powerpoint/2010/main" val="2229494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L"/>
          </a:p>
        </p:txBody>
      </p:sp>
      <p:sp>
        <p:nvSpPr>
          <p:cNvPr id="4" name="Marcador de fecha 3"/>
          <p:cNvSpPr>
            <a:spLocks noGrp="1"/>
          </p:cNvSpPr>
          <p:nvPr>
            <p:ph type="dt" sz="half" idx="10"/>
          </p:nvPr>
        </p:nvSpPr>
        <p:spPr/>
        <p:txBody>
          <a:bodyPr/>
          <a:lstStyle/>
          <a:p>
            <a:fld id="{F506DE25-A8A4-4836-9388-37114DD86AE9}" type="datetimeFigureOut">
              <a:rPr lang="es-CL" smtClean="0"/>
              <a:t>12-08-2024</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233963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F506DE25-A8A4-4836-9388-37114DD86AE9}" type="datetimeFigureOut">
              <a:rPr lang="es-CL" smtClean="0"/>
              <a:t>12-08-2024</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1843366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F506DE25-A8A4-4836-9388-37114DD86AE9}" type="datetimeFigureOut">
              <a:rPr lang="es-CL" smtClean="0"/>
              <a:t>12-08-2024</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4109622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F506DE25-A8A4-4836-9388-37114DD86AE9}" type="datetimeFigureOut">
              <a:rPr lang="es-CL" smtClean="0"/>
              <a:t>12-08-2024</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1819272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F506DE25-A8A4-4836-9388-37114DD86AE9}" type="datetimeFigureOut">
              <a:rPr lang="es-CL" smtClean="0"/>
              <a:t>12-08-2024</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3807018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p:cNvSpPr>
            <a:spLocks noGrp="1"/>
          </p:cNvSpPr>
          <p:nvPr>
            <p:ph type="dt" sz="half" idx="10"/>
          </p:nvPr>
        </p:nvSpPr>
        <p:spPr/>
        <p:txBody>
          <a:bodyPr/>
          <a:lstStyle/>
          <a:p>
            <a:fld id="{F506DE25-A8A4-4836-9388-37114DD86AE9}" type="datetimeFigureOut">
              <a:rPr lang="es-CL" smtClean="0"/>
              <a:t>12-08-2024</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1356217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p:cNvSpPr>
            <a:spLocks noGrp="1"/>
          </p:cNvSpPr>
          <p:nvPr>
            <p:ph type="dt" sz="half" idx="10"/>
          </p:nvPr>
        </p:nvSpPr>
        <p:spPr/>
        <p:txBody>
          <a:bodyPr/>
          <a:lstStyle/>
          <a:p>
            <a:fld id="{F506DE25-A8A4-4836-9388-37114DD86AE9}" type="datetimeFigureOut">
              <a:rPr lang="es-CL" smtClean="0"/>
              <a:t>12-08-2024</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1678040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fecha 2"/>
          <p:cNvSpPr>
            <a:spLocks noGrp="1"/>
          </p:cNvSpPr>
          <p:nvPr>
            <p:ph type="dt" sz="half" idx="10"/>
          </p:nvPr>
        </p:nvSpPr>
        <p:spPr/>
        <p:txBody>
          <a:bodyPr/>
          <a:lstStyle/>
          <a:p>
            <a:fld id="{F506DE25-A8A4-4836-9388-37114DD86AE9}" type="datetimeFigureOut">
              <a:rPr lang="es-CL" smtClean="0"/>
              <a:t>12-08-2024</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3264782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506DE25-A8A4-4836-9388-37114DD86AE9}" type="datetimeFigureOut">
              <a:rPr lang="es-CL" smtClean="0"/>
              <a:t>12-08-2024</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1608551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F506DE25-A8A4-4836-9388-37114DD86AE9}" type="datetimeFigureOut">
              <a:rPr lang="es-CL" smtClean="0"/>
              <a:t>12-08-2024</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777161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F506DE25-A8A4-4836-9388-37114DD86AE9}" type="datetimeFigureOut">
              <a:rPr lang="es-CL" smtClean="0"/>
              <a:t>12-08-2024</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7E11F655-C58E-4E94-A49C-590D00C26AA4}" type="slidenum">
              <a:rPr lang="es-CL" smtClean="0"/>
              <a:t>‹Nº›</a:t>
            </a:fld>
            <a:endParaRPr lang="es-CL"/>
          </a:p>
        </p:txBody>
      </p:sp>
    </p:spTree>
    <p:extLst>
      <p:ext uri="{BB962C8B-B14F-4D97-AF65-F5344CB8AC3E}">
        <p14:creationId xmlns:p14="http://schemas.microsoft.com/office/powerpoint/2010/main" val="1500815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6DE25-A8A4-4836-9388-37114DD86AE9}" type="datetimeFigureOut">
              <a:rPr lang="es-CL" smtClean="0"/>
              <a:t>12-08-2024</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11F655-C58E-4E94-A49C-590D00C26AA4}" type="slidenum">
              <a:rPr lang="es-CL" smtClean="0"/>
              <a:t>‹Nº›</a:t>
            </a:fld>
            <a:endParaRPr lang="es-CL"/>
          </a:p>
        </p:txBody>
      </p:sp>
    </p:spTree>
    <p:extLst>
      <p:ext uri="{BB962C8B-B14F-4D97-AF65-F5344CB8AC3E}">
        <p14:creationId xmlns:p14="http://schemas.microsoft.com/office/powerpoint/2010/main" val="4084239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png"/><Relationship Id="rId7" Type="http://schemas.openxmlformats.org/officeDocument/2006/relationships/diagramColors" Target="../diagrams/colors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1.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2.png"/><Relationship Id="rId7" Type="http://schemas.openxmlformats.org/officeDocument/2006/relationships/diagramColors" Target="../diagrams/colors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2.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1.png"/><Relationship Id="rId7" Type="http://schemas.openxmlformats.org/officeDocument/2006/relationships/diagramColors" Target="../diagrams/colors6.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10" Type="http://schemas.openxmlformats.org/officeDocument/2006/relationships/hyperlink" Target="https://drive.google.com/file/d/1hA7FbkCQvywNqXKE23EKBS0W1g6WyBy_/view?usp=drive_link" TargetMode="External"/><Relationship Id="rId4" Type="http://schemas.openxmlformats.org/officeDocument/2006/relationships/diagramData" Target="../diagrams/data6.xml"/><Relationship Id="rId9" Type="http://schemas.openxmlformats.org/officeDocument/2006/relationships/hyperlink" Target="https://docs.google.com/document/d/1OS_9MXxgnU1xiqEjpI_BXD7H6l7q-Xdn/edit?usp=drive_link&amp;ouid=102910778552989190629&amp;rtpof=true&amp;sd=true"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9">
            <a:extLst>
              <a:ext uri="{FF2B5EF4-FFF2-40B4-BE49-F238E27FC236}">
                <a16:creationId xmlns:a16="http://schemas.microsoft.com/office/drawing/2014/main" id="{8A66331C-62A1-463A-8425-CB321821715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133600" y="685800"/>
            <a:ext cx="10058400" cy="5486400"/>
          </a:xfrm>
          <a:prstGeom prst="rect">
            <a:avLst/>
          </a:prstGeom>
          <a:solidFill>
            <a:schemeClr val="bg1">
              <a:lumMod val="9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dirty="0">
              <a:ln>
                <a:noFill/>
              </a:ln>
              <a:solidFill>
                <a:srgbClr val="000000"/>
              </a:solidFill>
              <a:effectLst/>
              <a:uFillTx/>
              <a:latin typeface="Helvetica Neue Medium"/>
              <a:ea typeface="Helvetica Neue Medium"/>
              <a:cs typeface="Helvetica Neue Medium"/>
              <a:sym typeface="Helvetica Neue Medium"/>
            </a:endParaRPr>
          </a:p>
        </p:txBody>
      </p:sp>
      <p:sp>
        <p:nvSpPr>
          <p:cNvPr id="2" name="Título 1"/>
          <p:cNvSpPr>
            <a:spLocks noGrp="1"/>
          </p:cNvSpPr>
          <p:nvPr>
            <p:ph type="ctrTitle"/>
          </p:nvPr>
        </p:nvSpPr>
        <p:spPr>
          <a:xfrm>
            <a:off x="1463040" y="685797"/>
            <a:ext cx="5486400" cy="2824166"/>
          </a:xfrm>
        </p:spPr>
        <p:txBody>
          <a:bodyPr anchor="t">
            <a:normAutofit/>
          </a:bodyPr>
          <a:lstStyle/>
          <a:p>
            <a:pPr algn="l"/>
            <a:r>
              <a:rPr lang="es-MX" sz="4600"/>
              <a:t>CAMPOS CLINICOS CENTROS DE ALTA COMPLEJIDAD EN SALUD</a:t>
            </a:r>
            <a:endParaRPr lang="es-CL" sz="4600"/>
          </a:p>
        </p:txBody>
      </p:sp>
      <p:sp>
        <p:nvSpPr>
          <p:cNvPr id="3" name="Subtítulo 2"/>
          <p:cNvSpPr>
            <a:spLocks noGrp="1"/>
          </p:cNvSpPr>
          <p:nvPr>
            <p:ph type="subTitle" idx="1"/>
          </p:nvPr>
        </p:nvSpPr>
        <p:spPr>
          <a:xfrm>
            <a:off x="1463040" y="3602037"/>
            <a:ext cx="5486400" cy="2377421"/>
          </a:xfrm>
        </p:spPr>
        <p:txBody>
          <a:bodyPr>
            <a:normAutofit/>
          </a:bodyPr>
          <a:lstStyle/>
          <a:p>
            <a:pPr algn="l"/>
            <a:r>
              <a:rPr lang="es-MX" sz="2200"/>
              <a:t>Coordinadora de Escuela</a:t>
            </a:r>
          </a:p>
          <a:p>
            <a:pPr algn="l"/>
            <a:r>
              <a:rPr lang="es-MX" sz="2200"/>
              <a:t> Janet Gonzalez Muller</a:t>
            </a:r>
          </a:p>
          <a:p>
            <a:pPr algn="l"/>
            <a:endParaRPr lang="es-CL" sz="2200"/>
          </a:p>
        </p:txBody>
      </p:sp>
      <p:sp>
        <p:nvSpPr>
          <p:cNvPr id="23" name="Rectangle 11">
            <a:extLst>
              <a:ext uri="{FF2B5EF4-FFF2-40B4-BE49-F238E27FC236}">
                <a16:creationId xmlns:a16="http://schemas.microsoft.com/office/drawing/2014/main" id="{5E856C46-2CE6-404C-BBEF-31674942DC6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9764" y="685797"/>
            <a:ext cx="118872" cy="155045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3">
            <a:extLst>
              <a:ext uri="{FF2B5EF4-FFF2-40B4-BE49-F238E27FC236}">
                <a16:creationId xmlns:a16="http://schemas.microsoft.com/office/drawing/2014/main" id="{2EA25F8F-CE84-475B-A2C8-E4BDDB9FF43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0188" y="685798"/>
            <a:ext cx="4241811" cy="54864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p:cNvPicPr>
            <a:picLocks noChangeAspect="1"/>
          </p:cNvPicPr>
          <p:nvPr/>
        </p:nvPicPr>
        <p:blipFill>
          <a:blip r:embed="rId2"/>
          <a:stretch>
            <a:fillRect/>
          </a:stretch>
        </p:blipFill>
        <p:spPr>
          <a:xfrm>
            <a:off x="8041049" y="1204408"/>
            <a:ext cx="3925346" cy="1736966"/>
          </a:xfrm>
          <a:prstGeom prst="rect">
            <a:avLst/>
          </a:prstGeom>
        </p:spPr>
      </p:pic>
      <p:sp>
        <p:nvSpPr>
          <p:cNvPr id="25" name="Graphic 14">
            <a:extLst>
              <a:ext uri="{FF2B5EF4-FFF2-40B4-BE49-F238E27FC236}">
                <a16:creationId xmlns:a16="http://schemas.microsoft.com/office/drawing/2014/main" id="{6CA2684D-3A0B-43F9-87D7-926A7459352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0189" y="685798"/>
            <a:ext cx="1485341" cy="1486747"/>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bg1">
              <a:alpha val="75000"/>
            </a:schemeClr>
          </a:solidFill>
          <a:ln w="9525" cap="flat">
            <a:noFill/>
            <a:prstDash val="solid"/>
            <a:miter/>
          </a:ln>
        </p:spPr>
        <p:txBody>
          <a:bodyPr rtlCol="0" anchor="ctr"/>
          <a:lstStyle/>
          <a:p>
            <a:endParaRPr lang="en-US"/>
          </a:p>
        </p:txBody>
      </p:sp>
      <p:sp>
        <p:nvSpPr>
          <p:cNvPr id="26" name="Graphic 14">
            <a:extLst>
              <a:ext uri="{FF2B5EF4-FFF2-40B4-BE49-F238E27FC236}">
                <a16:creationId xmlns:a16="http://schemas.microsoft.com/office/drawing/2014/main" id="{BD61C998-018A-4388-BB4E-0CB88DC130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0592671" y="4685454"/>
            <a:ext cx="1485341" cy="1486747"/>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accent2"/>
          </a:solidFill>
          <a:ln w="9525" cap="flat">
            <a:noFill/>
            <a:prstDash val="solid"/>
            <a:miter/>
          </a:ln>
        </p:spPr>
        <p:txBody>
          <a:bodyPr rtlCol="0" anchor="ctr"/>
          <a:lstStyle/>
          <a:p>
            <a:endParaRPr lang="en-US"/>
          </a:p>
        </p:txBody>
      </p:sp>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78723" y="3459981"/>
            <a:ext cx="3247975" cy="2625185"/>
          </a:xfrm>
          <a:prstGeom prst="rect">
            <a:avLst/>
          </a:prstGeom>
        </p:spPr>
      </p:pic>
      <p:sp>
        <p:nvSpPr>
          <p:cNvPr id="20" name="Graphic 14">
            <a:extLst>
              <a:ext uri="{FF2B5EF4-FFF2-40B4-BE49-F238E27FC236}">
                <a16:creationId xmlns:a16="http://schemas.microsoft.com/office/drawing/2014/main" id="{A7491B3F-28E1-47D2-9EDB-4A3F9B19267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0582650" y="4685454"/>
            <a:ext cx="1485341" cy="1486747"/>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accent2">
              <a:alpha val="50000"/>
            </a:schemeClr>
          </a:solidFill>
          <a:ln w="9525" cap="flat">
            <a:noFill/>
            <a:prstDash val="solid"/>
            <a:miter/>
          </a:ln>
        </p:spPr>
        <p:txBody>
          <a:bodyPr rtlCol="0" anchor="ctr"/>
          <a:lstStyle/>
          <a:p>
            <a:endParaRPr lang="en-US"/>
          </a:p>
        </p:txBody>
      </p:sp>
      <p:sp>
        <p:nvSpPr>
          <p:cNvPr id="22" name="Rectangle 21">
            <a:extLst>
              <a:ext uri="{FF2B5EF4-FFF2-40B4-BE49-F238E27FC236}">
                <a16:creationId xmlns:a16="http://schemas.microsoft.com/office/drawing/2014/main" id="{3ACDC6A1-E63F-4EFE-8806-DAFD57502E8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73128" y="6172201"/>
            <a:ext cx="118872" cy="685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60843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41964" y="353034"/>
            <a:ext cx="6636327" cy="1325563"/>
          </a:xfrm>
        </p:spPr>
        <p:txBody>
          <a:bodyPr>
            <a:noAutofit/>
          </a:bodyPr>
          <a:lstStyle/>
          <a:p>
            <a:r>
              <a:rPr lang="es-MX" sz="2800" dirty="0"/>
              <a:t>Procedimiento de actuación ante denuncias sobre acoso sexual, laboral, violencia de género y discriminación arbitraria.</a:t>
            </a:r>
            <a:endParaRPr lang="es-CL" sz="2800" dirty="0"/>
          </a:p>
        </p:txBody>
      </p:sp>
      <p:sp>
        <p:nvSpPr>
          <p:cNvPr id="3" name="Marcador de contenido 2"/>
          <p:cNvSpPr>
            <a:spLocks noGrp="1"/>
          </p:cNvSpPr>
          <p:nvPr>
            <p:ph idx="1"/>
          </p:nvPr>
        </p:nvSpPr>
        <p:spPr>
          <a:xfrm>
            <a:off x="360218" y="1825625"/>
            <a:ext cx="10993582" cy="4351338"/>
          </a:xfrm>
        </p:spPr>
        <p:txBody>
          <a:bodyPr>
            <a:normAutofit/>
          </a:bodyPr>
          <a:lstStyle/>
          <a:p>
            <a:pPr marL="0" indent="0">
              <a:buNone/>
            </a:pPr>
            <a:r>
              <a:rPr lang="es-MX" dirty="0"/>
              <a:t>Informar eventos ocurridos en campos clínicos: PROCEDIMIENTO</a:t>
            </a:r>
            <a:endParaRPr lang="es-CL" dirty="0"/>
          </a:p>
          <a:p>
            <a:pPr marL="0" indent="0">
              <a:buNone/>
            </a:pPr>
            <a:r>
              <a:rPr lang="es-MX" dirty="0"/>
              <a:t>ROL COORDINADORA/OR</a:t>
            </a:r>
            <a:endParaRPr lang="es-CL" dirty="0"/>
          </a:p>
        </p:txBody>
      </p:sp>
      <p:pic>
        <p:nvPicPr>
          <p:cNvPr id="4" name="Imagen 3"/>
          <p:cNvPicPr>
            <a:picLocks noChangeAspect="1"/>
          </p:cNvPicPr>
          <p:nvPr/>
        </p:nvPicPr>
        <p:blipFill>
          <a:blip r:embed="rId2"/>
          <a:stretch>
            <a:fillRect/>
          </a:stretch>
        </p:blipFill>
        <p:spPr>
          <a:xfrm>
            <a:off x="135391" y="187821"/>
            <a:ext cx="2444708" cy="1079086"/>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0339" y="146114"/>
            <a:ext cx="1711179" cy="1385455"/>
          </a:xfrm>
          <a:prstGeom prst="rect">
            <a:avLst/>
          </a:prstGeom>
        </p:spPr>
      </p:pic>
      <p:graphicFrame>
        <p:nvGraphicFramePr>
          <p:cNvPr id="6" name="Diagrama 5"/>
          <p:cNvGraphicFramePr/>
          <p:nvPr>
            <p:extLst>
              <p:ext uri="{D42A27DB-BD31-4B8C-83A1-F6EECF244321}">
                <p14:modId xmlns:p14="http://schemas.microsoft.com/office/powerpoint/2010/main" val="1610167902"/>
              </p:ext>
            </p:extLst>
          </p:nvPr>
        </p:nvGraphicFramePr>
        <p:xfrm>
          <a:off x="2032000" y="2784765"/>
          <a:ext cx="9744364" cy="39509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7268033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41964" y="353034"/>
            <a:ext cx="6636327" cy="1325563"/>
          </a:xfrm>
        </p:spPr>
        <p:txBody>
          <a:bodyPr>
            <a:noAutofit/>
          </a:bodyPr>
          <a:lstStyle/>
          <a:p>
            <a:r>
              <a:rPr lang="es-MX" sz="2800" dirty="0"/>
              <a:t>Procedimiento de actuación ante denuncias sobre acoso sexual, laboral, violencia de género y discriminación arbitraria.</a:t>
            </a:r>
            <a:endParaRPr lang="es-CL" sz="2800" dirty="0"/>
          </a:p>
        </p:txBody>
      </p:sp>
      <p:sp>
        <p:nvSpPr>
          <p:cNvPr id="3" name="Marcador de contenido 2"/>
          <p:cNvSpPr>
            <a:spLocks noGrp="1"/>
          </p:cNvSpPr>
          <p:nvPr>
            <p:ph idx="1"/>
          </p:nvPr>
        </p:nvSpPr>
        <p:spPr>
          <a:xfrm>
            <a:off x="360218" y="1825625"/>
            <a:ext cx="10993582" cy="4351338"/>
          </a:xfrm>
        </p:spPr>
        <p:txBody>
          <a:bodyPr>
            <a:normAutofit/>
          </a:bodyPr>
          <a:lstStyle/>
          <a:p>
            <a:pPr marL="0" indent="0">
              <a:buNone/>
            </a:pPr>
            <a:r>
              <a:rPr lang="es-MX" dirty="0"/>
              <a:t>Informar eventos ocurridos en campos clínicos: PROCEDIMIENTO</a:t>
            </a:r>
            <a:endParaRPr lang="es-CL" dirty="0"/>
          </a:p>
        </p:txBody>
      </p:sp>
      <p:pic>
        <p:nvPicPr>
          <p:cNvPr id="4" name="Imagen 3"/>
          <p:cNvPicPr>
            <a:picLocks noChangeAspect="1"/>
          </p:cNvPicPr>
          <p:nvPr/>
        </p:nvPicPr>
        <p:blipFill>
          <a:blip r:embed="rId2"/>
          <a:stretch>
            <a:fillRect/>
          </a:stretch>
        </p:blipFill>
        <p:spPr>
          <a:xfrm>
            <a:off x="135391" y="187821"/>
            <a:ext cx="2444708" cy="1079086"/>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0339" y="146114"/>
            <a:ext cx="1711179" cy="1385455"/>
          </a:xfrm>
          <a:prstGeom prst="rect">
            <a:avLst/>
          </a:prstGeom>
        </p:spPr>
      </p:pic>
      <p:graphicFrame>
        <p:nvGraphicFramePr>
          <p:cNvPr id="6" name="Diagrama 5"/>
          <p:cNvGraphicFramePr/>
          <p:nvPr>
            <p:extLst>
              <p:ext uri="{D42A27DB-BD31-4B8C-83A1-F6EECF244321}">
                <p14:modId xmlns:p14="http://schemas.microsoft.com/office/powerpoint/2010/main" val="3952716115"/>
              </p:ext>
            </p:extLst>
          </p:nvPr>
        </p:nvGraphicFramePr>
        <p:xfrm>
          <a:off x="2032000" y="2479964"/>
          <a:ext cx="9744364" cy="425571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9760723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F0F4E97-E194-4493-885A-6C7C34A446D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CF7FE1C-8BC5-4B0C-A2BC-93AB72C90FD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bg2">
              <a:alpha val="50000"/>
            </a:schemeClr>
          </a:solidFill>
          <a:ln w="32707" cap="flat">
            <a:noFill/>
            <a:prstDash val="solid"/>
            <a:miter/>
          </a:ln>
        </p:spPr>
        <p:txBody>
          <a:bodyPr wrap="square" rtlCol="0" anchor="ctr">
            <a:noAutofit/>
          </a:bodyPr>
          <a:lstStyle/>
          <a:p>
            <a:endParaRPr lang="en-US"/>
          </a:p>
        </p:txBody>
      </p:sp>
      <p:sp>
        <p:nvSpPr>
          <p:cNvPr id="2" name="Título 1"/>
          <p:cNvSpPr>
            <a:spLocks noGrp="1"/>
          </p:cNvSpPr>
          <p:nvPr>
            <p:ph type="title"/>
          </p:nvPr>
        </p:nvSpPr>
        <p:spPr>
          <a:xfrm>
            <a:off x="5526156" y="365125"/>
            <a:ext cx="5827643" cy="1511300"/>
          </a:xfrm>
        </p:spPr>
        <p:txBody>
          <a:bodyPr anchor="b">
            <a:normAutofit/>
          </a:bodyPr>
          <a:lstStyle/>
          <a:p>
            <a:r>
              <a:rPr lang="es-MX" dirty="0"/>
              <a:t>Importante!</a:t>
            </a:r>
            <a:endParaRPr lang="es-CL" dirty="0"/>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4252" y="680381"/>
            <a:ext cx="2094606" cy="1753866"/>
          </a:xfrm>
          <a:prstGeom prst="rect">
            <a:avLst/>
          </a:prstGeom>
        </p:spPr>
      </p:pic>
      <p:pic>
        <p:nvPicPr>
          <p:cNvPr id="4" name="Imagen 3"/>
          <p:cNvPicPr>
            <a:picLocks noChangeAspect="1"/>
          </p:cNvPicPr>
          <p:nvPr/>
        </p:nvPicPr>
        <p:blipFill>
          <a:blip r:embed="rId3"/>
          <a:stretch>
            <a:fillRect/>
          </a:stretch>
        </p:blipFill>
        <p:spPr>
          <a:xfrm>
            <a:off x="599773" y="2838351"/>
            <a:ext cx="2837941" cy="1186348"/>
          </a:xfrm>
          <a:prstGeom prst="rect">
            <a:avLst/>
          </a:prstGeom>
        </p:spPr>
      </p:pic>
      <p:graphicFrame>
        <p:nvGraphicFramePr>
          <p:cNvPr id="7" name="Marcador de contenido 2">
            <a:extLst>
              <a:ext uri="{FF2B5EF4-FFF2-40B4-BE49-F238E27FC236}">
                <a16:creationId xmlns:a16="http://schemas.microsoft.com/office/drawing/2014/main" id="{46808D7E-D58F-59A5-66C3-07DCB6347011}"/>
              </a:ext>
            </a:extLst>
          </p:cNvPr>
          <p:cNvGraphicFramePr>
            <a:graphicFrameLocks noGrp="1"/>
          </p:cNvGraphicFramePr>
          <p:nvPr>
            <p:ph idx="1"/>
            <p:extLst>
              <p:ext uri="{D42A27DB-BD31-4B8C-83A1-F6EECF244321}">
                <p14:modId xmlns:p14="http://schemas.microsoft.com/office/powerpoint/2010/main" val="2566637227"/>
              </p:ext>
            </p:extLst>
          </p:nvPr>
        </p:nvGraphicFramePr>
        <p:xfrm>
          <a:off x="3959025" y="1556134"/>
          <a:ext cx="7403998" cy="420388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8" name="CuadroTexto 17">
            <a:extLst>
              <a:ext uri="{FF2B5EF4-FFF2-40B4-BE49-F238E27FC236}">
                <a16:creationId xmlns:a16="http://schemas.microsoft.com/office/drawing/2014/main" id="{FFF5FA0B-FC15-CCDA-76D4-8A5392495C6F}"/>
              </a:ext>
            </a:extLst>
          </p:cNvPr>
          <p:cNvSpPr txBox="1"/>
          <p:nvPr/>
        </p:nvSpPr>
        <p:spPr>
          <a:xfrm>
            <a:off x="3431677" y="5528234"/>
            <a:ext cx="7639734" cy="1200329"/>
          </a:xfrm>
          <a:prstGeom prst="rect">
            <a:avLst/>
          </a:prstGeom>
          <a:solidFill>
            <a:srgbClr val="FF0000"/>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dirty="0">
                <a:cs typeface="Calibri"/>
              </a:rPr>
              <a:t>Presentar formulario Denuncia: </a:t>
            </a:r>
            <a:r>
              <a:rPr lang="es-ES" dirty="0">
                <a:ea typeface="+mn-lt"/>
                <a:cs typeface="+mn-lt"/>
                <a:hlinkClick r:id="rId9"/>
              </a:rPr>
              <a:t>https://docs.google.com/document/d/1OS_9MXxgnU1xiqEjpI_BXD7H6l7q-Xdn/edit?usp=drive_link&amp;ouid=102910778552989190629&amp;rtpof=true&amp;sd=true</a:t>
            </a:r>
            <a:endParaRPr lang="es-ES" dirty="0">
              <a:ea typeface="+mn-lt"/>
              <a:cs typeface="+mn-lt"/>
            </a:endParaRPr>
          </a:p>
          <a:p>
            <a:endParaRPr lang="es-ES" dirty="0">
              <a:cs typeface="Calibri" panose="020F0502020204030204"/>
            </a:endParaRPr>
          </a:p>
        </p:txBody>
      </p:sp>
      <p:sp>
        <p:nvSpPr>
          <p:cNvPr id="19" name="CuadroTexto 18">
            <a:extLst>
              <a:ext uri="{FF2B5EF4-FFF2-40B4-BE49-F238E27FC236}">
                <a16:creationId xmlns:a16="http://schemas.microsoft.com/office/drawing/2014/main" id="{849F6344-6B39-065F-EF05-676285A9C34C}"/>
              </a:ext>
            </a:extLst>
          </p:cNvPr>
          <p:cNvSpPr txBox="1"/>
          <p:nvPr/>
        </p:nvSpPr>
        <p:spPr>
          <a:xfrm>
            <a:off x="396815" y="4178060"/>
            <a:ext cx="2671314" cy="1754326"/>
          </a:xfrm>
          <a:prstGeom prst="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err="1"/>
              <a:t>Protocolo</a:t>
            </a:r>
            <a:r>
              <a:rPr lang="en-US" dirty="0"/>
              <a:t> para </a:t>
            </a:r>
            <a:r>
              <a:rPr lang="en-US" dirty="0" err="1"/>
              <a:t>lectura</a:t>
            </a:r>
            <a:r>
              <a:rPr lang="en-US" dirty="0"/>
              <a:t>: </a:t>
            </a:r>
            <a:r>
              <a:rPr lang="en-US" dirty="0">
                <a:hlinkClick r:id="rId10"/>
              </a:rPr>
              <a:t>https://drive.google.com/file/d/1hA7FbkCQvywNqXKE23EKBS0W1g6WyBy_/view?usp=drive_link</a:t>
            </a:r>
            <a:endParaRPr lang="es-ES"/>
          </a:p>
          <a:p>
            <a:endParaRPr lang="en-US" dirty="0">
              <a:cs typeface="Calibri"/>
            </a:endParaRPr>
          </a:p>
        </p:txBody>
      </p:sp>
    </p:spTree>
    <p:extLst>
      <p:ext uri="{BB962C8B-B14F-4D97-AF65-F5344CB8AC3E}">
        <p14:creationId xmlns:p14="http://schemas.microsoft.com/office/powerpoint/2010/main" val="767668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712E947-0734-45F9-9C4F-41114EC3A33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C6B5652-C661-4C58-B937-F0F490F7FCB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B936867-6407-43FB-9DE6-1B0879D0CB3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CD0B258-678B-4A8C-894F-848AF24A192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C8D58395-74AF-401A-AF2F-76B6FCF71D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2F003F3F-F118-41D2-AA3F-74DB0D1970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a:xfrm>
            <a:off x="806825" y="457201"/>
            <a:ext cx="2844800" cy="3588870"/>
          </a:xfrm>
        </p:spPr>
        <p:txBody>
          <a:bodyPr anchor="b">
            <a:normAutofit/>
          </a:bodyPr>
          <a:lstStyle/>
          <a:p>
            <a:pPr algn="r"/>
            <a:r>
              <a:rPr lang="es-MX" sz="2500">
                <a:solidFill>
                  <a:srgbClr val="FFFFFF"/>
                </a:solidFill>
              </a:rPr>
              <a:t>PROCEDIMIENTO DE MANEJO ANTE EXPOSICION CON RIESGO BIOLÓGICO</a:t>
            </a:r>
            <a:br>
              <a:rPr lang="es-MX" sz="2500">
                <a:solidFill>
                  <a:srgbClr val="FFFFFF"/>
                </a:solidFill>
              </a:rPr>
            </a:br>
            <a:r>
              <a:rPr lang="es-MX" sz="2500">
                <a:solidFill>
                  <a:srgbClr val="FFFFFF"/>
                </a:solidFill>
              </a:rPr>
              <a:t>PARA INSTITUCIONES EN CONVENIO</a:t>
            </a:r>
            <a:br>
              <a:rPr lang="es-MX" sz="2500">
                <a:solidFill>
                  <a:srgbClr val="FFFFFF"/>
                </a:solidFill>
              </a:rPr>
            </a:br>
            <a:r>
              <a:rPr lang="es-MX" sz="2500">
                <a:solidFill>
                  <a:srgbClr val="FFFFFF"/>
                </a:solidFill>
              </a:rPr>
              <a:t>HOSPITAL CLINICO DE LA UNIVERSIDAD DE CHILE (ACP)</a:t>
            </a:r>
            <a:endParaRPr lang="es-CL" sz="2500">
              <a:solidFill>
                <a:srgbClr val="FFFFFF"/>
              </a:solidFill>
            </a:endParaRPr>
          </a:p>
        </p:txBody>
      </p:sp>
      <p:sp>
        <p:nvSpPr>
          <p:cNvPr id="3" name="Marcador de contenido 2"/>
          <p:cNvSpPr>
            <a:spLocks noGrp="1"/>
          </p:cNvSpPr>
          <p:nvPr>
            <p:ph idx="1"/>
          </p:nvPr>
        </p:nvSpPr>
        <p:spPr>
          <a:xfrm>
            <a:off x="4649245" y="669363"/>
            <a:ext cx="3578126" cy="5534211"/>
          </a:xfrm>
        </p:spPr>
        <p:txBody>
          <a:bodyPr anchor="ctr">
            <a:normAutofit/>
          </a:bodyPr>
          <a:lstStyle/>
          <a:p>
            <a:r>
              <a:rPr lang="es-MX" sz="1900" b="1" dirty="0"/>
              <a:t>Responsabilidad del/la Interno/a (y/o estudiante curricular en turno) </a:t>
            </a:r>
          </a:p>
          <a:p>
            <a:r>
              <a:rPr lang="es-MX" sz="1900" dirty="0"/>
              <a:t>El afectado que sufrió el accidente cortopunzante, deberá concurrir de forma inmediata, </a:t>
            </a:r>
            <a:r>
              <a:rPr lang="es-MX" sz="1900" b="1" dirty="0" smtClean="0">
                <a:solidFill>
                  <a:srgbClr val="FF0000"/>
                </a:solidFill>
              </a:rPr>
              <a:t>idealmente ANTES QUE SE CUMPLAN 2 HORAS,  </a:t>
            </a:r>
            <a:r>
              <a:rPr lang="es-MX" sz="1900" dirty="0"/>
              <a:t>de haber ocurrido el hecho, al Hospital Clínico de la Universidad de Chile ubicado en la comuna de Independencia y presentarse en Admisión del </a:t>
            </a:r>
            <a:r>
              <a:rPr lang="es-MX" sz="1900" b="1" dirty="0">
                <a:solidFill>
                  <a:srgbClr val="FF0000"/>
                </a:solidFill>
              </a:rPr>
              <a:t>SERVICIO DE EMERGENCIA, localizado en el primer piso sector D cuya entrada se encuentra por Avenida La Paz #1000 y solicitar la atención por ACP.</a:t>
            </a:r>
            <a:r>
              <a:rPr lang="es-MX" sz="1900" dirty="0"/>
              <a:t> Leer protocolo.</a:t>
            </a:r>
            <a:endParaRPr lang="es-CL" sz="1900" dirty="0"/>
          </a:p>
        </p:txBody>
      </p:sp>
      <p:pic>
        <p:nvPicPr>
          <p:cNvPr id="4" name="Imagen 3"/>
          <p:cNvPicPr>
            <a:picLocks noChangeAspect="1"/>
          </p:cNvPicPr>
          <p:nvPr/>
        </p:nvPicPr>
        <p:blipFill>
          <a:blip r:embed="rId2"/>
          <a:stretch>
            <a:fillRect/>
          </a:stretch>
        </p:blipFill>
        <p:spPr>
          <a:xfrm>
            <a:off x="9143595" y="43105"/>
            <a:ext cx="2823586" cy="1249437"/>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19331" y="1461037"/>
            <a:ext cx="2248492" cy="1592058"/>
          </a:xfrm>
          <a:prstGeom prst="rect">
            <a:avLst/>
          </a:prstGeom>
        </p:spPr>
      </p:pic>
      <p:sp>
        <p:nvSpPr>
          <p:cNvPr id="7" name="Explosión 2 5">
            <a:extLst>
              <a:ext uri="{FF2B5EF4-FFF2-40B4-BE49-F238E27FC236}">
                <a16:creationId xmlns:a16="http://schemas.microsoft.com/office/drawing/2014/main" id="{A904B399-1402-00B7-9BC9-C6C75EABE847}"/>
              </a:ext>
            </a:extLst>
          </p:cNvPr>
          <p:cNvSpPr/>
          <p:nvPr/>
        </p:nvSpPr>
        <p:spPr>
          <a:xfrm rot="10601970" flipV="1">
            <a:off x="8009329" y="3007854"/>
            <a:ext cx="3618962" cy="4044881"/>
          </a:xfrm>
          <a:prstGeom prst="irregularSeal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C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MX" sz="1600" b="1" dirty="0">
                <a:solidFill>
                  <a:schemeClr val="tx1"/>
                </a:solidFill>
              </a:rPr>
              <a:t>No es responsabilidad del tutor docente clínico</a:t>
            </a:r>
            <a:endParaRPr lang="es-CL" sz="1600" b="1" dirty="0">
              <a:solidFill>
                <a:schemeClr val="tx1"/>
              </a:solidFill>
            </a:endParaRPr>
          </a:p>
        </p:txBody>
      </p:sp>
    </p:spTree>
    <p:extLst>
      <p:ext uri="{BB962C8B-B14F-4D97-AF65-F5344CB8AC3E}">
        <p14:creationId xmlns:p14="http://schemas.microsoft.com/office/powerpoint/2010/main" val="2936324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33">
            <a:extLst>
              <a:ext uri="{FF2B5EF4-FFF2-40B4-BE49-F238E27FC236}">
                <a16:creationId xmlns:a16="http://schemas.microsoft.com/office/drawing/2014/main" id="{51E97C3D-86C0-41DC-9F8A-476CC05E5D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35">
            <a:extLst>
              <a:ext uri="{FF2B5EF4-FFF2-40B4-BE49-F238E27FC236}">
                <a16:creationId xmlns:a16="http://schemas.microsoft.com/office/drawing/2014/main" id="{309C9282-EF05-4BDC-AEC6-69DA837C6BA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6858000"/>
          </a:xfrm>
          <a:custGeom>
            <a:avLst/>
            <a:gdLst>
              <a:gd name="connsiteX0" fmla="*/ 12192000 w 12192000"/>
              <a:gd name="connsiteY0" fmla="*/ 0 h 6858000"/>
              <a:gd name="connsiteX1" fmla="*/ 11547944 w 12192000"/>
              <a:gd name="connsiteY1" fmla="*/ 0 h 6858000"/>
              <a:gd name="connsiteX2" fmla="*/ 11535738 w 12192000"/>
              <a:gd name="connsiteY2" fmla="*/ 281721 h 6858000"/>
              <a:gd name="connsiteX3" fmla="*/ 11431495 w 12192000"/>
              <a:gd name="connsiteY3" fmla="*/ 1677203 h 6858000"/>
              <a:gd name="connsiteX4" fmla="*/ 10688925 w 12192000"/>
              <a:gd name="connsiteY4" fmla="*/ 4351060 h 6858000"/>
              <a:gd name="connsiteX5" fmla="*/ 10614116 w 12192000"/>
              <a:gd name="connsiteY5" fmla="*/ 3932986 h 6858000"/>
              <a:gd name="connsiteX6" fmla="*/ 10409240 w 12192000"/>
              <a:gd name="connsiteY6" fmla="*/ 4928884 h 6858000"/>
              <a:gd name="connsiteX7" fmla="*/ 10387136 w 12192000"/>
              <a:gd name="connsiteY7" fmla="*/ 4870724 h 6858000"/>
              <a:gd name="connsiteX8" fmla="*/ 10289799 w 12192000"/>
              <a:gd name="connsiteY8" fmla="*/ 4976470 h 6858000"/>
              <a:gd name="connsiteX9" fmla="*/ 10129980 w 12192000"/>
              <a:gd name="connsiteY9" fmla="*/ 5424001 h 6858000"/>
              <a:gd name="connsiteX10" fmla="*/ 9891949 w 12192000"/>
              <a:gd name="connsiteY10" fmla="*/ 4861282 h 6858000"/>
              <a:gd name="connsiteX11" fmla="*/ 9533630 w 12192000"/>
              <a:gd name="connsiteY11" fmla="*/ 5484049 h 6858000"/>
              <a:gd name="connsiteX12" fmla="*/ 9443092 w 12192000"/>
              <a:gd name="connsiteY12" fmla="*/ 5803552 h 6858000"/>
              <a:gd name="connsiteX13" fmla="*/ 9287948 w 12192000"/>
              <a:gd name="connsiteY13" fmla="*/ 5141886 h 6858000"/>
              <a:gd name="connsiteX14" fmla="*/ 9177009 w 12192000"/>
              <a:gd name="connsiteY14" fmla="*/ 4893006 h 6858000"/>
              <a:gd name="connsiteX15" fmla="*/ 9032066 w 12192000"/>
              <a:gd name="connsiteY15" fmla="*/ 5025944 h 6858000"/>
              <a:gd name="connsiteX16" fmla="*/ 8803811 w 12192000"/>
              <a:gd name="connsiteY16" fmla="*/ 5801663 h 6858000"/>
              <a:gd name="connsiteX17" fmla="*/ 8700949 w 12192000"/>
              <a:gd name="connsiteY17" fmla="*/ 5925915 h 6858000"/>
              <a:gd name="connsiteX18" fmla="*/ 8748555 w 12192000"/>
              <a:gd name="connsiteY18" fmla="*/ 5238946 h 6858000"/>
              <a:gd name="connsiteX19" fmla="*/ 8684372 w 12192000"/>
              <a:gd name="connsiteY19" fmla="*/ 5060689 h 6858000"/>
              <a:gd name="connsiteX20" fmla="*/ 8644194 w 12192000"/>
              <a:gd name="connsiteY20" fmla="*/ 5062160 h 6858000"/>
              <a:gd name="connsiteX21" fmla="*/ 8631433 w 12192000"/>
              <a:gd name="connsiteY21" fmla="*/ 5067734 h 6858000"/>
              <a:gd name="connsiteX22" fmla="*/ 8615844 w 12192000"/>
              <a:gd name="connsiteY22" fmla="*/ 5190580 h 6858000"/>
              <a:gd name="connsiteX23" fmla="*/ 8575345 w 12192000"/>
              <a:gd name="connsiteY23" fmla="*/ 5337526 h 6858000"/>
              <a:gd name="connsiteX24" fmla="*/ 8550498 w 12192000"/>
              <a:gd name="connsiteY24" fmla="*/ 5350201 h 6858000"/>
              <a:gd name="connsiteX25" fmla="*/ 8542151 w 12192000"/>
              <a:gd name="connsiteY25" fmla="*/ 5394531 h 6858000"/>
              <a:gd name="connsiteX26" fmla="*/ 8476520 w 12192000"/>
              <a:gd name="connsiteY26" fmla="*/ 5849250 h 6858000"/>
              <a:gd name="connsiteX27" fmla="*/ 8295447 w 12192000"/>
              <a:gd name="connsiteY27" fmla="*/ 6027507 h 6858000"/>
              <a:gd name="connsiteX28" fmla="*/ 8083344 w 12192000"/>
              <a:gd name="connsiteY28" fmla="*/ 6329638 h 6858000"/>
              <a:gd name="connsiteX29" fmla="*/ 7917149 w 12192000"/>
              <a:gd name="connsiteY29" fmla="*/ 6112858 h 6858000"/>
              <a:gd name="connsiteX30" fmla="*/ 7658292 w 12192000"/>
              <a:gd name="connsiteY30" fmla="*/ 6450489 h 6858000"/>
              <a:gd name="connsiteX31" fmla="*/ 7330149 w 12192000"/>
              <a:gd name="connsiteY31" fmla="*/ 6344744 h 6858000"/>
              <a:gd name="connsiteX32" fmla="*/ 7263841 w 12192000"/>
              <a:gd name="connsiteY32" fmla="*/ 5766164 h 6858000"/>
              <a:gd name="connsiteX33" fmla="*/ 7167779 w 12192000"/>
              <a:gd name="connsiteY33" fmla="*/ 5101098 h 6858000"/>
              <a:gd name="connsiteX34" fmla="*/ 7113797 w 12192000"/>
              <a:gd name="connsiteY34" fmla="*/ 4588988 h 6858000"/>
              <a:gd name="connsiteX35" fmla="*/ 6999883 w 12192000"/>
              <a:gd name="connsiteY35" fmla="*/ 4229829 h 6858000"/>
              <a:gd name="connsiteX36" fmla="*/ 6910621 w 12192000"/>
              <a:gd name="connsiteY36" fmla="*/ 2668948 h 6858000"/>
              <a:gd name="connsiteX37" fmla="*/ 6821785 w 12192000"/>
              <a:gd name="connsiteY37" fmla="*/ 0 h 6858000"/>
              <a:gd name="connsiteX38" fmla="*/ 0 w 12192000"/>
              <a:gd name="connsiteY38" fmla="*/ 0 h 6858000"/>
              <a:gd name="connsiteX39" fmla="*/ 0 w 12192000"/>
              <a:gd name="connsiteY39" fmla="*/ 6858000 h 6858000"/>
              <a:gd name="connsiteX40" fmla="*/ 12192000 w 12192000"/>
              <a:gd name="connsiteY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2192000" h="6858000">
                <a:moveTo>
                  <a:pt x="12192000" y="0"/>
                </a:moveTo>
                <a:lnTo>
                  <a:pt x="11547944" y="0"/>
                </a:lnTo>
                <a:lnTo>
                  <a:pt x="11535738" y="281721"/>
                </a:lnTo>
                <a:cubicBezTo>
                  <a:pt x="11506250" y="930250"/>
                  <a:pt x="11470174" y="1496443"/>
                  <a:pt x="11431495" y="1677203"/>
                </a:cubicBezTo>
                <a:cubicBezTo>
                  <a:pt x="10872549" y="4293277"/>
                  <a:pt x="10688925" y="4351060"/>
                  <a:pt x="10688925" y="4351060"/>
                </a:cubicBezTo>
                <a:cubicBezTo>
                  <a:pt x="10688925" y="4351060"/>
                  <a:pt x="10656621" y="4071210"/>
                  <a:pt x="10614116" y="3932986"/>
                </a:cubicBezTo>
                <a:cubicBezTo>
                  <a:pt x="10605614" y="4127483"/>
                  <a:pt x="10438569" y="4898294"/>
                  <a:pt x="10409240" y="4928884"/>
                </a:cubicBezTo>
                <a:cubicBezTo>
                  <a:pt x="10402015" y="4910756"/>
                  <a:pt x="10394363" y="4890363"/>
                  <a:pt x="10387136" y="4870724"/>
                </a:cubicBezTo>
                <a:cubicBezTo>
                  <a:pt x="10362909" y="4909246"/>
                  <a:pt x="10332305" y="4945124"/>
                  <a:pt x="10289799" y="4976470"/>
                </a:cubicBezTo>
                <a:cubicBezTo>
                  <a:pt x="10143581" y="5084482"/>
                  <a:pt x="10189062" y="5271424"/>
                  <a:pt x="10129980" y="5424001"/>
                </a:cubicBezTo>
                <a:cubicBezTo>
                  <a:pt x="9824791" y="5319388"/>
                  <a:pt x="9945931" y="5062199"/>
                  <a:pt x="9891949" y="4861282"/>
                </a:cubicBezTo>
                <a:cubicBezTo>
                  <a:pt x="9695575" y="5383591"/>
                  <a:pt x="9604613" y="5276334"/>
                  <a:pt x="9533630" y="5484049"/>
                </a:cubicBezTo>
                <a:cubicBezTo>
                  <a:pt x="9445643" y="5741993"/>
                  <a:pt x="9443092" y="5803552"/>
                  <a:pt x="9443092" y="5803552"/>
                </a:cubicBezTo>
                <a:cubicBezTo>
                  <a:pt x="9282847" y="5603013"/>
                  <a:pt x="9343630" y="5380569"/>
                  <a:pt x="9287948" y="5141886"/>
                </a:cubicBezTo>
                <a:cubicBezTo>
                  <a:pt x="9223339" y="5062954"/>
                  <a:pt x="9193586" y="4979491"/>
                  <a:pt x="9177009" y="4893006"/>
                </a:cubicBezTo>
                <a:cubicBezTo>
                  <a:pt x="9141304" y="4841644"/>
                  <a:pt x="9090723" y="5078439"/>
                  <a:pt x="9032066" y="5025944"/>
                </a:cubicBezTo>
                <a:cubicBezTo>
                  <a:pt x="8982759" y="5270291"/>
                  <a:pt x="8885422" y="5504443"/>
                  <a:pt x="8803811" y="5801663"/>
                </a:cubicBezTo>
                <a:cubicBezTo>
                  <a:pt x="8762156" y="5952352"/>
                  <a:pt x="8700523" y="5939888"/>
                  <a:pt x="8700949" y="5925915"/>
                </a:cubicBezTo>
                <a:cubicBezTo>
                  <a:pt x="8703498" y="5572422"/>
                  <a:pt x="8785958" y="5593194"/>
                  <a:pt x="8748555" y="5238946"/>
                </a:cubicBezTo>
                <a:cubicBezTo>
                  <a:pt x="8744304" y="5176254"/>
                  <a:pt x="8780858" y="5073151"/>
                  <a:pt x="8684372" y="5060689"/>
                </a:cubicBezTo>
                <a:cubicBezTo>
                  <a:pt x="8668751" y="5059084"/>
                  <a:pt x="8655481" y="5059715"/>
                  <a:pt x="8644194" y="5062160"/>
                </a:cubicBezTo>
                <a:lnTo>
                  <a:pt x="8631433" y="5067734"/>
                </a:lnTo>
                <a:lnTo>
                  <a:pt x="8615844" y="5190580"/>
                </a:lnTo>
                <a:cubicBezTo>
                  <a:pt x="8608004" y="5245246"/>
                  <a:pt x="8612043" y="5307373"/>
                  <a:pt x="8575345" y="5337526"/>
                </a:cubicBezTo>
                <a:lnTo>
                  <a:pt x="8550498" y="5350201"/>
                </a:lnTo>
                <a:lnTo>
                  <a:pt x="8542151" y="5394531"/>
                </a:lnTo>
                <a:cubicBezTo>
                  <a:pt x="8515492" y="5544617"/>
                  <a:pt x="8497560" y="5674203"/>
                  <a:pt x="8476520" y="5849250"/>
                </a:cubicBezTo>
                <a:cubicBezTo>
                  <a:pt x="8462492" y="5947820"/>
                  <a:pt x="8482471" y="6067917"/>
                  <a:pt x="8295447" y="6027507"/>
                </a:cubicBezTo>
                <a:cubicBezTo>
                  <a:pt x="8112674" y="6054698"/>
                  <a:pt x="8170906" y="6237864"/>
                  <a:pt x="8083344" y="6329638"/>
                </a:cubicBezTo>
                <a:cubicBezTo>
                  <a:pt x="7981758" y="6280541"/>
                  <a:pt x="8053166" y="6152135"/>
                  <a:pt x="7917149" y="6112858"/>
                </a:cubicBezTo>
                <a:cubicBezTo>
                  <a:pt x="7958379" y="6295648"/>
                  <a:pt x="7657017" y="6268455"/>
                  <a:pt x="7658292" y="6450489"/>
                </a:cubicBezTo>
                <a:cubicBezTo>
                  <a:pt x="7478068" y="6597401"/>
                  <a:pt x="7395183" y="6486367"/>
                  <a:pt x="7330149" y="6344744"/>
                </a:cubicBezTo>
                <a:cubicBezTo>
                  <a:pt x="7248964" y="6160822"/>
                  <a:pt x="7276167" y="5964059"/>
                  <a:pt x="7263841" y="5766164"/>
                </a:cubicBezTo>
                <a:cubicBezTo>
                  <a:pt x="7237063" y="5517661"/>
                  <a:pt x="7163953" y="5352622"/>
                  <a:pt x="7167779" y="5101098"/>
                </a:cubicBezTo>
                <a:cubicBezTo>
                  <a:pt x="7112947" y="4937571"/>
                  <a:pt x="7128674" y="4763090"/>
                  <a:pt x="7113797" y="4588988"/>
                </a:cubicBezTo>
                <a:cubicBezTo>
                  <a:pt x="7079792" y="4329155"/>
                  <a:pt x="7038137" y="4492306"/>
                  <a:pt x="6999883" y="4229829"/>
                </a:cubicBezTo>
                <a:cubicBezTo>
                  <a:pt x="6962053" y="3971130"/>
                  <a:pt x="6911047" y="2670836"/>
                  <a:pt x="6910621" y="2668948"/>
                </a:cubicBezTo>
                <a:cubicBezTo>
                  <a:pt x="6911047" y="2668948"/>
                  <a:pt x="6836662" y="1345614"/>
                  <a:pt x="6821785" y="0"/>
                </a:cubicBezTo>
                <a:lnTo>
                  <a:pt x="0" y="0"/>
                </a:lnTo>
                <a:lnTo>
                  <a:pt x="0" y="6858000"/>
                </a:lnTo>
                <a:lnTo>
                  <a:pt x="1219200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ítulo 1"/>
          <p:cNvSpPr>
            <a:spLocks noGrp="1"/>
          </p:cNvSpPr>
          <p:nvPr>
            <p:ph type="title"/>
          </p:nvPr>
        </p:nvSpPr>
        <p:spPr>
          <a:xfrm>
            <a:off x="6096000" y="1406005"/>
            <a:ext cx="5257800" cy="2806704"/>
          </a:xfrm>
        </p:spPr>
        <p:txBody>
          <a:bodyPr vert="horz" lIns="91440" tIns="45720" rIns="91440" bIns="45720" rtlCol="0" anchor="b">
            <a:normAutofit/>
          </a:bodyPr>
          <a:lstStyle/>
          <a:p>
            <a:r>
              <a:rPr lang="en-US"/>
              <a:t>¿DUDAS?</a:t>
            </a:r>
          </a:p>
        </p:txBody>
      </p:sp>
      <p:pic>
        <p:nvPicPr>
          <p:cNvPr id="4" name="Imagen 3"/>
          <p:cNvPicPr>
            <a:picLocks noChangeAspect="1"/>
          </p:cNvPicPr>
          <p:nvPr/>
        </p:nvPicPr>
        <p:blipFill>
          <a:blip r:embed="rId2"/>
          <a:stretch>
            <a:fillRect/>
          </a:stretch>
        </p:blipFill>
        <p:spPr>
          <a:xfrm>
            <a:off x="1740607" y="765282"/>
            <a:ext cx="2929259" cy="1296197"/>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73908" y="2679553"/>
            <a:ext cx="2262658" cy="1828800"/>
          </a:xfrm>
          <a:prstGeom prst="rect">
            <a:avLst/>
          </a:prstGeom>
        </p:spPr>
      </p:pic>
    </p:spTree>
    <p:extLst>
      <p:ext uri="{BB962C8B-B14F-4D97-AF65-F5344CB8AC3E}">
        <p14:creationId xmlns:p14="http://schemas.microsoft.com/office/powerpoint/2010/main" val="1374609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85309" y="365125"/>
            <a:ext cx="5652656" cy="1325563"/>
          </a:xfrm>
        </p:spPr>
        <p:txBody>
          <a:bodyPr/>
          <a:lstStyle/>
          <a:p>
            <a:r>
              <a:rPr lang="es-MX" dirty="0"/>
              <a:t>CONTENIDOS</a:t>
            </a:r>
            <a:endParaRPr lang="es-CL" dirty="0"/>
          </a:p>
        </p:txBody>
      </p:sp>
      <p:graphicFrame>
        <p:nvGraphicFramePr>
          <p:cNvPr id="9" name="Marcador de contenido 2">
            <a:extLst>
              <a:ext uri="{FF2B5EF4-FFF2-40B4-BE49-F238E27FC236}">
                <a16:creationId xmlns:a16="http://schemas.microsoft.com/office/drawing/2014/main" id="{EDFECF42-A759-3576-0171-7E612BE7414E}"/>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Imagen 3"/>
          <p:cNvPicPr>
            <a:picLocks noChangeAspect="1"/>
          </p:cNvPicPr>
          <p:nvPr/>
        </p:nvPicPr>
        <p:blipFill>
          <a:blip r:embed="rId8"/>
          <a:stretch>
            <a:fillRect/>
          </a:stretch>
        </p:blipFill>
        <p:spPr>
          <a:xfrm>
            <a:off x="135391" y="187821"/>
            <a:ext cx="2444708" cy="1079086"/>
          </a:xfrm>
          <a:prstGeom prst="rect">
            <a:avLst/>
          </a:prstGeom>
        </p:spPr>
      </p:pic>
      <p:pic>
        <p:nvPicPr>
          <p:cNvPr id="5" name="Imagen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200339" y="146114"/>
            <a:ext cx="1711179" cy="1385455"/>
          </a:xfrm>
          <a:prstGeom prst="rect">
            <a:avLst/>
          </a:prstGeom>
        </p:spPr>
      </p:pic>
    </p:spTree>
    <p:extLst>
      <p:ext uri="{BB962C8B-B14F-4D97-AF65-F5344CB8AC3E}">
        <p14:creationId xmlns:p14="http://schemas.microsoft.com/office/powerpoint/2010/main" val="479796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15491" y="365125"/>
            <a:ext cx="7148946" cy="1325563"/>
          </a:xfrm>
        </p:spPr>
        <p:txBody>
          <a:bodyPr>
            <a:normAutofit fontScale="90000"/>
          </a:bodyPr>
          <a:lstStyle/>
          <a:p>
            <a:r>
              <a:rPr lang="es-MX" dirty="0"/>
              <a:t>Normativa Interna para estudiantes de las carreras del área de la salud </a:t>
            </a:r>
            <a:endParaRPr lang="es-CL" dirty="0"/>
          </a:p>
        </p:txBody>
      </p:sp>
      <p:graphicFrame>
        <p:nvGraphicFramePr>
          <p:cNvPr id="9" name="Marcador de contenido 2">
            <a:extLst>
              <a:ext uri="{FF2B5EF4-FFF2-40B4-BE49-F238E27FC236}">
                <a16:creationId xmlns:a16="http://schemas.microsoft.com/office/drawing/2014/main" id="{94FC2E8B-DE4E-1D49-AA48-17A7809DEED5}"/>
              </a:ext>
            </a:extLst>
          </p:cNvPr>
          <p:cNvGraphicFramePr>
            <a:graphicFrameLocks noGrp="1"/>
          </p:cNvGraphicFramePr>
          <p:nvPr>
            <p:ph idx="1"/>
            <p:extLst>
              <p:ext uri="{D42A27DB-BD31-4B8C-83A1-F6EECF244321}">
                <p14:modId xmlns:p14="http://schemas.microsoft.com/office/powerpoint/2010/main" val="4079543711"/>
              </p:ext>
            </p:extLst>
          </p:nvPr>
        </p:nvGraphicFramePr>
        <p:xfrm>
          <a:off x="838200" y="2479963"/>
          <a:ext cx="10515600" cy="3696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agen 3"/>
          <p:cNvPicPr>
            <a:picLocks noChangeAspect="1"/>
          </p:cNvPicPr>
          <p:nvPr/>
        </p:nvPicPr>
        <p:blipFill>
          <a:blip r:embed="rId7"/>
          <a:stretch>
            <a:fillRect/>
          </a:stretch>
        </p:blipFill>
        <p:spPr>
          <a:xfrm>
            <a:off x="135391" y="187821"/>
            <a:ext cx="2444708" cy="1079086"/>
          </a:xfrm>
          <a:prstGeom prst="rect">
            <a:avLst/>
          </a:prstGeom>
        </p:spPr>
      </p:pic>
      <p:pic>
        <p:nvPicPr>
          <p:cNvPr id="5" name="Imagen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200339" y="146114"/>
            <a:ext cx="1711179" cy="1385455"/>
          </a:xfrm>
          <a:prstGeom prst="rect">
            <a:avLst/>
          </a:prstGeom>
        </p:spPr>
      </p:pic>
    </p:spTree>
    <p:extLst>
      <p:ext uri="{BB962C8B-B14F-4D97-AF65-F5344CB8AC3E}">
        <p14:creationId xmlns:p14="http://schemas.microsoft.com/office/powerpoint/2010/main" val="1541611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9D25F302-27C5-414F-97F8-6EA0A6C028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p:cNvPicPr>
            <a:picLocks noChangeAspect="1"/>
          </p:cNvPicPr>
          <p:nvPr/>
        </p:nvPicPr>
        <p:blipFill>
          <a:blip r:embed="rId2"/>
          <a:stretch>
            <a:fillRect/>
          </a:stretch>
        </p:blipFill>
        <p:spPr>
          <a:xfrm>
            <a:off x="621676" y="1174818"/>
            <a:ext cx="2422011" cy="1613659"/>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579" y="3586297"/>
            <a:ext cx="2237149" cy="1810974"/>
          </a:xfrm>
          <a:prstGeom prst="rect">
            <a:avLst/>
          </a:prstGeom>
        </p:spPr>
      </p:pic>
      <p:sp>
        <p:nvSpPr>
          <p:cNvPr id="35" name="Right Triangle 34">
            <a:extLst>
              <a:ext uri="{FF2B5EF4-FFF2-40B4-BE49-F238E27FC236}">
                <a16:creationId xmlns:a16="http://schemas.microsoft.com/office/drawing/2014/main" id="{830A36F8-48C2-4842-A87B-8CE8DF4E7FD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7F488E8B-4E1E-4402-8935-D4E6C02615C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76029" y="623275"/>
            <a:ext cx="6570797"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a:xfrm>
            <a:off x="5465659" y="1188637"/>
            <a:ext cx="5642312" cy="1597228"/>
          </a:xfrm>
        </p:spPr>
        <p:txBody>
          <a:bodyPr>
            <a:normAutofit/>
          </a:bodyPr>
          <a:lstStyle/>
          <a:p>
            <a:r>
              <a:rPr lang="es-MX" sz="5400" dirty="0"/>
              <a:t>Manual de ingreso Campos Clínicos</a:t>
            </a:r>
            <a:endParaRPr lang="es-ES" sz="5400" dirty="0"/>
          </a:p>
        </p:txBody>
      </p:sp>
      <p:sp>
        <p:nvSpPr>
          <p:cNvPr id="21" name="Marcador de contenido 20">
            <a:extLst>
              <a:ext uri="{FF2B5EF4-FFF2-40B4-BE49-F238E27FC236}">
                <a16:creationId xmlns:a16="http://schemas.microsoft.com/office/drawing/2014/main" id="{7FFFED6F-426A-E479-E218-5D8C5BDB708E}"/>
              </a:ext>
            </a:extLst>
          </p:cNvPr>
          <p:cNvSpPr>
            <a:spLocks noGrp="1"/>
          </p:cNvSpPr>
          <p:nvPr>
            <p:ph idx="1"/>
          </p:nvPr>
        </p:nvSpPr>
        <p:spPr>
          <a:xfrm>
            <a:off x="5091849" y="2785866"/>
            <a:ext cx="6446597" cy="3587592"/>
          </a:xfrm>
        </p:spPr>
        <p:txBody>
          <a:bodyPr vert="horz" lIns="91440" tIns="45720" rIns="91440" bIns="45720" rtlCol="0" anchor="t">
            <a:noAutofit/>
          </a:bodyPr>
          <a:lstStyle/>
          <a:p>
            <a:r>
              <a:rPr lang="es-ES" sz="1400" dirty="0">
                <a:ea typeface="+mn-lt"/>
                <a:cs typeface="+mn-lt"/>
              </a:rPr>
              <a:t>A continuación, se detalla la documentación mínima solicitada por todos los campos clínicos, tanto de APS como de CSAC</a:t>
            </a:r>
          </a:p>
          <a:p>
            <a:pPr marL="0" indent="0">
              <a:buNone/>
            </a:pPr>
            <a:r>
              <a:rPr lang="es-ES" sz="1400" dirty="0">
                <a:ea typeface="+mn-lt"/>
                <a:cs typeface="+mn-lt"/>
              </a:rPr>
              <a:t> ● Nómina para el registro de datos de estudiantes y/o docentes supervisoras/es de Escuela o con horas mixtas. </a:t>
            </a:r>
          </a:p>
          <a:p>
            <a:pPr marL="0" indent="0">
              <a:buNone/>
            </a:pPr>
            <a:r>
              <a:rPr lang="es-ES" sz="1400" dirty="0">
                <a:ea typeface="+mn-lt"/>
                <a:cs typeface="+mn-lt"/>
              </a:rPr>
              <a:t>● Certificado de vacunación contra el virus de la hepatitis B (esquema completo, es decir, 3 dosis). </a:t>
            </a:r>
          </a:p>
          <a:p>
            <a:pPr marL="0" indent="0">
              <a:buNone/>
            </a:pPr>
            <a:r>
              <a:rPr lang="es-ES" sz="1400" dirty="0">
                <a:ea typeface="+mn-lt"/>
                <a:cs typeface="+mn-lt"/>
              </a:rPr>
              <a:t>● Certificado o comprobante de vacunación contra el virus de la influenza, correspondiente al año en que se realizará el paso por campo clínico. </a:t>
            </a:r>
          </a:p>
          <a:p>
            <a:pPr marL="0" indent="0">
              <a:buNone/>
            </a:pPr>
            <a:r>
              <a:rPr lang="es-ES" sz="1400" dirty="0">
                <a:ea typeface="+mn-lt"/>
                <a:cs typeface="+mn-lt"/>
              </a:rPr>
              <a:t>● Certificado o comprobante de vacunación contra el virus SARS-COV-2 (COVID-19) con al menos 4 dosis (sólo aplica para CSAC). </a:t>
            </a:r>
          </a:p>
          <a:p>
            <a:pPr marL="0" indent="0">
              <a:buNone/>
            </a:pPr>
            <a:r>
              <a:rPr lang="es-ES" sz="1400" dirty="0">
                <a:ea typeface="+mn-lt"/>
                <a:cs typeface="+mn-lt"/>
              </a:rPr>
              <a:t>● Programa de curso.</a:t>
            </a:r>
          </a:p>
          <a:p>
            <a:pPr marL="0" indent="0">
              <a:buNone/>
            </a:pPr>
            <a:r>
              <a:rPr lang="es-ES" sz="1400" dirty="0">
                <a:ea typeface="+mn-lt"/>
                <a:cs typeface="+mn-lt"/>
              </a:rPr>
              <a:t>● Instrumentos de evaluación (rúbricas, pautas de cotejo, etc.). </a:t>
            </a:r>
          </a:p>
          <a:p>
            <a:pPr marL="0" indent="0">
              <a:buNone/>
            </a:pPr>
            <a:r>
              <a:rPr lang="es-ES" sz="1400" dirty="0">
                <a:ea typeface="+mn-lt"/>
                <a:cs typeface="+mn-lt"/>
              </a:rPr>
              <a:t>● Programa de actividades clínicas.</a:t>
            </a:r>
            <a:endParaRPr lang="es-ES" sz="1400" dirty="0">
              <a:ea typeface="Calibri"/>
              <a:cs typeface="Calibri"/>
            </a:endParaRPr>
          </a:p>
        </p:txBody>
      </p:sp>
    </p:spTree>
    <p:extLst>
      <p:ext uri="{BB962C8B-B14F-4D97-AF65-F5344CB8AC3E}">
        <p14:creationId xmlns:p14="http://schemas.microsoft.com/office/powerpoint/2010/main" val="3845814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85309" y="365125"/>
            <a:ext cx="5652656" cy="1325563"/>
          </a:xfrm>
        </p:spPr>
        <p:txBody>
          <a:bodyPr/>
          <a:lstStyle/>
          <a:p>
            <a:r>
              <a:rPr lang="es-MX" dirty="0"/>
              <a:t>Medios de verificación Inmunización</a:t>
            </a:r>
            <a:endParaRPr lang="es-CL" dirty="0"/>
          </a:p>
        </p:txBody>
      </p:sp>
      <p:pic>
        <p:nvPicPr>
          <p:cNvPr id="4" name="Imagen 3"/>
          <p:cNvPicPr>
            <a:picLocks noChangeAspect="1"/>
          </p:cNvPicPr>
          <p:nvPr/>
        </p:nvPicPr>
        <p:blipFill>
          <a:blip r:embed="rId3"/>
          <a:stretch>
            <a:fillRect/>
          </a:stretch>
        </p:blipFill>
        <p:spPr>
          <a:xfrm>
            <a:off x="135391" y="187821"/>
            <a:ext cx="2444708" cy="1079086"/>
          </a:xfrm>
          <a:prstGeom prst="rect">
            <a:avLst/>
          </a:prstGeom>
        </p:spPr>
      </p:pic>
      <p:pic>
        <p:nvPicPr>
          <p:cNvPr id="5" name="Imagen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0339" y="146114"/>
            <a:ext cx="1711179" cy="1385455"/>
          </a:xfrm>
          <a:prstGeom prst="rect">
            <a:avLst/>
          </a:prstGeom>
        </p:spPr>
      </p:pic>
      <p:pic>
        <p:nvPicPr>
          <p:cNvPr id="30" name="Marcador de contenido 29" descr="Tabla&#10;&#10;Descripción generada automáticamente">
            <a:extLst>
              <a:ext uri="{FF2B5EF4-FFF2-40B4-BE49-F238E27FC236}">
                <a16:creationId xmlns:a16="http://schemas.microsoft.com/office/drawing/2014/main" id="{5BAEBC32-32C8-2B72-729A-AE999946FF1B}"/>
              </a:ext>
            </a:extLst>
          </p:cNvPr>
          <p:cNvPicPr>
            <a:picLocks noGrp="1" noChangeAspect="1"/>
          </p:cNvPicPr>
          <p:nvPr>
            <p:ph idx="1"/>
          </p:nvPr>
        </p:nvPicPr>
        <p:blipFill>
          <a:blip r:embed="rId5"/>
          <a:stretch>
            <a:fillRect/>
          </a:stretch>
        </p:blipFill>
        <p:spPr>
          <a:xfrm>
            <a:off x="430376" y="1840002"/>
            <a:ext cx="3883777" cy="4351338"/>
          </a:xfrm>
        </p:spPr>
      </p:pic>
      <p:pic>
        <p:nvPicPr>
          <p:cNvPr id="31" name="Imagen 30" descr="Interfaz de usuario gráfica, Texto, Aplicación&#10;&#10;Descripción generada automáticamente">
            <a:extLst>
              <a:ext uri="{FF2B5EF4-FFF2-40B4-BE49-F238E27FC236}">
                <a16:creationId xmlns:a16="http://schemas.microsoft.com/office/drawing/2014/main" id="{65B0EB64-6B1D-B8BD-D55B-815BBE447BCC}"/>
              </a:ext>
            </a:extLst>
          </p:cNvPr>
          <p:cNvPicPr>
            <a:picLocks noChangeAspect="1"/>
          </p:cNvPicPr>
          <p:nvPr/>
        </p:nvPicPr>
        <p:blipFill>
          <a:blip r:embed="rId6"/>
          <a:stretch>
            <a:fillRect/>
          </a:stretch>
        </p:blipFill>
        <p:spPr>
          <a:xfrm>
            <a:off x="4437392" y="2499234"/>
            <a:ext cx="7486650" cy="3038475"/>
          </a:xfrm>
          <a:prstGeom prst="rect">
            <a:avLst/>
          </a:prstGeom>
        </p:spPr>
      </p:pic>
    </p:spTree>
    <p:extLst>
      <p:ext uri="{BB962C8B-B14F-4D97-AF65-F5344CB8AC3E}">
        <p14:creationId xmlns:p14="http://schemas.microsoft.com/office/powerpoint/2010/main" val="1881234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85309" y="365125"/>
            <a:ext cx="5652656" cy="1325563"/>
          </a:xfrm>
        </p:spPr>
        <p:txBody>
          <a:bodyPr>
            <a:normAutofit fontScale="90000"/>
          </a:bodyPr>
          <a:lstStyle/>
          <a:p>
            <a:r>
              <a:rPr lang="es-MX" dirty="0"/>
              <a:t>Medios de verificación Inmunización Influenza y </a:t>
            </a:r>
            <a:r>
              <a:rPr lang="es-MX" dirty="0" err="1"/>
              <a:t>Covid</a:t>
            </a:r>
            <a:r>
              <a:rPr lang="es-MX" dirty="0"/>
              <a:t> 2024</a:t>
            </a:r>
            <a:endParaRPr lang="es-CL" dirty="0"/>
          </a:p>
        </p:txBody>
      </p:sp>
      <p:pic>
        <p:nvPicPr>
          <p:cNvPr id="4" name="Imagen 3"/>
          <p:cNvPicPr>
            <a:picLocks noChangeAspect="1"/>
          </p:cNvPicPr>
          <p:nvPr/>
        </p:nvPicPr>
        <p:blipFill>
          <a:blip r:embed="rId3"/>
          <a:stretch>
            <a:fillRect/>
          </a:stretch>
        </p:blipFill>
        <p:spPr>
          <a:xfrm>
            <a:off x="135391" y="187821"/>
            <a:ext cx="2444708" cy="1079086"/>
          </a:xfrm>
          <a:prstGeom prst="rect">
            <a:avLst/>
          </a:prstGeom>
        </p:spPr>
      </p:pic>
      <p:pic>
        <p:nvPicPr>
          <p:cNvPr id="5" name="Imagen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0339" y="146114"/>
            <a:ext cx="1711179" cy="1385455"/>
          </a:xfrm>
          <a:prstGeom prst="rect">
            <a:avLst/>
          </a:prstGeom>
        </p:spPr>
      </p:pic>
      <p:pic>
        <p:nvPicPr>
          <p:cNvPr id="16" name="Marcador de contenido 15" descr="Código QR&#10;&#10;Descripción generada automáticamente">
            <a:extLst>
              <a:ext uri="{FF2B5EF4-FFF2-40B4-BE49-F238E27FC236}">
                <a16:creationId xmlns:a16="http://schemas.microsoft.com/office/drawing/2014/main" id="{7EA11A03-349D-A34B-731B-58A69971947A}"/>
              </a:ext>
            </a:extLst>
          </p:cNvPr>
          <p:cNvPicPr>
            <a:picLocks noGrp="1" noChangeAspect="1"/>
          </p:cNvPicPr>
          <p:nvPr>
            <p:ph idx="1"/>
          </p:nvPr>
        </p:nvPicPr>
        <p:blipFill>
          <a:blip r:embed="rId5"/>
          <a:srcRect l="16326" t="12871" r="15213" b="8581"/>
          <a:stretch/>
        </p:blipFill>
        <p:spPr>
          <a:xfrm>
            <a:off x="400331" y="2113172"/>
            <a:ext cx="5298471" cy="3417890"/>
          </a:xfrm>
        </p:spPr>
      </p:pic>
      <p:pic>
        <p:nvPicPr>
          <p:cNvPr id="18" name="Imagen 17" descr="Interfaz de usuario gráfica, Texto, Aplicación, Chat o mensaje de texto&#10;&#10;Descripción generada automáticamente">
            <a:extLst>
              <a:ext uri="{FF2B5EF4-FFF2-40B4-BE49-F238E27FC236}">
                <a16:creationId xmlns:a16="http://schemas.microsoft.com/office/drawing/2014/main" id="{2B65CB54-799A-1FC7-B418-614F4AEB5126}"/>
              </a:ext>
            </a:extLst>
          </p:cNvPr>
          <p:cNvPicPr>
            <a:picLocks noChangeAspect="1"/>
          </p:cNvPicPr>
          <p:nvPr/>
        </p:nvPicPr>
        <p:blipFill>
          <a:blip r:embed="rId6"/>
          <a:srcRect l="15584" t="15027" r="17710" b="16597"/>
          <a:stretch/>
        </p:blipFill>
        <p:spPr>
          <a:xfrm>
            <a:off x="6886756" y="3431079"/>
            <a:ext cx="3718959" cy="3421766"/>
          </a:xfrm>
          <a:prstGeom prst="rect">
            <a:avLst/>
          </a:prstGeom>
        </p:spPr>
      </p:pic>
      <p:pic>
        <p:nvPicPr>
          <p:cNvPr id="19" name="Imagen 18" descr="Código QR&#10;&#10;Descripción generada automáticamente">
            <a:extLst>
              <a:ext uri="{FF2B5EF4-FFF2-40B4-BE49-F238E27FC236}">
                <a16:creationId xmlns:a16="http://schemas.microsoft.com/office/drawing/2014/main" id="{F27CB3A6-ABF3-7DFF-286C-563CA1731EDC}"/>
              </a:ext>
            </a:extLst>
          </p:cNvPr>
          <p:cNvPicPr>
            <a:picLocks noChangeAspect="1"/>
          </p:cNvPicPr>
          <p:nvPr/>
        </p:nvPicPr>
        <p:blipFill>
          <a:blip r:embed="rId7"/>
          <a:srcRect l="18654" t="12316" r="18772" b="10084"/>
          <a:stretch/>
        </p:blipFill>
        <p:spPr>
          <a:xfrm>
            <a:off x="6354792" y="2109754"/>
            <a:ext cx="5299879" cy="3119470"/>
          </a:xfrm>
          <a:prstGeom prst="rect">
            <a:avLst/>
          </a:prstGeom>
        </p:spPr>
      </p:pic>
    </p:spTree>
    <p:extLst>
      <p:ext uri="{BB962C8B-B14F-4D97-AF65-F5344CB8AC3E}">
        <p14:creationId xmlns:p14="http://schemas.microsoft.com/office/powerpoint/2010/main" val="451928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85309" y="365125"/>
            <a:ext cx="5652656" cy="1325563"/>
          </a:xfrm>
        </p:spPr>
        <p:txBody>
          <a:bodyPr>
            <a:normAutofit/>
          </a:bodyPr>
          <a:lstStyle/>
          <a:p>
            <a:r>
              <a:rPr lang="es-MX" dirty="0">
                <a:ea typeface="Calibri Light"/>
                <a:cs typeface="Calibri Light"/>
              </a:rPr>
              <a:t>TEST IAAS</a:t>
            </a:r>
          </a:p>
        </p:txBody>
      </p:sp>
      <p:pic>
        <p:nvPicPr>
          <p:cNvPr id="4" name="Imagen 3"/>
          <p:cNvPicPr>
            <a:picLocks noChangeAspect="1"/>
          </p:cNvPicPr>
          <p:nvPr/>
        </p:nvPicPr>
        <p:blipFill>
          <a:blip r:embed="rId3"/>
          <a:stretch>
            <a:fillRect/>
          </a:stretch>
        </p:blipFill>
        <p:spPr>
          <a:xfrm>
            <a:off x="135391" y="187821"/>
            <a:ext cx="2444708" cy="1079086"/>
          </a:xfrm>
          <a:prstGeom prst="rect">
            <a:avLst/>
          </a:prstGeom>
        </p:spPr>
      </p:pic>
      <p:pic>
        <p:nvPicPr>
          <p:cNvPr id="5" name="Imagen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0339" y="146114"/>
            <a:ext cx="1711179" cy="1385455"/>
          </a:xfrm>
          <a:prstGeom prst="rect">
            <a:avLst/>
          </a:prstGeom>
        </p:spPr>
      </p:pic>
      <p:sp>
        <p:nvSpPr>
          <p:cNvPr id="6" name="Marcador de contenido 5">
            <a:extLst>
              <a:ext uri="{FF2B5EF4-FFF2-40B4-BE49-F238E27FC236}">
                <a16:creationId xmlns:a16="http://schemas.microsoft.com/office/drawing/2014/main" id="{3C7DD44E-89CA-3DD7-CF14-2F2716DC9EB5}"/>
              </a:ext>
            </a:extLst>
          </p:cNvPr>
          <p:cNvSpPr>
            <a:spLocks noGrp="1"/>
          </p:cNvSpPr>
          <p:nvPr>
            <p:ph idx="1"/>
          </p:nvPr>
        </p:nvSpPr>
        <p:spPr/>
        <p:txBody>
          <a:bodyPr vert="horz" lIns="91440" tIns="45720" rIns="91440" bIns="45720" rtlCol="0" anchor="t">
            <a:normAutofit/>
          </a:bodyPr>
          <a:lstStyle/>
          <a:p>
            <a:r>
              <a:rPr lang="es-ES" dirty="0">
                <a:ea typeface="Calibri"/>
                <a:cs typeface="Calibri"/>
              </a:rPr>
              <a:t>Cada centro solicita o no este tipo de test</a:t>
            </a:r>
          </a:p>
          <a:p>
            <a:r>
              <a:rPr lang="es-ES" dirty="0">
                <a:ea typeface="Calibri"/>
                <a:cs typeface="Calibri"/>
              </a:rPr>
              <a:t>HLT: 24 horas antes del ingreso. Código QR.</a:t>
            </a:r>
          </a:p>
          <a:p>
            <a:r>
              <a:rPr lang="es-ES" dirty="0">
                <a:ea typeface="Calibri"/>
                <a:cs typeface="Calibri"/>
              </a:rPr>
              <a:t>HSJDD: test en drive: 80 % exigencia</a:t>
            </a:r>
          </a:p>
          <a:p>
            <a:r>
              <a:rPr lang="es-ES" dirty="0">
                <a:ea typeface="Calibri"/>
                <a:cs typeface="Calibri"/>
              </a:rPr>
              <a:t>HSJ: test en link, realizar 10 días antes del ingreso, 100 % exigencia. Código 33.</a:t>
            </a:r>
          </a:p>
          <a:p>
            <a:r>
              <a:rPr lang="es-ES" dirty="0">
                <a:ea typeface="Calibri"/>
                <a:cs typeface="Calibri"/>
              </a:rPr>
              <a:t>HCSBA: 4 cursos de IAAS</a:t>
            </a:r>
          </a:p>
          <a:p>
            <a:endParaRPr lang="es-ES" dirty="0">
              <a:ea typeface="Calibri"/>
              <a:cs typeface="Calibri"/>
            </a:endParaRPr>
          </a:p>
          <a:p>
            <a:r>
              <a:rPr lang="es-ES" dirty="0">
                <a:ea typeface="Calibri"/>
                <a:cs typeface="Calibri"/>
              </a:rPr>
              <a:t>El 60 % estudiantes reprueban al primer intento</a:t>
            </a:r>
          </a:p>
        </p:txBody>
      </p:sp>
    </p:spTree>
    <p:extLst>
      <p:ext uri="{BB962C8B-B14F-4D97-AF65-F5344CB8AC3E}">
        <p14:creationId xmlns:p14="http://schemas.microsoft.com/office/powerpoint/2010/main" val="3516411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F0F4E97-E194-4493-885A-6C7C34A446D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9CF7FE1C-8BC5-4B0C-A2BC-93AB72C90FD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bg2">
              <a:alpha val="50000"/>
            </a:schemeClr>
          </a:solidFill>
          <a:ln w="32707" cap="flat">
            <a:noFill/>
            <a:prstDash val="solid"/>
            <a:miter/>
          </a:ln>
        </p:spPr>
        <p:txBody>
          <a:bodyPr wrap="square" rtlCol="0" anchor="ctr">
            <a:noAutofit/>
          </a:bodyPr>
          <a:lstStyle/>
          <a:p>
            <a:endParaRPr lang="en-US"/>
          </a:p>
        </p:txBody>
      </p:sp>
      <p:sp>
        <p:nvSpPr>
          <p:cNvPr id="2" name="Título 1"/>
          <p:cNvSpPr>
            <a:spLocks noGrp="1"/>
          </p:cNvSpPr>
          <p:nvPr>
            <p:ph type="title"/>
          </p:nvPr>
        </p:nvSpPr>
        <p:spPr>
          <a:xfrm>
            <a:off x="5526156" y="365125"/>
            <a:ext cx="5827643" cy="1511300"/>
          </a:xfrm>
        </p:spPr>
        <p:txBody>
          <a:bodyPr anchor="b">
            <a:normAutofit/>
          </a:bodyPr>
          <a:lstStyle/>
          <a:p>
            <a:r>
              <a:rPr lang="es-MX" sz="2400"/>
              <a:t>Procedimiento de actuación ante denuncias sobre acoso sexual, laboral, violencia de género y discriminación arbitraria.</a:t>
            </a:r>
            <a:endParaRPr lang="es-CL" sz="2400"/>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4252" y="680381"/>
            <a:ext cx="3201662" cy="2587752"/>
          </a:xfrm>
          <a:prstGeom prst="rect">
            <a:avLst/>
          </a:prstGeom>
        </p:spPr>
      </p:pic>
      <p:pic>
        <p:nvPicPr>
          <p:cNvPr id="4" name="Imagen 3"/>
          <p:cNvPicPr>
            <a:picLocks noChangeAspect="1"/>
          </p:cNvPicPr>
          <p:nvPr/>
        </p:nvPicPr>
        <p:blipFill>
          <a:blip r:embed="rId3"/>
          <a:stretch>
            <a:fillRect/>
          </a:stretch>
        </p:blipFill>
        <p:spPr>
          <a:xfrm>
            <a:off x="542264" y="3988540"/>
            <a:ext cx="4045639" cy="1790196"/>
          </a:xfrm>
          <a:prstGeom prst="rect">
            <a:avLst/>
          </a:prstGeom>
        </p:spPr>
      </p:pic>
      <p:sp>
        <p:nvSpPr>
          <p:cNvPr id="3" name="Marcador de contenido 2"/>
          <p:cNvSpPr>
            <a:spLocks noGrp="1"/>
          </p:cNvSpPr>
          <p:nvPr>
            <p:ph idx="1"/>
          </p:nvPr>
        </p:nvSpPr>
        <p:spPr>
          <a:xfrm>
            <a:off x="5526156" y="2055813"/>
            <a:ext cx="5827644" cy="4121149"/>
          </a:xfrm>
        </p:spPr>
        <p:txBody>
          <a:bodyPr anchor="t">
            <a:normAutofit/>
          </a:bodyPr>
          <a:lstStyle/>
          <a:p>
            <a:pPr marL="0" indent="0">
              <a:buNone/>
            </a:pPr>
            <a:r>
              <a:rPr lang="es-MX" sz="1700"/>
              <a:t>ANTECEDENTES:</a:t>
            </a:r>
          </a:p>
          <a:p>
            <a:pPr marL="0" indent="0">
              <a:buNone/>
            </a:pPr>
            <a:r>
              <a:rPr lang="es-MX" sz="1700"/>
              <a:t> En el marco de la ley 21.369 que regula el acoso sexual, la violencia y la discriminación de género en el ámbito de la educación superior, es que la Universidad está mandatada a adoptar medidas conducentes a </a:t>
            </a:r>
            <a:r>
              <a:rPr lang="es-MX" sz="1700" b="1"/>
              <a:t>prevenir, investigar, sancionar y erradicar</a:t>
            </a:r>
            <a:r>
              <a:rPr lang="es-MX" sz="1700"/>
              <a:t> las conductas antes señaladas.</a:t>
            </a:r>
          </a:p>
          <a:p>
            <a:pPr marL="0" indent="0">
              <a:buNone/>
            </a:pPr>
            <a:r>
              <a:rPr lang="es-MX" sz="1700"/>
              <a:t>Actualmente, contamos con el procedimiento de actuación ante denuncias sobre acoso sexual, violencia de género, acoso laboral y discriminación arbitraria en campos clínicos. </a:t>
            </a:r>
          </a:p>
          <a:p>
            <a:pPr marL="0" indent="0">
              <a:buNone/>
            </a:pPr>
            <a:r>
              <a:rPr lang="es-MX" sz="1700"/>
              <a:t>Este incluye un formulario de denuncia.</a:t>
            </a:r>
          </a:p>
          <a:p>
            <a:pPr marL="0" indent="0">
              <a:buNone/>
            </a:pPr>
            <a:r>
              <a:rPr lang="es-MX" sz="1700"/>
              <a:t>El anterior procedimiento se enmarca dentro de la política para prevenir el acoso sexual en la Universidad de Chile y el protocolo de actuación ante denuncias sobre acoso sexual, acoso laboral, violencia de género y discriminación arbitraria.</a:t>
            </a:r>
            <a:endParaRPr lang="es-CL" sz="1700"/>
          </a:p>
        </p:txBody>
      </p:sp>
    </p:spTree>
    <p:extLst>
      <p:ext uri="{BB962C8B-B14F-4D97-AF65-F5344CB8AC3E}">
        <p14:creationId xmlns:p14="http://schemas.microsoft.com/office/powerpoint/2010/main" val="312890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41964" y="353034"/>
            <a:ext cx="6636327" cy="1325563"/>
          </a:xfrm>
        </p:spPr>
        <p:txBody>
          <a:bodyPr>
            <a:noAutofit/>
          </a:bodyPr>
          <a:lstStyle/>
          <a:p>
            <a:r>
              <a:rPr lang="es-MX" sz="2800" dirty="0"/>
              <a:t>Procedimiento de actuación ante denuncias sobre acoso sexual, laboral, violencia de género y discriminación arbitraria.</a:t>
            </a:r>
            <a:endParaRPr lang="es-CL" sz="2800" dirty="0"/>
          </a:p>
        </p:txBody>
      </p:sp>
      <p:sp>
        <p:nvSpPr>
          <p:cNvPr id="3" name="Marcador de contenido 2"/>
          <p:cNvSpPr>
            <a:spLocks noGrp="1"/>
          </p:cNvSpPr>
          <p:nvPr>
            <p:ph idx="1"/>
          </p:nvPr>
        </p:nvSpPr>
        <p:spPr>
          <a:xfrm>
            <a:off x="360218" y="1825625"/>
            <a:ext cx="10993582" cy="4351338"/>
          </a:xfrm>
        </p:spPr>
        <p:txBody>
          <a:bodyPr>
            <a:normAutofit/>
          </a:bodyPr>
          <a:lstStyle/>
          <a:p>
            <a:pPr marL="0" indent="0">
              <a:buNone/>
            </a:pPr>
            <a:r>
              <a:rPr lang="es-MX" dirty="0"/>
              <a:t>Informar eventos ocurridos en campos clínicos</a:t>
            </a:r>
            <a:endParaRPr lang="es-CL" dirty="0"/>
          </a:p>
          <a:p>
            <a:pPr marL="0" indent="0">
              <a:buNone/>
            </a:pPr>
            <a:r>
              <a:rPr lang="es-MX" dirty="0"/>
              <a:t>ROL ESTUDIANTE</a:t>
            </a:r>
            <a:endParaRPr lang="es-CL" dirty="0"/>
          </a:p>
        </p:txBody>
      </p:sp>
      <p:pic>
        <p:nvPicPr>
          <p:cNvPr id="4" name="Imagen 3"/>
          <p:cNvPicPr>
            <a:picLocks noChangeAspect="1"/>
          </p:cNvPicPr>
          <p:nvPr/>
        </p:nvPicPr>
        <p:blipFill>
          <a:blip r:embed="rId2"/>
          <a:stretch>
            <a:fillRect/>
          </a:stretch>
        </p:blipFill>
        <p:spPr>
          <a:xfrm>
            <a:off x="135391" y="187821"/>
            <a:ext cx="2444708" cy="1079086"/>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0339" y="146114"/>
            <a:ext cx="1711179" cy="1385455"/>
          </a:xfrm>
          <a:prstGeom prst="rect">
            <a:avLst/>
          </a:prstGeom>
        </p:spPr>
      </p:pic>
      <p:graphicFrame>
        <p:nvGraphicFramePr>
          <p:cNvPr id="6" name="Diagrama 5"/>
          <p:cNvGraphicFramePr/>
          <p:nvPr>
            <p:extLst>
              <p:ext uri="{D42A27DB-BD31-4B8C-83A1-F6EECF244321}">
                <p14:modId xmlns:p14="http://schemas.microsoft.com/office/powerpoint/2010/main" val="1401162680"/>
              </p:ext>
            </p:extLst>
          </p:nvPr>
        </p:nvGraphicFramePr>
        <p:xfrm>
          <a:off x="2032000" y="2237315"/>
          <a:ext cx="9744364" cy="449836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42742375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874</Words>
  <Application>Microsoft Office PowerPoint</Application>
  <PresentationFormat>Panorámica</PresentationFormat>
  <Paragraphs>78</Paragraphs>
  <Slides>14</Slides>
  <Notes>4</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Calibri</vt:lpstr>
      <vt:lpstr>Calibri Light</vt:lpstr>
      <vt:lpstr>Helvetica Neue Medium</vt:lpstr>
      <vt:lpstr>Tema de Office</vt:lpstr>
      <vt:lpstr>CAMPOS CLINICOS CENTROS DE ALTA COMPLEJIDAD EN SALUD</vt:lpstr>
      <vt:lpstr>CONTENIDOS</vt:lpstr>
      <vt:lpstr>Normativa Interna para estudiantes de las carreras del área de la salud </vt:lpstr>
      <vt:lpstr>Manual de ingreso Campos Clínicos</vt:lpstr>
      <vt:lpstr>Medios de verificación Inmunización</vt:lpstr>
      <vt:lpstr>Medios de verificación Inmunización Influenza y Covid 2024</vt:lpstr>
      <vt:lpstr>TEST IAAS</vt:lpstr>
      <vt:lpstr>Procedimiento de actuación ante denuncias sobre acoso sexual, laboral, violencia de género y discriminación arbitraria.</vt:lpstr>
      <vt:lpstr>Procedimiento de actuación ante denuncias sobre acoso sexual, laboral, violencia de género y discriminación arbitraria.</vt:lpstr>
      <vt:lpstr>Procedimiento de actuación ante denuncias sobre acoso sexual, laboral, violencia de género y discriminación arbitraria.</vt:lpstr>
      <vt:lpstr>Procedimiento de actuación ante denuncias sobre acoso sexual, laboral, violencia de género y discriminación arbitraria.</vt:lpstr>
      <vt:lpstr>Importante!</vt:lpstr>
      <vt:lpstr>PROCEDIMIENTO DE MANEJO ANTE EXPOSICION CON RIESGO BIOLÓGICO PARA INSTITUCIONES EN CONVENIO HOSPITAL CLINICO DE LA UNIVERSIDAD DE CHILE (ACP)</vt:lpstr>
      <vt:lpstr>¿DUDAS?</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CAMPOS CLINICOS CENTROS DE ALTA COMPLEJIDAD EN SALUD</dc:title>
  <dc:creator>Janet Andrea Gonzalez Muller (janet.gonzalez)</dc:creator>
  <cp:lastModifiedBy>Janet Andrea Gonzalez Muller (janet.gonzalez)</cp:lastModifiedBy>
  <cp:revision>176</cp:revision>
  <dcterms:created xsi:type="dcterms:W3CDTF">2024-08-09T21:24:04Z</dcterms:created>
  <dcterms:modified xsi:type="dcterms:W3CDTF">2024-08-12T15:53:20Z</dcterms:modified>
</cp:coreProperties>
</file>