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21"/>
  </p:notesMasterIdLst>
  <p:sldIdLst>
    <p:sldId id="494" r:id="rId2"/>
    <p:sldId id="598" r:id="rId3"/>
    <p:sldId id="259" r:id="rId4"/>
    <p:sldId id="596" r:id="rId5"/>
    <p:sldId id="595" r:id="rId6"/>
    <p:sldId id="597" r:id="rId7"/>
    <p:sldId id="589" r:id="rId8"/>
    <p:sldId id="374" r:id="rId9"/>
    <p:sldId id="593" r:id="rId10"/>
    <p:sldId id="306" r:id="rId11"/>
    <p:sldId id="363" r:id="rId12"/>
    <p:sldId id="488" r:id="rId13"/>
    <p:sldId id="594" r:id="rId14"/>
    <p:sldId id="264" r:id="rId15"/>
    <p:sldId id="263" r:id="rId16"/>
    <p:sldId id="256" r:id="rId17"/>
    <p:sldId id="299" r:id="rId18"/>
    <p:sldId id="590" r:id="rId19"/>
    <p:sldId id="591"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07" autoAdjust="0"/>
  </p:normalViewPr>
  <p:slideViewPr>
    <p:cSldViewPr snapToGrid="0">
      <p:cViewPr varScale="1">
        <p:scale>
          <a:sx n="71" d="100"/>
          <a:sy n="71" d="100"/>
        </p:scale>
        <p:origin x="257" y="31"/>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F7265F-27D1-4379-9F6F-748AD600C14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DC32113-A053-406D-B23B-6EA0C6AF4BD5}">
      <dgm:prSet custT="1"/>
      <dgm:spPr/>
      <dgm:t>
        <a:bodyPr/>
        <a:lstStyle/>
        <a:p>
          <a:r>
            <a:rPr lang="es-ES" sz="2400" dirty="0">
              <a:latin typeface="Abadi" panose="020B0604020104020204" pitchFamily="34" charset="0"/>
            </a:rPr>
            <a:t>Mayores: con consecuencias médicas o sociales serias, que necesitan manejo quirúrgico o psicológico. </a:t>
          </a:r>
          <a:endParaRPr lang="en-US" sz="2400" dirty="0">
            <a:latin typeface="Abadi" panose="020B0604020104020204" pitchFamily="34" charset="0"/>
          </a:endParaRPr>
        </a:p>
      </dgm:t>
    </dgm:pt>
    <dgm:pt modelId="{2430BD28-C1C3-45D9-A8D4-1619654EA348}" type="parTrans" cxnId="{B9113790-01AF-49C4-812D-1935C83EB701}">
      <dgm:prSet/>
      <dgm:spPr/>
      <dgm:t>
        <a:bodyPr/>
        <a:lstStyle/>
        <a:p>
          <a:endParaRPr lang="en-US"/>
        </a:p>
      </dgm:t>
    </dgm:pt>
    <dgm:pt modelId="{5B51114F-42A6-49EB-BB26-30F7CF5FA4A8}" type="sibTrans" cxnId="{B9113790-01AF-49C4-812D-1935C83EB701}">
      <dgm:prSet/>
      <dgm:spPr/>
      <dgm:t>
        <a:bodyPr/>
        <a:lstStyle/>
        <a:p>
          <a:endParaRPr lang="en-US"/>
        </a:p>
      </dgm:t>
    </dgm:pt>
    <dgm:pt modelId="{7DFAC6D8-B875-41F6-AA9B-D2B33E5475EB}">
      <dgm:prSet custT="1"/>
      <dgm:spPr/>
      <dgm:t>
        <a:bodyPr/>
        <a:lstStyle/>
        <a:p>
          <a:r>
            <a:rPr lang="es-ES" sz="2400" dirty="0">
              <a:latin typeface="Abadi" panose="020B0604020104020204" pitchFamily="34" charset="0"/>
            </a:rPr>
            <a:t>Menores : usualmente no requiere tratarse.</a:t>
          </a:r>
          <a:endParaRPr lang="en-US" sz="2400" dirty="0">
            <a:latin typeface="Abadi" panose="020B0604020104020204" pitchFamily="34" charset="0"/>
          </a:endParaRPr>
        </a:p>
      </dgm:t>
    </dgm:pt>
    <dgm:pt modelId="{E4F68154-2AC1-4272-BDF0-02482B1D05D4}" type="parTrans" cxnId="{62EDACE3-40B7-42B5-8080-2DB1F1FD0E20}">
      <dgm:prSet/>
      <dgm:spPr/>
      <dgm:t>
        <a:bodyPr/>
        <a:lstStyle/>
        <a:p>
          <a:endParaRPr lang="en-US"/>
        </a:p>
      </dgm:t>
    </dgm:pt>
    <dgm:pt modelId="{9B30392F-C21A-4732-A0FB-A309A0A25141}" type="sibTrans" cxnId="{62EDACE3-40B7-42B5-8080-2DB1F1FD0E20}">
      <dgm:prSet/>
      <dgm:spPr/>
      <dgm:t>
        <a:bodyPr/>
        <a:lstStyle/>
        <a:p>
          <a:endParaRPr lang="en-US"/>
        </a:p>
      </dgm:t>
    </dgm:pt>
    <dgm:pt modelId="{6C9DFC22-0C42-4B89-9DF1-1F51FA604088}" type="pres">
      <dgm:prSet presAssocID="{6EF7265F-27D1-4379-9F6F-748AD600C14D}" presName="vert0" presStyleCnt="0">
        <dgm:presLayoutVars>
          <dgm:dir/>
          <dgm:animOne val="branch"/>
          <dgm:animLvl val="lvl"/>
        </dgm:presLayoutVars>
      </dgm:prSet>
      <dgm:spPr/>
    </dgm:pt>
    <dgm:pt modelId="{C861132D-9FD6-4865-9194-598332090F48}" type="pres">
      <dgm:prSet presAssocID="{2DC32113-A053-406D-B23B-6EA0C6AF4BD5}" presName="thickLine" presStyleLbl="alignNode1" presStyleIdx="0" presStyleCnt="2"/>
      <dgm:spPr/>
    </dgm:pt>
    <dgm:pt modelId="{79CA0A0E-FB4B-4E97-9A8D-45C35A3F485E}" type="pres">
      <dgm:prSet presAssocID="{2DC32113-A053-406D-B23B-6EA0C6AF4BD5}" presName="horz1" presStyleCnt="0"/>
      <dgm:spPr/>
    </dgm:pt>
    <dgm:pt modelId="{5B51800B-8BCF-4842-ABBE-18ADEB384875}" type="pres">
      <dgm:prSet presAssocID="{2DC32113-A053-406D-B23B-6EA0C6AF4BD5}" presName="tx1" presStyleLbl="revTx" presStyleIdx="0" presStyleCnt="2"/>
      <dgm:spPr/>
    </dgm:pt>
    <dgm:pt modelId="{F9981426-F4E3-48FD-852E-16CFAAD40440}" type="pres">
      <dgm:prSet presAssocID="{2DC32113-A053-406D-B23B-6EA0C6AF4BD5}" presName="vert1" presStyleCnt="0"/>
      <dgm:spPr/>
    </dgm:pt>
    <dgm:pt modelId="{977CC3D8-10F5-4BF6-94CC-C5D2F930FFC7}" type="pres">
      <dgm:prSet presAssocID="{7DFAC6D8-B875-41F6-AA9B-D2B33E5475EB}" presName="thickLine" presStyleLbl="alignNode1" presStyleIdx="1" presStyleCnt="2"/>
      <dgm:spPr/>
    </dgm:pt>
    <dgm:pt modelId="{346B845B-E61D-45A9-8FCD-6A0814F02FD7}" type="pres">
      <dgm:prSet presAssocID="{7DFAC6D8-B875-41F6-AA9B-D2B33E5475EB}" presName="horz1" presStyleCnt="0"/>
      <dgm:spPr/>
    </dgm:pt>
    <dgm:pt modelId="{9BB9699A-6FAD-4845-888F-EAB6CF19DB7E}" type="pres">
      <dgm:prSet presAssocID="{7DFAC6D8-B875-41F6-AA9B-D2B33E5475EB}" presName="tx1" presStyleLbl="revTx" presStyleIdx="1" presStyleCnt="2"/>
      <dgm:spPr/>
    </dgm:pt>
    <dgm:pt modelId="{B7EEC322-50A0-4D5C-AD48-C8BA83887803}" type="pres">
      <dgm:prSet presAssocID="{7DFAC6D8-B875-41F6-AA9B-D2B33E5475EB}" presName="vert1" presStyleCnt="0"/>
      <dgm:spPr/>
    </dgm:pt>
  </dgm:ptLst>
  <dgm:cxnLst>
    <dgm:cxn modelId="{5649EF48-999C-46CB-9D9D-772396A5E914}" type="presOf" srcId="{7DFAC6D8-B875-41F6-AA9B-D2B33E5475EB}" destId="{9BB9699A-6FAD-4845-888F-EAB6CF19DB7E}" srcOrd="0" destOrd="0" presId="urn:microsoft.com/office/officeart/2008/layout/LinedList"/>
    <dgm:cxn modelId="{C4895485-06FD-4743-8D7D-A5FF0C3A5D1F}" type="presOf" srcId="{6EF7265F-27D1-4379-9F6F-748AD600C14D}" destId="{6C9DFC22-0C42-4B89-9DF1-1F51FA604088}" srcOrd="0" destOrd="0" presId="urn:microsoft.com/office/officeart/2008/layout/LinedList"/>
    <dgm:cxn modelId="{B9113790-01AF-49C4-812D-1935C83EB701}" srcId="{6EF7265F-27D1-4379-9F6F-748AD600C14D}" destId="{2DC32113-A053-406D-B23B-6EA0C6AF4BD5}" srcOrd="0" destOrd="0" parTransId="{2430BD28-C1C3-45D9-A8D4-1619654EA348}" sibTransId="{5B51114F-42A6-49EB-BB26-30F7CF5FA4A8}"/>
    <dgm:cxn modelId="{828A7D9E-7918-4E8C-AF63-FD024D928D94}" type="presOf" srcId="{2DC32113-A053-406D-B23B-6EA0C6AF4BD5}" destId="{5B51800B-8BCF-4842-ABBE-18ADEB384875}" srcOrd="0" destOrd="0" presId="urn:microsoft.com/office/officeart/2008/layout/LinedList"/>
    <dgm:cxn modelId="{62EDACE3-40B7-42B5-8080-2DB1F1FD0E20}" srcId="{6EF7265F-27D1-4379-9F6F-748AD600C14D}" destId="{7DFAC6D8-B875-41F6-AA9B-D2B33E5475EB}" srcOrd="1" destOrd="0" parTransId="{E4F68154-2AC1-4272-BDF0-02482B1D05D4}" sibTransId="{9B30392F-C21A-4732-A0FB-A309A0A25141}"/>
    <dgm:cxn modelId="{38D5BBF2-FA2B-4505-B9EB-9FC4D7DC3212}" type="presParOf" srcId="{6C9DFC22-0C42-4B89-9DF1-1F51FA604088}" destId="{C861132D-9FD6-4865-9194-598332090F48}" srcOrd="0" destOrd="0" presId="urn:microsoft.com/office/officeart/2008/layout/LinedList"/>
    <dgm:cxn modelId="{AA746D27-0BB3-485A-A6F4-29E8C8330EF7}" type="presParOf" srcId="{6C9DFC22-0C42-4B89-9DF1-1F51FA604088}" destId="{79CA0A0E-FB4B-4E97-9A8D-45C35A3F485E}" srcOrd="1" destOrd="0" presId="urn:microsoft.com/office/officeart/2008/layout/LinedList"/>
    <dgm:cxn modelId="{33EA4E6A-5036-493B-95EB-654C96107D9B}" type="presParOf" srcId="{79CA0A0E-FB4B-4E97-9A8D-45C35A3F485E}" destId="{5B51800B-8BCF-4842-ABBE-18ADEB384875}" srcOrd="0" destOrd="0" presId="urn:microsoft.com/office/officeart/2008/layout/LinedList"/>
    <dgm:cxn modelId="{8ECAEE87-1001-43B9-8D3A-B08E2526B19F}" type="presParOf" srcId="{79CA0A0E-FB4B-4E97-9A8D-45C35A3F485E}" destId="{F9981426-F4E3-48FD-852E-16CFAAD40440}" srcOrd="1" destOrd="0" presId="urn:microsoft.com/office/officeart/2008/layout/LinedList"/>
    <dgm:cxn modelId="{40D138CA-96D5-46D5-9D6B-3BF3510E3199}" type="presParOf" srcId="{6C9DFC22-0C42-4B89-9DF1-1F51FA604088}" destId="{977CC3D8-10F5-4BF6-94CC-C5D2F930FFC7}" srcOrd="2" destOrd="0" presId="urn:microsoft.com/office/officeart/2008/layout/LinedList"/>
    <dgm:cxn modelId="{09E53A12-2F61-4A35-A5B1-336744BB5022}" type="presParOf" srcId="{6C9DFC22-0C42-4B89-9DF1-1F51FA604088}" destId="{346B845B-E61D-45A9-8FCD-6A0814F02FD7}" srcOrd="3" destOrd="0" presId="urn:microsoft.com/office/officeart/2008/layout/LinedList"/>
    <dgm:cxn modelId="{1C909255-777F-4E2E-8502-C2DA7AC729F9}" type="presParOf" srcId="{346B845B-E61D-45A9-8FCD-6A0814F02FD7}" destId="{9BB9699A-6FAD-4845-888F-EAB6CF19DB7E}" srcOrd="0" destOrd="0" presId="urn:microsoft.com/office/officeart/2008/layout/LinedList"/>
    <dgm:cxn modelId="{E46DD96C-59BE-406D-9884-452A9711450E}" type="presParOf" srcId="{346B845B-E61D-45A9-8FCD-6A0814F02FD7}" destId="{B7EEC322-50A0-4D5C-AD48-C8BA838878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9622AE-5149-424F-98D2-C2126E548E04}"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E3B8885D-41F6-49A2-82BD-3F7770FAB2D3}">
      <dgm:prSet custT="1"/>
      <dgm:spPr/>
      <dgm:t>
        <a:bodyPr/>
        <a:lstStyle/>
        <a:p>
          <a:r>
            <a:rPr lang="es-ES" sz="2400" dirty="0"/>
            <a:t>Aisladas</a:t>
          </a:r>
          <a:r>
            <a:rPr lang="es-ES" sz="1500" dirty="0"/>
            <a:t>  </a:t>
          </a:r>
          <a:endParaRPr lang="en-US" sz="1500" dirty="0"/>
        </a:p>
      </dgm:t>
    </dgm:pt>
    <dgm:pt modelId="{E03E660D-E935-4304-AC72-B27887F2A540}" type="parTrans" cxnId="{D9F0B1DE-F519-452A-AA75-F36529CEDC28}">
      <dgm:prSet/>
      <dgm:spPr/>
      <dgm:t>
        <a:bodyPr/>
        <a:lstStyle/>
        <a:p>
          <a:endParaRPr lang="en-US"/>
        </a:p>
      </dgm:t>
    </dgm:pt>
    <dgm:pt modelId="{68A4A8C7-B97B-4004-A9ED-EF38DCDD97E6}" type="sibTrans" cxnId="{D9F0B1DE-F519-452A-AA75-F36529CEDC28}">
      <dgm:prSet/>
      <dgm:spPr/>
      <dgm:t>
        <a:bodyPr/>
        <a:lstStyle/>
        <a:p>
          <a:endParaRPr lang="en-US"/>
        </a:p>
      </dgm:t>
    </dgm:pt>
    <dgm:pt modelId="{2E276202-7790-43C4-9676-6A9C5AF6F575}">
      <dgm:prSet custT="1"/>
      <dgm:spPr/>
      <dgm:t>
        <a:bodyPr/>
        <a:lstStyle/>
        <a:p>
          <a:endParaRPr lang="es-ES" sz="1500" dirty="0"/>
        </a:p>
        <a:p>
          <a:endParaRPr lang="es-ES" sz="1500" dirty="0"/>
        </a:p>
        <a:p>
          <a:r>
            <a:rPr lang="es-ES" sz="2000" dirty="0"/>
            <a:t>Múltiples </a:t>
          </a:r>
          <a:r>
            <a:rPr lang="es-ES" sz="1500" dirty="0"/>
            <a:t> </a:t>
          </a:r>
        </a:p>
        <a:p>
          <a:endParaRPr lang="es-ES" sz="1500" dirty="0"/>
        </a:p>
        <a:p>
          <a:r>
            <a:rPr lang="es-ES" sz="1500" dirty="0"/>
            <a:t>*</a:t>
          </a:r>
          <a:endParaRPr lang="en-US" sz="1500" dirty="0"/>
        </a:p>
      </dgm:t>
    </dgm:pt>
    <dgm:pt modelId="{B316FBF7-7B85-48A7-9A99-44B3A32D63EB}" type="parTrans" cxnId="{6AB37DD8-486C-44E0-BF25-64CF3CF13023}">
      <dgm:prSet/>
      <dgm:spPr/>
      <dgm:t>
        <a:bodyPr/>
        <a:lstStyle/>
        <a:p>
          <a:endParaRPr lang="es-CL"/>
        </a:p>
      </dgm:t>
    </dgm:pt>
    <dgm:pt modelId="{2CCEE476-14F1-4035-B005-C779D7F4953A}" type="sibTrans" cxnId="{6AB37DD8-486C-44E0-BF25-64CF3CF13023}">
      <dgm:prSet/>
      <dgm:spPr/>
      <dgm:t>
        <a:bodyPr/>
        <a:lstStyle/>
        <a:p>
          <a:endParaRPr lang="es-CL"/>
        </a:p>
      </dgm:t>
    </dgm:pt>
    <dgm:pt modelId="{938D3F34-3FE6-4684-A555-8E65E751B9D9}" type="pres">
      <dgm:prSet presAssocID="{A09622AE-5149-424F-98D2-C2126E548E04}" presName="hierChild1" presStyleCnt="0">
        <dgm:presLayoutVars>
          <dgm:chPref val="1"/>
          <dgm:dir/>
          <dgm:animOne val="branch"/>
          <dgm:animLvl val="lvl"/>
          <dgm:resizeHandles/>
        </dgm:presLayoutVars>
      </dgm:prSet>
      <dgm:spPr/>
    </dgm:pt>
    <dgm:pt modelId="{D3545E0A-894F-4727-A45A-80F06296B507}" type="pres">
      <dgm:prSet presAssocID="{E3B8885D-41F6-49A2-82BD-3F7770FAB2D3}" presName="hierRoot1" presStyleCnt="0"/>
      <dgm:spPr/>
    </dgm:pt>
    <dgm:pt modelId="{01F1E4F9-0086-4440-ADA5-424BC31F9949}" type="pres">
      <dgm:prSet presAssocID="{E3B8885D-41F6-49A2-82BD-3F7770FAB2D3}" presName="composite" presStyleCnt="0"/>
      <dgm:spPr/>
    </dgm:pt>
    <dgm:pt modelId="{7CAE6106-6D93-414F-8A1A-808589B872A3}" type="pres">
      <dgm:prSet presAssocID="{E3B8885D-41F6-49A2-82BD-3F7770FAB2D3}" presName="background" presStyleLbl="node0" presStyleIdx="0" presStyleCnt="2"/>
      <dgm:spPr/>
    </dgm:pt>
    <dgm:pt modelId="{AC0477D9-AECF-4D35-9EDC-5A91E6F8A7AF}" type="pres">
      <dgm:prSet presAssocID="{E3B8885D-41F6-49A2-82BD-3F7770FAB2D3}" presName="text" presStyleLbl="fgAcc0" presStyleIdx="0" presStyleCnt="2" custLinFactNeighborX="295" custLinFactNeighborY="634">
        <dgm:presLayoutVars>
          <dgm:chPref val="3"/>
        </dgm:presLayoutVars>
      </dgm:prSet>
      <dgm:spPr/>
    </dgm:pt>
    <dgm:pt modelId="{BC0E2E2D-CCFB-49FE-B9AF-0F2271239B35}" type="pres">
      <dgm:prSet presAssocID="{E3B8885D-41F6-49A2-82BD-3F7770FAB2D3}" presName="hierChild2" presStyleCnt="0"/>
      <dgm:spPr/>
    </dgm:pt>
    <dgm:pt modelId="{6198CC56-B67A-430A-A68C-97A288137BB6}" type="pres">
      <dgm:prSet presAssocID="{2E276202-7790-43C4-9676-6A9C5AF6F575}" presName="hierRoot1" presStyleCnt="0"/>
      <dgm:spPr/>
    </dgm:pt>
    <dgm:pt modelId="{AA86C6CC-3504-4868-992E-1A07BCEB5E2C}" type="pres">
      <dgm:prSet presAssocID="{2E276202-7790-43C4-9676-6A9C5AF6F575}" presName="composite" presStyleCnt="0"/>
      <dgm:spPr/>
    </dgm:pt>
    <dgm:pt modelId="{425E6E6A-0A28-48BD-84FE-FF25564B2363}" type="pres">
      <dgm:prSet presAssocID="{2E276202-7790-43C4-9676-6A9C5AF6F575}" presName="background" presStyleLbl="node0" presStyleIdx="1" presStyleCnt="2"/>
      <dgm:spPr/>
    </dgm:pt>
    <dgm:pt modelId="{4E5F1F18-3F28-4469-AE84-B5DBC0C4EF0B}" type="pres">
      <dgm:prSet presAssocID="{2E276202-7790-43C4-9676-6A9C5AF6F575}" presName="text" presStyleLbl="fgAcc0" presStyleIdx="1" presStyleCnt="2">
        <dgm:presLayoutVars>
          <dgm:chPref val="3"/>
        </dgm:presLayoutVars>
      </dgm:prSet>
      <dgm:spPr/>
    </dgm:pt>
    <dgm:pt modelId="{8752D9E6-50F6-4172-9A05-8A0A621AB4B2}" type="pres">
      <dgm:prSet presAssocID="{2E276202-7790-43C4-9676-6A9C5AF6F575}" presName="hierChild2" presStyleCnt="0"/>
      <dgm:spPr/>
    </dgm:pt>
  </dgm:ptLst>
  <dgm:cxnLst>
    <dgm:cxn modelId="{899CC157-7003-45E5-9864-280710CE4E19}" type="presOf" srcId="{A09622AE-5149-424F-98D2-C2126E548E04}" destId="{938D3F34-3FE6-4684-A555-8E65E751B9D9}" srcOrd="0" destOrd="0" presId="urn:microsoft.com/office/officeart/2005/8/layout/hierarchy1"/>
    <dgm:cxn modelId="{19604679-CCC7-43BA-98BB-CA9488E8E7D1}" type="presOf" srcId="{E3B8885D-41F6-49A2-82BD-3F7770FAB2D3}" destId="{AC0477D9-AECF-4D35-9EDC-5A91E6F8A7AF}" srcOrd="0" destOrd="0" presId="urn:microsoft.com/office/officeart/2005/8/layout/hierarchy1"/>
    <dgm:cxn modelId="{CE5E79D3-5CD2-4D47-8D17-5C3C592BABB1}" type="presOf" srcId="{2E276202-7790-43C4-9676-6A9C5AF6F575}" destId="{4E5F1F18-3F28-4469-AE84-B5DBC0C4EF0B}" srcOrd="0" destOrd="0" presId="urn:microsoft.com/office/officeart/2005/8/layout/hierarchy1"/>
    <dgm:cxn modelId="{6AB37DD8-486C-44E0-BF25-64CF3CF13023}" srcId="{A09622AE-5149-424F-98D2-C2126E548E04}" destId="{2E276202-7790-43C4-9676-6A9C5AF6F575}" srcOrd="1" destOrd="0" parTransId="{B316FBF7-7B85-48A7-9A99-44B3A32D63EB}" sibTransId="{2CCEE476-14F1-4035-B005-C779D7F4953A}"/>
    <dgm:cxn modelId="{D9F0B1DE-F519-452A-AA75-F36529CEDC28}" srcId="{A09622AE-5149-424F-98D2-C2126E548E04}" destId="{E3B8885D-41F6-49A2-82BD-3F7770FAB2D3}" srcOrd="0" destOrd="0" parTransId="{E03E660D-E935-4304-AC72-B27887F2A540}" sibTransId="{68A4A8C7-B97B-4004-A9ED-EF38DCDD97E6}"/>
    <dgm:cxn modelId="{5AE6A3A5-E0EE-42F4-8A96-A46C2D0DFB8D}" type="presParOf" srcId="{938D3F34-3FE6-4684-A555-8E65E751B9D9}" destId="{D3545E0A-894F-4727-A45A-80F06296B507}" srcOrd="0" destOrd="0" presId="urn:microsoft.com/office/officeart/2005/8/layout/hierarchy1"/>
    <dgm:cxn modelId="{E87247F1-B5D9-43FE-9A5F-1A94E423C340}" type="presParOf" srcId="{D3545E0A-894F-4727-A45A-80F06296B507}" destId="{01F1E4F9-0086-4440-ADA5-424BC31F9949}" srcOrd="0" destOrd="0" presId="urn:microsoft.com/office/officeart/2005/8/layout/hierarchy1"/>
    <dgm:cxn modelId="{E5F41034-B932-4FA4-90D9-4399DB41CD4B}" type="presParOf" srcId="{01F1E4F9-0086-4440-ADA5-424BC31F9949}" destId="{7CAE6106-6D93-414F-8A1A-808589B872A3}" srcOrd="0" destOrd="0" presId="urn:microsoft.com/office/officeart/2005/8/layout/hierarchy1"/>
    <dgm:cxn modelId="{5A971CE6-C559-4C88-87C9-0C06A1A67354}" type="presParOf" srcId="{01F1E4F9-0086-4440-ADA5-424BC31F9949}" destId="{AC0477D9-AECF-4D35-9EDC-5A91E6F8A7AF}" srcOrd="1" destOrd="0" presId="urn:microsoft.com/office/officeart/2005/8/layout/hierarchy1"/>
    <dgm:cxn modelId="{B3882ADD-2EC5-4085-BF99-C60A3D1CCC76}" type="presParOf" srcId="{D3545E0A-894F-4727-A45A-80F06296B507}" destId="{BC0E2E2D-CCFB-49FE-B9AF-0F2271239B35}" srcOrd="1" destOrd="0" presId="urn:microsoft.com/office/officeart/2005/8/layout/hierarchy1"/>
    <dgm:cxn modelId="{A30BDF63-A43B-4F10-9305-3F777F8822E9}" type="presParOf" srcId="{938D3F34-3FE6-4684-A555-8E65E751B9D9}" destId="{6198CC56-B67A-430A-A68C-97A288137BB6}" srcOrd="1" destOrd="0" presId="urn:microsoft.com/office/officeart/2005/8/layout/hierarchy1"/>
    <dgm:cxn modelId="{0B5A2530-5735-4E54-B5BA-947B2FC301CF}" type="presParOf" srcId="{6198CC56-B67A-430A-A68C-97A288137BB6}" destId="{AA86C6CC-3504-4868-992E-1A07BCEB5E2C}" srcOrd="0" destOrd="0" presId="urn:microsoft.com/office/officeart/2005/8/layout/hierarchy1"/>
    <dgm:cxn modelId="{D5C26919-8CE0-41CB-902C-B8FE192B9DD8}" type="presParOf" srcId="{AA86C6CC-3504-4868-992E-1A07BCEB5E2C}" destId="{425E6E6A-0A28-48BD-84FE-FF25564B2363}" srcOrd="0" destOrd="0" presId="urn:microsoft.com/office/officeart/2005/8/layout/hierarchy1"/>
    <dgm:cxn modelId="{95B53E96-10E7-451C-8B72-0DFD21B02B2C}" type="presParOf" srcId="{AA86C6CC-3504-4868-992E-1A07BCEB5E2C}" destId="{4E5F1F18-3F28-4469-AE84-B5DBC0C4EF0B}" srcOrd="1" destOrd="0" presId="urn:microsoft.com/office/officeart/2005/8/layout/hierarchy1"/>
    <dgm:cxn modelId="{0A87D6E8-62AC-4D5B-94C7-F68DA8D86DA4}" type="presParOf" srcId="{6198CC56-B67A-430A-A68C-97A288137BB6}" destId="{8752D9E6-50F6-4172-9A05-8A0A621AB4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9622AE-5149-424F-98D2-C2126E548E0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68CE647-84E5-4584-9967-E3E5215A6C5B}">
      <dgm:prSet/>
      <dgm:spPr>
        <a:solidFill>
          <a:schemeClr val="bg2">
            <a:lumMod val="90000"/>
          </a:schemeClr>
        </a:solidFill>
      </dgm:spPr>
      <dgm:t>
        <a:bodyPr/>
        <a:lstStyle/>
        <a:p>
          <a:pPr algn="just"/>
          <a:r>
            <a:rPr lang="es-ES" dirty="0">
              <a:solidFill>
                <a:schemeClr val="tx1"/>
              </a:solidFill>
            </a:rPr>
            <a:t>*Síndrome: Patrón reconocido de múltiples anomalías que afectan a múltiples áreas del desarrollo, con una etiopatogenia común conocida</a:t>
          </a:r>
          <a:endParaRPr lang="en-US" dirty="0">
            <a:solidFill>
              <a:schemeClr val="tx1"/>
            </a:solidFill>
          </a:endParaRPr>
        </a:p>
      </dgm:t>
    </dgm:pt>
    <dgm:pt modelId="{98D3DDC4-C634-491A-A872-82BDB3E864F1}" type="parTrans" cxnId="{9231C19B-D732-4487-8A1B-2C86B02C7ED8}">
      <dgm:prSet/>
      <dgm:spPr/>
      <dgm:t>
        <a:bodyPr/>
        <a:lstStyle/>
        <a:p>
          <a:endParaRPr lang="en-US"/>
        </a:p>
      </dgm:t>
    </dgm:pt>
    <dgm:pt modelId="{46901E93-82C8-435C-9C9D-C0D2E6C858F6}" type="sibTrans" cxnId="{9231C19B-D732-4487-8A1B-2C86B02C7ED8}">
      <dgm:prSet/>
      <dgm:spPr/>
      <dgm:t>
        <a:bodyPr/>
        <a:lstStyle/>
        <a:p>
          <a:endParaRPr lang="en-US"/>
        </a:p>
      </dgm:t>
    </dgm:pt>
    <dgm:pt modelId="{FC3E0519-230B-489A-A914-3B09ED92C3C6}">
      <dgm:prSet/>
      <dgm:spPr>
        <a:solidFill>
          <a:schemeClr val="accent3">
            <a:lumMod val="40000"/>
            <a:lumOff val="60000"/>
          </a:schemeClr>
        </a:solidFill>
        <a:ln>
          <a:solidFill>
            <a:schemeClr val="accent3">
              <a:lumMod val="40000"/>
              <a:lumOff val="60000"/>
            </a:schemeClr>
          </a:solidFill>
        </a:ln>
      </dgm:spPr>
      <dgm:t>
        <a:bodyPr/>
        <a:lstStyle/>
        <a:p>
          <a:pPr algn="just"/>
          <a:r>
            <a:rPr lang="es-ES" dirty="0">
              <a:solidFill>
                <a:schemeClr val="tx1"/>
              </a:solidFill>
            </a:rPr>
            <a:t>*Asociación.  Anomalías congénitas que se presentan juntas en un paciente con frecuencia mayor a la esperada por azar</a:t>
          </a:r>
          <a:endParaRPr lang="en-US" dirty="0">
            <a:solidFill>
              <a:schemeClr val="tx1"/>
            </a:solidFill>
          </a:endParaRPr>
        </a:p>
      </dgm:t>
    </dgm:pt>
    <dgm:pt modelId="{8F11088C-D9FD-4A5F-A9C9-9E6A4F8E05C0}" type="parTrans" cxnId="{B2668682-6741-4455-BA1D-6108D1922174}">
      <dgm:prSet/>
      <dgm:spPr/>
      <dgm:t>
        <a:bodyPr/>
        <a:lstStyle/>
        <a:p>
          <a:endParaRPr lang="en-US"/>
        </a:p>
      </dgm:t>
    </dgm:pt>
    <dgm:pt modelId="{B46F23B5-57A0-42F2-849E-73632AC5CB4B}" type="sibTrans" cxnId="{B2668682-6741-4455-BA1D-6108D1922174}">
      <dgm:prSet/>
      <dgm:spPr/>
      <dgm:t>
        <a:bodyPr/>
        <a:lstStyle/>
        <a:p>
          <a:endParaRPr lang="en-US"/>
        </a:p>
      </dgm:t>
    </dgm:pt>
    <dgm:pt modelId="{686ED519-651A-41F4-A9D3-F800D955A45A}">
      <dgm:prSet/>
      <dgm:spPr>
        <a:solidFill>
          <a:schemeClr val="accent5">
            <a:lumMod val="40000"/>
            <a:lumOff val="60000"/>
          </a:schemeClr>
        </a:solidFill>
      </dgm:spPr>
      <dgm:t>
        <a:bodyPr/>
        <a:lstStyle/>
        <a:p>
          <a:pPr algn="just"/>
          <a:r>
            <a:rPr lang="es-ES" dirty="0">
              <a:solidFill>
                <a:schemeClr val="tx1"/>
              </a:solidFill>
            </a:rPr>
            <a:t>*Secuencia. Una anomalía primaria genera la aparición de otras anomalías congénitas de manera secundaria como un “efecto de cascada”</a:t>
          </a:r>
          <a:endParaRPr lang="en-US" dirty="0">
            <a:solidFill>
              <a:schemeClr val="tx1"/>
            </a:solidFill>
          </a:endParaRPr>
        </a:p>
      </dgm:t>
    </dgm:pt>
    <dgm:pt modelId="{33546693-2CF6-43A0-999D-47085624B230}" type="parTrans" cxnId="{29A9FA6C-0E1B-4DB5-9437-CCAB6374C3C1}">
      <dgm:prSet/>
      <dgm:spPr/>
      <dgm:t>
        <a:bodyPr/>
        <a:lstStyle/>
        <a:p>
          <a:endParaRPr lang="es-CL"/>
        </a:p>
      </dgm:t>
    </dgm:pt>
    <dgm:pt modelId="{7EB654C3-1754-4287-8CA2-82A1B7AF0473}" type="sibTrans" cxnId="{29A9FA6C-0E1B-4DB5-9437-CCAB6374C3C1}">
      <dgm:prSet/>
      <dgm:spPr/>
      <dgm:t>
        <a:bodyPr/>
        <a:lstStyle/>
        <a:p>
          <a:endParaRPr lang="es-CL"/>
        </a:p>
      </dgm:t>
    </dgm:pt>
    <dgm:pt modelId="{4E3F3FAB-43D9-4F35-B229-930B7376A080}" type="pres">
      <dgm:prSet presAssocID="{A09622AE-5149-424F-98D2-C2126E548E04}" presName="diagram" presStyleCnt="0">
        <dgm:presLayoutVars>
          <dgm:dir/>
          <dgm:resizeHandles val="exact"/>
        </dgm:presLayoutVars>
      </dgm:prSet>
      <dgm:spPr/>
    </dgm:pt>
    <dgm:pt modelId="{59CD573D-B86C-49DC-B5B7-C24CC438040D}" type="pres">
      <dgm:prSet presAssocID="{768CE647-84E5-4584-9967-E3E5215A6C5B}" presName="node" presStyleLbl="node1" presStyleIdx="0" presStyleCnt="3" custScaleX="95562" custScaleY="105739" custLinFactY="4070" custLinFactNeighborX="54696" custLinFactNeighborY="100000">
        <dgm:presLayoutVars>
          <dgm:bulletEnabled val="1"/>
        </dgm:presLayoutVars>
      </dgm:prSet>
      <dgm:spPr/>
    </dgm:pt>
    <dgm:pt modelId="{DD8C14DE-EEA0-4181-B9E5-D9CC70853F61}" type="pres">
      <dgm:prSet presAssocID="{46901E93-82C8-435C-9C9D-C0D2E6C858F6}" presName="sibTrans" presStyleCnt="0"/>
      <dgm:spPr/>
    </dgm:pt>
    <dgm:pt modelId="{DD5161C3-A65C-484E-92D5-96E0E8F6E022}" type="pres">
      <dgm:prSet presAssocID="{FC3E0519-230B-489A-A914-3B09ED92C3C6}" presName="node" presStyleLbl="node1" presStyleIdx="1" presStyleCnt="3" custScaleX="92452" custScaleY="86955">
        <dgm:presLayoutVars>
          <dgm:bulletEnabled val="1"/>
        </dgm:presLayoutVars>
      </dgm:prSet>
      <dgm:spPr/>
    </dgm:pt>
    <dgm:pt modelId="{BB165F52-AEEE-40FE-894E-6A8CCB3119EB}" type="pres">
      <dgm:prSet presAssocID="{B46F23B5-57A0-42F2-849E-73632AC5CB4B}" presName="sibTrans" presStyleCnt="0"/>
      <dgm:spPr/>
    </dgm:pt>
    <dgm:pt modelId="{4AF14847-9312-420F-BD8F-130F2FB49AD7}" type="pres">
      <dgm:prSet presAssocID="{686ED519-651A-41F4-A9D3-F800D955A45A}" presName="node" presStyleLbl="node1" presStyleIdx="2" presStyleCnt="3" custScaleX="99527" custScaleY="90685" custLinFactY="-12526" custLinFactNeighborX="-50037" custLinFactNeighborY="-100000">
        <dgm:presLayoutVars>
          <dgm:bulletEnabled val="1"/>
        </dgm:presLayoutVars>
      </dgm:prSet>
      <dgm:spPr/>
    </dgm:pt>
  </dgm:ptLst>
  <dgm:cxnLst>
    <dgm:cxn modelId="{26062D0D-23E5-49C1-BA0D-FE573CB01375}" type="presOf" srcId="{686ED519-651A-41F4-A9D3-F800D955A45A}" destId="{4AF14847-9312-420F-BD8F-130F2FB49AD7}" srcOrd="0" destOrd="0" presId="urn:microsoft.com/office/officeart/2005/8/layout/default"/>
    <dgm:cxn modelId="{971B1646-AD96-49A0-A1BF-6C9E58A0F418}" type="presOf" srcId="{768CE647-84E5-4584-9967-E3E5215A6C5B}" destId="{59CD573D-B86C-49DC-B5B7-C24CC438040D}" srcOrd="0" destOrd="0" presId="urn:microsoft.com/office/officeart/2005/8/layout/default"/>
    <dgm:cxn modelId="{29A9FA6C-0E1B-4DB5-9437-CCAB6374C3C1}" srcId="{A09622AE-5149-424F-98D2-C2126E548E04}" destId="{686ED519-651A-41F4-A9D3-F800D955A45A}" srcOrd="2" destOrd="0" parTransId="{33546693-2CF6-43A0-999D-47085624B230}" sibTransId="{7EB654C3-1754-4287-8CA2-82A1B7AF0473}"/>
    <dgm:cxn modelId="{B2668682-6741-4455-BA1D-6108D1922174}" srcId="{A09622AE-5149-424F-98D2-C2126E548E04}" destId="{FC3E0519-230B-489A-A914-3B09ED92C3C6}" srcOrd="1" destOrd="0" parTransId="{8F11088C-D9FD-4A5F-A9C9-9E6A4F8E05C0}" sibTransId="{B46F23B5-57A0-42F2-849E-73632AC5CB4B}"/>
    <dgm:cxn modelId="{9231C19B-D732-4487-8A1B-2C86B02C7ED8}" srcId="{A09622AE-5149-424F-98D2-C2126E548E04}" destId="{768CE647-84E5-4584-9967-E3E5215A6C5B}" srcOrd="0" destOrd="0" parTransId="{98D3DDC4-C634-491A-A872-82BDB3E864F1}" sibTransId="{46901E93-82C8-435C-9C9D-C0D2E6C858F6}"/>
    <dgm:cxn modelId="{4EB10FB3-802C-43D1-8D60-18EAAE830653}" type="presOf" srcId="{FC3E0519-230B-489A-A914-3B09ED92C3C6}" destId="{DD5161C3-A65C-484E-92D5-96E0E8F6E022}" srcOrd="0" destOrd="0" presId="urn:microsoft.com/office/officeart/2005/8/layout/default"/>
    <dgm:cxn modelId="{D4F28EE5-664B-43FB-9D1E-12DCF67E3DF0}" type="presOf" srcId="{A09622AE-5149-424F-98D2-C2126E548E04}" destId="{4E3F3FAB-43D9-4F35-B229-930B7376A080}" srcOrd="0" destOrd="0" presId="urn:microsoft.com/office/officeart/2005/8/layout/default"/>
    <dgm:cxn modelId="{38417CE9-BE46-4BB9-B3C8-A392331B1BA7}" type="presParOf" srcId="{4E3F3FAB-43D9-4F35-B229-930B7376A080}" destId="{59CD573D-B86C-49DC-B5B7-C24CC438040D}" srcOrd="0" destOrd="0" presId="urn:microsoft.com/office/officeart/2005/8/layout/default"/>
    <dgm:cxn modelId="{028A79E1-981E-478E-99E4-5698618CB854}" type="presParOf" srcId="{4E3F3FAB-43D9-4F35-B229-930B7376A080}" destId="{DD8C14DE-EEA0-4181-B9E5-D9CC70853F61}" srcOrd="1" destOrd="0" presId="urn:microsoft.com/office/officeart/2005/8/layout/default"/>
    <dgm:cxn modelId="{79935D7A-936B-441A-8B0A-06EF794549D9}" type="presParOf" srcId="{4E3F3FAB-43D9-4F35-B229-930B7376A080}" destId="{DD5161C3-A65C-484E-92D5-96E0E8F6E022}" srcOrd="2" destOrd="0" presId="urn:microsoft.com/office/officeart/2005/8/layout/default"/>
    <dgm:cxn modelId="{C27B2CC9-214C-4670-A013-464E79C2AAFC}" type="presParOf" srcId="{4E3F3FAB-43D9-4F35-B229-930B7376A080}" destId="{BB165F52-AEEE-40FE-894E-6A8CCB3119EB}" srcOrd="3" destOrd="0" presId="urn:microsoft.com/office/officeart/2005/8/layout/default"/>
    <dgm:cxn modelId="{54AF2807-9764-4C48-BA91-7F0AFE9F4473}" type="presParOf" srcId="{4E3F3FAB-43D9-4F35-B229-930B7376A080}" destId="{4AF14847-9312-420F-BD8F-130F2FB49AD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1132D-9FD6-4865-9194-598332090F48}">
      <dsp:nvSpPr>
        <dsp:cNvPr id="0" name=""/>
        <dsp:cNvSpPr/>
      </dsp:nvSpPr>
      <dsp:spPr>
        <a:xfrm>
          <a:off x="0" y="0"/>
          <a:ext cx="545849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1800B-8BCF-4842-ABBE-18ADEB384875}">
      <dsp:nvSpPr>
        <dsp:cNvPr id="0" name=""/>
        <dsp:cNvSpPr/>
      </dsp:nvSpPr>
      <dsp:spPr>
        <a:xfrm>
          <a:off x="0" y="0"/>
          <a:ext cx="5458491" cy="247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Abadi" panose="020B0604020104020204" pitchFamily="34" charset="0"/>
            </a:rPr>
            <a:t>Mayores: con consecuencias médicas o sociales serias, que necesitan manejo quirúrgico o psicológico. </a:t>
          </a:r>
          <a:endParaRPr lang="en-US" sz="2400" kern="1200" dirty="0">
            <a:latin typeface="Abadi" panose="020B0604020104020204" pitchFamily="34" charset="0"/>
          </a:endParaRPr>
        </a:p>
      </dsp:txBody>
      <dsp:txXfrm>
        <a:off x="0" y="0"/>
        <a:ext cx="5458491" cy="2476499"/>
      </dsp:txXfrm>
    </dsp:sp>
    <dsp:sp modelId="{977CC3D8-10F5-4BF6-94CC-C5D2F930FFC7}">
      <dsp:nvSpPr>
        <dsp:cNvPr id="0" name=""/>
        <dsp:cNvSpPr/>
      </dsp:nvSpPr>
      <dsp:spPr>
        <a:xfrm>
          <a:off x="0" y="2476499"/>
          <a:ext cx="5458491" cy="0"/>
        </a:xfrm>
        <a:prstGeom prst="line">
          <a:avLst/>
        </a:prstGeom>
        <a:solidFill>
          <a:schemeClr val="accent2">
            <a:hueOff val="-3719939"/>
            <a:satOff val="-33750"/>
            <a:lumOff val="14116"/>
            <a:alphaOff val="0"/>
          </a:schemeClr>
        </a:solidFill>
        <a:ln w="12700" cap="flat" cmpd="sng" algn="ctr">
          <a:solidFill>
            <a:schemeClr val="accent2">
              <a:hueOff val="-3719939"/>
              <a:satOff val="-33750"/>
              <a:lumOff val="141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9699A-6FAD-4845-888F-EAB6CF19DB7E}">
      <dsp:nvSpPr>
        <dsp:cNvPr id="0" name=""/>
        <dsp:cNvSpPr/>
      </dsp:nvSpPr>
      <dsp:spPr>
        <a:xfrm>
          <a:off x="0" y="2476499"/>
          <a:ext cx="5458491" cy="247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Abadi" panose="020B0604020104020204" pitchFamily="34" charset="0"/>
            </a:rPr>
            <a:t>Menores : usualmente no requiere tratarse.</a:t>
          </a:r>
          <a:endParaRPr lang="en-US" sz="2400" kern="1200" dirty="0">
            <a:latin typeface="Abadi" panose="020B0604020104020204" pitchFamily="34" charset="0"/>
          </a:endParaRPr>
        </a:p>
      </dsp:txBody>
      <dsp:txXfrm>
        <a:off x="0" y="2476499"/>
        <a:ext cx="5458491" cy="2476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E6106-6D93-414F-8A1A-808589B872A3}">
      <dsp:nvSpPr>
        <dsp:cNvPr id="0" name=""/>
        <dsp:cNvSpPr/>
      </dsp:nvSpPr>
      <dsp:spPr>
        <a:xfrm>
          <a:off x="8351" y="730611"/>
          <a:ext cx="2581562" cy="1639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477D9-AECF-4D35-9EDC-5A91E6F8A7AF}">
      <dsp:nvSpPr>
        <dsp:cNvPr id="0" name=""/>
        <dsp:cNvSpPr/>
      </dsp:nvSpPr>
      <dsp:spPr>
        <a:xfrm>
          <a:off x="295191" y="1003109"/>
          <a:ext cx="2581562" cy="16392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Aisladas</a:t>
          </a:r>
          <a:r>
            <a:rPr lang="es-ES" sz="1500" kern="1200" dirty="0"/>
            <a:t>  </a:t>
          </a:r>
          <a:endParaRPr lang="en-US" sz="1500" kern="1200" dirty="0"/>
        </a:p>
      </dsp:txBody>
      <dsp:txXfrm>
        <a:off x="343204" y="1051122"/>
        <a:ext cx="2485536" cy="1543265"/>
      </dsp:txXfrm>
    </dsp:sp>
    <dsp:sp modelId="{425E6E6A-0A28-48BD-84FE-FF25564B2363}">
      <dsp:nvSpPr>
        <dsp:cNvPr id="0" name=""/>
        <dsp:cNvSpPr/>
      </dsp:nvSpPr>
      <dsp:spPr>
        <a:xfrm>
          <a:off x="3155978" y="720217"/>
          <a:ext cx="2581562" cy="1639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5F1F18-3F28-4469-AE84-B5DBC0C4EF0B}">
      <dsp:nvSpPr>
        <dsp:cNvPr id="0" name=""/>
        <dsp:cNvSpPr/>
      </dsp:nvSpPr>
      <dsp:spPr>
        <a:xfrm>
          <a:off x="3442818" y="992716"/>
          <a:ext cx="2581562" cy="16392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s-ES" sz="1500" kern="1200" dirty="0"/>
        </a:p>
        <a:p>
          <a:pPr marL="0" lvl="0" indent="0" algn="ctr" defTabSz="666750">
            <a:lnSpc>
              <a:spcPct val="90000"/>
            </a:lnSpc>
            <a:spcBef>
              <a:spcPct val="0"/>
            </a:spcBef>
            <a:spcAft>
              <a:spcPct val="35000"/>
            </a:spcAft>
            <a:buNone/>
          </a:pPr>
          <a:endParaRPr lang="es-ES" sz="1500" kern="1200" dirty="0"/>
        </a:p>
        <a:p>
          <a:pPr marL="0" lvl="0" indent="0" algn="ctr" defTabSz="666750">
            <a:lnSpc>
              <a:spcPct val="90000"/>
            </a:lnSpc>
            <a:spcBef>
              <a:spcPct val="0"/>
            </a:spcBef>
            <a:spcAft>
              <a:spcPct val="35000"/>
            </a:spcAft>
            <a:buNone/>
          </a:pPr>
          <a:r>
            <a:rPr lang="es-ES" sz="2000" kern="1200" dirty="0"/>
            <a:t>Múltiples </a:t>
          </a:r>
          <a:r>
            <a:rPr lang="es-ES" sz="1500" kern="1200" dirty="0"/>
            <a:t> </a:t>
          </a:r>
        </a:p>
        <a:p>
          <a:pPr marL="0" lvl="0" indent="0" algn="ctr" defTabSz="666750">
            <a:lnSpc>
              <a:spcPct val="90000"/>
            </a:lnSpc>
            <a:spcBef>
              <a:spcPct val="0"/>
            </a:spcBef>
            <a:spcAft>
              <a:spcPct val="35000"/>
            </a:spcAft>
            <a:buNone/>
          </a:pPr>
          <a:endParaRPr lang="es-ES" sz="1500" kern="1200" dirty="0"/>
        </a:p>
        <a:p>
          <a:pPr marL="0" lvl="0" indent="0" algn="ctr" defTabSz="666750">
            <a:lnSpc>
              <a:spcPct val="90000"/>
            </a:lnSpc>
            <a:spcBef>
              <a:spcPct val="0"/>
            </a:spcBef>
            <a:spcAft>
              <a:spcPct val="35000"/>
            </a:spcAft>
            <a:buNone/>
          </a:pPr>
          <a:r>
            <a:rPr lang="es-ES" sz="1500" kern="1200" dirty="0"/>
            <a:t>*</a:t>
          </a:r>
          <a:endParaRPr lang="en-US" sz="1500" kern="1200" dirty="0"/>
        </a:p>
      </dsp:txBody>
      <dsp:txXfrm>
        <a:off x="3490831" y="1040729"/>
        <a:ext cx="2485536" cy="1543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D573D-B86C-49DC-B5B7-C24CC438040D}">
      <dsp:nvSpPr>
        <dsp:cNvPr id="0" name=""/>
        <dsp:cNvSpPr/>
      </dsp:nvSpPr>
      <dsp:spPr>
        <a:xfrm>
          <a:off x="1436228" y="2300359"/>
          <a:ext cx="2508117" cy="1665133"/>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*Síndrome: Patrón reconocido de múltiples anomalías que afectan a múltiples áreas del desarrollo, con una etiopatogenia común conocida</a:t>
          </a:r>
          <a:endParaRPr lang="en-US" sz="1500" kern="1200" dirty="0">
            <a:solidFill>
              <a:schemeClr val="tx1"/>
            </a:solidFill>
          </a:endParaRPr>
        </a:p>
      </dsp:txBody>
      <dsp:txXfrm>
        <a:off x="1436228" y="2300359"/>
        <a:ext cx="2508117" cy="1665133"/>
      </dsp:txXfrm>
    </dsp:sp>
    <dsp:sp modelId="{DD5161C3-A65C-484E-92D5-96E0E8F6E022}">
      <dsp:nvSpPr>
        <dsp:cNvPr id="0" name=""/>
        <dsp:cNvSpPr/>
      </dsp:nvSpPr>
      <dsp:spPr>
        <a:xfrm>
          <a:off x="2771256" y="809409"/>
          <a:ext cx="2426492" cy="1369330"/>
        </a:xfrm>
        <a:prstGeom prst="rect">
          <a:avLst/>
        </a:prstGeom>
        <a:solidFill>
          <a:schemeClr val="accent3">
            <a:lumMod val="40000"/>
            <a:lumOff val="60000"/>
          </a:schemeClr>
        </a:solidFill>
        <a:ln w="12700" cap="flat" cmpd="sng" algn="ctr">
          <a:solidFill>
            <a:schemeClr val="accent3">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*Asociación.  Anomalías congénitas que se presentan juntas en un paciente con frecuencia mayor a la esperada por azar</a:t>
          </a:r>
          <a:endParaRPr lang="en-US" sz="1500" kern="1200" dirty="0">
            <a:solidFill>
              <a:schemeClr val="tx1"/>
            </a:solidFill>
          </a:endParaRPr>
        </a:p>
      </dsp:txBody>
      <dsp:txXfrm>
        <a:off x="2771256" y="809409"/>
        <a:ext cx="2426492" cy="1369330"/>
      </dsp:txXfrm>
    </dsp:sp>
    <dsp:sp modelId="{4AF14847-9312-420F-BD8F-130F2FB49AD7}">
      <dsp:nvSpPr>
        <dsp:cNvPr id="0" name=""/>
        <dsp:cNvSpPr/>
      </dsp:nvSpPr>
      <dsp:spPr>
        <a:xfrm>
          <a:off x="0" y="817089"/>
          <a:ext cx="2612182" cy="1428069"/>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*Secuencia. Una anomalía primaria genera la aparición de otras anomalías congénitas de manera secundaria como un “efecto de cascada”</a:t>
          </a:r>
          <a:endParaRPr lang="en-US" sz="1500" kern="1200" dirty="0">
            <a:solidFill>
              <a:schemeClr val="tx1"/>
            </a:solidFill>
          </a:endParaRPr>
        </a:p>
      </dsp:txBody>
      <dsp:txXfrm>
        <a:off x="0" y="817089"/>
        <a:ext cx="2612182" cy="1428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89243-2C48-45C9-9731-777514D53922}" type="datetimeFigureOut">
              <a:rPr lang="es-CL" smtClean="0"/>
              <a:t>21-10-2023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7D3F5-3447-4CD9-9C7B-5C8CFBCED7DA}" type="slidenum">
              <a:rPr lang="es-CL" smtClean="0"/>
              <a:t>‹Nº›</a:t>
            </a:fld>
            <a:endParaRPr lang="es-CL"/>
          </a:p>
        </p:txBody>
      </p:sp>
    </p:spTree>
    <p:extLst>
      <p:ext uri="{BB962C8B-B14F-4D97-AF65-F5344CB8AC3E}">
        <p14:creationId xmlns:p14="http://schemas.microsoft.com/office/powerpoint/2010/main" val="2982024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661AEF07-62FE-4C81-BA1C-925596B1A64D}"/>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fld id="{4CDF4B28-2285-459B-A956-55B38CD1EE35}" type="slidenum">
              <a:rPr lang="es-ES" altLang="es-CL">
                <a:solidFill>
                  <a:schemeClr val="tx1"/>
                </a:solidFill>
                <a:latin typeface="Arial" panose="020B0604020202020204" pitchFamily="34" charset="0"/>
                <a:cs typeface="Arial" panose="020B0604020202020204" pitchFamily="34" charset="0"/>
              </a:rPr>
              <a:pPr>
                <a:spcBef>
                  <a:spcPct val="0"/>
                </a:spcBef>
                <a:buClrTx/>
                <a:buSzTx/>
                <a:buFontTx/>
                <a:buNone/>
              </a:pPr>
              <a:t>1</a:t>
            </a:fld>
            <a:endParaRPr lang="es-ES" altLang="es-CL">
              <a:solidFill>
                <a:schemeClr val="tx1"/>
              </a:solidFill>
              <a:latin typeface="Arial" panose="020B0604020202020204" pitchFamily="34" charset="0"/>
              <a:cs typeface="Arial" panose="020B0604020202020204" pitchFamily="34" charset="0"/>
            </a:endParaRPr>
          </a:p>
        </p:txBody>
      </p:sp>
      <p:sp>
        <p:nvSpPr>
          <p:cNvPr id="4099" name="Rectangle 2">
            <a:extLst>
              <a:ext uri="{FF2B5EF4-FFF2-40B4-BE49-F238E27FC236}">
                <a16:creationId xmlns:a16="http://schemas.microsoft.com/office/drawing/2014/main" id="{4CA0B500-5B01-47A7-91C6-DFC4FD6FDE58}"/>
              </a:ext>
            </a:extLst>
          </p:cNvPr>
          <p:cNvSpPr>
            <a:spLocks noGrp="1" noRot="1" noChangeAspect="1" noChangeArrowheads="1" noTextEdit="1"/>
          </p:cNvSpPr>
          <p:nvPr>
            <p:ph type="sldImg"/>
          </p:nvPr>
        </p:nvSpPr>
        <p:spPr>
          <a:xfrm>
            <a:off x="-16991013" y="-11796713"/>
            <a:ext cx="22155151" cy="12463463"/>
          </a:xfrm>
        </p:spPr>
      </p:sp>
      <p:sp>
        <p:nvSpPr>
          <p:cNvPr id="4100" name="Rectangle 3">
            <a:extLst>
              <a:ext uri="{FF2B5EF4-FFF2-40B4-BE49-F238E27FC236}">
                <a16:creationId xmlns:a16="http://schemas.microsoft.com/office/drawing/2014/main" id="{38C7EC50-6675-4CDE-ADA5-C490119F9A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t>Las anomalías congénitas incluyen no solo evidentes defectos estructurales, sino también defectos microscópicos, errores del metabolismo, trastornos fisiológicos y anomalías celulares y moleculares. Las anomalías mayores comprometen la función y la aceptabilidad social, las anomalías menores, en cambio, no representan problemas médicos ni cosméticos.</a:t>
            </a:r>
            <a:endParaRPr lang="es-MX" altLang="es-C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93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Patogénesis: - </a:t>
            </a:r>
            <a:r>
              <a:rPr lang="es-ES" dirty="0"/>
              <a:t>Muchos defectos del desarrollo no se expresan al momento del nacimiento, sino que aparecen en distintos momentos de la vida, por ejemplo solo la mitad de los casos de hidrocefalia y sólo el 6% de las estenosis de píloro se detectan al nacer, también es el caso de quistes del conducto tirogloso y alteraciones reproductivas que se evidencian desde la pubertad. Por esta razón se considera que la incidencia real es muy superior que la prevalencia al nacer (</a:t>
            </a:r>
            <a:r>
              <a:rPr lang="es-ES" dirty="0" err="1"/>
              <a:t>O’Rahilly</a:t>
            </a:r>
            <a:r>
              <a:rPr lang="es-ES" dirty="0"/>
              <a:t> &amp; Müller, 1998). Los defectos al nacer se pueden deber a: 1) malformaciones congénitas que corresponden a defectos de los mecanismos biológicos del desarrollo tales como proliferación, diferenciación, migración celular, apoptosis, inducción, transformaciones epitelio-mesenquimáticas e interacciones tisulares; 2) deformaciones, se utiliza para designar la alteración de la forma o la posición de una estructura que se había formado normalmente, como es el caso de la tortícolis congénita del </a:t>
            </a:r>
            <a:r>
              <a:rPr lang="es-ES" dirty="0" err="1"/>
              <a:t>esternocleidomastoídeo</a:t>
            </a:r>
            <a:r>
              <a:rPr lang="es-ES" dirty="0"/>
              <a:t> (cuello torcido), las deformaciones de los pies, la luxación congénita de cadera y la escoliosis postural congénita; 3) disrupciones, este término se ocupa para indicar la ruptura de un tejido previamente normal, por ejemplo las fisuras faciales atípicas.</a:t>
            </a:r>
            <a:endParaRPr lang="es-CL" dirty="0"/>
          </a:p>
        </p:txBody>
      </p:sp>
      <p:sp>
        <p:nvSpPr>
          <p:cNvPr id="4" name="Marcador de número de diapositiva 3"/>
          <p:cNvSpPr>
            <a:spLocks noGrp="1"/>
          </p:cNvSpPr>
          <p:nvPr>
            <p:ph type="sldNum" sz="quarter" idx="5"/>
          </p:nvPr>
        </p:nvSpPr>
        <p:spPr/>
        <p:txBody>
          <a:bodyPr/>
          <a:lstStyle/>
          <a:p>
            <a:fld id="{DF17D3F5-3447-4CD9-9C7B-5C8CFBCED7DA}" type="slidenum">
              <a:rPr lang="es-CL" smtClean="0"/>
              <a:t>3</a:t>
            </a:fld>
            <a:endParaRPr lang="es-CL"/>
          </a:p>
        </p:txBody>
      </p:sp>
    </p:spTree>
    <p:extLst>
      <p:ext uri="{BB962C8B-B14F-4D97-AF65-F5344CB8AC3E}">
        <p14:creationId xmlns:p14="http://schemas.microsoft.com/office/powerpoint/2010/main" val="127014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F17D3F5-3447-4CD9-9C7B-5C8CFBCED7DA}" type="slidenum">
              <a:rPr lang="es-CL" smtClean="0"/>
              <a:t>5</a:t>
            </a:fld>
            <a:endParaRPr lang="es-CL"/>
          </a:p>
        </p:txBody>
      </p:sp>
    </p:spTree>
    <p:extLst>
      <p:ext uri="{BB962C8B-B14F-4D97-AF65-F5344CB8AC3E}">
        <p14:creationId xmlns:p14="http://schemas.microsoft.com/office/powerpoint/2010/main" val="223473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Hasta el inicio de la década de 1940, se creía que los defectos congénitos eran causados sólo por factores genéticos. Esto cambió cuando en Australia el Dr. Norman </a:t>
            </a:r>
            <a:r>
              <a:rPr lang="es-ES" dirty="0" err="1"/>
              <a:t>McAlister</a:t>
            </a:r>
            <a:r>
              <a:rPr lang="es-ES" dirty="0"/>
              <a:t> Gregg (Lancaster, 1996) descubrió que el virus de la rubéola que afectaba a las madres durante las primeras semanas de la gestación, provocaba en el embrión un síndrome representado por anomalías tales como cataratas, sordera y defectos cardiovasculares (Carlson, 2009). Los factores ambientales son importantes como factores desencadenantes de anomalías multifactoriales. Es así como en la década de los años 50, Lenz relacionó los defectos de los miembros con el sedante talidomida (Lenz, 1992). Cuándo las madres tomaban este medicamento durante la quinta a la octava semana de gestación, sus hijos presentaban </a:t>
            </a:r>
            <a:r>
              <a:rPr lang="es-ES" dirty="0" err="1"/>
              <a:t>amelia</a:t>
            </a:r>
            <a:r>
              <a:rPr lang="es-ES" dirty="0"/>
              <a:t> o </a:t>
            </a:r>
            <a:r>
              <a:rPr lang="es-ES" dirty="0" err="1"/>
              <a:t>meromelia</a:t>
            </a:r>
            <a:r>
              <a:rPr lang="es-ES" dirty="0"/>
              <a:t>, es decir, malformaciones de los miembros. Este fármaco había sido probado en conejos y no producía defectos, pero al utilizarlo en la especie humana generó malformaciones (Sadler, 2010)</a:t>
            </a:r>
            <a:endParaRPr lang="es-CL" dirty="0"/>
          </a:p>
        </p:txBody>
      </p:sp>
      <p:sp>
        <p:nvSpPr>
          <p:cNvPr id="4" name="Marcador de número de diapositiva 3"/>
          <p:cNvSpPr>
            <a:spLocks noGrp="1"/>
          </p:cNvSpPr>
          <p:nvPr>
            <p:ph type="sldNum" sz="quarter" idx="5"/>
          </p:nvPr>
        </p:nvSpPr>
        <p:spPr/>
        <p:txBody>
          <a:bodyPr/>
          <a:lstStyle/>
          <a:p>
            <a:fld id="{DF17D3F5-3447-4CD9-9C7B-5C8CFBCED7DA}" type="slidenum">
              <a:rPr lang="es-CL" smtClean="0"/>
              <a:t>7</a:t>
            </a:fld>
            <a:endParaRPr lang="es-CL"/>
          </a:p>
        </p:txBody>
      </p:sp>
    </p:spTree>
    <p:extLst>
      <p:ext uri="{BB962C8B-B14F-4D97-AF65-F5344CB8AC3E}">
        <p14:creationId xmlns:p14="http://schemas.microsoft.com/office/powerpoint/2010/main" val="181374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3">
            <a:extLst>
              <a:ext uri="{FF2B5EF4-FFF2-40B4-BE49-F238E27FC236}">
                <a16:creationId xmlns:a16="http://schemas.microsoft.com/office/drawing/2014/main" id="{CB606FED-A3B1-4044-B2F5-7440552CFA9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9pPr>
          </a:lstStyle>
          <a:p>
            <a:fld id="{12F629C5-7E9E-40DA-8A40-82A6C1ED0625}" type="slidenum">
              <a:rPr lang="es-MX" altLang="es-CL">
                <a:solidFill>
                  <a:srgbClr val="000000"/>
                </a:solidFill>
              </a:rPr>
              <a:pPr/>
              <a:t>8</a:t>
            </a:fld>
            <a:endParaRPr lang="es-MX" altLang="es-CL">
              <a:solidFill>
                <a:srgbClr val="000000"/>
              </a:solidFill>
            </a:endParaRPr>
          </a:p>
        </p:txBody>
      </p:sp>
      <p:sp>
        <p:nvSpPr>
          <p:cNvPr id="33795" name="Text Box 1">
            <a:extLst>
              <a:ext uri="{FF2B5EF4-FFF2-40B4-BE49-F238E27FC236}">
                <a16:creationId xmlns:a16="http://schemas.microsoft.com/office/drawing/2014/main" id="{487C15BD-A967-4997-9593-87216E76CD2A}"/>
              </a:ext>
            </a:extLst>
          </p:cNvPr>
          <p:cNvSpPr txBox="1">
            <a:spLocks noChangeArrowheads="1"/>
          </p:cNvSpPr>
          <p:nvPr/>
        </p:nvSpPr>
        <p:spPr bwMode="auto">
          <a:xfrm>
            <a:off x="1143000" y="685800"/>
            <a:ext cx="4567238" cy="3424238"/>
          </a:xfrm>
          <a:prstGeom prst="rect">
            <a:avLst/>
          </a:prstGeom>
          <a:solidFill>
            <a:srgbClr val="FFFFFF"/>
          </a:solidFill>
          <a:ln w="9360">
            <a:solidFill>
              <a:srgbClr val="000000"/>
            </a:solidFill>
            <a:miter lim="800000"/>
            <a:headEnd/>
            <a:tailEnd/>
          </a:ln>
        </p:spPr>
        <p:txBody>
          <a:bodyPr wrap="none" anchor="ctr"/>
          <a:lstStyle/>
          <a:p>
            <a:endParaRPr lang="es-ES" altLang="es-CL"/>
          </a:p>
        </p:txBody>
      </p:sp>
      <p:sp>
        <p:nvSpPr>
          <p:cNvPr id="33796" name="Rectangle 2">
            <a:extLst>
              <a:ext uri="{FF2B5EF4-FFF2-40B4-BE49-F238E27FC236}">
                <a16:creationId xmlns:a16="http://schemas.microsoft.com/office/drawing/2014/main" id="{F9FDF4B3-DB8F-4B4F-81E6-0446718861FE}"/>
              </a:ext>
            </a:extLst>
          </p:cNvPr>
          <p:cNvSpPr>
            <a:spLocks noGrp="1" noChangeArrowheads="1"/>
          </p:cNvSpPr>
          <p:nvPr>
            <p:ph type="body"/>
          </p:nvPr>
        </p:nvSpPr>
        <p:spPr>
          <a:xfrm>
            <a:off x="685800" y="4343400"/>
            <a:ext cx="5476875" cy="420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C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CAUSAS AMBIENTALES Un teratógeno es un factor que tiene un efecto adverso sobre el embrión. Aunque las anomalías génicas y cromosómicas pueden producir malformaciones congénitas, el término teratógeno se restringe sólo a los factores ambientales. La susceptibilidad de un embrión frente a distintos teratógenos depende de los siguientes aspectos:</a:t>
            </a:r>
            <a:endParaRPr lang="es-CL" dirty="0"/>
          </a:p>
        </p:txBody>
      </p:sp>
      <p:sp>
        <p:nvSpPr>
          <p:cNvPr id="4" name="Marcador de número de diapositiva 3"/>
          <p:cNvSpPr>
            <a:spLocks noGrp="1"/>
          </p:cNvSpPr>
          <p:nvPr>
            <p:ph type="sldNum" sz="quarter" idx="5"/>
          </p:nvPr>
        </p:nvSpPr>
        <p:spPr/>
        <p:txBody>
          <a:bodyPr/>
          <a:lstStyle/>
          <a:p>
            <a:fld id="{DF17D3F5-3447-4CD9-9C7B-5C8CFBCED7DA}" type="slidenum">
              <a:rPr lang="es-CL" smtClean="0"/>
              <a:t>11</a:t>
            </a:fld>
            <a:endParaRPr lang="es-CL"/>
          </a:p>
        </p:txBody>
      </p:sp>
    </p:spTree>
    <p:extLst>
      <p:ext uri="{BB962C8B-B14F-4D97-AF65-F5344CB8AC3E}">
        <p14:creationId xmlns:p14="http://schemas.microsoft.com/office/powerpoint/2010/main" val="261376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t>Se puede observar un polihidramnios debido a que el feto anencefálico carece de centros nerviosos, entre ellos, el de la deglución.  </a:t>
            </a:r>
          </a:p>
          <a:p>
            <a:pPr algn="just"/>
            <a:r>
              <a:rPr lang="es-CL" sz="1200" dirty="0"/>
              <a:t> La anencefalia ocasiona la muerte neonatal. Es incompatible con la  vida.   </a:t>
            </a:r>
          </a:p>
          <a:p>
            <a:endParaRPr lang="es-CL" dirty="0"/>
          </a:p>
        </p:txBody>
      </p:sp>
      <p:sp>
        <p:nvSpPr>
          <p:cNvPr id="4" name="Marcador de número de diapositiva 3"/>
          <p:cNvSpPr>
            <a:spLocks noGrp="1"/>
          </p:cNvSpPr>
          <p:nvPr>
            <p:ph type="sldNum" sz="quarter" idx="5"/>
          </p:nvPr>
        </p:nvSpPr>
        <p:spPr/>
        <p:txBody>
          <a:bodyPr/>
          <a:lstStyle/>
          <a:p>
            <a:fld id="{DF17D3F5-3447-4CD9-9C7B-5C8CFBCED7DA}" type="slidenum">
              <a:rPr lang="es-CL" smtClean="0"/>
              <a:t>16</a:t>
            </a:fld>
            <a:endParaRPr lang="es-CL"/>
          </a:p>
        </p:txBody>
      </p:sp>
    </p:spTree>
    <p:extLst>
      <p:ext uri="{BB962C8B-B14F-4D97-AF65-F5344CB8AC3E}">
        <p14:creationId xmlns:p14="http://schemas.microsoft.com/office/powerpoint/2010/main" val="351908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84DA-E3E0-4099-8BC4-1813584CD794}"/>
              </a:ext>
            </a:extLst>
          </p:cNvPr>
          <p:cNvSpPr>
            <a:spLocks noGrp="1"/>
          </p:cNvSpPr>
          <p:nvPr>
            <p:ph type="ctrTitle"/>
          </p:nvPr>
        </p:nvSpPr>
        <p:spPr>
          <a:xfrm>
            <a:off x="1246415" y="800100"/>
            <a:ext cx="8447314" cy="3314694"/>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E1BD63B-9405-4E42-9E2F-07573F9B15A9}"/>
              </a:ext>
            </a:extLst>
          </p:cNvPr>
          <p:cNvSpPr>
            <a:spLocks noGrp="1"/>
          </p:cNvSpPr>
          <p:nvPr>
            <p:ph type="subTitle" idx="1"/>
          </p:nvPr>
        </p:nvSpPr>
        <p:spPr>
          <a:xfrm>
            <a:off x="1246415" y="4909459"/>
            <a:ext cx="8292874" cy="914395"/>
          </a:xfrm>
        </p:spPr>
        <p:txBody>
          <a:bodyPr anchor="ctr">
            <a:normAutofit/>
          </a:bodyP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68D03A-9A11-476C-B52A-593F3C019230}"/>
              </a:ext>
            </a:extLst>
          </p:cNvPr>
          <p:cNvSpPr>
            <a:spLocks noGrp="1"/>
          </p:cNvSpPr>
          <p:nvPr>
            <p:ph type="dt" sz="half" idx="10"/>
          </p:nvPr>
        </p:nvSpPr>
        <p:spPr/>
        <p:txBody>
          <a:bodyPr/>
          <a:lstStyle/>
          <a:p>
            <a:fld id="{098A0168-EB40-45AF-89A1-87DE0A55FFC6}" type="datetime1">
              <a:rPr lang="en-US" smtClean="0"/>
              <a:t>10/21/2023</a:t>
            </a:fld>
            <a:endParaRPr lang="en-US"/>
          </a:p>
        </p:txBody>
      </p:sp>
      <p:sp>
        <p:nvSpPr>
          <p:cNvPr id="5" name="Footer Placeholder 4">
            <a:extLst>
              <a:ext uri="{FF2B5EF4-FFF2-40B4-BE49-F238E27FC236}">
                <a16:creationId xmlns:a16="http://schemas.microsoft.com/office/drawing/2014/main" id="{DA950CD1-7906-4885-9A4D-B764220DD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ECA96-1AD5-41FE-AB5C-68ABD652299C}"/>
              </a:ext>
            </a:extLst>
          </p:cNvPr>
          <p:cNvSpPr>
            <a:spLocks noGrp="1"/>
          </p:cNvSpPr>
          <p:nvPr>
            <p:ph type="sldNum" sz="quarter" idx="12"/>
          </p:nvPr>
        </p:nvSpPr>
        <p:spPr/>
        <p:txBody>
          <a:bodyPr/>
          <a:lstStyle/>
          <a:p>
            <a:fld id="{81D2C36F-4504-47C0-B82F-A167342A2754}" type="slidenum">
              <a:rPr lang="en-US" smtClean="0"/>
              <a:t>‹Nº›</a:t>
            </a:fld>
            <a:endParaRPr lang="en-US"/>
          </a:p>
        </p:txBody>
      </p:sp>
      <p:cxnSp>
        <p:nvCxnSpPr>
          <p:cNvPr id="7" name="Straight Connector 6">
            <a:extLst>
              <a:ext uri="{FF2B5EF4-FFF2-40B4-BE49-F238E27FC236}">
                <a16:creationId xmlns:a16="http://schemas.microsoft.com/office/drawing/2014/main" id="{0A09E39A-DA3F-4BDC-A89A-6545C1DD3721}"/>
              </a:ext>
            </a:extLst>
          </p:cNvPr>
          <p:cNvCxnSpPr>
            <a:cxnSpLocks/>
          </p:cNvCxnSpPr>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66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4882-AC48-4F1E-837D-E154BEEDC958}"/>
              </a:ext>
            </a:extLst>
          </p:cNvPr>
          <p:cNvSpPr>
            <a:spLocks noGrp="1"/>
          </p:cNvSpPr>
          <p:nvPr>
            <p:ph type="title"/>
          </p:nvPr>
        </p:nvSpPr>
        <p:spPr>
          <a:xfrm>
            <a:off x="838200" y="525439"/>
            <a:ext cx="9613106" cy="128288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FD34B7-C335-425E-BF89-DB1A0C235373}"/>
              </a:ext>
            </a:extLst>
          </p:cNvPr>
          <p:cNvSpPr>
            <a:spLocks noGrp="1"/>
          </p:cNvSpPr>
          <p:nvPr>
            <p:ph type="body" orient="vert" idx="1"/>
          </p:nvPr>
        </p:nvSpPr>
        <p:spPr>
          <a:xfrm>
            <a:off x="838200" y="1914525"/>
            <a:ext cx="9613106" cy="388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63754-C885-4DC6-962D-C861267B64D4}"/>
              </a:ext>
            </a:extLst>
          </p:cNvPr>
          <p:cNvSpPr>
            <a:spLocks noGrp="1"/>
          </p:cNvSpPr>
          <p:nvPr>
            <p:ph type="dt" sz="half" idx="10"/>
          </p:nvPr>
        </p:nvSpPr>
        <p:spPr/>
        <p:txBody>
          <a:bodyPr/>
          <a:lstStyle/>
          <a:p>
            <a:fld id="{8F8CA68F-747D-436A-B5BB-2EBC3ED499E4}" type="datetime1">
              <a:rPr lang="en-US" smtClean="0"/>
              <a:t>10/21/2023</a:t>
            </a:fld>
            <a:endParaRPr lang="en-US"/>
          </a:p>
        </p:txBody>
      </p:sp>
      <p:sp>
        <p:nvSpPr>
          <p:cNvPr id="5" name="Footer Placeholder 4">
            <a:extLst>
              <a:ext uri="{FF2B5EF4-FFF2-40B4-BE49-F238E27FC236}">
                <a16:creationId xmlns:a16="http://schemas.microsoft.com/office/drawing/2014/main" id="{B6EC9693-03CD-4EBD-A3D7-BE310CD5F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BBD01-5E50-4FF1-A1D6-B24B7B75E857}"/>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19383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A1D39-AB23-4CEE-BBAA-55B29415D413}"/>
              </a:ext>
            </a:extLst>
          </p:cNvPr>
          <p:cNvSpPr>
            <a:spLocks noGrp="1"/>
          </p:cNvSpPr>
          <p:nvPr>
            <p:ph type="title" orient="vert"/>
          </p:nvPr>
        </p:nvSpPr>
        <p:spPr>
          <a:xfrm>
            <a:off x="8724900" y="578644"/>
            <a:ext cx="1912144" cy="52720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CC20688-FA9B-4ABD-9E9E-C7EADE949A9D}"/>
              </a:ext>
            </a:extLst>
          </p:cNvPr>
          <p:cNvSpPr>
            <a:spLocks noGrp="1"/>
          </p:cNvSpPr>
          <p:nvPr>
            <p:ph type="body" orient="vert" idx="1"/>
          </p:nvPr>
        </p:nvSpPr>
        <p:spPr>
          <a:xfrm>
            <a:off x="628652" y="578643"/>
            <a:ext cx="7943848" cy="5272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6B1A6B-AE19-4BD4-AE49-43E78CC0B058}"/>
              </a:ext>
            </a:extLst>
          </p:cNvPr>
          <p:cNvSpPr>
            <a:spLocks noGrp="1"/>
          </p:cNvSpPr>
          <p:nvPr>
            <p:ph type="dt" sz="half" idx="10"/>
          </p:nvPr>
        </p:nvSpPr>
        <p:spPr/>
        <p:txBody>
          <a:bodyPr/>
          <a:lstStyle/>
          <a:p>
            <a:fld id="{6DD8DC11-9E39-40A0-B3DC-E3F2AD04A616}" type="datetime1">
              <a:rPr lang="en-US" smtClean="0"/>
              <a:t>10/21/2023</a:t>
            </a:fld>
            <a:endParaRPr lang="en-US"/>
          </a:p>
        </p:txBody>
      </p:sp>
      <p:sp>
        <p:nvSpPr>
          <p:cNvPr id="5" name="Footer Placeholder 4">
            <a:extLst>
              <a:ext uri="{FF2B5EF4-FFF2-40B4-BE49-F238E27FC236}">
                <a16:creationId xmlns:a16="http://schemas.microsoft.com/office/drawing/2014/main" id="{F6862144-27EE-4CE0-B167-F5DBA41B3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A40B2-EFB0-47EA-878B-6405E1DC189B}"/>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280483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BEE8-2E4A-4A4A-833E-89D8D794E5BB}"/>
              </a:ext>
            </a:extLst>
          </p:cNvPr>
          <p:cNvSpPr>
            <a:spLocks noGrp="1"/>
          </p:cNvSpPr>
          <p:nvPr>
            <p:ph type="title"/>
          </p:nvPr>
        </p:nvSpPr>
        <p:spPr>
          <a:xfrm>
            <a:off x="838199" y="545914"/>
            <a:ext cx="9527275" cy="1241944"/>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46CFDA-CDBF-4B24-9EC3-827F540F71D4}"/>
              </a:ext>
            </a:extLst>
          </p:cNvPr>
          <p:cNvSpPr>
            <a:spLocks noGrp="1"/>
          </p:cNvSpPr>
          <p:nvPr>
            <p:ph idx="1"/>
          </p:nvPr>
        </p:nvSpPr>
        <p:spPr>
          <a:xfrm>
            <a:off x="838199" y="2108595"/>
            <a:ext cx="9527275" cy="3643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25871D-4A14-4A17-A0ED-7DDA7752B54D}"/>
              </a:ext>
            </a:extLst>
          </p:cNvPr>
          <p:cNvSpPr>
            <a:spLocks noGrp="1"/>
          </p:cNvSpPr>
          <p:nvPr>
            <p:ph type="dt" sz="half" idx="10"/>
          </p:nvPr>
        </p:nvSpPr>
        <p:spPr/>
        <p:txBody>
          <a:bodyPr/>
          <a:lstStyle/>
          <a:p>
            <a:fld id="{BE0A88F0-556B-4BB7-8AAB-D63AEB65C662}" type="datetime1">
              <a:rPr lang="en-US" smtClean="0"/>
              <a:t>10/21/2023</a:t>
            </a:fld>
            <a:endParaRPr lang="en-US"/>
          </a:p>
        </p:txBody>
      </p:sp>
      <p:sp>
        <p:nvSpPr>
          <p:cNvPr id="5" name="Footer Placeholder 4">
            <a:extLst>
              <a:ext uri="{FF2B5EF4-FFF2-40B4-BE49-F238E27FC236}">
                <a16:creationId xmlns:a16="http://schemas.microsoft.com/office/drawing/2014/main" id="{DD5BD654-899B-4DAF-93B9-1CBCAB5F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F7FCA-B968-443D-90A7-E0F3C6D64EFE}"/>
              </a:ext>
            </a:extLst>
          </p:cNvPr>
          <p:cNvSpPr>
            <a:spLocks noGrp="1"/>
          </p:cNvSpPr>
          <p:nvPr>
            <p:ph type="sldNum" sz="quarter" idx="12"/>
          </p:nvPr>
        </p:nvSpPr>
        <p:spPr/>
        <p:txBody>
          <a:bodyPr/>
          <a:lstStyle/>
          <a:p>
            <a:fld id="{81D2C36F-4504-47C0-B82F-A167342A2754}" type="slidenum">
              <a:rPr lang="en-US" smtClean="0"/>
              <a:t>‹Nº›</a:t>
            </a:fld>
            <a:endParaRPr lang="en-US"/>
          </a:p>
        </p:txBody>
      </p:sp>
      <p:cxnSp>
        <p:nvCxnSpPr>
          <p:cNvPr id="9" name="Straight Connector 8">
            <a:extLst>
              <a:ext uri="{FF2B5EF4-FFF2-40B4-BE49-F238E27FC236}">
                <a16:creationId xmlns:a16="http://schemas.microsoft.com/office/drawing/2014/main" id="{C7F5CC56-CBE8-4152-AD5E-982DD286AA28}"/>
              </a:ext>
            </a:extLst>
          </p:cNvPr>
          <p:cNvCxnSpPr>
            <a:cxnSpLocks/>
          </p:cNvCxnSpPr>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01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5B8-786F-418B-9367-52B19526828B}"/>
              </a:ext>
            </a:extLst>
          </p:cNvPr>
          <p:cNvSpPr>
            <a:spLocks noGrp="1"/>
          </p:cNvSpPr>
          <p:nvPr>
            <p:ph type="title"/>
          </p:nvPr>
        </p:nvSpPr>
        <p:spPr>
          <a:xfrm>
            <a:off x="831850" y="1073426"/>
            <a:ext cx="8840344" cy="3489049"/>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BCF574-9044-4964-B6AE-A3983D595C9B}"/>
              </a:ext>
            </a:extLst>
          </p:cNvPr>
          <p:cNvSpPr>
            <a:spLocks noGrp="1"/>
          </p:cNvSpPr>
          <p:nvPr>
            <p:ph type="body" idx="1"/>
          </p:nvPr>
        </p:nvSpPr>
        <p:spPr>
          <a:xfrm>
            <a:off x="831850" y="4818488"/>
            <a:ext cx="8840344" cy="90077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2A109-E9F9-428E-858A-38375BF1D978}"/>
              </a:ext>
            </a:extLst>
          </p:cNvPr>
          <p:cNvSpPr>
            <a:spLocks noGrp="1"/>
          </p:cNvSpPr>
          <p:nvPr>
            <p:ph type="dt" sz="half" idx="10"/>
          </p:nvPr>
        </p:nvSpPr>
        <p:spPr/>
        <p:txBody>
          <a:bodyPr/>
          <a:lstStyle/>
          <a:p>
            <a:fld id="{60E05506-6815-4E0E-B1DE-ECA35C2016DF}" type="datetime1">
              <a:rPr lang="en-US" smtClean="0"/>
              <a:t>10/21/2023</a:t>
            </a:fld>
            <a:endParaRPr lang="en-US"/>
          </a:p>
        </p:txBody>
      </p:sp>
      <p:sp>
        <p:nvSpPr>
          <p:cNvPr id="5" name="Footer Placeholder 4">
            <a:extLst>
              <a:ext uri="{FF2B5EF4-FFF2-40B4-BE49-F238E27FC236}">
                <a16:creationId xmlns:a16="http://schemas.microsoft.com/office/drawing/2014/main" id="{4DD9BA6F-665B-4D62-84D1-23E03428C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1A2D7-4390-4B51-90D4-900EAAB13CBC}"/>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7883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66EE-5127-48B4-A6F6-F5F6B38DB27A}"/>
              </a:ext>
            </a:extLst>
          </p:cNvPr>
          <p:cNvSpPr>
            <a:spLocks noGrp="1"/>
          </p:cNvSpPr>
          <p:nvPr>
            <p:ph type="title"/>
          </p:nvPr>
        </p:nvSpPr>
        <p:spPr>
          <a:xfrm>
            <a:off x="838199" y="587828"/>
            <a:ext cx="9578683" cy="990601"/>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57B8A9-5914-49F9-8E0E-C8723C5339D3}"/>
              </a:ext>
            </a:extLst>
          </p:cNvPr>
          <p:cNvSpPr>
            <a:spLocks noGrp="1"/>
          </p:cNvSpPr>
          <p:nvPr>
            <p:ph sz="half" idx="1"/>
          </p:nvPr>
        </p:nvSpPr>
        <p:spPr>
          <a:xfrm>
            <a:off x="838201" y="2057407"/>
            <a:ext cx="4318906" cy="3725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9E7D0C2-CAEA-4E31-8FA6-D866315DF61C}"/>
              </a:ext>
            </a:extLst>
          </p:cNvPr>
          <p:cNvSpPr>
            <a:spLocks noGrp="1"/>
          </p:cNvSpPr>
          <p:nvPr>
            <p:ph sz="half" idx="2"/>
          </p:nvPr>
        </p:nvSpPr>
        <p:spPr>
          <a:xfrm>
            <a:off x="5969577" y="2057407"/>
            <a:ext cx="4405746" cy="3725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51E5DE2-0BD6-45B3-BDB1-675BA058BF2E}"/>
              </a:ext>
            </a:extLst>
          </p:cNvPr>
          <p:cNvSpPr>
            <a:spLocks noGrp="1"/>
          </p:cNvSpPr>
          <p:nvPr>
            <p:ph type="dt" sz="half" idx="10"/>
          </p:nvPr>
        </p:nvSpPr>
        <p:spPr/>
        <p:txBody>
          <a:bodyPr/>
          <a:lstStyle/>
          <a:p>
            <a:fld id="{FC6E85F7-A724-48A4-9D33-CEBC5174E865}" type="datetime1">
              <a:rPr lang="en-US" smtClean="0"/>
              <a:t>10/21/2023</a:t>
            </a:fld>
            <a:endParaRPr lang="en-US"/>
          </a:p>
        </p:txBody>
      </p:sp>
      <p:sp>
        <p:nvSpPr>
          <p:cNvPr id="6" name="Footer Placeholder 5">
            <a:extLst>
              <a:ext uri="{FF2B5EF4-FFF2-40B4-BE49-F238E27FC236}">
                <a16:creationId xmlns:a16="http://schemas.microsoft.com/office/drawing/2014/main" id="{082622B7-97C1-4C72-BCA9-290DC716F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7BEE3-B3AE-45B6-924A-08ABC95181D7}"/>
              </a:ext>
            </a:extLst>
          </p:cNvPr>
          <p:cNvSpPr>
            <a:spLocks noGrp="1"/>
          </p:cNvSpPr>
          <p:nvPr>
            <p:ph type="sldNum" sz="quarter" idx="12"/>
          </p:nvPr>
        </p:nvSpPr>
        <p:spPr/>
        <p:txBody>
          <a:bodyPr/>
          <a:lstStyle/>
          <a:p>
            <a:fld id="{81D2C36F-4504-47C0-B82F-A167342A2754}" type="slidenum">
              <a:rPr lang="en-US" smtClean="0"/>
              <a:t>‹Nº›</a:t>
            </a:fld>
            <a:endParaRPr lang="en-US"/>
          </a:p>
        </p:txBody>
      </p:sp>
      <p:cxnSp>
        <p:nvCxnSpPr>
          <p:cNvPr id="8" name="Straight Connector 7">
            <a:extLst>
              <a:ext uri="{FF2B5EF4-FFF2-40B4-BE49-F238E27FC236}">
                <a16:creationId xmlns:a16="http://schemas.microsoft.com/office/drawing/2014/main" id="{6610397D-8A25-4307-B58D-8DE617EFD26D}"/>
              </a:ext>
            </a:extLst>
          </p:cNvPr>
          <p:cNvCxnSpPr>
            <a:cxnSpLocks/>
          </p:cNvCxnSpPr>
          <p:nvPr/>
        </p:nvCxnSpPr>
        <p:spPr>
          <a:xfrm>
            <a:off x="375523" y="176040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47697-5C57-4DA6-8ED6-CAB14CDD220A}"/>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6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2296-2B01-4044-AD7B-497BAC8AEA68}"/>
              </a:ext>
            </a:extLst>
          </p:cNvPr>
          <p:cNvSpPr>
            <a:spLocks noGrp="1"/>
          </p:cNvSpPr>
          <p:nvPr>
            <p:ph type="title"/>
          </p:nvPr>
        </p:nvSpPr>
        <p:spPr>
          <a:xfrm>
            <a:off x="839788" y="609600"/>
            <a:ext cx="10515600" cy="95149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F08880-DE5D-4299-BAC3-D45377C49993}"/>
              </a:ext>
            </a:extLst>
          </p:cNvPr>
          <p:cNvSpPr>
            <a:spLocks noGrp="1"/>
          </p:cNvSpPr>
          <p:nvPr>
            <p:ph type="body" idx="1"/>
          </p:nvPr>
        </p:nvSpPr>
        <p:spPr>
          <a:xfrm>
            <a:off x="839789" y="1989859"/>
            <a:ext cx="4381644"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A655D-7A3A-4BA5-B82A-744276BE2586}"/>
              </a:ext>
            </a:extLst>
          </p:cNvPr>
          <p:cNvSpPr>
            <a:spLocks noGrp="1"/>
          </p:cNvSpPr>
          <p:nvPr>
            <p:ph sz="half" idx="2"/>
          </p:nvPr>
        </p:nvSpPr>
        <p:spPr>
          <a:xfrm>
            <a:off x="839789" y="2713126"/>
            <a:ext cx="4381644" cy="31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037933-BDAC-4317-9B7E-E30CF0B42ECE}"/>
              </a:ext>
            </a:extLst>
          </p:cNvPr>
          <p:cNvSpPr>
            <a:spLocks noGrp="1"/>
          </p:cNvSpPr>
          <p:nvPr>
            <p:ph type="body" sz="quarter" idx="3"/>
          </p:nvPr>
        </p:nvSpPr>
        <p:spPr>
          <a:xfrm>
            <a:off x="5950530" y="1989859"/>
            <a:ext cx="4487137"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5878F-AE56-4F8C-A84A-A8534180DE41}"/>
              </a:ext>
            </a:extLst>
          </p:cNvPr>
          <p:cNvSpPr>
            <a:spLocks noGrp="1"/>
          </p:cNvSpPr>
          <p:nvPr>
            <p:ph sz="quarter" idx="4"/>
          </p:nvPr>
        </p:nvSpPr>
        <p:spPr>
          <a:xfrm>
            <a:off x="5950531" y="2713127"/>
            <a:ext cx="4487136" cy="312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FFF249A-9D93-4A8E-9284-5AB19AC0AC12}"/>
              </a:ext>
            </a:extLst>
          </p:cNvPr>
          <p:cNvSpPr>
            <a:spLocks noGrp="1"/>
          </p:cNvSpPr>
          <p:nvPr>
            <p:ph type="dt" sz="half" idx="10"/>
          </p:nvPr>
        </p:nvSpPr>
        <p:spPr/>
        <p:txBody>
          <a:bodyPr/>
          <a:lstStyle/>
          <a:p>
            <a:fld id="{42806E7A-BDD3-46A3-BEE2-EB821F9236B4}" type="datetime1">
              <a:rPr lang="en-US" smtClean="0"/>
              <a:t>10/21/2023</a:t>
            </a:fld>
            <a:endParaRPr lang="en-US"/>
          </a:p>
        </p:txBody>
      </p:sp>
      <p:sp>
        <p:nvSpPr>
          <p:cNvPr id="8" name="Footer Placeholder 7">
            <a:extLst>
              <a:ext uri="{FF2B5EF4-FFF2-40B4-BE49-F238E27FC236}">
                <a16:creationId xmlns:a16="http://schemas.microsoft.com/office/drawing/2014/main" id="{B5563883-9438-44C9-877E-EC771D1B31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5ED3CC-D7BA-43BD-973A-B09921FEDEA8}"/>
              </a:ext>
            </a:extLst>
          </p:cNvPr>
          <p:cNvSpPr>
            <a:spLocks noGrp="1"/>
          </p:cNvSpPr>
          <p:nvPr>
            <p:ph type="sldNum" sz="quarter" idx="12"/>
          </p:nvPr>
        </p:nvSpPr>
        <p:spPr/>
        <p:txBody>
          <a:bodyPr/>
          <a:lstStyle/>
          <a:p>
            <a:fld id="{81D2C36F-4504-47C0-B82F-A167342A2754}" type="slidenum">
              <a:rPr lang="en-US" smtClean="0"/>
              <a:t>‹Nº›</a:t>
            </a:fld>
            <a:endParaRPr lang="en-US"/>
          </a:p>
        </p:txBody>
      </p:sp>
      <p:cxnSp>
        <p:nvCxnSpPr>
          <p:cNvPr id="10" name="Straight Connector 9">
            <a:extLst>
              <a:ext uri="{FF2B5EF4-FFF2-40B4-BE49-F238E27FC236}">
                <a16:creationId xmlns:a16="http://schemas.microsoft.com/office/drawing/2014/main" id="{14B03ADF-AEED-49C1-9CF7-7749387E2A4F}"/>
              </a:ext>
            </a:extLst>
          </p:cNvPr>
          <p:cNvCxnSpPr>
            <a:cxnSpLocks/>
          </p:cNvCxnSpPr>
          <p:nvPr/>
        </p:nvCxnSpPr>
        <p:spPr>
          <a:xfrm>
            <a:off x="378503" y="17526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5345CA-2FC8-42B9-85F7-84F77724D011}"/>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37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8770-E2EE-4C9B-9F89-128DAC6618AF}"/>
              </a:ext>
            </a:extLst>
          </p:cNvPr>
          <p:cNvSpPr>
            <a:spLocks noGrp="1"/>
          </p:cNvSpPr>
          <p:nvPr>
            <p:ph type="title"/>
          </p:nvPr>
        </p:nvSpPr>
        <p:spPr>
          <a:xfrm>
            <a:off x="785116" y="703687"/>
            <a:ext cx="9406190" cy="1722589"/>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91CE391-8E22-4716-8A8B-C39BA61A7726}"/>
              </a:ext>
            </a:extLst>
          </p:cNvPr>
          <p:cNvSpPr>
            <a:spLocks noGrp="1"/>
          </p:cNvSpPr>
          <p:nvPr>
            <p:ph type="dt" sz="half" idx="10"/>
          </p:nvPr>
        </p:nvSpPr>
        <p:spPr/>
        <p:txBody>
          <a:bodyPr/>
          <a:lstStyle/>
          <a:p>
            <a:fld id="{9ED1540C-9440-4E7A-B71A-BEFEE06869E3}" type="datetime1">
              <a:rPr lang="en-US" smtClean="0"/>
              <a:t>10/21/2023</a:t>
            </a:fld>
            <a:endParaRPr lang="en-US"/>
          </a:p>
        </p:txBody>
      </p:sp>
      <p:sp>
        <p:nvSpPr>
          <p:cNvPr id="4" name="Footer Placeholder 3">
            <a:extLst>
              <a:ext uri="{FF2B5EF4-FFF2-40B4-BE49-F238E27FC236}">
                <a16:creationId xmlns:a16="http://schemas.microsoft.com/office/drawing/2014/main" id="{1A6C042F-179F-4DBC-80B7-34B89EA27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86EA4-4BE5-4D17-A1DC-196FEA972B8C}"/>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223886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49B6B-2C1C-452D-9F93-BD9A6F2B08D4}"/>
              </a:ext>
            </a:extLst>
          </p:cNvPr>
          <p:cNvSpPr>
            <a:spLocks noGrp="1"/>
          </p:cNvSpPr>
          <p:nvPr>
            <p:ph type="dt" sz="half" idx="10"/>
          </p:nvPr>
        </p:nvSpPr>
        <p:spPr/>
        <p:txBody>
          <a:bodyPr/>
          <a:lstStyle/>
          <a:p>
            <a:fld id="{E0318DDB-88AC-4039-B59C-B05DC4C9C16C}" type="datetime1">
              <a:rPr lang="en-US" smtClean="0"/>
              <a:t>10/21/2023</a:t>
            </a:fld>
            <a:endParaRPr lang="en-US"/>
          </a:p>
        </p:txBody>
      </p:sp>
      <p:sp>
        <p:nvSpPr>
          <p:cNvPr id="3" name="Footer Placeholder 2">
            <a:extLst>
              <a:ext uri="{FF2B5EF4-FFF2-40B4-BE49-F238E27FC236}">
                <a16:creationId xmlns:a16="http://schemas.microsoft.com/office/drawing/2014/main" id="{647CA8ED-78AC-4474-8874-E4C424297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90B764-0B68-4801-ADE7-931059129F2A}"/>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246658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717A-ED7D-43FE-881F-9407FF220457}"/>
              </a:ext>
            </a:extLst>
          </p:cNvPr>
          <p:cNvSpPr>
            <a:spLocks noGrp="1"/>
          </p:cNvSpPr>
          <p:nvPr>
            <p:ph type="title"/>
          </p:nvPr>
        </p:nvSpPr>
        <p:spPr>
          <a:xfrm>
            <a:off x="839788" y="597476"/>
            <a:ext cx="3932237" cy="1693717"/>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6FE954-332E-4D66-AFFD-A15389A769C2}"/>
              </a:ext>
            </a:extLst>
          </p:cNvPr>
          <p:cNvSpPr>
            <a:spLocks noGrp="1"/>
          </p:cNvSpPr>
          <p:nvPr>
            <p:ph idx="1"/>
          </p:nvPr>
        </p:nvSpPr>
        <p:spPr>
          <a:xfrm>
            <a:off x="5183188" y="597475"/>
            <a:ext cx="5140180" cy="52635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9D15CDA-9FC3-4F17-963C-DD9E226ECC28}"/>
              </a:ext>
            </a:extLst>
          </p:cNvPr>
          <p:cNvSpPr>
            <a:spLocks noGrp="1"/>
          </p:cNvSpPr>
          <p:nvPr>
            <p:ph type="body" sz="half" idx="2"/>
          </p:nvPr>
        </p:nvSpPr>
        <p:spPr>
          <a:xfrm>
            <a:off x="839788" y="2291194"/>
            <a:ext cx="3932237" cy="3577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C30BE-8EE8-4A41-B20E-ACEFC980C039}"/>
              </a:ext>
            </a:extLst>
          </p:cNvPr>
          <p:cNvSpPr>
            <a:spLocks noGrp="1"/>
          </p:cNvSpPr>
          <p:nvPr>
            <p:ph type="dt" sz="half" idx="10"/>
          </p:nvPr>
        </p:nvSpPr>
        <p:spPr/>
        <p:txBody>
          <a:bodyPr/>
          <a:lstStyle/>
          <a:p>
            <a:fld id="{E082ABFB-60E7-4BA1-866A-7059F058065B}" type="datetime1">
              <a:rPr lang="en-US" smtClean="0"/>
              <a:t>10/21/2023</a:t>
            </a:fld>
            <a:endParaRPr lang="en-US"/>
          </a:p>
        </p:txBody>
      </p:sp>
      <p:sp>
        <p:nvSpPr>
          <p:cNvPr id="6" name="Footer Placeholder 5">
            <a:extLst>
              <a:ext uri="{FF2B5EF4-FFF2-40B4-BE49-F238E27FC236}">
                <a16:creationId xmlns:a16="http://schemas.microsoft.com/office/drawing/2014/main" id="{644B6719-F550-42EF-B377-8E41A46D0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A6636-5EF9-499C-A3A0-3021812D0D06}"/>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5414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38CB-27F1-47CF-B05A-CC0688301831}"/>
              </a:ext>
            </a:extLst>
          </p:cNvPr>
          <p:cNvSpPr>
            <a:spLocks noGrp="1"/>
          </p:cNvSpPr>
          <p:nvPr>
            <p:ph type="title"/>
          </p:nvPr>
        </p:nvSpPr>
        <p:spPr>
          <a:xfrm>
            <a:off x="839788" y="659822"/>
            <a:ext cx="3932237" cy="1652154"/>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89C67EA-3155-4708-9B86-D7B2B54FC2BB}"/>
              </a:ext>
            </a:extLst>
          </p:cNvPr>
          <p:cNvSpPr>
            <a:spLocks noGrp="1"/>
          </p:cNvSpPr>
          <p:nvPr>
            <p:ph type="pic" idx="1"/>
          </p:nvPr>
        </p:nvSpPr>
        <p:spPr>
          <a:xfrm>
            <a:off x="5183188" y="703687"/>
            <a:ext cx="5212917" cy="49690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B434F1-C813-4E9B-98A4-B0B372CE2767}"/>
              </a:ext>
            </a:extLst>
          </p:cNvPr>
          <p:cNvSpPr>
            <a:spLocks noGrp="1"/>
          </p:cNvSpPr>
          <p:nvPr>
            <p:ph type="body" sz="half" idx="2"/>
          </p:nvPr>
        </p:nvSpPr>
        <p:spPr>
          <a:xfrm>
            <a:off x="839788" y="2426277"/>
            <a:ext cx="3932237" cy="32464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2A0B8-75E7-465D-84CB-BC9C3FB2F5CA}"/>
              </a:ext>
            </a:extLst>
          </p:cNvPr>
          <p:cNvSpPr>
            <a:spLocks noGrp="1"/>
          </p:cNvSpPr>
          <p:nvPr>
            <p:ph type="dt" sz="half" idx="10"/>
          </p:nvPr>
        </p:nvSpPr>
        <p:spPr/>
        <p:txBody>
          <a:bodyPr/>
          <a:lstStyle/>
          <a:p>
            <a:fld id="{2694112F-55F4-4776-A323-7418930321C8}" type="datetime1">
              <a:rPr lang="en-US" smtClean="0"/>
              <a:t>10/21/2023</a:t>
            </a:fld>
            <a:endParaRPr lang="en-US"/>
          </a:p>
        </p:txBody>
      </p:sp>
      <p:sp>
        <p:nvSpPr>
          <p:cNvPr id="6" name="Footer Placeholder 5">
            <a:extLst>
              <a:ext uri="{FF2B5EF4-FFF2-40B4-BE49-F238E27FC236}">
                <a16:creationId xmlns:a16="http://schemas.microsoft.com/office/drawing/2014/main" id="{1C3879C9-B751-43BD-8B27-FA18290E1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98FB-27B9-46E5-90E3-09B108B0E807}"/>
              </a:ext>
            </a:extLst>
          </p:cNvPr>
          <p:cNvSpPr>
            <a:spLocks noGrp="1"/>
          </p:cNvSpPr>
          <p:nvPr>
            <p:ph type="sldNum" sz="quarter" idx="12"/>
          </p:nvPr>
        </p:nvSpPr>
        <p:spPr/>
        <p:txBody>
          <a:bodyPr/>
          <a:lstStyle/>
          <a:p>
            <a:fld id="{81D2C36F-4504-47C0-B82F-A167342A2754}" type="slidenum">
              <a:rPr lang="en-US" smtClean="0"/>
              <a:t>‹Nº›</a:t>
            </a:fld>
            <a:endParaRPr lang="en-US"/>
          </a:p>
        </p:txBody>
      </p:sp>
    </p:spTree>
    <p:extLst>
      <p:ext uri="{BB962C8B-B14F-4D97-AF65-F5344CB8AC3E}">
        <p14:creationId xmlns:p14="http://schemas.microsoft.com/office/powerpoint/2010/main" val="187075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A68A5-A7C7-4D91-AB95-6E0B6FFD8743}"/>
              </a:ext>
            </a:extLst>
          </p:cNvPr>
          <p:cNvSpPr/>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1F93EBF-655A-4373-ADBE-9606BFA94B8E}"/>
              </a:ext>
            </a:extLst>
          </p:cNvPr>
          <p:cNvSpPr>
            <a:spLocks noGrp="1"/>
          </p:cNvSpPr>
          <p:nvPr>
            <p:ph type="title"/>
          </p:nvPr>
        </p:nvSpPr>
        <p:spPr>
          <a:xfrm>
            <a:off x="838200" y="525439"/>
            <a:ext cx="9485160" cy="12828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AF2994-4D2E-43BB-9D9B-117ED94ABDE7}"/>
              </a:ext>
            </a:extLst>
          </p:cNvPr>
          <p:cNvSpPr>
            <a:spLocks noGrp="1"/>
          </p:cNvSpPr>
          <p:nvPr>
            <p:ph type="body" idx="1"/>
          </p:nvPr>
        </p:nvSpPr>
        <p:spPr>
          <a:xfrm>
            <a:off x="838200" y="2091757"/>
            <a:ext cx="9485163" cy="37064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F28926-9DF1-4A3E-8B81-2191D6F75EF9}"/>
              </a:ext>
            </a:extLst>
          </p:cNvPr>
          <p:cNvSpPr>
            <a:spLocks noGrp="1"/>
          </p:cNvSpPr>
          <p:nvPr>
            <p:ph type="dt" sz="half" idx="2"/>
          </p:nvPr>
        </p:nvSpPr>
        <p:spPr>
          <a:xfrm>
            <a:off x="628652" y="6140304"/>
            <a:ext cx="3154896" cy="287075"/>
          </a:xfrm>
          <a:prstGeom prst="rect">
            <a:avLst/>
          </a:prstGeom>
        </p:spPr>
        <p:txBody>
          <a:bodyPr vert="horz" lIns="91440" tIns="45720" rIns="91440" bIns="45720" rtlCol="0" anchor="ctr"/>
          <a:lstStyle>
            <a:lvl1pPr algn="l">
              <a:defRPr sz="1000" cap="all" spc="300" baseline="0">
                <a:solidFill>
                  <a:schemeClr val="accent1"/>
                </a:solidFill>
              </a:defRPr>
            </a:lvl1pPr>
          </a:lstStyle>
          <a:p>
            <a:fld id="{CFBEA57F-793F-4683-BD8A-741FD4B89154}" type="datetime1">
              <a:rPr lang="en-US" smtClean="0"/>
              <a:t>10/21/2023</a:t>
            </a:fld>
            <a:endParaRPr lang="en-US" dirty="0"/>
          </a:p>
        </p:txBody>
      </p:sp>
      <p:sp>
        <p:nvSpPr>
          <p:cNvPr id="5" name="Footer Placeholder 4">
            <a:extLst>
              <a:ext uri="{FF2B5EF4-FFF2-40B4-BE49-F238E27FC236}">
                <a16:creationId xmlns:a16="http://schemas.microsoft.com/office/drawing/2014/main" id="{7D01BD4F-CE83-48A3-9683-19CF03C0A586}"/>
              </a:ext>
            </a:extLst>
          </p:cNvPr>
          <p:cNvSpPr>
            <a:spLocks noGrp="1"/>
          </p:cNvSpPr>
          <p:nvPr>
            <p:ph type="ftr" sz="quarter" idx="3"/>
          </p:nvPr>
        </p:nvSpPr>
        <p:spPr>
          <a:xfrm rot="5400000">
            <a:off x="9233562" y="2578525"/>
            <a:ext cx="4114800" cy="365125"/>
          </a:xfrm>
          <a:prstGeom prst="rect">
            <a:avLst/>
          </a:prstGeom>
        </p:spPr>
        <p:txBody>
          <a:bodyPr vert="horz" lIns="91440" tIns="45720" rIns="91440" bIns="45720" rtlCol="0" anchor="ctr"/>
          <a:lstStyle>
            <a:lvl1pPr algn="l">
              <a:defRPr sz="1050" b="1" cap="all" spc="300" baseline="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3AB94939-09B3-4A6E-88F8-4D923A56D479}"/>
              </a:ext>
            </a:extLst>
          </p:cNvPr>
          <p:cNvSpPr>
            <a:spLocks noGrp="1"/>
          </p:cNvSpPr>
          <p:nvPr>
            <p:ph type="sldNum" sz="quarter" idx="4"/>
          </p:nvPr>
        </p:nvSpPr>
        <p:spPr>
          <a:xfrm>
            <a:off x="10821701" y="5672706"/>
            <a:ext cx="951908" cy="754673"/>
          </a:xfrm>
          <a:prstGeom prst="rect">
            <a:avLst/>
          </a:prstGeom>
        </p:spPr>
        <p:txBody>
          <a:bodyPr vert="horz" lIns="91440" tIns="45720" rIns="91440" bIns="45720" rtlCol="0" anchor="ctr"/>
          <a:lstStyle>
            <a:lvl1pPr algn="ctr">
              <a:defRPr sz="3600" b="1">
                <a:solidFill>
                  <a:schemeClr val="accent1"/>
                </a:solidFill>
              </a:defRPr>
            </a:lvl1pPr>
          </a:lstStyle>
          <a:p>
            <a:fld id="{81D2C36F-4504-47C0-B82F-A167342A2754}" type="slidenum">
              <a:rPr lang="en-US" smtClean="0"/>
              <a:t>‹Nº›</a:t>
            </a:fld>
            <a:endParaRPr lang="en-US" dirty="0"/>
          </a:p>
        </p:txBody>
      </p:sp>
      <p:sp>
        <p:nvSpPr>
          <p:cNvPr id="15" name="Rectangle 14">
            <a:extLst>
              <a:ext uri="{FF2B5EF4-FFF2-40B4-BE49-F238E27FC236}">
                <a16:creationId xmlns:a16="http://schemas.microsoft.com/office/drawing/2014/main" id="{DA4051E3-92B2-42FC-BB3D-372E4A614439}"/>
              </a:ext>
            </a:extLst>
          </p:cNvPr>
          <p:cNvSpPr/>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C425084-C97A-4C25-AE47-DDECF2DD3ABC}"/>
              </a:ext>
            </a:extLst>
          </p:cNvPr>
          <p:cNvCxnSpPr>
            <a:cxnSpLocks/>
          </p:cNvCxnSpPr>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A478A1-0B34-4F2B-88FA-CF47551E5DF9}"/>
              </a:ext>
            </a:extLst>
          </p:cNvPr>
          <p:cNvCxnSpPr>
            <a:cxnSpLocks/>
          </p:cNvCxnSpPr>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5755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26" r:id="rId6"/>
    <p:sldLayoutId id="2147483722" r:id="rId7"/>
    <p:sldLayoutId id="2147483723" r:id="rId8"/>
    <p:sldLayoutId id="2147483724" r:id="rId9"/>
    <p:sldLayoutId id="2147483725" r:id="rId10"/>
    <p:sldLayoutId id="2147483727" r:id="rId11"/>
  </p:sldLayoutIdLs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youtu.be/Ym6O9G_M8L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youtu.be/nec2gWCs_js" TargetMode="Externa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a:extLst>
              <a:ext uri="{FF2B5EF4-FFF2-40B4-BE49-F238E27FC236}">
                <a16:creationId xmlns:a16="http://schemas.microsoft.com/office/drawing/2014/main" id="{7068F109-D0FA-48DC-AA4F-06736D12E9EE}"/>
              </a:ext>
            </a:extLst>
          </p:cNvPr>
          <p:cNvSpPr/>
          <p:nvPr/>
        </p:nvSpPr>
        <p:spPr>
          <a:xfrm>
            <a:off x="12029" y="1314172"/>
            <a:ext cx="12084908" cy="45719"/>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sz="1350"/>
          </a:p>
        </p:txBody>
      </p:sp>
      <p:sp>
        <p:nvSpPr>
          <p:cNvPr id="3" name="Rectángulo 2">
            <a:extLst>
              <a:ext uri="{FF2B5EF4-FFF2-40B4-BE49-F238E27FC236}">
                <a16:creationId xmlns:a16="http://schemas.microsoft.com/office/drawing/2014/main" id="{652CAEE9-43C0-49DB-B93C-3DB2F0E9D016}"/>
              </a:ext>
            </a:extLst>
          </p:cNvPr>
          <p:cNvSpPr/>
          <p:nvPr/>
        </p:nvSpPr>
        <p:spPr>
          <a:xfrm>
            <a:off x="12029" y="1909940"/>
            <a:ext cx="3486289" cy="616772"/>
          </a:xfrm>
          <a:prstGeom prst="rect">
            <a:avLst/>
          </a:prstGeom>
        </p:spPr>
        <p:txBody>
          <a:bodyPr wrap="square">
            <a:spAutoFit/>
          </a:bodyPr>
          <a:lstStyle/>
          <a:p>
            <a:pPr algn="ctr">
              <a:lnSpc>
                <a:spcPct val="150000"/>
              </a:lnSpc>
              <a:spcAft>
                <a:spcPts val="0"/>
              </a:spcAft>
            </a:pP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CL"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s-MX"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E98AE168-CB31-49DD-8DC0-F5B7D9CE412E}"/>
              </a:ext>
            </a:extLst>
          </p:cNvPr>
          <p:cNvSpPr txBox="1"/>
          <p:nvPr/>
        </p:nvSpPr>
        <p:spPr>
          <a:xfrm>
            <a:off x="-776760" y="2964352"/>
            <a:ext cx="6382427" cy="1354217"/>
          </a:xfrm>
          <a:prstGeom prst="rect">
            <a:avLst/>
          </a:prstGeom>
          <a:noFill/>
        </p:spPr>
        <p:txBody>
          <a:bodyPr wrap="square" rtlCol="0">
            <a:spAutoFit/>
          </a:bodyPr>
          <a:lstStyle/>
          <a:p>
            <a:pPr algn="ctr"/>
            <a:r>
              <a:rPr lang="es-ES" sz="2400" dirty="0">
                <a:solidFill>
                  <a:schemeClr val="tx1">
                    <a:lumMod val="95000"/>
                    <a:lumOff val="5000"/>
                  </a:schemeClr>
                </a:solidFill>
                <a:latin typeface="Abadi" panose="020B0604020104020204" pitchFamily="34" charset="0"/>
                <a:cs typeface="Arial" panose="020B0604020202020204" pitchFamily="34" charset="0"/>
              </a:rPr>
              <a:t>Malformaciones congénitas</a:t>
            </a:r>
          </a:p>
          <a:p>
            <a:pPr algn="ctr"/>
            <a:endParaRPr lang="es-ES" sz="1600" dirty="0">
              <a:solidFill>
                <a:schemeClr val="tx1">
                  <a:lumMod val="95000"/>
                  <a:lumOff val="5000"/>
                </a:schemeClr>
              </a:solidFill>
              <a:latin typeface="Abadi" panose="020B0604020104020204" pitchFamily="34" charset="0"/>
              <a:cs typeface="Arial" panose="020B0604020202020204" pitchFamily="34" charset="0"/>
            </a:endParaRPr>
          </a:p>
          <a:p>
            <a:pPr algn="ctr"/>
            <a:r>
              <a:rPr lang="es-ES" sz="2400" dirty="0">
                <a:solidFill>
                  <a:schemeClr val="tx1">
                    <a:lumMod val="95000"/>
                    <a:lumOff val="5000"/>
                  </a:schemeClr>
                </a:solidFill>
                <a:latin typeface="Abadi" panose="020B0604020104020204" pitchFamily="34" charset="0"/>
                <a:cs typeface="Arial" panose="020B0604020202020204" pitchFamily="34" charset="0"/>
              </a:rPr>
              <a:t>Dra. Mariana Rojas R.</a:t>
            </a:r>
          </a:p>
          <a:p>
            <a:pPr algn="ctr"/>
            <a:r>
              <a:rPr lang="en-US" altLang="es-CL" dirty="0">
                <a:solidFill>
                  <a:schemeClr val="tx1">
                    <a:lumMod val="95000"/>
                    <a:lumOff val="5000"/>
                  </a:schemeClr>
                </a:solidFill>
                <a:latin typeface="Abadi" panose="020B0604020104020204" pitchFamily="34" charset="0"/>
                <a:cs typeface="Arial" panose="020B0604020202020204" pitchFamily="34" charset="0"/>
              </a:rPr>
              <a:t>            </a:t>
            </a:r>
            <a:endParaRPr lang="es-MX" dirty="0">
              <a:solidFill>
                <a:schemeClr val="tx1">
                  <a:lumMod val="95000"/>
                  <a:lumOff val="5000"/>
                </a:schemeClr>
              </a:solidFill>
              <a:latin typeface="Abadi" panose="020B0604020104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9CE6DC11-E09D-4CED-8298-69E95A95E53F}"/>
              </a:ext>
            </a:extLst>
          </p:cNvPr>
          <p:cNvSpPr txBox="1"/>
          <p:nvPr/>
        </p:nvSpPr>
        <p:spPr>
          <a:xfrm>
            <a:off x="3047475" y="3245910"/>
            <a:ext cx="6094948" cy="369332"/>
          </a:xfrm>
          <a:prstGeom prst="rect">
            <a:avLst/>
          </a:prstGeom>
          <a:noFill/>
        </p:spPr>
        <p:txBody>
          <a:bodyPr wrap="square">
            <a:spAutoFit/>
          </a:bodyPr>
          <a:lstStyle/>
          <a:p>
            <a:r>
              <a:rPr lang="es-CL" b="0" dirty="0">
                <a:effectLst/>
              </a:rPr>
              <a:t> </a:t>
            </a:r>
            <a:endParaRPr lang="es-CL" dirty="0"/>
          </a:p>
        </p:txBody>
      </p:sp>
      <p:pic>
        <p:nvPicPr>
          <p:cNvPr id="13" name="Imagen 12" descr="Fig 6-7.jpg">
            <a:extLst>
              <a:ext uri="{FF2B5EF4-FFF2-40B4-BE49-F238E27FC236}">
                <a16:creationId xmlns:a16="http://schemas.microsoft.com/office/drawing/2014/main" id="{3C3628EE-A37E-4115-BE79-E2976521F16B}"/>
              </a:ext>
            </a:extLst>
          </p:cNvPr>
          <p:cNvPicPr>
            <a:picLocks noChangeAspect="1"/>
          </p:cNvPicPr>
          <p:nvPr/>
        </p:nvPicPr>
        <p:blipFill rotWithShape="1">
          <a:blip r:embed="rId3"/>
          <a:srcRect b="68924"/>
          <a:stretch/>
        </p:blipFill>
        <p:spPr>
          <a:xfrm>
            <a:off x="4346670" y="1673005"/>
            <a:ext cx="4125110" cy="3145809"/>
          </a:xfrm>
          <a:prstGeom prst="rect">
            <a:avLst/>
          </a:prstGeom>
        </p:spPr>
      </p:pic>
      <p:sp>
        <p:nvSpPr>
          <p:cNvPr id="8" name="Text Box 4">
            <a:extLst>
              <a:ext uri="{FF2B5EF4-FFF2-40B4-BE49-F238E27FC236}">
                <a16:creationId xmlns:a16="http://schemas.microsoft.com/office/drawing/2014/main" id="{91CE183A-A946-4143-8A9E-F81903E8FC1B}"/>
              </a:ext>
            </a:extLst>
          </p:cNvPr>
          <p:cNvSpPr txBox="1">
            <a:spLocks noChangeArrowheads="1"/>
          </p:cNvSpPr>
          <p:nvPr/>
        </p:nvSpPr>
        <p:spPr bwMode="auto">
          <a:xfrm>
            <a:off x="3752546" y="440149"/>
            <a:ext cx="2966085" cy="1436291"/>
          </a:xfrm>
          <a:prstGeom prst="rect">
            <a:avLst/>
          </a:prstGeom>
          <a:noFill/>
          <a:ln>
            <a:noFill/>
          </a:ln>
          <a:effectLst/>
        </p:spPr>
        <p:txBody>
          <a:bodyPr wrap="square">
            <a:spAutoFit/>
          </a:bodyPr>
          <a:lstStyle/>
          <a:p>
            <a:pPr algn="ctr"/>
            <a:r>
              <a:rPr lang="es-ES_tradnl" sz="1200" kern="1200" dirty="0">
                <a:solidFill>
                  <a:srgbClr val="0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Universidad de Chile.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_tradnl" sz="1200" kern="1200" dirty="0">
                <a:solidFill>
                  <a:srgbClr val="0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Facultad de Medicina. ICBM.</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Unidad: Embriología Humana.</a:t>
            </a:r>
            <a:r>
              <a:rPr lang="es-ES_tradnl" sz="1200" kern="1200" dirty="0">
                <a:solidFill>
                  <a:srgbClr val="0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                                                              Programa Biología Integrativa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840"/>
              </a:spcBef>
            </a:pPr>
            <a:r>
              <a:rPr lang="es-CL" sz="1400" kern="1200" dirty="0">
                <a:solidFill>
                  <a:srgbClr val="0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 zoom</a:t>
            </a:r>
          </a:p>
          <a:p>
            <a:pPr algn="ctr">
              <a:spcBef>
                <a:spcPts val="840"/>
              </a:spcBef>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5" descr="image001">
            <a:extLst>
              <a:ext uri="{FF2B5EF4-FFF2-40B4-BE49-F238E27FC236}">
                <a16:creationId xmlns:a16="http://schemas.microsoft.com/office/drawing/2014/main" id="{6F93BA1C-1EAF-417C-94C7-5176AAEBCBDA}"/>
              </a:ext>
            </a:extLst>
          </p:cNvPr>
          <p:cNvPicPr>
            <a:picLocks noChangeAspect="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1804819" y="157483"/>
            <a:ext cx="634751" cy="114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descr="Logotipo&#10;&#10;Descripción generada automáticamente">
            <a:extLst>
              <a:ext uri="{FF2B5EF4-FFF2-40B4-BE49-F238E27FC236}">
                <a16:creationId xmlns:a16="http://schemas.microsoft.com/office/drawing/2014/main" id="{5E1C2A9E-84B7-4814-A766-F2C99A469E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34469" y="411519"/>
            <a:ext cx="949628" cy="874177"/>
          </a:xfrm>
          <a:prstGeom prst="rect">
            <a:avLst/>
          </a:prstGeom>
        </p:spPr>
      </p:pic>
      <p:sp>
        <p:nvSpPr>
          <p:cNvPr id="5" name="CuadroTexto 4">
            <a:extLst>
              <a:ext uri="{FF2B5EF4-FFF2-40B4-BE49-F238E27FC236}">
                <a16:creationId xmlns:a16="http://schemas.microsoft.com/office/drawing/2014/main" id="{232A1ECD-66B8-1285-7945-9E8AE3367B65}"/>
              </a:ext>
            </a:extLst>
          </p:cNvPr>
          <p:cNvSpPr txBox="1"/>
          <p:nvPr/>
        </p:nvSpPr>
        <p:spPr>
          <a:xfrm>
            <a:off x="7253513" y="4831128"/>
            <a:ext cx="3719282" cy="1200329"/>
          </a:xfrm>
          <a:prstGeom prst="rect">
            <a:avLst/>
          </a:prstGeom>
          <a:noFill/>
        </p:spPr>
        <p:txBody>
          <a:bodyPr wrap="square">
            <a:spAutoFit/>
          </a:bodyPr>
          <a:lstStyle/>
          <a:p>
            <a:r>
              <a:rPr lang="es-CL" dirty="0">
                <a:latin typeface="Roboto" panose="02000000000000000000" pitchFamily="2" charset="0"/>
                <a:hlinkClick r:id="rId6"/>
              </a:rPr>
              <a:t>P</a:t>
            </a:r>
            <a:r>
              <a:rPr lang="es-CL" b="0" i="0" u="none" strike="noStrike" dirty="0">
                <a:effectLst/>
                <a:latin typeface="Roboto" panose="02000000000000000000" pitchFamily="2" charset="0"/>
                <a:hlinkClick r:id="rId6"/>
              </a:rPr>
              <a:t>rimera parte </a:t>
            </a:r>
            <a:endParaRPr lang="es-CL" b="0" i="0" u="none" strike="noStrike" dirty="0">
              <a:effectLst/>
              <a:latin typeface="Roboto" panose="02000000000000000000" pitchFamily="2" charset="0"/>
            </a:endParaRPr>
          </a:p>
          <a:p>
            <a:r>
              <a:rPr lang="es-CL" b="0" i="0" u="none" strike="noStrike" dirty="0">
                <a:effectLst/>
                <a:latin typeface="Roboto" panose="02000000000000000000" pitchFamily="2" charset="0"/>
                <a:hlinkClick r:id="rId6"/>
              </a:rPr>
              <a:t>https://youtu.be/nec2gWCs_js</a:t>
            </a:r>
            <a:endParaRPr lang="es-CL" b="0" i="0" u="none" strike="noStrike" dirty="0">
              <a:effectLst/>
              <a:latin typeface="Roboto" panose="02000000000000000000" pitchFamily="2" charset="0"/>
            </a:endParaRPr>
          </a:p>
          <a:p>
            <a:r>
              <a:rPr lang="es-CL" dirty="0">
                <a:latin typeface="Roboto" panose="02000000000000000000" pitchFamily="2" charset="0"/>
                <a:hlinkClick r:id="rId6"/>
              </a:rPr>
              <a:t>S</a:t>
            </a:r>
            <a:r>
              <a:rPr lang="es-CL" b="0" i="0" u="none" strike="noStrike" dirty="0">
                <a:effectLst/>
                <a:latin typeface="Roboto" panose="02000000000000000000" pitchFamily="2" charset="0"/>
                <a:hlinkClick r:id="rId6"/>
              </a:rPr>
              <a:t>egunda parte </a:t>
            </a:r>
            <a:endParaRPr lang="es-CL" dirty="0">
              <a:latin typeface="Roboto" panose="02000000000000000000" pitchFamily="2" charset="0"/>
            </a:endParaRPr>
          </a:p>
          <a:p>
            <a:r>
              <a:rPr lang="es-CL" b="0" i="0" u="none" strike="noStrike" dirty="0">
                <a:effectLst/>
                <a:latin typeface="Roboto" panose="02000000000000000000" pitchFamily="2" charset="0"/>
                <a:hlinkClick r:id="rId7"/>
              </a:rPr>
              <a:t>https://youtu.be/Ym6O9G_M8LE</a:t>
            </a:r>
            <a:endParaRPr lang="es-CL" dirty="0"/>
          </a:p>
        </p:txBody>
      </p:sp>
    </p:spTree>
    <p:extLst>
      <p:ext uri="{BB962C8B-B14F-4D97-AF65-F5344CB8AC3E}">
        <p14:creationId xmlns:p14="http://schemas.microsoft.com/office/powerpoint/2010/main" val="3456102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E0F51E7E-0980-4671-8E08-F7E71D0DC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5181ED-559D-4048-A0F3-C655473A2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9F0675-4C5F-4294-AD57-638F4CF2B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20" r="1" b="15509"/>
          <a:stretch/>
        </p:blipFill>
        <p:spPr bwMode="auto">
          <a:xfrm>
            <a:off x="367744" y="334925"/>
            <a:ext cx="10389925" cy="5709683"/>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22">
            <a:extLst>
              <a:ext uri="{FF2B5EF4-FFF2-40B4-BE49-F238E27FC236}">
                <a16:creationId xmlns:a16="http://schemas.microsoft.com/office/drawing/2014/main" id="{2F40FB03-2487-4771-BE4C-7C9683E1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C40B179-3D9E-461C-ACC0-931EEC310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EAA0AE-B19C-4857-9460-1F6A32FCED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E468958B-D8DD-4721-B999-34FF45C3EC13}"/>
              </a:ext>
            </a:extLst>
          </p:cNvPr>
          <p:cNvSpPr txBox="1">
            <a:spLocks/>
          </p:cNvSpPr>
          <p:nvPr/>
        </p:nvSpPr>
        <p:spPr>
          <a:xfrm>
            <a:off x="570090" y="716280"/>
            <a:ext cx="3239733" cy="271272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800" dirty="0" err="1">
                <a:solidFill>
                  <a:srgbClr val="262626"/>
                </a:solidFill>
              </a:rPr>
              <a:t>Continuará</a:t>
            </a:r>
            <a:endParaRPr lang="en-US" sz="2800" dirty="0">
              <a:solidFill>
                <a:srgbClr val="262626"/>
              </a:solidFill>
            </a:endParaRPr>
          </a:p>
        </p:txBody>
      </p:sp>
    </p:spTree>
    <p:extLst>
      <p:ext uri="{BB962C8B-B14F-4D97-AF65-F5344CB8AC3E}">
        <p14:creationId xmlns:p14="http://schemas.microsoft.com/office/powerpoint/2010/main" val="105875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71E3050-2CD8-4A7B-BA39-D4A6DDE38923}"/>
              </a:ext>
            </a:extLst>
          </p:cNvPr>
          <p:cNvSpPr>
            <a:spLocks noGrp="1" noChangeArrowheads="1"/>
          </p:cNvSpPr>
          <p:nvPr>
            <p:ph type="title"/>
          </p:nvPr>
        </p:nvSpPr>
        <p:spPr>
          <a:xfrm>
            <a:off x="838199" y="545914"/>
            <a:ext cx="9527275" cy="729988"/>
          </a:xfrm>
        </p:spPr>
        <p:txBody>
          <a:bodyPr vert="horz" lIns="91440" tIns="45720" rIns="91440" bIns="45720" rtlCol="0" anchor="ctr">
            <a:noAutofit/>
          </a:bodyPr>
          <a:lstStyle/>
          <a:p>
            <a:r>
              <a:rPr lang="en-US" altLang="es-CL" sz="2800" dirty="0">
                <a:solidFill>
                  <a:schemeClr val="accent2">
                    <a:lumMod val="60000"/>
                    <a:lumOff val="40000"/>
                  </a:schemeClr>
                </a:solidFill>
                <a:latin typeface="Abadi" panose="020B0604020104020204" pitchFamily="34" charset="0"/>
              </a:rPr>
              <a:t>La </a:t>
            </a:r>
            <a:r>
              <a:rPr lang="en-US" altLang="es-CL" sz="2800" dirty="0" err="1">
                <a:solidFill>
                  <a:schemeClr val="accent2">
                    <a:lumMod val="60000"/>
                    <a:lumOff val="40000"/>
                  </a:schemeClr>
                </a:solidFill>
                <a:latin typeface="Abadi" panose="020B0604020104020204" pitchFamily="34" charset="0"/>
              </a:rPr>
              <a:t>susceptibilidad</a:t>
            </a:r>
            <a:r>
              <a:rPr lang="en-US" altLang="es-CL" sz="2800" dirty="0">
                <a:solidFill>
                  <a:schemeClr val="accent2">
                    <a:lumMod val="60000"/>
                    <a:lumOff val="40000"/>
                  </a:schemeClr>
                </a:solidFill>
                <a:latin typeface="Abadi" panose="020B0604020104020204" pitchFamily="34" charset="0"/>
              </a:rPr>
              <a:t> de un </a:t>
            </a:r>
            <a:r>
              <a:rPr lang="en-US" altLang="es-CL" sz="2800" dirty="0" err="1">
                <a:solidFill>
                  <a:schemeClr val="accent2">
                    <a:lumMod val="60000"/>
                    <a:lumOff val="40000"/>
                  </a:schemeClr>
                </a:solidFill>
                <a:latin typeface="Abadi" panose="020B0604020104020204" pitchFamily="34" charset="0"/>
              </a:rPr>
              <a:t>embrión</a:t>
            </a:r>
            <a:r>
              <a:rPr lang="en-US" altLang="es-CL" sz="2800" dirty="0">
                <a:solidFill>
                  <a:schemeClr val="accent2">
                    <a:lumMod val="60000"/>
                    <a:lumOff val="40000"/>
                  </a:schemeClr>
                </a:solidFill>
                <a:latin typeface="Abadi" panose="020B0604020104020204" pitchFamily="34" charset="0"/>
              </a:rPr>
              <a:t> </a:t>
            </a:r>
            <a:r>
              <a:rPr lang="en-US" altLang="es-CL" sz="2800" dirty="0" err="1">
                <a:solidFill>
                  <a:schemeClr val="accent2">
                    <a:lumMod val="60000"/>
                    <a:lumOff val="40000"/>
                  </a:schemeClr>
                </a:solidFill>
                <a:latin typeface="Abadi" panose="020B0604020104020204" pitchFamily="34" charset="0"/>
              </a:rPr>
              <a:t>frente</a:t>
            </a:r>
            <a:r>
              <a:rPr lang="en-US" altLang="es-CL" sz="2800" dirty="0">
                <a:solidFill>
                  <a:schemeClr val="accent2">
                    <a:lumMod val="60000"/>
                    <a:lumOff val="40000"/>
                  </a:schemeClr>
                </a:solidFill>
                <a:latin typeface="Abadi" panose="020B0604020104020204" pitchFamily="34" charset="0"/>
              </a:rPr>
              <a:t> a los </a:t>
            </a:r>
            <a:r>
              <a:rPr lang="en-US" altLang="es-CL" sz="2800" dirty="0" err="1">
                <a:solidFill>
                  <a:schemeClr val="accent2">
                    <a:lumMod val="60000"/>
                    <a:lumOff val="40000"/>
                  </a:schemeClr>
                </a:solidFill>
                <a:latin typeface="Abadi" panose="020B0604020104020204" pitchFamily="34" charset="0"/>
              </a:rPr>
              <a:t>teratógenos</a:t>
            </a:r>
            <a:r>
              <a:rPr lang="en-US" altLang="es-CL" sz="2800" dirty="0">
                <a:solidFill>
                  <a:schemeClr val="accent2">
                    <a:lumMod val="60000"/>
                    <a:lumOff val="40000"/>
                  </a:schemeClr>
                </a:solidFill>
                <a:latin typeface="Abadi" panose="020B0604020104020204" pitchFamily="34" charset="0"/>
              </a:rPr>
              <a:t>  </a:t>
            </a:r>
            <a:r>
              <a:rPr lang="en-US" altLang="es-CL" sz="2800" dirty="0" err="1">
                <a:solidFill>
                  <a:schemeClr val="accent2">
                    <a:lumMod val="60000"/>
                    <a:lumOff val="40000"/>
                  </a:schemeClr>
                </a:solidFill>
                <a:latin typeface="Abadi" panose="020B0604020104020204" pitchFamily="34" charset="0"/>
              </a:rPr>
              <a:t>depende</a:t>
            </a:r>
            <a:r>
              <a:rPr lang="en-US" altLang="es-CL" sz="2800" dirty="0">
                <a:solidFill>
                  <a:schemeClr val="accent2">
                    <a:lumMod val="60000"/>
                    <a:lumOff val="40000"/>
                  </a:schemeClr>
                </a:solidFill>
                <a:latin typeface="Abadi" panose="020B0604020104020204" pitchFamily="34" charset="0"/>
              </a:rPr>
              <a:t> de:</a:t>
            </a:r>
            <a:br>
              <a:rPr lang="en-US" altLang="es-CL" sz="2800" dirty="0"/>
            </a:br>
            <a:endParaRPr lang="en-US" altLang="es-CL" sz="2800" dirty="0"/>
          </a:p>
        </p:txBody>
      </p:sp>
      <p:sp>
        <p:nvSpPr>
          <p:cNvPr id="12291" name="Rectangle 4">
            <a:extLst>
              <a:ext uri="{FF2B5EF4-FFF2-40B4-BE49-F238E27FC236}">
                <a16:creationId xmlns:a16="http://schemas.microsoft.com/office/drawing/2014/main" id="{130DC1CC-65BB-4F29-BF61-2D638FABEC95}"/>
              </a:ext>
            </a:extLst>
          </p:cNvPr>
          <p:cNvSpPr>
            <a:spLocks noChangeArrowheads="1"/>
          </p:cNvSpPr>
          <p:nvPr/>
        </p:nvSpPr>
        <p:spPr bwMode="auto">
          <a:xfrm>
            <a:off x="175260" y="1752600"/>
            <a:ext cx="4983932" cy="38210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342900" indent="-342900">
              <a:defRPr>
                <a:solidFill>
                  <a:schemeClr val="bg1"/>
                </a:solidFill>
                <a:latin typeface="Arial" panose="020B0604020202020204" pitchFamily="34" charset="0"/>
                <a:cs typeface="DejaVu Sans" charset="0"/>
              </a:defRPr>
            </a:lvl1pPr>
            <a:lvl2pPr>
              <a:defRPr>
                <a:solidFill>
                  <a:schemeClr val="bg1"/>
                </a:solidFill>
                <a:latin typeface="Arial" panose="020B0604020202020204" pitchFamily="34" charset="0"/>
                <a:cs typeface="DejaVu Sans" charset="0"/>
              </a:defRPr>
            </a:lvl2pPr>
            <a:lvl3pPr>
              <a:defRPr>
                <a:solidFill>
                  <a:schemeClr val="bg1"/>
                </a:solidFill>
                <a:latin typeface="Arial" panose="020B0604020202020204" pitchFamily="34" charset="0"/>
                <a:cs typeface="DejaVu Sans" charset="0"/>
              </a:defRPr>
            </a:lvl3pPr>
            <a:lvl4pPr>
              <a:defRPr>
                <a:solidFill>
                  <a:schemeClr val="bg1"/>
                </a:solidFill>
                <a:latin typeface="Arial" panose="020B0604020202020204" pitchFamily="34" charset="0"/>
                <a:cs typeface="DejaVu Sans" charset="0"/>
              </a:defRPr>
            </a:lvl4pPr>
            <a:lvl5pPr>
              <a:defRPr>
                <a:solidFill>
                  <a:schemeClr val="bg1"/>
                </a:solidFill>
                <a:latin typeface="Arial" panose="020B0604020202020204" pitchFamily="34"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DejaVu Sans" charset="0"/>
              </a:defRPr>
            </a:lvl9pPr>
          </a:lstStyle>
          <a:p>
            <a:pPr marL="457200" indent="-228600" algn="just">
              <a:lnSpc>
                <a:spcPct val="130000"/>
              </a:lnSpc>
              <a:spcAft>
                <a:spcPts val="600"/>
              </a:spcAft>
              <a:buFont typeface="Arial" panose="020B0604020202020204" pitchFamily="34" charset="0"/>
              <a:buChar char="•"/>
            </a:pPr>
            <a:r>
              <a:rPr lang="en-US" altLang="es-CL" sz="1600" dirty="0">
                <a:solidFill>
                  <a:schemeClr val="tx1"/>
                </a:solidFill>
                <a:latin typeface="Abadi" panose="020B0604020104020204" pitchFamily="34" charset="0"/>
                <a:cs typeface="+mn-cs"/>
              </a:rPr>
              <a:t>El </a:t>
            </a:r>
            <a:r>
              <a:rPr lang="en-US" altLang="es-CL" sz="1600" dirty="0" err="1">
                <a:solidFill>
                  <a:schemeClr val="tx1"/>
                </a:solidFill>
                <a:latin typeface="Abadi" panose="020B0604020104020204" pitchFamily="34" charset="0"/>
                <a:cs typeface="+mn-cs"/>
              </a:rPr>
              <a:t>genotipo</a:t>
            </a:r>
            <a:r>
              <a:rPr lang="en-US" altLang="es-CL" sz="1600" dirty="0">
                <a:solidFill>
                  <a:schemeClr val="tx1"/>
                </a:solidFill>
                <a:latin typeface="Abadi" panose="020B0604020104020204" pitchFamily="34" charset="0"/>
                <a:cs typeface="+mn-cs"/>
              </a:rPr>
              <a:t> del </a:t>
            </a:r>
            <a:r>
              <a:rPr lang="en-US" altLang="es-CL" sz="1600" dirty="0" err="1">
                <a:solidFill>
                  <a:schemeClr val="tx1"/>
                </a:solidFill>
                <a:latin typeface="Abadi" panose="020B0604020104020204" pitchFamily="34" charset="0"/>
                <a:cs typeface="+mn-cs"/>
              </a:rPr>
              <a:t>embrión</a:t>
            </a:r>
            <a:r>
              <a:rPr lang="en-US" altLang="es-CL" sz="1600" dirty="0">
                <a:solidFill>
                  <a:schemeClr val="tx1"/>
                </a:solidFill>
                <a:latin typeface="Abadi" panose="020B0604020104020204" pitchFamily="34" charset="0"/>
                <a:cs typeface="+mn-cs"/>
              </a:rPr>
              <a:t>  y del modo con que </a:t>
            </a:r>
            <a:r>
              <a:rPr lang="en-US" altLang="es-CL" sz="1600" dirty="0" err="1">
                <a:solidFill>
                  <a:schemeClr val="tx1"/>
                </a:solidFill>
                <a:latin typeface="Abadi" panose="020B0604020104020204" pitchFamily="34" charset="0"/>
                <a:cs typeface="+mn-cs"/>
              </a:rPr>
              <a:t>éste</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interactúa</a:t>
            </a:r>
            <a:r>
              <a:rPr lang="en-US" altLang="es-CL" sz="1600" dirty="0">
                <a:solidFill>
                  <a:schemeClr val="tx1"/>
                </a:solidFill>
                <a:latin typeface="Abadi" panose="020B0604020104020204" pitchFamily="34" charset="0"/>
                <a:cs typeface="+mn-cs"/>
              </a:rPr>
              <a:t> con los </a:t>
            </a:r>
            <a:r>
              <a:rPr lang="en-US" altLang="es-CL" sz="1600" dirty="0" err="1">
                <a:solidFill>
                  <a:schemeClr val="tx1"/>
                </a:solidFill>
                <a:latin typeface="Abadi" panose="020B0604020104020204" pitchFamily="34" charset="0"/>
                <a:cs typeface="+mn-cs"/>
              </a:rPr>
              <a:t>factores</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ambientales</a:t>
            </a:r>
            <a:r>
              <a:rPr lang="en-US" altLang="es-CL" sz="1600" dirty="0">
                <a:solidFill>
                  <a:schemeClr val="tx1"/>
                </a:solidFill>
                <a:latin typeface="Abadi" panose="020B0604020104020204" pitchFamily="34" charset="0"/>
                <a:cs typeface="+mn-cs"/>
              </a:rPr>
              <a:t>. </a:t>
            </a:r>
          </a:p>
          <a:p>
            <a:pPr marL="457200" indent="-228600" algn="just">
              <a:lnSpc>
                <a:spcPct val="130000"/>
              </a:lnSpc>
              <a:spcAft>
                <a:spcPts val="600"/>
              </a:spcAft>
              <a:buFont typeface="Arial" panose="020B0604020202020204" pitchFamily="34" charset="0"/>
              <a:buChar char="•"/>
            </a:pPr>
            <a:endParaRPr lang="en-US" altLang="es-CL" sz="1600" dirty="0">
              <a:solidFill>
                <a:schemeClr val="tx1"/>
              </a:solidFill>
              <a:latin typeface="Abadi" panose="020B0604020104020204" pitchFamily="34" charset="0"/>
              <a:cs typeface="+mn-cs"/>
            </a:endParaRPr>
          </a:p>
          <a:p>
            <a:pPr marL="457200" indent="-228600" algn="just">
              <a:lnSpc>
                <a:spcPct val="130000"/>
              </a:lnSpc>
              <a:spcAft>
                <a:spcPts val="600"/>
              </a:spcAft>
              <a:buFont typeface="Arial" panose="020B0604020202020204" pitchFamily="34" charset="0"/>
              <a:buChar char="•"/>
            </a:pPr>
            <a:r>
              <a:rPr lang="en-US" altLang="es-CL" sz="1600" dirty="0">
                <a:solidFill>
                  <a:schemeClr val="tx1"/>
                </a:solidFill>
                <a:latin typeface="Abadi" panose="020B0604020104020204" pitchFamily="34" charset="0"/>
                <a:cs typeface="+mn-cs"/>
              </a:rPr>
              <a:t>La </a:t>
            </a:r>
            <a:r>
              <a:rPr lang="en-US" altLang="es-CL" sz="1600" dirty="0" err="1">
                <a:solidFill>
                  <a:schemeClr val="tx1"/>
                </a:solidFill>
                <a:latin typeface="Abadi" panose="020B0604020104020204" pitchFamily="34" charset="0"/>
                <a:cs typeface="+mn-cs"/>
              </a:rPr>
              <a:t>etapa</a:t>
            </a:r>
            <a:r>
              <a:rPr lang="en-US" altLang="es-CL" sz="1600" dirty="0">
                <a:solidFill>
                  <a:schemeClr val="tx1"/>
                </a:solidFill>
                <a:latin typeface="Abadi" panose="020B0604020104020204" pitchFamily="34" charset="0"/>
                <a:cs typeface="+mn-cs"/>
              </a:rPr>
              <a:t> del </a:t>
            </a:r>
            <a:r>
              <a:rPr lang="en-US" altLang="es-CL" sz="1600" dirty="0" err="1">
                <a:solidFill>
                  <a:schemeClr val="tx1"/>
                </a:solidFill>
                <a:latin typeface="Abadi" panose="020B0604020104020204" pitchFamily="34" charset="0"/>
                <a:cs typeface="+mn-cs"/>
              </a:rPr>
              <a:t>desarrollo</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en</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el</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momento</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en</a:t>
            </a:r>
            <a:r>
              <a:rPr lang="en-US" altLang="es-CL" sz="1600" dirty="0">
                <a:solidFill>
                  <a:schemeClr val="tx1"/>
                </a:solidFill>
                <a:latin typeface="Abadi" panose="020B0604020104020204" pitchFamily="34" charset="0"/>
                <a:cs typeface="+mn-cs"/>
              </a:rPr>
              <a:t> que </a:t>
            </a:r>
            <a:r>
              <a:rPr lang="en-US" altLang="es-CL" sz="1600" dirty="0" err="1">
                <a:solidFill>
                  <a:schemeClr val="tx1"/>
                </a:solidFill>
                <a:latin typeface="Abadi" panose="020B0604020104020204" pitchFamily="34" charset="0"/>
                <a:cs typeface="+mn-cs"/>
              </a:rPr>
              <a:t>actúa</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el</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teratógeno</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Esto</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determina</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cuales</a:t>
            </a:r>
            <a:r>
              <a:rPr lang="en-US" altLang="es-CL" sz="1600" dirty="0">
                <a:solidFill>
                  <a:schemeClr val="tx1"/>
                </a:solidFill>
                <a:latin typeface="Abadi" panose="020B0604020104020204" pitchFamily="34" charset="0"/>
                <a:cs typeface="+mn-cs"/>
              </a:rPr>
              <a:t> son los </a:t>
            </a:r>
            <a:r>
              <a:rPr lang="en-US" altLang="es-CL" sz="1600" dirty="0" err="1">
                <a:solidFill>
                  <a:schemeClr val="tx1"/>
                </a:solidFill>
                <a:latin typeface="Abadi" panose="020B0604020104020204" pitchFamily="34" charset="0"/>
                <a:cs typeface="+mn-cs"/>
              </a:rPr>
              <a:t>órganos</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afectados</a:t>
            </a:r>
            <a:r>
              <a:rPr lang="en-US" altLang="es-CL" sz="1600" dirty="0">
                <a:solidFill>
                  <a:schemeClr val="tx1"/>
                </a:solidFill>
                <a:latin typeface="Abadi" panose="020B0604020104020204" pitchFamily="34" charset="0"/>
                <a:cs typeface="+mn-cs"/>
              </a:rPr>
              <a:t> y la </a:t>
            </a:r>
            <a:r>
              <a:rPr lang="en-US" altLang="es-CL" sz="1600" dirty="0" err="1">
                <a:solidFill>
                  <a:schemeClr val="tx1"/>
                </a:solidFill>
                <a:latin typeface="Abadi" panose="020B0604020104020204" pitchFamily="34" charset="0"/>
                <a:cs typeface="+mn-cs"/>
              </a:rPr>
              <a:t>frecuencia</a:t>
            </a:r>
            <a:r>
              <a:rPr lang="en-US" altLang="es-CL" sz="1600" dirty="0">
                <a:solidFill>
                  <a:schemeClr val="tx1"/>
                </a:solidFill>
                <a:latin typeface="Abadi" panose="020B0604020104020204" pitchFamily="34" charset="0"/>
                <a:cs typeface="+mn-cs"/>
              </a:rPr>
              <a:t> de </a:t>
            </a:r>
            <a:r>
              <a:rPr lang="en-US" altLang="es-CL" sz="1600" dirty="0" err="1">
                <a:solidFill>
                  <a:schemeClr val="tx1"/>
                </a:solidFill>
                <a:latin typeface="Abadi" panose="020B0604020104020204" pitchFamily="34" charset="0"/>
                <a:cs typeface="+mn-cs"/>
              </a:rPr>
              <a:t>malformaciones</a:t>
            </a:r>
            <a:r>
              <a:rPr lang="en-US" altLang="es-CL" sz="1600" dirty="0">
                <a:solidFill>
                  <a:schemeClr val="tx1"/>
                </a:solidFill>
                <a:latin typeface="Abadi" panose="020B0604020104020204" pitchFamily="34" charset="0"/>
                <a:cs typeface="+mn-cs"/>
              </a:rPr>
              <a:t>.</a:t>
            </a:r>
          </a:p>
          <a:p>
            <a:pPr marL="457200" indent="-228600" algn="just">
              <a:lnSpc>
                <a:spcPct val="130000"/>
              </a:lnSpc>
              <a:spcAft>
                <a:spcPts val="600"/>
              </a:spcAft>
              <a:buFont typeface="Arial" panose="020B0604020202020204" pitchFamily="34" charset="0"/>
              <a:buChar char="•"/>
            </a:pPr>
            <a:endParaRPr lang="en-US" altLang="es-CL" sz="1600" dirty="0">
              <a:solidFill>
                <a:schemeClr val="tx1"/>
              </a:solidFill>
              <a:latin typeface="Abadi" panose="020B0604020104020204" pitchFamily="34" charset="0"/>
              <a:cs typeface="+mn-cs"/>
            </a:endParaRPr>
          </a:p>
          <a:p>
            <a:pPr marL="457200" indent="-228600" algn="just">
              <a:lnSpc>
                <a:spcPct val="130000"/>
              </a:lnSpc>
              <a:spcAft>
                <a:spcPts val="600"/>
              </a:spcAft>
              <a:buFont typeface="Arial" panose="020B0604020202020204" pitchFamily="34" charset="0"/>
              <a:buChar char="•"/>
            </a:pPr>
            <a:r>
              <a:rPr lang="en-US" altLang="es-CL" sz="1600" dirty="0">
                <a:solidFill>
                  <a:schemeClr val="tx1"/>
                </a:solidFill>
                <a:latin typeface="Abadi" panose="020B0604020104020204" pitchFamily="34" charset="0"/>
                <a:cs typeface="+mn-cs"/>
              </a:rPr>
              <a:t>La </a:t>
            </a:r>
            <a:r>
              <a:rPr lang="en-US" altLang="es-CL" sz="1600" dirty="0" err="1">
                <a:solidFill>
                  <a:schemeClr val="tx1"/>
                </a:solidFill>
                <a:latin typeface="Abadi" panose="020B0604020104020204" pitchFamily="34" charset="0"/>
                <a:cs typeface="+mn-cs"/>
              </a:rPr>
              <a:t>dosis</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administrada</a:t>
            </a:r>
            <a:r>
              <a:rPr lang="en-US" altLang="es-CL" sz="1600" dirty="0">
                <a:solidFill>
                  <a:schemeClr val="tx1"/>
                </a:solidFill>
                <a:latin typeface="Abadi" panose="020B0604020104020204" pitchFamily="34" charset="0"/>
                <a:cs typeface="+mn-cs"/>
              </a:rPr>
              <a:t>. La forma </a:t>
            </a:r>
            <a:r>
              <a:rPr lang="en-US" altLang="es-CL" sz="1600" dirty="0" err="1">
                <a:solidFill>
                  <a:schemeClr val="tx1"/>
                </a:solidFill>
                <a:latin typeface="Abadi" panose="020B0604020104020204" pitchFamily="34" charset="0"/>
                <a:cs typeface="+mn-cs"/>
              </a:rPr>
              <a:t>en</a:t>
            </a:r>
            <a:r>
              <a:rPr lang="en-US" altLang="es-CL" sz="1600" dirty="0">
                <a:solidFill>
                  <a:schemeClr val="tx1"/>
                </a:solidFill>
                <a:latin typeface="Abadi" panose="020B0604020104020204" pitchFamily="34" charset="0"/>
                <a:cs typeface="+mn-cs"/>
              </a:rPr>
              <a:t> que se </a:t>
            </a:r>
            <a:r>
              <a:rPr lang="en-US" altLang="es-CL" sz="1600" dirty="0" err="1">
                <a:solidFill>
                  <a:schemeClr val="tx1"/>
                </a:solidFill>
                <a:latin typeface="Abadi" panose="020B0604020104020204" pitchFamily="34" charset="0"/>
                <a:cs typeface="+mn-cs"/>
              </a:rPr>
              <a:t>va</a:t>
            </a:r>
            <a:r>
              <a:rPr lang="en-US" altLang="es-CL" sz="1600" dirty="0">
                <a:solidFill>
                  <a:schemeClr val="tx1"/>
                </a:solidFill>
                <a:latin typeface="Abadi" panose="020B0604020104020204" pitchFamily="34" charset="0"/>
                <a:cs typeface="+mn-cs"/>
              </a:rPr>
              <a:t> a </a:t>
            </a:r>
            <a:r>
              <a:rPr lang="en-US" altLang="es-CL" sz="1600" dirty="0" err="1">
                <a:solidFill>
                  <a:schemeClr val="tx1"/>
                </a:solidFill>
                <a:latin typeface="Abadi" panose="020B0604020104020204" pitchFamily="34" charset="0"/>
                <a:cs typeface="+mn-cs"/>
              </a:rPr>
              <a:t>manifestar</a:t>
            </a:r>
            <a:r>
              <a:rPr lang="en-US" altLang="es-CL" sz="1600" dirty="0">
                <a:solidFill>
                  <a:schemeClr val="tx1"/>
                </a:solidFill>
                <a:latin typeface="Abadi" panose="020B0604020104020204" pitchFamily="34" charset="0"/>
                <a:cs typeface="+mn-cs"/>
              </a:rPr>
              <a:t> la </a:t>
            </a:r>
            <a:r>
              <a:rPr lang="en-US" altLang="es-CL" sz="1600" dirty="0" err="1">
                <a:solidFill>
                  <a:schemeClr val="tx1"/>
                </a:solidFill>
                <a:latin typeface="Abadi" panose="020B0604020104020204" pitchFamily="34" charset="0"/>
                <a:cs typeface="+mn-cs"/>
              </a:rPr>
              <a:t>desviación</a:t>
            </a:r>
            <a:r>
              <a:rPr lang="en-US" altLang="es-CL" sz="1600" dirty="0">
                <a:solidFill>
                  <a:schemeClr val="tx1"/>
                </a:solidFill>
                <a:latin typeface="Abadi" panose="020B0604020104020204" pitchFamily="34" charset="0"/>
                <a:cs typeface="+mn-cs"/>
              </a:rPr>
              <a:t> del </a:t>
            </a:r>
            <a:r>
              <a:rPr lang="en-US" altLang="es-CL" sz="1600" dirty="0" err="1">
                <a:solidFill>
                  <a:schemeClr val="tx1"/>
                </a:solidFill>
                <a:latin typeface="Abadi" panose="020B0604020104020204" pitchFamily="34" charset="0"/>
                <a:cs typeface="+mn-cs"/>
              </a:rPr>
              <a:t>desarrollo</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aumenta</a:t>
            </a:r>
            <a:r>
              <a:rPr lang="en-US" altLang="es-CL" sz="1600" dirty="0">
                <a:solidFill>
                  <a:schemeClr val="tx1"/>
                </a:solidFill>
                <a:latin typeface="Abadi" panose="020B0604020104020204" pitchFamily="34" charset="0"/>
                <a:cs typeface="+mn-cs"/>
              </a:rPr>
              <a:t> de </a:t>
            </a:r>
            <a:r>
              <a:rPr lang="en-US" altLang="es-CL" sz="1600" dirty="0" err="1">
                <a:solidFill>
                  <a:schemeClr val="tx1"/>
                </a:solidFill>
                <a:latin typeface="Abadi" panose="020B0604020104020204" pitchFamily="34" charset="0"/>
                <a:cs typeface="+mn-cs"/>
              </a:rPr>
              <a:t>grado</a:t>
            </a:r>
            <a:r>
              <a:rPr lang="en-US" altLang="es-CL" sz="1600" dirty="0">
                <a:solidFill>
                  <a:schemeClr val="tx1"/>
                </a:solidFill>
                <a:latin typeface="Abadi" panose="020B0604020104020204" pitchFamily="34" charset="0"/>
                <a:cs typeface="+mn-cs"/>
              </a:rPr>
              <a:t> a </a:t>
            </a:r>
            <a:r>
              <a:rPr lang="en-US" altLang="es-CL" sz="1600" dirty="0" err="1">
                <a:solidFill>
                  <a:schemeClr val="tx1"/>
                </a:solidFill>
                <a:latin typeface="Abadi" panose="020B0604020104020204" pitchFamily="34" charset="0"/>
                <a:cs typeface="+mn-cs"/>
              </a:rPr>
              <a:t>medida</a:t>
            </a:r>
            <a:r>
              <a:rPr lang="en-US" altLang="es-CL" sz="1600" dirty="0">
                <a:solidFill>
                  <a:schemeClr val="tx1"/>
                </a:solidFill>
                <a:latin typeface="Abadi" panose="020B0604020104020204" pitchFamily="34" charset="0"/>
                <a:cs typeface="+mn-cs"/>
              </a:rPr>
              <a:t> que </a:t>
            </a:r>
            <a:r>
              <a:rPr lang="en-US" altLang="es-CL" sz="1600" dirty="0" err="1">
                <a:solidFill>
                  <a:schemeClr val="tx1"/>
                </a:solidFill>
                <a:latin typeface="Abadi" panose="020B0604020104020204" pitchFamily="34" charset="0"/>
                <a:cs typeface="+mn-cs"/>
              </a:rPr>
              <a:t>aumenta</a:t>
            </a:r>
            <a:r>
              <a:rPr lang="en-US" altLang="es-CL" sz="1600" dirty="0">
                <a:solidFill>
                  <a:schemeClr val="tx1"/>
                </a:solidFill>
                <a:latin typeface="Abadi" panose="020B0604020104020204" pitchFamily="34" charset="0"/>
                <a:cs typeface="+mn-cs"/>
              </a:rPr>
              <a:t> la </a:t>
            </a:r>
            <a:r>
              <a:rPr lang="en-US" altLang="es-CL" sz="1600" dirty="0" err="1">
                <a:solidFill>
                  <a:schemeClr val="tx1"/>
                </a:solidFill>
                <a:latin typeface="Abadi" panose="020B0604020104020204" pitchFamily="34" charset="0"/>
                <a:cs typeface="+mn-cs"/>
              </a:rPr>
              <a:t>dosis</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desde</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el</a:t>
            </a:r>
            <a:r>
              <a:rPr lang="en-US" altLang="es-CL" sz="1600" dirty="0">
                <a:solidFill>
                  <a:schemeClr val="tx1"/>
                </a:solidFill>
                <a:latin typeface="Abadi" panose="020B0604020104020204" pitchFamily="34" charset="0"/>
                <a:cs typeface="+mn-cs"/>
              </a:rPr>
              <a:t> no-</a:t>
            </a:r>
            <a:r>
              <a:rPr lang="en-US" altLang="es-CL" sz="1600" dirty="0" err="1">
                <a:solidFill>
                  <a:schemeClr val="tx1"/>
                </a:solidFill>
                <a:latin typeface="Abadi" panose="020B0604020104020204" pitchFamily="34" charset="0"/>
                <a:cs typeface="+mn-cs"/>
              </a:rPr>
              <a:t>efecto</a:t>
            </a:r>
            <a:r>
              <a:rPr lang="en-US" altLang="es-CL" sz="1600" dirty="0">
                <a:solidFill>
                  <a:schemeClr val="tx1"/>
                </a:solidFill>
                <a:latin typeface="Abadi" panose="020B0604020104020204" pitchFamily="34" charset="0"/>
                <a:cs typeface="+mn-cs"/>
              </a:rPr>
              <a:t> al </a:t>
            </a:r>
            <a:r>
              <a:rPr lang="en-US" altLang="es-CL" sz="1600" dirty="0" err="1">
                <a:solidFill>
                  <a:schemeClr val="tx1"/>
                </a:solidFill>
                <a:latin typeface="Abadi" panose="020B0604020104020204" pitchFamily="34" charset="0"/>
                <a:cs typeface="+mn-cs"/>
              </a:rPr>
              <a:t>nivel</a:t>
            </a:r>
            <a:r>
              <a:rPr lang="en-US" altLang="es-CL" sz="1600" dirty="0">
                <a:solidFill>
                  <a:schemeClr val="tx1"/>
                </a:solidFill>
                <a:latin typeface="Abadi" panose="020B0604020104020204" pitchFamily="34" charset="0"/>
                <a:cs typeface="+mn-cs"/>
              </a:rPr>
              <a:t> </a:t>
            </a:r>
            <a:r>
              <a:rPr lang="en-US" altLang="es-CL" sz="1600" dirty="0" err="1">
                <a:solidFill>
                  <a:schemeClr val="tx1"/>
                </a:solidFill>
                <a:latin typeface="Abadi" panose="020B0604020104020204" pitchFamily="34" charset="0"/>
                <a:cs typeface="+mn-cs"/>
              </a:rPr>
              <a:t>letal</a:t>
            </a:r>
            <a:r>
              <a:rPr lang="en-US" altLang="es-CL" sz="1600" dirty="0">
                <a:solidFill>
                  <a:schemeClr val="tx1"/>
                </a:solidFill>
                <a:latin typeface="Abadi" panose="020B0604020104020204" pitchFamily="34" charset="0"/>
                <a:cs typeface="+mn-cs"/>
              </a:rPr>
              <a:t>. </a:t>
            </a:r>
          </a:p>
        </p:txBody>
      </p:sp>
      <p:pic>
        <p:nvPicPr>
          <p:cNvPr id="13" name="Marcador de contenido 6" descr="Imagen que contiene Pizarra&#10;&#10;Descripción generada automáticamente">
            <a:extLst>
              <a:ext uri="{FF2B5EF4-FFF2-40B4-BE49-F238E27FC236}">
                <a16:creationId xmlns:a16="http://schemas.microsoft.com/office/drawing/2014/main" id="{04E4A6B6-0F82-413A-9810-9114A601C42E}"/>
              </a:ext>
            </a:extLst>
          </p:cNvPr>
          <p:cNvPicPr>
            <a:picLocks noChangeAspect="1"/>
          </p:cNvPicPr>
          <p:nvPr/>
        </p:nvPicPr>
        <p:blipFill rotWithShape="1">
          <a:blip r:embed="rId3">
            <a:extLst>
              <a:ext uri="{28A0092B-C50C-407E-A947-70E740481C1C}">
                <a14:useLocalDpi xmlns:a14="http://schemas.microsoft.com/office/drawing/2010/main" val="0"/>
              </a:ext>
            </a:extLst>
          </a:blip>
          <a:srcRect l="20461" t="15145" r="19685" b="8996"/>
          <a:stretch/>
        </p:blipFill>
        <p:spPr>
          <a:xfrm>
            <a:off x="5159192" y="1899010"/>
            <a:ext cx="5116616" cy="3647699"/>
          </a:xfrm>
          <a:prstGeom prst="rect">
            <a:avLst/>
          </a:prstGeom>
        </p:spPr>
      </p:pic>
      <p:sp>
        <p:nvSpPr>
          <p:cNvPr id="2" name="CuadroTexto 1">
            <a:extLst>
              <a:ext uri="{FF2B5EF4-FFF2-40B4-BE49-F238E27FC236}">
                <a16:creationId xmlns:a16="http://schemas.microsoft.com/office/drawing/2014/main" id="{E1BC1868-0C73-46FF-A06C-877AF970BB84}"/>
              </a:ext>
            </a:extLst>
          </p:cNvPr>
          <p:cNvSpPr txBox="1"/>
          <p:nvPr/>
        </p:nvSpPr>
        <p:spPr>
          <a:xfrm>
            <a:off x="5744954" y="6292019"/>
            <a:ext cx="4111646" cy="276999"/>
          </a:xfrm>
          <a:prstGeom prst="rect">
            <a:avLst/>
          </a:prstGeom>
          <a:noFill/>
        </p:spPr>
        <p:txBody>
          <a:bodyPr wrap="square" rtlCol="0">
            <a:spAutoFit/>
          </a:bodyPr>
          <a:lstStyle/>
          <a:p>
            <a:r>
              <a:rPr lang="es-ES" sz="1200" dirty="0">
                <a:latin typeface="Abadi" panose="020B0604020104020204" pitchFamily="34" charset="0"/>
              </a:rPr>
              <a:t>Embriología Clínica Moore</a:t>
            </a:r>
            <a:endParaRPr lang="es-CL" sz="1200" dirty="0">
              <a:latin typeface="Abadi" panose="020B0604020104020204" pitchFamily="34" charset="0"/>
            </a:endParaRPr>
          </a:p>
        </p:txBody>
      </p:sp>
      <p:sp>
        <p:nvSpPr>
          <p:cNvPr id="14" name="Marcador de número de diapositiva 5">
            <a:extLst>
              <a:ext uri="{FF2B5EF4-FFF2-40B4-BE49-F238E27FC236}">
                <a16:creationId xmlns:a16="http://schemas.microsoft.com/office/drawing/2014/main" id="{D616324C-3F43-4906-BBE3-FECA8082D172}"/>
              </a:ext>
            </a:extLst>
          </p:cNvPr>
          <p:cNvSpPr>
            <a:spLocks noGrp="1"/>
          </p:cNvSpPr>
          <p:nvPr>
            <p:ph type="sldNum" sz="quarter" idx="12"/>
          </p:nvPr>
        </p:nvSpPr>
        <p:spPr>
          <a:xfrm>
            <a:off x="10836998" y="5672706"/>
            <a:ext cx="936611" cy="709987"/>
          </a:xfrm>
        </p:spPr>
        <p:txBody>
          <a:bodyPr vert="horz" lIns="91440" tIns="45720" rIns="91440" bIns="45720" rtlCol="0" anchor="ctr">
            <a:normAutofit/>
          </a:bodyPr>
          <a:lstStyle/>
          <a:p>
            <a:pPr>
              <a:spcAft>
                <a:spcPts val="600"/>
              </a:spcAft>
            </a:pPr>
            <a:r>
              <a:rPr lang="en-US" dirty="0"/>
              <a:t>9</a:t>
            </a:r>
          </a:p>
        </p:txBody>
      </p:sp>
    </p:spTree>
    <p:extLst>
      <p:ext uri="{BB962C8B-B14F-4D97-AF65-F5344CB8AC3E}">
        <p14:creationId xmlns:p14="http://schemas.microsoft.com/office/powerpoint/2010/main" val="187273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1985512-D5F4-4C31-B15C-3396845A49EE}"/>
              </a:ext>
            </a:extLst>
          </p:cNvPr>
          <p:cNvSpPr>
            <a:spLocks noGrp="1" noChangeArrowheads="1"/>
          </p:cNvSpPr>
          <p:nvPr>
            <p:ph type="title" idx="4294967295"/>
          </p:nvPr>
        </p:nvSpPr>
        <p:spPr>
          <a:xfrm>
            <a:off x="1854025" y="567559"/>
            <a:ext cx="8317887" cy="3947685"/>
          </a:xfrm>
        </p:spPr>
        <p:txBody>
          <a:bodyPr>
            <a:normAutofit fontScale="90000"/>
          </a:bodyPr>
          <a:lstStyle/>
          <a:p>
            <a:pPr algn="l" eaLnBrk="1" hangingPunct="1"/>
            <a:br>
              <a:rPr lang="es-ES" altLang="es-CL" dirty="0"/>
            </a:br>
            <a:br>
              <a:rPr lang="es-ES" altLang="es-CL" sz="2700" dirty="0">
                <a:latin typeface="Abadi" panose="020B0604020104020204" pitchFamily="34" charset="0"/>
              </a:rPr>
            </a:br>
            <a:br>
              <a:rPr lang="es-ES" altLang="es-CL" sz="2200" dirty="0">
                <a:latin typeface="Abadi" panose="020B0604020104020204" pitchFamily="34" charset="0"/>
              </a:rPr>
            </a:br>
            <a:r>
              <a:rPr lang="es-ES" altLang="es-CL" sz="2200" dirty="0">
                <a:latin typeface="Abadi" panose="020B0604020104020204" pitchFamily="34" charset="0"/>
              </a:rPr>
              <a:t>A: </a:t>
            </a:r>
            <a:r>
              <a:rPr lang="es-ES" altLang="es-CL" sz="2200" dirty="0" err="1">
                <a:solidFill>
                  <a:schemeClr val="tx2">
                    <a:lumMod val="50000"/>
                    <a:lumOff val="50000"/>
                  </a:schemeClr>
                </a:solidFill>
                <a:latin typeface="Abadi" panose="020B0604020104020204" pitchFamily="34" charset="0"/>
              </a:rPr>
              <a:t>Acrania</a:t>
            </a:r>
            <a:r>
              <a:rPr lang="es-ES" altLang="es-CL" sz="2200" dirty="0">
                <a:solidFill>
                  <a:schemeClr val="tx2">
                    <a:lumMod val="50000"/>
                    <a:lumOff val="50000"/>
                  </a:schemeClr>
                </a:solidFill>
                <a:latin typeface="Abadi" panose="020B0604020104020204" pitchFamily="34" charset="0"/>
              </a:rPr>
              <a:t>, anencefalia, </a:t>
            </a:r>
            <a:r>
              <a:rPr lang="es-ES" altLang="es-CL" sz="2200" dirty="0" err="1">
                <a:solidFill>
                  <a:schemeClr val="tx2">
                    <a:lumMod val="50000"/>
                    <a:lumOff val="50000"/>
                  </a:schemeClr>
                </a:solidFill>
                <a:latin typeface="Abadi" panose="020B0604020104020204" pitchFamily="34" charset="0"/>
              </a:rPr>
              <a:t>amelia</a:t>
            </a:r>
            <a:r>
              <a:rPr lang="es-ES" altLang="es-CL" sz="2200" dirty="0">
                <a:solidFill>
                  <a:schemeClr val="tx2">
                    <a:lumMod val="50000"/>
                    <a:lumOff val="50000"/>
                  </a:schemeClr>
                </a:solidFill>
                <a:latin typeface="Abadi" panose="020B0604020104020204" pitchFamily="34" charset="0"/>
              </a:rPr>
              <a:t>, </a:t>
            </a:r>
            <a:r>
              <a:rPr lang="es-ES" altLang="es-CL" sz="2200" dirty="0" err="1">
                <a:solidFill>
                  <a:schemeClr val="tx2">
                    <a:lumMod val="50000"/>
                    <a:lumOff val="50000"/>
                  </a:schemeClr>
                </a:solidFill>
                <a:latin typeface="Abadi" panose="020B0604020104020204" pitchFamily="34" charset="0"/>
              </a:rPr>
              <a:t>agnatia</a:t>
            </a:r>
            <a:br>
              <a:rPr lang="es-ES" altLang="es-CL" sz="2200" dirty="0">
                <a:solidFill>
                  <a:schemeClr val="tx2">
                    <a:lumMod val="50000"/>
                    <a:lumOff val="50000"/>
                  </a:schemeClr>
                </a:solidFill>
                <a:latin typeface="Abadi" panose="020B0604020104020204" pitchFamily="34" charset="0"/>
              </a:rPr>
            </a:br>
            <a:br>
              <a:rPr lang="es-ES" altLang="es-CL" sz="2200" dirty="0">
                <a:solidFill>
                  <a:schemeClr val="tx2">
                    <a:lumMod val="50000"/>
                    <a:lumOff val="50000"/>
                  </a:schemeClr>
                </a:solidFill>
                <a:latin typeface="Abadi" panose="020B0604020104020204" pitchFamily="34" charset="0"/>
              </a:rPr>
            </a:br>
            <a:r>
              <a:rPr lang="es-ES" altLang="es-CL" sz="2200" dirty="0">
                <a:latin typeface="Abadi" panose="020B0604020104020204" pitchFamily="34" charset="0"/>
              </a:rPr>
              <a:t>Sin: </a:t>
            </a:r>
            <a:r>
              <a:rPr lang="es-ES" altLang="es-CL" sz="2200" dirty="0" err="1">
                <a:solidFill>
                  <a:schemeClr val="tx2">
                    <a:lumMod val="50000"/>
                    <a:lumOff val="50000"/>
                  </a:schemeClr>
                </a:solidFill>
                <a:latin typeface="Abadi" panose="020B0604020104020204" pitchFamily="34" charset="0"/>
              </a:rPr>
              <a:t>Sinotia</a:t>
            </a:r>
            <a:r>
              <a:rPr lang="es-ES" altLang="es-CL" sz="2200" dirty="0">
                <a:solidFill>
                  <a:schemeClr val="tx2">
                    <a:lumMod val="50000"/>
                    <a:lumOff val="50000"/>
                  </a:schemeClr>
                </a:solidFill>
                <a:latin typeface="Abadi" panose="020B0604020104020204" pitchFamily="34" charset="0"/>
              </a:rPr>
              <a:t>, sindactilia</a:t>
            </a:r>
            <a:br>
              <a:rPr lang="es-ES" altLang="es-CL" sz="2200" dirty="0">
                <a:latin typeface="Abadi" panose="020B0604020104020204" pitchFamily="34" charset="0"/>
              </a:rPr>
            </a:br>
            <a:br>
              <a:rPr lang="es-ES" altLang="es-CL" sz="2200" dirty="0">
                <a:latin typeface="Abadi" panose="020B0604020104020204" pitchFamily="34" charset="0"/>
              </a:rPr>
            </a:br>
            <a:r>
              <a:rPr lang="es-ES" altLang="es-CL" sz="2200" dirty="0">
                <a:latin typeface="Abadi" panose="020B0604020104020204" pitchFamily="34" charset="0"/>
              </a:rPr>
              <a:t>Mero: </a:t>
            </a:r>
            <a:r>
              <a:rPr lang="es-ES" altLang="es-CL" sz="2200" dirty="0" err="1">
                <a:solidFill>
                  <a:schemeClr val="tx2">
                    <a:lumMod val="50000"/>
                    <a:lumOff val="50000"/>
                  </a:schemeClr>
                </a:solidFill>
                <a:latin typeface="Abadi" panose="020B0604020104020204" pitchFamily="34" charset="0"/>
              </a:rPr>
              <a:t>Meromelia</a:t>
            </a:r>
            <a:r>
              <a:rPr lang="es-ES" altLang="es-CL" sz="2200" dirty="0">
                <a:solidFill>
                  <a:schemeClr val="tx2">
                    <a:lumMod val="50000"/>
                    <a:lumOff val="50000"/>
                  </a:schemeClr>
                </a:solidFill>
                <a:latin typeface="Abadi" panose="020B0604020104020204" pitchFamily="34" charset="0"/>
              </a:rPr>
              <a:t>, </a:t>
            </a:r>
            <a:r>
              <a:rPr lang="es-ES" altLang="es-CL" sz="2200" dirty="0" err="1">
                <a:solidFill>
                  <a:schemeClr val="tx2">
                    <a:lumMod val="50000"/>
                    <a:lumOff val="50000"/>
                  </a:schemeClr>
                </a:solidFill>
                <a:latin typeface="Abadi" panose="020B0604020104020204" pitchFamily="34" charset="0"/>
              </a:rPr>
              <a:t>meroencefalia</a:t>
            </a:r>
            <a:br>
              <a:rPr lang="es-ES" altLang="es-CL" sz="2200" dirty="0">
                <a:latin typeface="Abadi" panose="020B0604020104020204" pitchFamily="34" charset="0"/>
              </a:rPr>
            </a:br>
            <a:br>
              <a:rPr lang="es-ES" altLang="es-CL" sz="2200" dirty="0">
                <a:latin typeface="Abadi" panose="020B0604020104020204" pitchFamily="34" charset="0"/>
              </a:rPr>
            </a:br>
            <a:r>
              <a:rPr lang="es-ES" altLang="es-CL" sz="2200" dirty="0">
                <a:latin typeface="Abadi" panose="020B0604020104020204" pitchFamily="34" charset="0"/>
              </a:rPr>
              <a:t>Micro: </a:t>
            </a:r>
            <a:r>
              <a:rPr lang="es-ES" altLang="es-CL" sz="2200" dirty="0">
                <a:solidFill>
                  <a:schemeClr val="tx2">
                    <a:lumMod val="50000"/>
                    <a:lumOff val="50000"/>
                  </a:schemeClr>
                </a:solidFill>
                <a:latin typeface="Abadi" panose="020B0604020104020204" pitchFamily="34" charset="0"/>
              </a:rPr>
              <a:t>Micrognatia, microcefalia.</a:t>
            </a:r>
            <a:br>
              <a:rPr lang="es-ES" altLang="es-CL" sz="2200" dirty="0">
                <a:solidFill>
                  <a:schemeClr val="tx2">
                    <a:lumMod val="50000"/>
                    <a:lumOff val="50000"/>
                  </a:schemeClr>
                </a:solidFill>
                <a:latin typeface="Abadi" panose="020B0604020104020204" pitchFamily="34" charset="0"/>
              </a:rPr>
            </a:br>
            <a:br>
              <a:rPr lang="es-ES" altLang="es-CL" sz="2200" dirty="0">
                <a:latin typeface="Abadi" panose="020B0604020104020204" pitchFamily="34" charset="0"/>
              </a:rPr>
            </a:br>
            <a:r>
              <a:rPr lang="es-ES" altLang="es-CL" sz="2200" dirty="0" err="1">
                <a:latin typeface="Abadi" panose="020B0604020104020204" pitchFamily="34" charset="0"/>
              </a:rPr>
              <a:t>Braqui</a:t>
            </a:r>
            <a:r>
              <a:rPr lang="es-ES" altLang="es-CL" sz="2200" dirty="0">
                <a:latin typeface="Abadi" panose="020B0604020104020204" pitchFamily="34" charset="0"/>
              </a:rPr>
              <a:t>: </a:t>
            </a:r>
            <a:r>
              <a:rPr lang="es-ES" altLang="es-CL" sz="2200" dirty="0">
                <a:solidFill>
                  <a:schemeClr val="tx2">
                    <a:lumMod val="50000"/>
                    <a:lumOff val="50000"/>
                  </a:schemeClr>
                </a:solidFill>
                <a:latin typeface="Abadi" panose="020B0604020104020204" pitchFamily="34" charset="0"/>
              </a:rPr>
              <a:t>Braquidactilia.</a:t>
            </a:r>
            <a:br>
              <a:rPr lang="es-ES" altLang="es-CL" sz="2200" dirty="0">
                <a:solidFill>
                  <a:schemeClr val="tx2">
                    <a:lumMod val="50000"/>
                    <a:lumOff val="50000"/>
                  </a:schemeClr>
                </a:solidFill>
                <a:latin typeface="Abadi" panose="020B0604020104020204" pitchFamily="34" charset="0"/>
              </a:rPr>
            </a:br>
            <a:endParaRPr lang="es-ES" altLang="es-CL" sz="2200" dirty="0">
              <a:solidFill>
                <a:schemeClr val="tx2">
                  <a:lumMod val="50000"/>
                  <a:lumOff val="50000"/>
                </a:schemeClr>
              </a:solidFill>
              <a:latin typeface="Abadi" panose="020B0604020104020204" pitchFamily="34" charset="0"/>
            </a:endParaRPr>
          </a:p>
        </p:txBody>
      </p:sp>
      <p:sp>
        <p:nvSpPr>
          <p:cNvPr id="6147" name="CuadroTexto 1">
            <a:extLst>
              <a:ext uri="{FF2B5EF4-FFF2-40B4-BE49-F238E27FC236}">
                <a16:creationId xmlns:a16="http://schemas.microsoft.com/office/drawing/2014/main" id="{34F17F95-BA71-4C13-8DCE-E48121E41A7E}"/>
              </a:ext>
            </a:extLst>
          </p:cNvPr>
          <p:cNvSpPr txBox="1">
            <a:spLocks noChangeArrowheads="1"/>
          </p:cNvSpPr>
          <p:nvPr/>
        </p:nvSpPr>
        <p:spPr bwMode="auto">
          <a:xfrm>
            <a:off x="2640013" y="31416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L" altLang="es-CL"/>
          </a:p>
        </p:txBody>
      </p:sp>
      <p:sp>
        <p:nvSpPr>
          <p:cNvPr id="4" name="Marcador de número de diapositiva 3">
            <a:extLst>
              <a:ext uri="{FF2B5EF4-FFF2-40B4-BE49-F238E27FC236}">
                <a16:creationId xmlns:a16="http://schemas.microsoft.com/office/drawing/2014/main" id="{3B609026-C7F7-42EE-88E4-01E4B18FC1C3}"/>
              </a:ext>
            </a:extLst>
          </p:cNvPr>
          <p:cNvSpPr>
            <a:spLocks noGrp="1"/>
          </p:cNvSpPr>
          <p:nvPr>
            <p:ph type="sldNum" sz="quarter" idx="12"/>
          </p:nvPr>
        </p:nvSpPr>
        <p:spPr>
          <a:xfrm>
            <a:off x="10782300" y="5664200"/>
            <a:ext cx="991309" cy="763179"/>
          </a:xfrm>
        </p:spPr>
        <p:txBody>
          <a:bodyPr vert="horz" lIns="91440" tIns="45720" rIns="91440" bIns="45720" rtlCol="0" anchor="ctr">
            <a:normAutofit/>
          </a:bodyPr>
          <a:lstStyle/>
          <a:p>
            <a:pPr>
              <a:spcAft>
                <a:spcPts val="600"/>
              </a:spcAft>
            </a:pPr>
            <a:r>
              <a:rPr lang="en-US" dirty="0"/>
              <a:t>10</a:t>
            </a:r>
          </a:p>
        </p:txBody>
      </p:sp>
      <p:sp>
        <p:nvSpPr>
          <p:cNvPr id="6" name="CuadroTexto 5">
            <a:extLst>
              <a:ext uri="{FF2B5EF4-FFF2-40B4-BE49-F238E27FC236}">
                <a16:creationId xmlns:a16="http://schemas.microsoft.com/office/drawing/2014/main" id="{2AE40F1E-45BD-4BF7-A756-42FF9991E36A}"/>
              </a:ext>
            </a:extLst>
          </p:cNvPr>
          <p:cNvSpPr txBox="1"/>
          <p:nvPr/>
        </p:nvSpPr>
        <p:spPr>
          <a:xfrm>
            <a:off x="3047475" y="748655"/>
            <a:ext cx="6094948" cy="523220"/>
          </a:xfrm>
          <a:prstGeom prst="rect">
            <a:avLst/>
          </a:prstGeom>
          <a:noFill/>
        </p:spPr>
        <p:txBody>
          <a:bodyPr wrap="square">
            <a:spAutoFit/>
          </a:bodyPr>
          <a:lstStyle/>
          <a:p>
            <a:r>
              <a:rPr lang="es-ES" altLang="es-CL" sz="2800" dirty="0">
                <a:solidFill>
                  <a:srgbClr val="FF0000"/>
                </a:solidFill>
                <a:latin typeface="Abadi" panose="020B0604020104020204" pitchFamily="34" charset="0"/>
              </a:rPr>
              <a:t>A, Sin, Mero, Micro, Macro, </a:t>
            </a:r>
            <a:r>
              <a:rPr lang="es-ES" altLang="es-CL" sz="2800" dirty="0" err="1">
                <a:solidFill>
                  <a:srgbClr val="FF0000"/>
                </a:solidFill>
                <a:latin typeface="Abadi" panose="020B0604020104020204" pitchFamily="34" charset="0"/>
              </a:rPr>
              <a:t>Braqui</a:t>
            </a:r>
            <a:endParaRPr lang="es-CL" sz="28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6596AA9-B120-4DE3-9A80-7DB4BD122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ie de página 2">
            <a:extLst>
              <a:ext uri="{FF2B5EF4-FFF2-40B4-BE49-F238E27FC236}">
                <a16:creationId xmlns:a16="http://schemas.microsoft.com/office/drawing/2014/main" id="{0419B1D1-79E5-479C-B6CA-9690F0726D30}"/>
              </a:ext>
            </a:extLst>
          </p:cNvPr>
          <p:cNvSpPr>
            <a:spLocks noGrp="1"/>
          </p:cNvSpPr>
          <p:nvPr>
            <p:ph type="ftr" sz="quarter" idx="11"/>
          </p:nvPr>
        </p:nvSpPr>
        <p:spPr>
          <a:xfrm rot="5400000">
            <a:off x="9233562" y="2578525"/>
            <a:ext cx="4114800" cy="365125"/>
          </a:xfrm>
        </p:spPr>
        <p:txBody>
          <a:bodyPr>
            <a:normAutofit/>
          </a:bodyPr>
          <a:lstStyle/>
          <a:p>
            <a:endParaRPr lang="en-US">
              <a:solidFill>
                <a:srgbClr val="FFFFFF"/>
              </a:solidFill>
            </a:endParaRPr>
          </a:p>
        </p:txBody>
      </p:sp>
      <p:sp>
        <p:nvSpPr>
          <p:cNvPr id="2" name="Marcador de fecha 1">
            <a:extLst>
              <a:ext uri="{FF2B5EF4-FFF2-40B4-BE49-F238E27FC236}">
                <a16:creationId xmlns:a16="http://schemas.microsoft.com/office/drawing/2014/main" id="{2A470725-0652-4FE0-A6BC-FBBEEE1F88A6}"/>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10/21/2023</a:t>
            </a:fld>
            <a:endParaRPr lang="en-US">
              <a:solidFill>
                <a:srgbClr val="FFFFFF"/>
              </a:solidFill>
            </a:endParaRPr>
          </a:p>
        </p:txBody>
      </p:sp>
      <p:pic>
        <p:nvPicPr>
          <p:cNvPr id="7" name="Picture 1">
            <a:extLst>
              <a:ext uri="{FF2B5EF4-FFF2-40B4-BE49-F238E27FC236}">
                <a16:creationId xmlns:a16="http://schemas.microsoft.com/office/drawing/2014/main" id="{184ADA6E-6B66-42BC-B7DF-E6DE6DB88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41" t="30059" r="11479" b="12078"/>
          <a:stretch/>
        </p:blipFill>
        <p:spPr bwMode="auto">
          <a:xfrm>
            <a:off x="1252152" y="1071074"/>
            <a:ext cx="4659503" cy="3145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Imagen 7">
            <a:extLst>
              <a:ext uri="{FF2B5EF4-FFF2-40B4-BE49-F238E27FC236}">
                <a16:creationId xmlns:a16="http://schemas.microsoft.com/office/drawing/2014/main" id="{BC6A6EB2-8654-43F8-866E-744CD9C26181}"/>
              </a:ext>
            </a:extLst>
          </p:cNvPr>
          <p:cNvPicPr>
            <a:picLocks noChangeAspect="1"/>
          </p:cNvPicPr>
          <p:nvPr/>
        </p:nvPicPr>
        <p:blipFill rotWithShape="1">
          <a:blip r:embed="rId3"/>
          <a:srcRect l="20058" t="63278" r="61643" b="6279"/>
          <a:stretch/>
        </p:blipFill>
        <p:spPr>
          <a:xfrm>
            <a:off x="6165521" y="932662"/>
            <a:ext cx="3861347" cy="3613343"/>
          </a:xfrm>
          <a:prstGeom prst="rect">
            <a:avLst/>
          </a:prstGeom>
        </p:spPr>
      </p:pic>
      <p:sp>
        <p:nvSpPr>
          <p:cNvPr id="6" name="CuadroTexto 5">
            <a:extLst>
              <a:ext uri="{FF2B5EF4-FFF2-40B4-BE49-F238E27FC236}">
                <a16:creationId xmlns:a16="http://schemas.microsoft.com/office/drawing/2014/main" id="{3AD0E054-9690-4AA8-8E9D-E3FB3573C604}"/>
              </a:ext>
            </a:extLst>
          </p:cNvPr>
          <p:cNvSpPr txBox="1"/>
          <p:nvPr/>
        </p:nvSpPr>
        <p:spPr>
          <a:xfrm>
            <a:off x="6314508" y="4383600"/>
            <a:ext cx="3942012" cy="1569660"/>
          </a:xfrm>
          <a:prstGeom prst="rect">
            <a:avLst/>
          </a:prstGeom>
          <a:noFill/>
        </p:spPr>
        <p:txBody>
          <a:bodyPr wrap="square" rtlCol="0">
            <a:spAutoFit/>
          </a:bodyPr>
          <a:lstStyle/>
          <a:p>
            <a:pPr algn="just"/>
            <a:r>
              <a:rPr lang="es-ES" sz="1600" dirty="0">
                <a:latin typeface="Abadi" panose="020B0604020104020204" pitchFamily="34" charset="0"/>
              </a:rPr>
              <a:t>Polidactilia (dedos supernumerarios) es la malformación mas frecuente de la mano, seguida por la sindactilia (dedos unidos) entre ambas representan el 20 al 45% de todas las malformaciones congénitas de los miembros superiores.</a:t>
            </a:r>
            <a:endParaRPr lang="es-CL" sz="1600" dirty="0">
              <a:latin typeface="Abadi" panose="020B0604020104020204" pitchFamily="34" charset="0"/>
            </a:endParaRPr>
          </a:p>
        </p:txBody>
      </p:sp>
      <p:sp>
        <p:nvSpPr>
          <p:cNvPr id="11" name="CuadroTexto 10">
            <a:extLst>
              <a:ext uri="{FF2B5EF4-FFF2-40B4-BE49-F238E27FC236}">
                <a16:creationId xmlns:a16="http://schemas.microsoft.com/office/drawing/2014/main" id="{2C96C7C5-0531-482C-88FB-129A356D7AA3}"/>
              </a:ext>
            </a:extLst>
          </p:cNvPr>
          <p:cNvSpPr txBox="1"/>
          <p:nvPr/>
        </p:nvSpPr>
        <p:spPr>
          <a:xfrm>
            <a:off x="1351105" y="4324741"/>
            <a:ext cx="4128988" cy="1200329"/>
          </a:xfrm>
          <a:prstGeom prst="rect">
            <a:avLst/>
          </a:prstGeom>
          <a:noFill/>
        </p:spPr>
        <p:txBody>
          <a:bodyPr wrap="square">
            <a:spAutoFit/>
          </a:bodyPr>
          <a:lstStyle/>
          <a:p>
            <a:r>
              <a:rPr lang="es-ES" b="0" i="0" dirty="0">
                <a:solidFill>
                  <a:srgbClr val="202124"/>
                </a:solidFill>
                <a:effectLst/>
                <a:latin typeface="Abadi" panose="020B0604020104020204" pitchFamily="34" charset="0"/>
              </a:rPr>
              <a:t>La </a:t>
            </a:r>
            <a:r>
              <a:rPr lang="es-ES" b="1" i="0" dirty="0">
                <a:solidFill>
                  <a:srgbClr val="202124"/>
                </a:solidFill>
                <a:effectLst/>
                <a:latin typeface="Abadi" panose="020B0604020104020204" pitchFamily="34" charset="0"/>
              </a:rPr>
              <a:t>braquidactilia</a:t>
            </a:r>
            <a:r>
              <a:rPr lang="es-ES" b="0" i="0" dirty="0">
                <a:solidFill>
                  <a:srgbClr val="202124"/>
                </a:solidFill>
                <a:effectLst/>
                <a:latin typeface="Abadi" panose="020B0604020104020204" pitchFamily="34" charset="0"/>
              </a:rPr>
              <a:t> (dedos cortos) es un término genérico que hace referencia a dedos desproporcionadamente cortos en manos y pies</a:t>
            </a:r>
            <a:endParaRPr lang="es-CL" dirty="0">
              <a:latin typeface="Abadi" panose="020B0604020104020204" pitchFamily="34" charset="0"/>
            </a:endParaRPr>
          </a:p>
        </p:txBody>
      </p:sp>
      <p:sp>
        <p:nvSpPr>
          <p:cNvPr id="12" name="Marcador de número de diapositiva 3">
            <a:extLst>
              <a:ext uri="{FF2B5EF4-FFF2-40B4-BE49-F238E27FC236}">
                <a16:creationId xmlns:a16="http://schemas.microsoft.com/office/drawing/2014/main" id="{A70A1F94-2B14-4FCB-8747-6F1A7E0D98C7}"/>
              </a:ext>
            </a:extLst>
          </p:cNvPr>
          <p:cNvSpPr txBox="1">
            <a:spLocks/>
          </p:cNvSpPr>
          <p:nvPr/>
        </p:nvSpPr>
        <p:spPr>
          <a:xfrm>
            <a:off x="10782300" y="5664200"/>
            <a:ext cx="991309" cy="763179"/>
          </a:xfrm>
          <a:prstGeom prst="rect">
            <a:avLst/>
          </a:prstGeom>
        </p:spPr>
        <p:txBody>
          <a:bodyPr vert="horz" lIns="91440" tIns="45720" rIns="91440" bIns="45720" rtlCol="0" anchor="ctr">
            <a:normAutofit/>
          </a:bodyPr>
          <a:lstStyle>
            <a:defPPr>
              <a:defRPr lang="es-CL"/>
            </a:defPPr>
            <a:lvl1pPr marL="0" algn="ctr" defTabSz="914400" rtl="0" eaLnBrk="1" latinLnBrk="0" hangingPunct="1">
              <a:defRPr sz="36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11</a:t>
            </a:r>
          </a:p>
        </p:txBody>
      </p:sp>
      <p:sp>
        <p:nvSpPr>
          <p:cNvPr id="13" name="CuadroTexto 12">
            <a:extLst>
              <a:ext uri="{FF2B5EF4-FFF2-40B4-BE49-F238E27FC236}">
                <a16:creationId xmlns:a16="http://schemas.microsoft.com/office/drawing/2014/main" id="{31A77A23-CBDF-4D75-BB77-976797A552D5}"/>
              </a:ext>
            </a:extLst>
          </p:cNvPr>
          <p:cNvSpPr txBox="1"/>
          <p:nvPr/>
        </p:nvSpPr>
        <p:spPr>
          <a:xfrm>
            <a:off x="1194686" y="324735"/>
            <a:ext cx="6094674" cy="523220"/>
          </a:xfrm>
          <a:prstGeom prst="rect">
            <a:avLst/>
          </a:prstGeom>
          <a:noFill/>
        </p:spPr>
        <p:txBody>
          <a:bodyPr wrap="square">
            <a:spAutoFit/>
          </a:bodyPr>
          <a:lstStyle/>
          <a:p>
            <a:r>
              <a:rPr lang="es-ES" sz="2800" b="1" dirty="0">
                <a:solidFill>
                  <a:schemeClr val="accent1">
                    <a:lumMod val="75000"/>
                  </a:schemeClr>
                </a:solidFill>
                <a:latin typeface="Abadi" panose="020B0604020104020204" pitchFamily="34" charset="0"/>
              </a:rPr>
              <a:t>B</a:t>
            </a:r>
            <a:r>
              <a:rPr lang="es-ES" sz="2800" b="1" i="0" dirty="0">
                <a:solidFill>
                  <a:schemeClr val="accent1">
                    <a:lumMod val="75000"/>
                  </a:schemeClr>
                </a:solidFill>
                <a:effectLst/>
                <a:latin typeface="Abadi" panose="020B0604020104020204" pitchFamily="34" charset="0"/>
              </a:rPr>
              <a:t>raquidactilia, Polidactilia</a:t>
            </a:r>
            <a:r>
              <a:rPr lang="es-ES" sz="2800" b="0" i="0" dirty="0">
                <a:solidFill>
                  <a:schemeClr val="accent1">
                    <a:lumMod val="75000"/>
                  </a:schemeClr>
                </a:solidFill>
                <a:effectLst/>
                <a:latin typeface="Abadi" panose="020B0604020104020204" pitchFamily="34" charset="0"/>
              </a:rPr>
              <a:t> </a:t>
            </a:r>
            <a:endParaRPr lang="es-CL" sz="2800" dirty="0">
              <a:solidFill>
                <a:schemeClr val="accent1">
                  <a:lumMod val="75000"/>
                </a:schemeClr>
              </a:solidFill>
            </a:endParaRPr>
          </a:p>
        </p:txBody>
      </p:sp>
    </p:spTree>
    <p:extLst>
      <p:ext uri="{BB962C8B-B14F-4D97-AF65-F5344CB8AC3E}">
        <p14:creationId xmlns:p14="http://schemas.microsoft.com/office/powerpoint/2010/main" val="2005785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56">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58">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838199" y="545914"/>
            <a:ext cx="9527275" cy="72998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dirty="0">
                <a:solidFill>
                  <a:schemeClr val="accent1"/>
                </a:solidFill>
                <a:latin typeface="Abadi" panose="020B0604020104020204" pitchFamily="34" charset="0"/>
                <a:ea typeface="+mj-ea"/>
                <a:cs typeface="+mj-cs"/>
              </a:rPr>
              <a:t>Amelia, Meromelia</a:t>
            </a:r>
          </a:p>
        </p:txBody>
      </p:sp>
      <p:sp>
        <p:nvSpPr>
          <p:cNvPr id="2" name="CuadroTexto 1">
            <a:extLst>
              <a:ext uri="{FF2B5EF4-FFF2-40B4-BE49-F238E27FC236}">
                <a16:creationId xmlns:a16="http://schemas.microsoft.com/office/drawing/2014/main" id="{E04E89CB-960D-4781-B03C-D1F825092647}"/>
              </a:ext>
            </a:extLst>
          </p:cNvPr>
          <p:cNvSpPr txBox="1"/>
          <p:nvPr/>
        </p:nvSpPr>
        <p:spPr>
          <a:xfrm>
            <a:off x="418391" y="1630680"/>
            <a:ext cx="4159905" cy="4410485"/>
          </a:xfrm>
          <a:prstGeom prst="rect">
            <a:avLst/>
          </a:prstGeom>
        </p:spPr>
        <p:txBody>
          <a:bodyPr vert="horz" lIns="91440" tIns="45720" rIns="91440" bIns="45720" rtlCol="0">
            <a:noAutofit/>
          </a:bodyPr>
          <a:lstStyle/>
          <a:p>
            <a:pPr indent="-228600" algn="just">
              <a:lnSpc>
                <a:spcPct val="130000"/>
              </a:lnSpc>
              <a:spcAft>
                <a:spcPts val="600"/>
              </a:spcAft>
              <a:buFont typeface="Arial" panose="020B0604020202020204" pitchFamily="34" charset="0"/>
              <a:buChar char="•"/>
            </a:pPr>
            <a:r>
              <a:rPr lang="en-US" sz="1600" dirty="0">
                <a:latin typeface="Abadi" panose="020B0604020104020204" pitchFamily="34" charset="0"/>
              </a:rPr>
              <a:t>Amelia </a:t>
            </a:r>
            <a:r>
              <a:rPr lang="en-US" sz="1600" dirty="0" err="1">
                <a:latin typeface="Abadi" panose="020B0604020104020204" pitchFamily="34" charset="0"/>
              </a:rPr>
              <a:t>corresponde</a:t>
            </a:r>
            <a:r>
              <a:rPr lang="en-US" sz="1600" dirty="0">
                <a:latin typeface="Abadi" panose="020B0604020104020204" pitchFamily="34" charset="0"/>
              </a:rPr>
              <a:t> a la </a:t>
            </a:r>
            <a:r>
              <a:rPr lang="en-US" sz="1600" dirty="0" err="1">
                <a:latin typeface="Abadi" panose="020B0604020104020204" pitchFamily="34" charset="0"/>
              </a:rPr>
              <a:t>ausencia</a:t>
            </a:r>
            <a:r>
              <a:rPr lang="en-US" sz="1600" dirty="0">
                <a:latin typeface="Abadi" panose="020B0604020104020204" pitchFamily="34" charset="0"/>
              </a:rPr>
              <a:t> total de uno o mas </a:t>
            </a:r>
            <a:r>
              <a:rPr lang="en-US" sz="1600" dirty="0" err="1">
                <a:latin typeface="Abadi" panose="020B0604020104020204" pitchFamily="34" charset="0"/>
              </a:rPr>
              <a:t>miembros</a:t>
            </a:r>
            <a:endParaRPr lang="en-US" sz="1600" dirty="0">
              <a:latin typeface="Abadi" panose="020B0604020104020204" pitchFamily="34" charset="0"/>
            </a:endParaRPr>
          </a:p>
          <a:p>
            <a:pPr indent="-228600" algn="just">
              <a:lnSpc>
                <a:spcPct val="130000"/>
              </a:lnSpc>
              <a:spcAft>
                <a:spcPts val="600"/>
              </a:spcAft>
              <a:buFont typeface="Arial" panose="020B0604020202020204" pitchFamily="34" charset="0"/>
              <a:buChar char="•"/>
            </a:pPr>
            <a:r>
              <a:rPr lang="en-US" sz="1600" dirty="0">
                <a:latin typeface="Abadi" panose="020B0604020104020204" pitchFamily="34" charset="0"/>
              </a:rPr>
              <a:t>Meromelia es la </a:t>
            </a:r>
            <a:r>
              <a:rPr lang="en-US" sz="1600" dirty="0" err="1">
                <a:latin typeface="Abadi" panose="020B0604020104020204" pitchFamily="34" charset="0"/>
              </a:rPr>
              <a:t>falta</a:t>
            </a:r>
            <a:r>
              <a:rPr lang="en-US" sz="1600" dirty="0">
                <a:latin typeface="Abadi" panose="020B0604020104020204" pitchFamily="34" charset="0"/>
              </a:rPr>
              <a:t> </a:t>
            </a:r>
            <a:r>
              <a:rPr lang="en-US" sz="1600" dirty="0" err="1">
                <a:latin typeface="Abadi" panose="020B0604020104020204" pitchFamily="34" charset="0"/>
              </a:rPr>
              <a:t>parcial</a:t>
            </a:r>
            <a:r>
              <a:rPr lang="en-US" sz="1600" dirty="0">
                <a:latin typeface="Abadi" panose="020B0604020104020204" pitchFamily="34" charset="0"/>
              </a:rPr>
              <a:t> de uno o mas </a:t>
            </a:r>
            <a:r>
              <a:rPr lang="en-US" sz="1600" dirty="0" err="1">
                <a:latin typeface="Abadi" panose="020B0604020104020204" pitchFamily="34" charset="0"/>
              </a:rPr>
              <a:t>miembros</a:t>
            </a:r>
            <a:r>
              <a:rPr lang="en-US" sz="1600" dirty="0">
                <a:latin typeface="Abadi" panose="020B0604020104020204" pitchFamily="34" charset="0"/>
              </a:rPr>
              <a:t>.</a:t>
            </a:r>
          </a:p>
          <a:p>
            <a:pPr indent="-228600" algn="just">
              <a:lnSpc>
                <a:spcPct val="130000"/>
              </a:lnSpc>
              <a:spcAft>
                <a:spcPts val="600"/>
              </a:spcAft>
              <a:buFont typeface="Arial" panose="020B0604020202020204" pitchFamily="34" charset="0"/>
              <a:buChar char="•"/>
            </a:pPr>
            <a:r>
              <a:rPr lang="en-US" sz="1600" dirty="0">
                <a:latin typeface="Abadi" panose="020B0604020104020204" pitchFamily="34" charset="0"/>
              </a:rPr>
              <a:t>La </a:t>
            </a:r>
            <a:r>
              <a:rPr lang="en-US" sz="1600" dirty="0" err="1">
                <a:latin typeface="Abadi" panose="020B0604020104020204" pitchFamily="34" charset="0"/>
              </a:rPr>
              <a:t>mayoría</a:t>
            </a:r>
            <a:r>
              <a:rPr lang="en-US" sz="1600" dirty="0">
                <a:latin typeface="Abadi" panose="020B0604020104020204" pitchFamily="34" charset="0"/>
              </a:rPr>
              <a:t> de las </a:t>
            </a:r>
            <a:r>
              <a:rPr lang="en-US" sz="1600" dirty="0" err="1">
                <a:latin typeface="Abadi" panose="020B0604020104020204" pitchFamily="34" charset="0"/>
              </a:rPr>
              <a:t>alteraciones</a:t>
            </a:r>
            <a:r>
              <a:rPr lang="en-US" sz="1600" dirty="0">
                <a:latin typeface="Abadi" panose="020B0604020104020204" pitchFamily="34" charset="0"/>
              </a:rPr>
              <a:t> de los </a:t>
            </a:r>
            <a:r>
              <a:rPr lang="en-US" sz="1600" dirty="0" err="1">
                <a:latin typeface="Abadi" panose="020B0604020104020204" pitchFamily="34" charset="0"/>
              </a:rPr>
              <a:t>miembros</a:t>
            </a:r>
            <a:r>
              <a:rPr lang="en-US" sz="1600" dirty="0">
                <a:latin typeface="Abadi" panose="020B0604020104020204" pitchFamily="34" charset="0"/>
              </a:rPr>
              <a:t> son </a:t>
            </a:r>
            <a:r>
              <a:rPr lang="en-US" sz="1600" dirty="0" err="1">
                <a:latin typeface="Abadi" panose="020B0604020104020204" pitchFamily="34" charset="0"/>
              </a:rPr>
              <a:t>causadas</a:t>
            </a:r>
            <a:r>
              <a:rPr lang="en-US" sz="1600" dirty="0">
                <a:latin typeface="Abadi" panose="020B0604020104020204" pitchFamily="34" charset="0"/>
              </a:rPr>
              <a:t> por </a:t>
            </a:r>
            <a:r>
              <a:rPr lang="en-US" sz="1600" dirty="0" err="1">
                <a:latin typeface="Abadi" panose="020B0604020104020204" pitchFamily="34" charset="0"/>
              </a:rPr>
              <a:t>factores</a:t>
            </a:r>
            <a:r>
              <a:rPr lang="en-US" sz="1600" dirty="0">
                <a:latin typeface="Abadi" panose="020B0604020104020204" pitchFamily="34" charset="0"/>
              </a:rPr>
              <a:t> </a:t>
            </a:r>
            <a:r>
              <a:rPr lang="en-US" sz="1600" dirty="0" err="1">
                <a:latin typeface="Abadi" panose="020B0604020104020204" pitchFamily="34" charset="0"/>
              </a:rPr>
              <a:t>genéticos</a:t>
            </a:r>
            <a:r>
              <a:rPr lang="en-US" sz="1600" dirty="0">
                <a:latin typeface="Abadi" panose="020B0604020104020204" pitchFamily="34" charset="0"/>
              </a:rPr>
              <a:t>, </a:t>
            </a:r>
            <a:r>
              <a:rPr lang="en-US" sz="1600" dirty="0" err="1">
                <a:latin typeface="Abadi" panose="020B0604020104020204" pitchFamily="34" charset="0"/>
              </a:rPr>
              <a:t>otras</a:t>
            </a:r>
            <a:r>
              <a:rPr lang="en-US" sz="1600" dirty="0">
                <a:latin typeface="Abadi" panose="020B0604020104020204" pitchFamily="34" charset="0"/>
              </a:rPr>
              <a:t> </a:t>
            </a:r>
            <a:r>
              <a:rPr lang="en-US" sz="1600" dirty="0" err="1">
                <a:latin typeface="Abadi" panose="020B0604020104020204" pitchFamily="34" charset="0"/>
              </a:rPr>
              <a:t>resultan</a:t>
            </a:r>
            <a:r>
              <a:rPr lang="en-US" sz="1600" dirty="0">
                <a:latin typeface="Abadi" panose="020B0604020104020204" pitchFamily="34" charset="0"/>
              </a:rPr>
              <a:t> de una </a:t>
            </a:r>
            <a:r>
              <a:rPr lang="en-US" sz="1600" dirty="0" err="1">
                <a:latin typeface="Abadi" panose="020B0604020104020204" pitchFamily="34" charset="0"/>
              </a:rPr>
              <a:t>interacción</a:t>
            </a:r>
            <a:r>
              <a:rPr lang="en-US" sz="1600" dirty="0">
                <a:latin typeface="Abadi" panose="020B0604020104020204" pitchFamily="34" charset="0"/>
              </a:rPr>
              <a:t> de </a:t>
            </a:r>
            <a:r>
              <a:rPr lang="en-US" sz="1600" dirty="0" err="1">
                <a:latin typeface="Abadi" panose="020B0604020104020204" pitchFamily="34" charset="0"/>
              </a:rPr>
              <a:t>factores</a:t>
            </a:r>
            <a:r>
              <a:rPr lang="en-US" sz="1600" dirty="0">
                <a:latin typeface="Abadi" panose="020B0604020104020204" pitchFamily="34" charset="0"/>
              </a:rPr>
              <a:t> </a:t>
            </a:r>
            <a:r>
              <a:rPr lang="en-US" sz="1600" dirty="0" err="1">
                <a:latin typeface="Abadi" panose="020B0604020104020204" pitchFamily="34" charset="0"/>
              </a:rPr>
              <a:t>genéticos</a:t>
            </a:r>
            <a:r>
              <a:rPr lang="en-US" sz="1600" dirty="0">
                <a:latin typeface="Abadi" panose="020B0604020104020204" pitchFamily="34" charset="0"/>
              </a:rPr>
              <a:t> y </a:t>
            </a:r>
            <a:r>
              <a:rPr lang="en-US" sz="1600" dirty="0" err="1">
                <a:latin typeface="Abadi" panose="020B0604020104020204" pitchFamily="34" charset="0"/>
              </a:rPr>
              <a:t>ambientales</a:t>
            </a:r>
            <a:r>
              <a:rPr lang="en-US" sz="1600" dirty="0">
                <a:latin typeface="Abadi" panose="020B0604020104020204" pitchFamily="34" charset="0"/>
              </a:rPr>
              <a:t>. Un </a:t>
            </a:r>
            <a:r>
              <a:rPr lang="en-US" sz="1600" dirty="0" err="1">
                <a:latin typeface="Abadi" panose="020B0604020104020204" pitchFamily="34" charset="0"/>
              </a:rPr>
              <a:t>número</a:t>
            </a:r>
            <a:r>
              <a:rPr lang="en-US" sz="1600" dirty="0">
                <a:latin typeface="Abadi" panose="020B0604020104020204" pitchFamily="34" charset="0"/>
              </a:rPr>
              <a:t> bajo se </a:t>
            </a:r>
            <a:r>
              <a:rPr lang="en-US" sz="1600" dirty="0" err="1">
                <a:latin typeface="Abadi" panose="020B0604020104020204" pitchFamily="34" charset="0"/>
              </a:rPr>
              <a:t>puede</a:t>
            </a:r>
            <a:r>
              <a:rPr lang="en-US" sz="1600" dirty="0">
                <a:latin typeface="Abadi" panose="020B0604020104020204" pitchFamily="34" charset="0"/>
              </a:rPr>
              <a:t> </a:t>
            </a:r>
            <a:r>
              <a:rPr lang="en-US" sz="1600" dirty="0" err="1">
                <a:latin typeface="Abadi" panose="020B0604020104020204" pitchFamily="34" charset="0"/>
              </a:rPr>
              <a:t>atribuir</a:t>
            </a:r>
            <a:r>
              <a:rPr lang="en-US" sz="1600" dirty="0">
                <a:latin typeface="Abadi" panose="020B0604020104020204" pitchFamily="34" charset="0"/>
              </a:rPr>
              <a:t> a </a:t>
            </a:r>
            <a:r>
              <a:rPr lang="en-US" sz="1600" dirty="0" err="1">
                <a:latin typeface="Abadi" panose="020B0604020104020204" pitchFamily="34" charset="0"/>
              </a:rPr>
              <a:t>teratógenos</a:t>
            </a:r>
            <a:r>
              <a:rPr lang="en-US" sz="1600" dirty="0">
                <a:latin typeface="Abadi" panose="020B0604020104020204" pitchFamily="34" charset="0"/>
              </a:rPr>
              <a:t> </a:t>
            </a:r>
            <a:r>
              <a:rPr lang="en-US" sz="1600" dirty="0" err="1">
                <a:latin typeface="Abadi" panose="020B0604020104020204" pitchFamily="34" charset="0"/>
              </a:rPr>
              <a:t>específicos</a:t>
            </a:r>
            <a:r>
              <a:rPr lang="en-US" sz="1600" dirty="0">
                <a:latin typeface="Abadi" panose="020B0604020104020204" pitchFamily="34" charset="0"/>
              </a:rPr>
              <a:t> y </a:t>
            </a:r>
            <a:r>
              <a:rPr lang="en-US" sz="1600" dirty="0" err="1">
                <a:latin typeface="Abadi" panose="020B0604020104020204" pitchFamily="34" charset="0"/>
              </a:rPr>
              <a:t>otras</a:t>
            </a:r>
            <a:r>
              <a:rPr lang="en-US" sz="1600" dirty="0">
                <a:latin typeface="Abadi" panose="020B0604020104020204" pitchFamily="34" charset="0"/>
              </a:rPr>
              <a:t> a </a:t>
            </a:r>
            <a:r>
              <a:rPr lang="en-US" sz="1600" dirty="0" err="1">
                <a:latin typeface="Abadi" panose="020B0604020104020204" pitchFamily="34" charset="0"/>
              </a:rPr>
              <a:t>influencias</a:t>
            </a:r>
            <a:r>
              <a:rPr lang="en-US" sz="1600" dirty="0">
                <a:latin typeface="Abadi" panose="020B0604020104020204" pitchFamily="34" charset="0"/>
              </a:rPr>
              <a:t> </a:t>
            </a:r>
            <a:r>
              <a:rPr lang="en-US" sz="1600" dirty="0" err="1">
                <a:latin typeface="Abadi" panose="020B0604020104020204" pitchFamily="34" charset="0"/>
              </a:rPr>
              <a:t>mecánicas</a:t>
            </a:r>
            <a:r>
              <a:rPr lang="en-US" sz="1600" dirty="0">
                <a:latin typeface="Abadi" panose="020B0604020104020204" pitchFamily="34" charset="0"/>
              </a:rPr>
              <a:t> que </a:t>
            </a:r>
            <a:r>
              <a:rPr lang="en-US" sz="1600" dirty="0" err="1">
                <a:latin typeface="Abadi" panose="020B0604020104020204" pitchFamily="34" charset="0"/>
              </a:rPr>
              <a:t>pueden</a:t>
            </a:r>
            <a:r>
              <a:rPr lang="en-US" sz="1600" dirty="0">
                <a:latin typeface="Abadi" panose="020B0604020104020204" pitchFamily="34" charset="0"/>
              </a:rPr>
              <a:t> </a:t>
            </a:r>
            <a:r>
              <a:rPr lang="en-US" sz="1600" dirty="0" err="1">
                <a:latin typeface="Abadi" panose="020B0604020104020204" pitchFamily="34" charset="0"/>
              </a:rPr>
              <a:t>causar</a:t>
            </a:r>
            <a:r>
              <a:rPr lang="en-US" sz="1600" dirty="0">
                <a:latin typeface="Abadi" panose="020B0604020104020204" pitchFamily="34" charset="0"/>
              </a:rPr>
              <a:t> </a:t>
            </a:r>
            <a:r>
              <a:rPr lang="en-US" sz="1600" dirty="0" err="1">
                <a:latin typeface="Abadi" panose="020B0604020104020204" pitchFamily="34" charset="0"/>
              </a:rPr>
              <a:t>deformidades</a:t>
            </a:r>
            <a:r>
              <a:rPr lang="en-US" sz="1600" dirty="0">
                <a:latin typeface="Abadi" panose="020B0604020104020204" pitchFamily="34" charset="0"/>
              </a:rPr>
              <a:t> e </a:t>
            </a:r>
            <a:r>
              <a:rPr lang="en-US" sz="1600" dirty="0" err="1">
                <a:latin typeface="Abadi" panose="020B0604020104020204" pitchFamily="34" charset="0"/>
              </a:rPr>
              <a:t>incluso</a:t>
            </a:r>
            <a:r>
              <a:rPr lang="en-US" sz="1600" dirty="0">
                <a:latin typeface="Abadi" panose="020B0604020104020204" pitchFamily="34" charset="0"/>
              </a:rPr>
              <a:t> </a:t>
            </a:r>
            <a:r>
              <a:rPr lang="en-US" sz="1600" dirty="0" err="1">
                <a:latin typeface="Abadi" panose="020B0604020104020204" pitchFamily="34" charset="0"/>
              </a:rPr>
              <a:t>amputaciones</a:t>
            </a:r>
            <a:r>
              <a:rPr lang="en-US" sz="1600" dirty="0">
                <a:latin typeface="Abadi" panose="020B0604020104020204" pitchFamily="34" charset="0"/>
              </a:rPr>
              <a:t> de los </a:t>
            </a:r>
            <a:r>
              <a:rPr lang="en-US" sz="1600" dirty="0" err="1">
                <a:latin typeface="Abadi" panose="020B0604020104020204" pitchFamily="34" charset="0"/>
              </a:rPr>
              <a:t>miembros</a:t>
            </a:r>
            <a:r>
              <a:rPr lang="en-US" sz="1600" dirty="0">
                <a:latin typeface="Abadi" panose="020B0604020104020204" pitchFamily="34" charset="0"/>
              </a:rPr>
              <a:t> que se </a:t>
            </a:r>
            <a:r>
              <a:rPr lang="en-US" sz="1600" dirty="0" err="1">
                <a:latin typeface="Abadi" panose="020B0604020104020204" pitchFamily="34" charset="0"/>
              </a:rPr>
              <a:t>habían</a:t>
            </a:r>
            <a:r>
              <a:rPr lang="en-US" sz="1600" dirty="0">
                <a:latin typeface="Abadi" panose="020B0604020104020204" pitchFamily="34" charset="0"/>
              </a:rPr>
              <a:t> </a:t>
            </a:r>
            <a:r>
              <a:rPr lang="en-US" sz="1600" dirty="0" err="1">
                <a:latin typeface="Abadi" panose="020B0604020104020204" pitchFamily="34" charset="0"/>
              </a:rPr>
              <a:t>formado</a:t>
            </a:r>
            <a:r>
              <a:rPr lang="en-US" sz="1600" dirty="0">
                <a:latin typeface="Abadi" panose="020B0604020104020204" pitchFamily="34" charset="0"/>
              </a:rPr>
              <a:t> </a:t>
            </a:r>
            <a:r>
              <a:rPr lang="en-US" sz="1600" dirty="0" err="1">
                <a:latin typeface="Abadi" panose="020B0604020104020204" pitchFamily="34" charset="0"/>
              </a:rPr>
              <a:t>normalmente</a:t>
            </a:r>
            <a:r>
              <a:rPr lang="en-US" sz="1600" dirty="0">
                <a:latin typeface="Abadi" panose="020B0604020104020204" pitchFamily="34" charset="0"/>
              </a:rPr>
              <a:t>.</a:t>
            </a:r>
            <a:r>
              <a:rPr lang="en-US" sz="1600" dirty="0">
                <a:solidFill>
                  <a:schemeClr val="accent1"/>
                </a:solidFill>
                <a:latin typeface="Abadi" panose="020B0604020104020204" pitchFamily="34" charset="0"/>
              </a:rPr>
              <a:t> </a:t>
            </a:r>
          </a:p>
        </p:txBody>
      </p:sp>
      <p:pic>
        <p:nvPicPr>
          <p:cNvPr id="4" name="Imagen 3"/>
          <p:cNvPicPr>
            <a:picLocks noChangeAspect="1"/>
          </p:cNvPicPr>
          <p:nvPr/>
        </p:nvPicPr>
        <p:blipFill rotWithShape="1">
          <a:blip r:embed="rId2"/>
          <a:srcRect l="61226" t="28931" r="15761" b="15492"/>
          <a:stretch/>
        </p:blipFill>
        <p:spPr>
          <a:xfrm>
            <a:off x="6282156" y="1773014"/>
            <a:ext cx="2870687" cy="3899691"/>
          </a:xfrm>
          <a:prstGeom prst="rect">
            <a:avLst/>
          </a:prstGeom>
        </p:spPr>
      </p:pic>
      <p:cxnSp>
        <p:nvCxnSpPr>
          <p:cNvPr id="109" name="Straight Connector 60">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0" name="Rectangle 62">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64">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66">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377869"/>
            <a:ext cx="0" cy="466956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Straight Connector 68">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3716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Marcador de número de diapositiva 3">
            <a:extLst>
              <a:ext uri="{FF2B5EF4-FFF2-40B4-BE49-F238E27FC236}">
                <a16:creationId xmlns:a16="http://schemas.microsoft.com/office/drawing/2014/main" id="{D92287A9-AE57-4B51-9926-1FA00016913B}"/>
              </a:ext>
            </a:extLst>
          </p:cNvPr>
          <p:cNvSpPr>
            <a:spLocks noGrp="1"/>
          </p:cNvSpPr>
          <p:nvPr>
            <p:ph type="sldNum" sz="quarter" idx="12"/>
          </p:nvPr>
        </p:nvSpPr>
        <p:spPr>
          <a:xfrm>
            <a:off x="10782300" y="5664200"/>
            <a:ext cx="991309" cy="763179"/>
          </a:xfrm>
        </p:spPr>
        <p:txBody>
          <a:bodyPr vert="horz" lIns="91440" tIns="45720" rIns="91440" bIns="45720" rtlCol="0" anchor="ctr">
            <a:normAutofit/>
          </a:bodyPr>
          <a:lstStyle/>
          <a:p>
            <a:pPr>
              <a:spcAft>
                <a:spcPts val="600"/>
              </a:spcAft>
            </a:pPr>
            <a:r>
              <a:rPr lang="en-US" dirty="0"/>
              <a:t>12</a:t>
            </a:r>
          </a:p>
        </p:txBody>
      </p:sp>
    </p:spTree>
    <p:extLst>
      <p:ext uri="{BB962C8B-B14F-4D97-AF65-F5344CB8AC3E}">
        <p14:creationId xmlns:p14="http://schemas.microsoft.com/office/powerpoint/2010/main" val="212835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6096000" y="529122"/>
            <a:ext cx="4301960" cy="12226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err="1">
                <a:solidFill>
                  <a:schemeClr val="accent1"/>
                </a:solidFill>
                <a:latin typeface="Abadi" panose="020B0604020104020204" pitchFamily="34" charset="0"/>
                <a:ea typeface="+mj-ea"/>
                <a:cs typeface="+mj-cs"/>
              </a:rPr>
              <a:t>Micrognatia</a:t>
            </a:r>
            <a:r>
              <a:rPr lang="en-US" sz="2800" dirty="0">
                <a:solidFill>
                  <a:schemeClr val="accent1"/>
                </a:solidFill>
                <a:latin typeface="Abadi" panose="020B0604020104020204" pitchFamily="34" charset="0"/>
                <a:ea typeface="+mj-ea"/>
                <a:cs typeface="+mj-cs"/>
              </a:rPr>
              <a:t>, </a:t>
            </a:r>
            <a:r>
              <a:rPr lang="en-US" sz="2800" dirty="0" err="1">
                <a:solidFill>
                  <a:schemeClr val="accent1"/>
                </a:solidFill>
                <a:latin typeface="Abadi" panose="020B0604020104020204" pitchFamily="34" charset="0"/>
                <a:ea typeface="+mj-ea"/>
                <a:cs typeface="+mj-cs"/>
              </a:rPr>
              <a:t>Agnatia</a:t>
            </a:r>
            <a:r>
              <a:rPr lang="en-US" sz="2800" dirty="0">
                <a:solidFill>
                  <a:schemeClr val="accent1"/>
                </a:solidFill>
                <a:latin typeface="Abadi" panose="020B0604020104020204" pitchFamily="34" charset="0"/>
                <a:ea typeface="+mj-ea"/>
                <a:cs typeface="+mj-cs"/>
              </a:rPr>
              <a:t> y </a:t>
            </a:r>
            <a:r>
              <a:rPr lang="en-US" sz="2800" dirty="0" err="1">
                <a:solidFill>
                  <a:schemeClr val="accent1"/>
                </a:solidFill>
                <a:latin typeface="Abadi" panose="020B0604020104020204" pitchFamily="34" charset="0"/>
                <a:ea typeface="+mj-ea"/>
                <a:cs typeface="+mj-cs"/>
              </a:rPr>
              <a:t>Sinotia</a:t>
            </a:r>
            <a:r>
              <a:rPr lang="en-US" sz="2800" dirty="0">
                <a:solidFill>
                  <a:schemeClr val="accent1"/>
                </a:solidFill>
                <a:latin typeface="Abadi" panose="020B0604020104020204" pitchFamily="34" charset="0"/>
                <a:ea typeface="+mj-ea"/>
                <a:cs typeface="+mj-cs"/>
              </a:rPr>
              <a:t> </a:t>
            </a:r>
          </a:p>
        </p:txBody>
      </p:sp>
      <p:pic>
        <p:nvPicPr>
          <p:cNvPr id="6" name="Marcador de contenido 4"/>
          <p:cNvPicPr>
            <a:picLocks noChangeAspect="1"/>
          </p:cNvPicPr>
          <p:nvPr/>
        </p:nvPicPr>
        <p:blipFill rotWithShape="1">
          <a:blip r:embed="rId2" cstate="print">
            <a:extLst>
              <a:ext uri="{28A0092B-C50C-407E-A947-70E740481C1C}">
                <a14:useLocalDpi xmlns:a14="http://schemas.microsoft.com/office/drawing/2010/main" val="0"/>
              </a:ext>
            </a:extLst>
          </a:blip>
          <a:srcRect t="1562"/>
          <a:stretch/>
        </p:blipFill>
        <p:spPr>
          <a:xfrm>
            <a:off x="403152" y="491022"/>
            <a:ext cx="4502677" cy="5909781"/>
          </a:xfrm>
          <a:prstGeom prst="rect">
            <a:avLst/>
          </a:prstGeom>
        </p:spPr>
      </p:pic>
      <p:sp>
        <p:nvSpPr>
          <p:cNvPr id="4" name="Marcador de contenido 3">
            <a:extLst>
              <a:ext uri="{FF2B5EF4-FFF2-40B4-BE49-F238E27FC236}">
                <a16:creationId xmlns:a16="http://schemas.microsoft.com/office/drawing/2014/main" id="{5D70BB3B-1BE6-48FA-85B6-ADCBD4F865A5}"/>
              </a:ext>
            </a:extLst>
          </p:cNvPr>
          <p:cNvSpPr>
            <a:spLocks noGrp="1"/>
          </p:cNvSpPr>
          <p:nvPr>
            <p:ph idx="1"/>
          </p:nvPr>
        </p:nvSpPr>
        <p:spPr>
          <a:xfrm>
            <a:off x="5625141" y="2280675"/>
            <a:ext cx="5290896" cy="3396180"/>
          </a:xfrm>
        </p:spPr>
        <p:txBody>
          <a:bodyPr vert="horz" lIns="91440" tIns="45720" rIns="91440" bIns="45720" rtlCol="0">
            <a:noAutofit/>
          </a:bodyPr>
          <a:lstStyle/>
          <a:p>
            <a:pPr>
              <a:lnSpc>
                <a:spcPct val="130000"/>
              </a:lnSpc>
            </a:pPr>
            <a:r>
              <a:rPr lang="en-US" sz="1600" dirty="0">
                <a:solidFill>
                  <a:schemeClr val="tx1"/>
                </a:solidFill>
                <a:latin typeface="Abadi" panose="020B0604020104020204" pitchFamily="34" charset="0"/>
              </a:rPr>
              <a:t>Es </a:t>
            </a:r>
            <a:r>
              <a:rPr lang="en-US" sz="1600" dirty="0" err="1">
                <a:solidFill>
                  <a:schemeClr val="tx1"/>
                </a:solidFill>
                <a:latin typeface="Abadi" panose="020B0604020104020204" pitchFamily="34" charset="0"/>
              </a:rPr>
              <a:t>posible</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encontrar</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diferentes</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grados</a:t>
            </a:r>
            <a:r>
              <a:rPr lang="en-US" sz="1600" dirty="0">
                <a:solidFill>
                  <a:schemeClr val="tx1"/>
                </a:solidFill>
                <a:latin typeface="Abadi" panose="020B0604020104020204" pitchFamily="34" charset="0"/>
              </a:rPr>
              <a:t> de </a:t>
            </a:r>
            <a:r>
              <a:rPr lang="en-US" sz="1600" dirty="0" err="1">
                <a:solidFill>
                  <a:schemeClr val="tx1"/>
                </a:solidFill>
                <a:latin typeface="Abadi" panose="020B0604020104020204" pitchFamily="34" charset="0"/>
              </a:rPr>
              <a:t>hipoplasia</a:t>
            </a:r>
            <a:r>
              <a:rPr lang="en-US" sz="1600" dirty="0">
                <a:solidFill>
                  <a:schemeClr val="tx1"/>
                </a:solidFill>
                <a:latin typeface="Abadi" panose="020B0604020104020204" pitchFamily="34" charset="0"/>
              </a:rPr>
              <a:t> de la </a:t>
            </a:r>
            <a:r>
              <a:rPr lang="en-US" sz="1600" dirty="0" err="1">
                <a:solidFill>
                  <a:schemeClr val="tx1"/>
                </a:solidFill>
                <a:latin typeface="Abadi" panose="020B0604020104020204" pitchFamily="34" charset="0"/>
              </a:rPr>
              <a:t>mandíbula</a:t>
            </a:r>
            <a:r>
              <a:rPr lang="en-US" sz="1600" dirty="0">
                <a:solidFill>
                  <a:schemeClr val="tx1"/>
                </a:solidFill>
                <a:latin typeface="Abadi" panose="020B0604020104020204" pitchFamily="34" charset="0"/>
              </a:rPr>
              <a:t>. </a:t>
            </a:r>
          </a:p>
          <a:p>
            <a:pPr>
              <a:lnSpc>
                <a:spcPct val="130000"/>
              </a:lnSpc>
            </a:pPr>
            <a:r>
              <a:rPr lang="en-US" sz="1600" dirty="0" err="1">
                <a:solidFill>
                  <a:schemeClr val="tx1"/>
                </a:solidFill>
                <a:latin typeface="Abadi" panose="020B0604020104020204" pitchFamily="34" charset="0"/>
              </a:rPr>
              <a:t>En</a:t>
            </a:r>
            <a:r>
              <a:rPr lang="en-US" sz="1600" dirty="0">
                <a:solidFill>
                  <a:schemeClr val="tx1"/>
                </a:solidFill>
                <a:latin typeface="Abadi" panose="020B0604020104020204" pitchFamily="34" charset="0"/>
              </a:rPr>
              <a:t> la </a:t>
            </a:r>
            <a:r>
              <a:rPr lang="en-US" sz="1600" dirty="0" err="1">
                <a:solidFill>
                  <a:schemeClr val="tx1"/>
                </a:solidFill>
                <a:latin typeface="Abadi" panose="020B0604020104020204" pitchFamily="34" charset="0"/>
              </a:rPr>
              <a:t>micrognatia</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escaso</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desarrollo</a:t>
            </a:r>
            <a:r>
              <a:rPr lang="en-US" sz="1600" dirty="0">
                <a:solidFill>
                  <a:schemeClr val="tx1"/>
                </a:solidFill>
                <a:latin typeface="Abadi" panose="020B0604020104020204" pitchFamily="34" charset="0"/>
              </a:rPr>
              <a:t> de </a:t>
            </a:r>
            <a:r>
              <a:rPr lang="en-US" sz="1600" dirty="0" err="1">
                <a:solidFill>
                  <a:schemeClr val="tx1"/>
                </a:solidFill>
                <a:latin typeface="Abadi" panose="020B0604020104020204" pitchFamily="34" charset="0"/>
              </a:rPr>
              <a:t>mandíbula</a:t>
            </a:r>
            <a:r>
              <a:rPr lang="en-US" sz="1600" dirty="0">
                <a:solidFill>
                  <a:schemeClr val="tx1"/>
                </a:solidFill>
                <a:latin typeface="Abadi" panose="020B0604020104020204" pitchFamily="34" charset="0"/>
              </a:rPr>
              <a:t>) los </a:t>
            </a:r>
            <a:r>
              <a:rPr lang="en-US" sz="1600" dirty="0" err="1">
                <a:solidFill>
                  <a:schemeClr val="tx1"/>
                </a:solidFill>
                <a:latin typeface="Abadi" panose="020B0604020104020204" pitchFamily="34" charset="0"/>
              </a:rPr>
              <a:t>fetos</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parecen</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tener</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retraida</a:t>
            </a:r>
            <a:r>
              <a:rPr lang="en-US" sz="1600" dirty="0">
                <a:solidFill>
                  <a:schemeClr val="tx1"/>
                </a:solidFill>
                <a:latin typeface="Abadi" panose="020B0604020104020204" pitchFamily="34" charset="0"/>
              </a:rPr>
              <a:t> la </a:t>
            </a:r>
            <a:r>
              <a:rPr lang="en-US" sz="1600" dirty="0" err="1">
                <a:solidFill>
                  <a:schemeClr val="tx1"/>
                </a:solidFill>
                <a:latin typeface="Abadi" panose="020B0604020104020204" pitchFamily="34" charset="0"/>
              </a:rPr>
              <a:t>mitad</a:t>
            </a:r>
            <a:r>
              <a:rPr lang="en-US" sz="1600" dirty="0">
                <a:solidFill>
                  <a:schemeClr val="tx1"/>
                </a:solidFill>
                <a:latin typeface="Abadi" panose="020B0604020104020204" pitchFamily="34" charset="0"/>
              </a:rPr>
              <a:t> inferior de la </a:t>
            </a:r>
            <a:r>
              <a:rPr lang="en-US" sz="1600" dirty="0" err="1">
                <a:solidFill>
                  <a:schemeClr val="tx1"/>
                </a:solidFill>
                <a:latin typeface="Abadi" panose="020B0604020104020204" pitchFamily="34" charset="0"/>
              </a:rPr>
              <a:t>cara</a:t>
            </a:r>
            <a:r>
              <a:rPr lang="en-US" sz="1600" dirty="0">
                <a:solidFill>
                  <a:schemeClr val="tx1"/>
                </a:solidFill>
                <a:latin typeface="Abadi" panose="020B0604020104020204" pitchFamily="34" charset="0"/>
              </a:rPr>
              <a:t>.</a:t>
            </a:r>
          </a:p>
          <a:p>
            <a:pPr>
              <a:lnSpc>
                <a:spcPct val="130000"/>
              </a:lnSpc>
            </a:pPr>
            <a:r>
              <a:rPr lang="en-US" sz="1600" dirty="0">
                <a:solidFill>
                  <a:schemeClr val="tx1"/>
                </a:solidFill>
                <a:latin typeface="Abadi" panose="020B0604020104020204" pitchFamily="34" charset="0"/>
              </a:rPr>
              <a:t>Un </a:t>
            </a:r>
            <a:r>
              <a:rPr lang="en-US" sz="1600" dirty="0" err="1">
                <a:solidFill>
                  <a:schemeClr val="tx1"/>
                </a:solidFill>
                <a:latin typeface="Abadi" panose="020B0604020104020204" pitchFamily="34" charset="0"/>
              </a:rPr>
              <a:t>grado</a:t>
            </a:r>
            <a:r>
              <a:rPr lang="en-US" sz="1600" dirty="0">
                <a:solidFill>
                  <a:schemeClr val="tx1"/>
                </a:solidFill>
                <a:latin typeface="Abadi" panose="020B0604020104020204" pitchFamily="34" charset="0"/>
              </a:rPr>
              <a:t> de mayor </a:t>
            </a:r>
            <a:r>
              <a:rPr lang="en-US" sz="1600" dirty="0" err="1">
                <a:solidFill>
                  <a:schemeClr val="tx1"/>
                </a:solidFill>
                <a:latin typeface="Abadi" panose="020B0604020104020204" pitchFamily="34" charset="0"/>
              </a:rPr>
              <a:t>complejidad</a:t>
            </a:r>
            <a:r>
              <a:rPr lang="en-US" sz="1600" dirty="0">
                <a:solidFill>
                  <a:schemeClr val="tx1"/>
                </a:solidFill>
                <a:latin typeface="Abadi" panose="020B0604020104020204" pitchFamily="34" charset="0"/>
              </a:rPr>
              <a:t> es la </a:t>
            </a:r>
            <a:r>
              <a:rPr lang="en-US" sz="1600" dirty="0" err="1">
                <a:solidFill>
                  <a:schemeClr val="tx1"/>
                </a:solidFill>
                <a:latin typeface="Abadi" panose="020B0604020104020204" pitchFamily="34" charset="0"/>
              </a:rPr>
              <a:t>Agnatia</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ausencia</a:t>
            </a:r>
            <a:r>
              <a:rPr lang="en-US" sz="1600" dirty="0">
                <a:solidFill>
                  <a:schemeClr val="tx1"/>
                </a:solidFill>
                <a:latin typeface="Abadi" panose="020B0604020104020204" pitchFamily="34" charset="0"/>
              </a:rPr>
              <a:t> de </a:t>
            </a:r>
            <a:r>
              <a:rPr lang="en-US" sz="1600" dirty="0" err="1">
                <a:solidFill>
                  <a:schemeClr val="tx1"/>
                </a:solidFill>
                <a:latin typeface="Abadi" panose="020B0604020104020204" pitchFamily="34" charset="0"/>
              </a:rPr>
              <a:t>mandíbula</a:t>
            </a:r>
            <a:r>
              <a:rPr lang="en-US" sz="1600" dirty="0">
                <a:solidFill>
                  <a:schemeClr val="tx1"/>
                </a:solidFill>
                <a:latin typeface="Abadi" panose="020B0604020104020204" pitchFamily="34" charset="0"/>
              </a:rPr>
              <a:t>). La boca </a:t>
            </a:r>
            <a:r>
              <a:rPr lang="en-US" sz="1600" dirty="0" err="1">
                <a:solidFill>
                  <a:schemeClr val="tx1"/>
                </a:solidFill>
                <a:latin typeface="Abadi" panose="020B0604020104020204" pitchFamily="34" charset="0"/>
              </a:rPr>
              <a:t>también</a:t>
            </a:r>
            <a:r>
              <a:rPr lang="en-US" sz="1600" dirty="0">
                <a:solidFill>
                  <a:schemeClr val="tx1"/>
                </a:solidFill>
                <a:latin typeface="Abadi" panose="020B0604020104020204" pitchFamily="34" charset="0"/>
              </a:rPr>
              <a:t> es </a:t>
            </a:r>
            <a:r>
              <a:rPr lang="en-US" sz="1600" dirty="0" err="1">
                <a:solidFill>
                  <a:schemeClr val="tx1"/>
                </a:solidFill>
                <a:latin typeface="Abadi" panose="020B0604020104020204" pitchFamily="34" charset="0"/>
              </a:rPr>
              <a:t>rud</a:t>
            </a:r>
            <a:r>
              <a:rPr lang="es-ES" sz="1600" dirty="0" err="1">
                <a:solidFill>
                  <a:schemeClr val="tx1"/>
                </a:solidFill>
                <a:latin typeface="Abadi" panose="020B0604020104020204" pitchFamily="34" charset="0"/>
              </a:rPr>
              <a:t>imentaria</a:t>
            </a:r>
            <a:endParaRPr lang="es-ES" sz="1600" dirty="0">
              <a:solidFill>
                <a:schemeClr val="tx1"/>
              </a:solidFill>
              <a:latin typeface="Abadi" panose="020B0604020104020204" pitchFamily="34" charset="0"/>
            </a:endParaRPr>
          </a:p>
          <a:p>
            <a:pPr>
              <a:lnSpc>
                <a:spcPct val="130000"/>
              </a:lnSpc>
            </a:pPr>
            <a:r>
              <a:rPr lang="es-ES" sz="1600" dirty="0" err="1">
                <a:solidFill>
                  <a:schemeClr val="tx1"/>
                </a:solidFill>
                <a:latin typeface="Abadi" panose="020B0604020104020204" pitchFamily="34" charset="0"/>
              </a:rPr>
              <a:t>Agnatia</a:t>
            </a:r>
            <a:r>
              <a:rPr lang="es-ES" sz="1600" dirty="0">
                <a:solidFill>
                  <a:schemeClr val="tx1"/>
                </a:solidFill>
                <a:latin typeface="Abadi" panose="020B0604020104020204" pitchFamily="34" charset="0"/>
              </a:rPr>
              <a:t> esta asociada con </a:t>
            </a:r>
            <a:r>
              <a:rPr lang="es-ES" sz="1600" b="1" dirty="0" err="1">
                <a:solidFill>
                  <a:schemeClr val="tx1"/>
                </a:solidFill>
                <a:latin typeface="Abadi" panose="020B0604020104020204" pitchFamily="34" charset="0"/>
              </a:rPr>
              <a:t>sinotia</a:t>
            </a:r>
            <a:r>
              <a:rPr lang="es-ES" sz="1600" dirty="0">
                <a:solidFill>
                  <a:schemeClr val="tx1"/>
                </a:solidFill>
                <a:latin typeface="Abadi" panose="020B0604020104020204" pitchFamily="34" charset="0"/>
              </a:rPr>
              <a:t> (orejas unidas). Estas no ascienden y se mantienen en posición embrionaria, </a:t>
            </a:r>
            <a:r>
              <a:rPr lang="en-US" sz="1600" dirty="0">
                <a:solidFill>
                  <a:schemeClr val="tx1"/>
                </a:solidFill>
                <a:latin typeface="Abadi" panose="020B0604020104020204" pitchFamily="34" charset="0"/>
              </a:rPr>
              <a:t>y </a:t>
            </a:r>
            <a:r>
              <a:rPr lang="en-US" sz="1600" dirty="0" err="1">
                <a:solidFill>
                  <a:schemeClr val="tx1"/>
                </a:solidFill>
                <a:latin typeface="Abadi" panose="020B0604020104020204" pitchFamily="34" charset="0"/>
              </a:rPr>
              <a:t>el</a:t>
            </a:r>
            <a:r>
              <a:rPr lang="en-US" sz="1600" dirty="0">
                <a:solidFill>
                  <a:schemeClr val="tx1"/>
                </a:solidFill>
                <a:latin typeface="Abadi" panose="020B0604020104020204" pitchFamily="34" charset="0"/>
              </a:rPr>
              <a:t> </a:t>
            </a:r>
            <a:r>
              <a:rPr lang="en-US" sz="1600" dirty="0" err="1">
                <a:solidFill>
                  <a:schemeClr val="tx1"/>
                </a:solidFill>
                <a:latin typeface="Abadi" panose="020B0604020104020204" pitchFamily="34" charset="0"/>
              </a:rPr>
              <a:t>desarrollo</a:t>
            </a:r>
            <a:r>
              <a:rPr lang="en-US" sz="1600" dirty="0">
                <a:solidFill>
                  <a:schemeClr val="tx1"/>
                </a:solidFill>
                <a:latin typeface="Abadi" panose="020B0604020104020204" pitchFamily="34" charset="0"/>
              </a:rPr>
              <a:t> de la </a:t>
            </a:r>
            <a:r>
              <a:rPr lang="en-US" sz="1600" dirty="0" err="1">
                <a:solidFill>
                  <a:schemeClr val="tx1"/>
                </a:solidFill>
                <a:latin typeface="Abadi" panose="020B0604020104020204" pitchFamily="34" charset="0"/>
              </a:rPr>
              <a:t>lengua</a:t>
            </a:r>
            <a:r>
              <a:rPr lang="en-US" sz="1600" dirty="0">
                <a:solidFill>
                  <a:schemeClr val="tx1"/>
                </a:solidFill>
                <a:latin typeface="Abadi" panose="020B0604020104020204" pitchFamily="34" charset="0"/>
              </a:rPr>
              <a:t> es </a:t>
            </a:r>
            <a:r>
              <a:rPr lang="en-US" sz="1600" dirty="0" err="1">
                <a:solidFill>
                  <a:schemeClr val="tx1"/>
                </a:solidFill>
                <a:latin typeface="Abadi" panose="020B0604020104020204" pitchFamily="34" charset="0"/>
              </a:rPr>
              <a:t>incompleta</a:t>
            </a:r>
            <a:r>
              <a:rPr lang="en-US" sz="1600" dirty="0">
                <a:solidFill>
                  <a:schemeClr val="tx1"/>
                </a:solidFill>
                <a:latin typeface="Abadi" panose="020B0604020104020204" pitchFamily="34" charset="0"/>
              </a:rPr>
              <a:t>.</a:t>
            </a:r>
          </a:p>
          <a:p>
            <a:pPr>
              <a:lnSpc>
                <a:spcPct val="130000"/>
              </a:lnSpc>
            </a:pPr>
            <a:r>
              <a:rPr lang="es-ES" sz="1600" dirty="0">
                <a:solidFill>
                  <a:schemeClr val="tx1"/>
                </a:solidFill>
                <a:latin typeface="Abadi" panose="020B0604020104020204" pitchFamily="34" charset="0"/>
              </a:rPr>
              <a:t>La </a:t>
            </a:r>
            <a:r>
              <a:rPr lang="es-ES" sz="1600" dirty="0" err="1">
                <a:solidFill>
                  <a:schemeClr val="tx1"/>
                </a:solidFill>
                <a:latin typeface="Abadi" panose="020B0604020104020204" pitchFamily="34" charset="0"/>
              </a:rPr>
              <a:t>sinotia</a:t>
            </a:r>
            <a:r>
              <a:rPr lang="es-ES" sz="1600" dirty="0">
                <a:solidFill>
                  <a:schemeClr val="tx1"/>
                </a:solidFill>
                <a:latin typeface="Abadi" panose="020B0604020104020204" pitchFamily="34" charset="0"/>
              </a:rPr>
              <a:t> está siempre asociada con </a:t>
            </a:r>
            <a:r>
              <a:rPr lang="es-ES" sz="1600" dirty="0" err="1">
                <a:solidFill>
                  <a:schemeClr val="tx1"/>
                </a:solidFill>
                <a:latin typeface="Abadi" panose="020B0604020104020204" pitchFamily="34" charset="0"/>
              </a:rPr>
              <a:t>agnatia</a:t>
            </a:r>
            <a:r>
              <a:rPr lang="es-ES" sz="1600" dirty="0">
                <a:solidFill>
                  <a:schemeClr val="tx1"/>
                </a:solidFill>
                <a:latin typeface="Abadi" panose="020B0604020104020204" pitchFamily="34" charset="0"/>
              </a:rPr>
              <a:t>.</a:t>
            </a:r>
            <a:endParaRPr lang="en-US" sz="1600" dirty="0">
              <a:solidFill>
                <a:schemeClr val="tx1"/>
              </a:solidFill>
              <a:latin typeface="Abadi" panose="020B0604020104020204" pitchFamily="34" charset="0"/>
            </a:endParaRPr>
          </a:p>
        </p:txBody>
      </p:sp>
      <p:cxnSp>
        <p:nvCxnSpPr>
          <p:cNvPr id="15" name="Straight Connector 14">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766" y="334928"/>
            <a:ext cx="6226490"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1905000"/>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6047437"/>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Marcador de número de diapositiva 3">
            <a:extLst>
              <a:ext uri="{FF2B5EF4-FFF2-40B4-BE49-F238E27FC236}">
                <a16:creationId xmlns:a16="http://schemas.microsoft.com/office/drawing/2014/main" id="{88DCC5E1-A4D2-4260-A05F-1234B926A23D}"/>
              </a:ext>
            </a:extLst>
          </p:cNvPr>
          <p:cNvSpPr>
            <a:spLocks noGrp="1"/>
          </p:cNvSpPr>
          <p:nvPr>
            <p:ph type="sldNum" sz="quarter" idx="12"/>
          </p:nvPr>
        </p:nvSpPr>
        <p:spPr>
          <a:xfrm>
            <a:off x="10782300" y="5664200"/>
            <a:ext cx="991309" cy="763179"/>
          </a:xfrm>
        </p:spPr>
        <p:txBody>
          <a:bodyPr vert="horz" lIns="91440" tIns="45720" rIns="91440" bIns="45720" rtlCol="0" anchor="ctr">
            <a:normAutofit/>
          </a:bodyPr>
          <a:lstStyle/>
          <a:p>
            <a:pPr>
              <a:spcAft>
                <a:spcPts val="600"/>
              </a:spcAft>
            </a:pPr>
            <a:r>
              <a:rPr lang="en-US" dirty="0"/>
              <a:t>13</a:t>
            </a:r>
          </a:p>
        </p:txBody>
      </p:sp>
    </p:spTree>
    <p:extLst>
      <p:ext uri="{BB962C8B-B14F-4D97-AF65-F5344CB8AC3E}">
        <p14:creationId xmlns:p14="http://schemas.microsoft.com/office/powerpoint/2010/main" val="143658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BE7D12-E20F-4B89-A862-670817EAC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EFBEF3-5371-4D18-8850-C3A56C955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21AC310F-8A35-47A1-B312-4893CA5E1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964" y="1918449"/>
            <a:ext cx="10361734" cy="30860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2F7EEB-D6C7-4A9C-AF91-81C7702E9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79506"/>
            <a:ext cx="11456511" cy="614356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8B5C4223-E3E6-4F8B-A810-035D4658790D}"/>
              </a:ext>
            </a:extLst>
          </p:cNvPr>
          <p:cNvSpPr txBox="1"/>
          <p:nvPr/>
        </p:nvSpPr>
        <p:spPr>
          <a:xfrm>
            <a:off x="764987" y="669275"/>
            <a:ext cx="9562353" cy="96794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err="1">
                <a:solidFill>
                  <a:schemeClr val="accent1"/>
                </a:solidFill>
                <a:latin typeface="Abadi" panose="020B0604020104020204" pitchFamily="34" charset="0"/>
                <a:ea typeface="+mj-ea"/>
                <a:cs typeface="+mj-cs"/>
              </a:rPr>
              <a:t>Encefalocele</a:t>
            </a:r>
            <a:r>
              <a:rPr lang="en-US" sz="2800" dirty="0">
                <a:solidFill>
                  <a:schemeClr val="accent1"/>
                </a:solidFill>
                <a:latin typeface="Abadi" panose="020B0604020104020204" pitchFamily="34" charset="0"/>
                <a:ea typeface="+mj-ea"/>
                <a:cs typeface="+mj-cs"/>
              </a:rPr>
              <a:t>, </a:t>
            </a:r>
            <a:r>
              <a:rPr lang="en-US" sz="2800" dirty="0" err="1">
                <a:solidFill>
                  <a:schemeClr val="accent1"/>
                </a:solidFill>
                <a:latin typeface="Abadi" panose="020B0604020104020204" pitchFamily="34" charset="0"/>
                <a:ea typeface="+mj-ea"/>
                <a:cs typeface="+mj-cs"/>
              </a:rPr>
              <a:t>Anencefalia</a:t>
            </a:r>
            <a:r>
              <a:rPr lang="en-US" sz="2800" dirty="0">
                <a:solidFill>
                  <a:schemeClr val="accent1"/>
                </a:solidFill>
                <a:latin typeface="Abadi" panose="020B0604020104020204" pitchFamily="34" charset="0"/>
                <a:ea typeface="+mj-ea"/>
                <a:cs typeface="+mj-cs"/>
              </a:rPr>
              <a:t>, </a:t>
            </a:r>
            <a:r>
              <a:rPr lang="en-US" sz="2800" dirty="0" err="1">
                <a:solidFill>
                  <a:schemeClr val="accent1"/>
                </a:solidFill>
                <a:latin typeface="Abadi" panose="020B0604020104020204" pitchFamily="34" charset="0"/>
                <a:ea typeface="+mj-ea"/>
                <a:cs typeface="+mj-cs"/>
              </a:rPr>
              <a:t>Holoprosencefalia</a:t>
            </a:r>
            <a:r>
              <a:rPr lang="en-US" sz="3200" dirty="0">
                <a:solidFill>
                  <a:schemeClr val="accent1"/>
                </a:solidFill>
                <a:latin typeface="Abadi" panose="020B0604020104020204" pitchFamily="34" charset="0"/>
                <a:ea typeface="+mj-ea"/>
                <a:cs typeface="+mj-cs"/>
              </a:rPr>
              <a:t>.</a:t>
            </a:r>
          </a:p>
        </p:txBody>
      </p:sp>
      <p:pic>
        <p:nvPicPr>
          <p:cNvPr id="3" name="Imagen 2">
            <a:extLst>
              <a:ext uri="{FF2B5EF4-FFF2-40B4-BE49-F238E27FC236}">
                <a16:creationId xmlns:a16="http://schemas.microsoft.com/office/drawing/2014/main" id="{7588D0B2-C981-4277-89DB-7E6D83646496}"/>
              </a:ext>
            </a:extLst>
          </p:cNvPr>
          <p:cNvPicPr>
            <a:picLocks noChangeAspect="1"/>
          </p:cNvPicPr>
          <p:nvPr/>
        </p:nvPicPr>
        <p:blipFill rotWithShape="1">
          <a:blip r:embed="rId3"/>
          <a:srcRect l="16848" t="11730" r="17826" b="5524"/>
          <a:stretch/>
        </p:blipFill>
        <p:spPr>
          <a:xfrm>
            <a:off x="614363" y="2355140"/>
            <a:ext cx="3005231" cy="2141220"/>
          </a:xfrm>
          <a:prstGeom prst="rect">
            <a:avLst/>
          </a:prstGeom>
        </p:spPr>
      </p:pic>
      <p:pic>
        <p:nvPicPr>
          <p:cNvPr id="4" name="Imagen 3"/>
          <p:cNvPicPr>
            <a:picLocks noChangeAspect="1"/>
          </p:cNvPicPr>
          <p:nvPr/>
        </p:nvPicPr>
        <p:blipFill rotWithShape="1">
          <a:blip r:embed="rId4"/>
          <a:srcRect l="22038" t="18342" r="22826" b="18826"/>
          <a:stretch/>
        </p:blipFill>
        <p:spPr>
          <a:xfrm>
            <a:off x="4040952" y="2464962"/>
            <a:ext cx="3033635" cy="1921576"/>
          </a:xfrm>
          <a:prstGeom prst="rect">
            <a:avLst/>
          </a:prstGeom>
        </p:spPr>
      </p:pic>
      <p:pic>
        <p:nvPicPr>
          <p:cNvPr id="5" name="Imagen 4">
            <a:extLst>
              <a:ext uri="{FF2B5EF4-FFF2-40B4-BE49-F238E27FC236}">
                <a16:creationId xmlns:a16="http://schemas.microsoft.com/office/drawing/2014/main" id="{17D52C73-C498-4657-A423-B30862682EAC}"/>
              </a:ext>
            </a:extLst>
          </p:cNvPr>
          <p:cNvPicPr>
            <a:picLocks noChangeAspect="1"/>
          </p:cNvPicPr>
          <p:nvPr/>
        </p:nvPicPr>
        <p:blipFill rotWithShape="1">
          <a:blip r:embed="rId5"/>
          <a:srcRect l="14580" t="9692" r="16072" b="12375"/>
          <a:stretch/>
        </p:blipFill>
        <p:spPr>
          <a:xfrm>
            <a:off x="7497603" y="2766865"/>
            <a:ext cx="3040416" cy="1921954"/>
          </a:xfrm>
          <a:prstGeom prst="rect">
            <a:avLst/>
          </a:prstGeom>
        </p:spPr>
      </p:pic>
      <p:cxnSp>
        <p:nvCxnSpPr>
          <p:cNvPr id="20" name="Straight Connector 19">
            <a:extLst>
              <a:ext uri="{FF2B5EF4-FFF2-40B4-BE49-F238E27FC236}">
                <a16:creationId xmlns:a16="http://schemas.microsoft.com/office/drawing/2014/main" id="{44E31E3D-4087-4A0F-BD25-7B1B63965A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79505"/>
            <a:ext cx="0" cy="614356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C96854-0557-4933-9A58-BBDFAB4309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5" y="1905000"/>
            <a:ext cx="10380953"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486AB2-54D4-4ED1-BDFF-C1D6A47023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991100"/>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DD5B72-E36A-4B73-82C7-876F42742C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48100" y="1905000"/>
            <a:ext cx="0" cy="30861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5981E-1DC4-43BF-8E46-8858B79F2D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7100" y="1918448"/>
            <a:ext cx="0" cy="30726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99A81B-576B-4510-9E72-A38EF5C1A3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6F4A99B8-40B8-4F4C-89C9-8C203D8C72A0}"/>
              </a:ext>
            </a:extLst>
          </p:cNvPr>
          <p:cNvSpPr txBox="1"/>
          <p:nvPr/>
        </p:nvSpPr>
        <p:spPr>
          <a:xfrm>
            <a:off x="7418981" y="2181430"/>
            <a:ext cx="3451859" cy="307777"/>
          </a:xfrm>
          <a:prstGeom prst="rect">
            <a:avLst/>
          </a:prstGeom>
          <a:noFill/>
        </p:spPr>
        <p:txBody>
          <a:bodyPr wrap="square" rtlCol="0">
            <a:spAutoFit/>
          </a:bodyPr>
          <a:lstStyle/>
          <a:p>
            <a:r>
              <a:rPr lang="es-ES" sz="1400" dirty="0" err="1">
                <a:solidFill>
                  <a:schemeClr val="accent3">
                    <a:lumMod val="75000"/>
                  </a:schemeClr>
                </a:solidFill>
                <a:latin typeface="Abadi" panose="020B0604020104020204" pitchFamily="34" charset="0"/>
              </a:rPr>
              <a:t>Holoprosencefalia</a:t>
            </a:r>
            <a:endParaRPr lang="es-CL" sz="1400" dirty="0">
              <a:solidFill>
                <a:schemeClr val="accent3">
                  <a:lumMod val="75000"/>
                </a:schemeClr>
              </a:solidFill>
              <a:latin typeface="Abadi" panose="020B0604020104020204" pitchFamily="34" charset="0"/>
            </a:endParaRPr>
          </a:p>
        </p:txBody>
      </p:sp>
      <p:sp>
        <p:nvSpPr>
          <p:cNvPr id="17" name="Marcador de número de diapositiva 3">
            <a:extLst>
              <a:ext uri="{FF2B5EF4-FFF2-40B4-BE49-F238E27FC236}">
                <a16:creationId xmlns:a16="http://schemas.microsoft.com/office/drawing/2014/main" id="{9885343E-F550-42DB-87ED-223A31002AA9}"/>
              </a:ext>
            </a:extLst>
          </p:cNvPr>
          <p:cNvSpPr>
            <a:spLocks noGrp="1"/>
          </p:cNvSpPr>
          <p:nvPr>
            <p:ph type="sldNum" sz="quarter" idx="12"/>
          </p:nvPr>
        </p:nvSpPr>
        <p:spPr>
          <a:xfrm>
            <a:off x="10782300" y="5664200"/>
            <a:ext cx="991309" cy="763179"/>
          </a:xfrm>
        </p:spPr>
        <p:txBody>
          <a:bodyPr vert="horz" lIns="91440" tIns="45720" rIns="91440" bIns="45720" rtlCol="0" anchor="ctr">
            <a:normAutofit/>
          </a:bodyPr>
          <a:lstStyle/>
          <a:p>
            <a:pPr>
              <a:spcAft>
                <a:spcPts val="600"/>
              </a:spcAft>
            </a:pPr>
            <a:r>
              <a:rPr lang="en-US" dirty="0"/>
              <a:t>14</a:t>
            </a:r>
          </a:p>
        </p:txBody>
      </p:sp>
    </p:spTree>
    <p:extLst>
      <p:ext uri="{BB962C8B-B14F-4D97-AF65-F5344CB8AC3E}">
        <p14:creationId xmlns:p14="http://schemas.microsoft.com/office/powerpoint/2010/main" val="4191961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160" name="Rectangle 164">
            <a:extLst>
              <a:ext uri="{FF2B5EF4-FFF2-40B4-BE49-F238E27FC236}">
                <a16:creationId xmlns:a16="http://schemas.microsoft.com/office/drawing/2014/main" id="{DE5704B8-AFBC-4883-AB71-BCA6D2228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61" name="Rectangle 166">
            <a:extLst>
              <a:ext uri="{FF2B5EF4-FFF2-40B4-BE49-F238E27FC236}">
                <a16:creationId xmlns:a16="http://schemas.microsoft.com/office/drawing/2014/main" id="{21DA08C0-4447-4F43-902F-1C63E1711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7" name="Rectangle 1"/>
          <p:cNvSpPr>
            <a:spLocks noChangeArrowheads="1"/>
          </p:cNvSpPr>
          <p:nvPr/>
        </p:nvSpPr>
        <p:spPr bwMode="auto">
          <a:xfrm>
            <a:off x="5059680" y="182881"/>
            <a:ext cx="5242906" cy="2720954"/>
          </a:xfrm>
          <a:prstGeom prst="rect">
            <a:avLst/>
          </a:prstGeom>
        </p:spPr>
        <p:txBody>
          <a:bodyPr vert="horz" lIns="91440" tIns="45720" rIns="91440" bIns="45720" numCol="1" rtlCol="0" anchorCtr="0" compatLnSpc="1">
            <a:prstTxWarp prst="textNoShape">
              <a:avLst/>
            </a:prstTxWarp>
            <a:normAutofit fontScale="92500" lnSpcReduction="20000"/>
          </a:bodyPr>
          <a:lstStyle/>
          <a:p>
            <a:pPr indent="-228600" algn="just" fontAlgn="base">
              <a:lnSpc>
                <a:spcPct val="130000"/>
              </a:lnSpc>
              <a:spcBef>
                <a:spcPct val="0"/>
              </a:spcBef>
              <a:spcAft>
                <a:spcPts val="600"/>
              </a:spcAft>
              <a:buFont typeface="Arial" panose="020B0604020202020204" pitchFamily="34" charset="0"/>
              <a:buChar char="•"/>
            </a:pPr>
            <a:endParaRPr lang="en-US" sz="900" dirty="0">
              <a:latin typeface="Abadi" panose="020B0604020104020204" pitchFamily="34" charset="0"/>
            </a:endParaRPr>
          </a:p>
          <a:p>
            <a:pPr indent="-228600" algn="just" fontAlgn="base">
              <a:lnSpc>
                <a:spcPct val="130000"/>
              </a:lnSpc>
              <a:spcBef>
                <a:spcPct val="0"/>
              </a:spcBef>
              <a:spcAft>
                <a:spcPts val="600"/>
              </a:spcAft>
              <a:buFont typeface="Arial" panose="020B0604020202020204" pitchFamily="34" charset="0"/>
              <a:buChar char="•"/>
            </a:pPr>
            <a:r>
              <a:rPr lang="en-US" sz="3000" b="1" dirty="0" err="1">
                <a:solidFill>
                  <a:schemeClr val="accent1">
                    <a:lumMod val="75000"/>
                  </a:schemeClr>
                </a:solidFill>
                <a:latin typeface="Abadi" panose="020B0604020104020204" pitchFamily="34" charset="0"/>
              </a:rPr>
              <a:t>Gastrosquisis</a:t>
            </a:r>
            <a:endParaRPr lang="en-US" sz="3000" b="1" dirty="0">
              <a:solidFill>
                <a:schemeClr val="accent1">
                  <a:lumMod val="75000"/>
                </a:schemeClr>
              </a:solidFill>
              <a:latin typeface="Abadi" panose="020B0604020104020204" pitchFamily="34" charset="0"/>
            </a:endParaRPr>
          </a:p>
          <a:p>
            <a:pPr algn="just" fontAlgn="base">
              <a:lnSpc>
                <a:spcPct val="130000"/>
              </a:lnSpc>
              <a:spcBef>
                <a:spcPct val="0"/>
              </a:spcBef>
              <a:spcAft>
                <a:spcPts val="600"/>
              </a:spcAft>
            </a:pPr>
            <a:br>
              <a:rPr lang="en-US" sz="1700" dirty="0">
                <a:latin typeface="Abadi" panose="020B0604020104020204" pitchFamily="34" charset="0"/>
              </a:rPr>
            </a:br>
            <a:r>
              <a:rPr lang="en-US" sz="1500" dirty="0" err="1">
                <a:latin typeface="Abadi" panose="020B0604020104020204" pitchFamily="34" charset="0"/>
              </a:rPr>
              <a:t>Suele</a:t>
            </a:r>
            <a:r>
              <a:rPr lang="en-US" sz="1500" dirty="0">
                <a:latin typeface="Abadi" panose="020B0604020104020204" pitchFamily="34" charset="0"/>
              </a:rPr>
              <a:t> </a:t>
            </a:r>
            <a:r>
              <a:rPr lang="en-US" sz="1500" dirty="0" err="1">
                <a:latin typeface="Abadi" panose="020B0604020104020204" pitchFamily="34" charset="0"/>
              </a:rPr>
              <a:t>afectar</a:t>
            </a:r>
            <a:r>
              <a:rPr lang="en-US" sz="1500" dirty="0">
                <a:latin typeface="Abadi" panose="020B0604020104020204" pitchFamily="34" charset="0"/>
              </a:rPr>
              <a:t> </a:t>
            </a:r>
            <a:r>
              <a:rPr lang="en-US" sz="1500" dirty="0" err="1">
                <a:latin typeface="Abadi" panose="020B0604020104020204" pitchFamily="34" charset="0"/>
              </a:rPr>
              <a:t>el</a:t>
            </a:r>
            <a:r>
              <a:rPr lang="en-US" sz="1500" dirty="0">
                <a:latin typeface="Abadi" panose="020B0604020104020204" pitchFamily="34" charset="0"/>
              </a:rPr>
              <a:t> </a:t>
            </a:r>
            <a:r>
              <a:rPr lang="en-US" sz="1500" dirty="0" err="1">
                <a:latin typeface="Abadi" panose="020B0604020104020204" pitchFamily="34" charset="0"/>
              </a:rPr>
              <a:t>lado</a:t>
            </a:r>
            <a:r>
              <a:rPr lang="en-US" sz="1500" dirty="0">
                <a:latin typeface="Abadi" panose="020B0604020104020204" pitchFamily="34" charset="0"/>
              </a:rPr>
              <a:t> derecho. Se </a:t>
            </a:r>
            <a:r>
              <a:rPr lang="en-US" sz="1500" dirty="0" err="1">
                <a:latin typeface="Abadi" panose="020B0604020104020204" pitchFamily="34" charset="0"/>
              </a:rPr>
              <a:t>debería</a:t>
            </a:r>
            <a:r>
              <a:rPr lang="en-US" sz="1500" dirty="0">
                <a:latin typeface="Abadi" panose="020B0604020104020204" pitchFamily="34" charset="0"/>
              </a:rPr>
              <a:t> a una </a:t>
            </a:r>
            <a:r>
              <a:rPr lang="en-US" sz="1500" dirty="0" err="1">
                <a:latin typeface="Abadi" panose="020B0604020104020204" pitchFamily="34" charset="0"/>
              </a:rPr>
              <a:t>anomalía</a:t>
            </a:r>
            <a:r>
              <a:rPr lang="en-US" sz="1500" dirty="0">
                <a:latin typeface="Abadi" panose="020B0604020104020204" pitchFamily="34" charset="0"/>
              </a:rPr>
              <a:t> de la </a:t>
            </a:r>
            <a:r>
              <a:rPr lang="en-US" sz="1500" dirty="0" err="1">
                <a:latin typeface="Abadi" panose="020B0604020104020204" pitchFamily="34" charset="0"/>
              </a:rPr>
              <a:t>involución</a:t>
            </a:r>
            <a:r>
              <a:rPr lang="en-US" sz="1500" dirty="0">
                <a:latin typeface="Abadi" panose="020B0604020104020204" pitchFamily="34" charset="0"/>
              </a:rPr>
              <a:t> de la vena umbilical </a:t>
            </a:r>
            <a:r>
              <a:rPr lang="en-US" sz="1500" dirty="0" err="1">
                <a:latin typeface="Abadi" panose="020B0604020104020204" pitchFamily="34" charset="0"/>
              </a:rPr>
              <a:t>derecha</a:t>
            </a:r>
            <a:r>
              <a:rPr lang="en-US" sz="1500" dirty="0">
                <a:latin typeface="Abadi" panose="020B0604020104020204" pitchFamily="34" charset="0"/>
              </a:rPr>
              <a:t> </a:t>
            </a:r>
            <a:r>
              <a:rPr lang="en-US" sz="1500" dirty="0" err="1">
                <a:latin typeface="Abadi" panose="020B0604020104020204" pitchFamily="34" charset="0"/>
              </a:rPr>
              <a:t>durante</a:t>
            </a:r>
            <a:r>
              <a:rPr lang="en-US" sz="1500" dirty="0">
                <a:latin typeface="Abadi" panose="020B0604020104020204" pitchFamily="34" charset="0"/>
              </a:rPr>
              <a:t> la </a:t>
            </a:r>
            <a:r>
              <a:rPr lang="en-US" sz="1500" dirty="0" err="1">
                <a:latin typeface="Abadi" panose="020B0604020104020204" pitchFamily="34" charset="0"/>
              </a:rPr>
              <a:t>quinta</a:t>
            </a:r>
            <a:r>
              <a:rPr lang="en-US" sz="1500" dirty="0">
                <a:latin typeface="Abadi" panose="020B0604020104020204" pitchFamily="34" charset="0"/>
              </a:rPr>
              <a:t> </a:t>
            </a:r>
            <a:r>
              <a:rPr lang="en-US" sz="1500" dirty="0" err="1">
                <a:latin typeface="Abadi" panose="020B0604020104020204" pitchFamily="34" charset="0"/>
              </a:rPr>
              <a:t>semana</a:t>
            </a:r>
            <a:r>
              <a:rPr lang="en-US" sz="1500" dirty="0">
                <a:latin typeface="Abadi" panose="020B0604020104020204" pitchFamily="34" charset="0"/>
              </a:rPr>
              <a:t> y </a:t>
            </a:r>
            <a:r>
              <a:rPr lang="en-US" sz="1500" dirty="0" err="1">
                <a:latin typeface="Abadi" panose="020B0604020104020204" pitchFamily="34" charset="0"/>
              </a:rPr>
              <a:t>sexta</a:t>
            </a:r>
            <a:r>
              <a:rPr lang="en-US" sz="1500" dirty="0">
                <a:latin typeface="Abadi" panose="020B0604020104020204" pitchFamily="34" charset="0"/>
              </a:rPr>
              <a:t>  </a:t>
            </a:r>
            <a:r>
              <a:rPr lang="en-US" sz="1500" dirty="0" err="1">
                <a:latin typeface="Abadi" panose="020B0604020104020204" pitchFamily="34" charset="0"/>
              </a:rPr>
              <a:t>semana</a:t>
            </a:r>
            <a:endParaRPr lang="en-US" sz="1500" dirty="0">
              <a:latin typeface="Abadi" panose="020B0604020104020204" pitchFamily="34" charset="0"/>
            </a:endParaRPr>
          </a:p>
          <a:p>
            <a:pPr algn="just" fontAlgn="base">
              <a:lnSpc>
                <a:spcPct val="130000"/>
              </a:lnSpc>
              <a:spcBef>
                <a:spcPct val="0"/>
              </a:spcBef>
              <a:spcAft>
                <a:spcPts val="600"/>
              </a:spcAft>
            </a:pPr>
            <a:br>
              <a:rPr lang="en-US" sz="1500" dirty="0">
                <a:latin typeface="Abadi" panose="020B0604020104020204" pitchFamily="34" charset="0"/>
              </a:rPr>
            </a:br>
            <a:r>
              <a:rPr lang="en-US" sz="1500" dirty="0">
                <a:latin typeface="Abadi" panose="020B0604020104020204" pitchFamily="34" charset="0"/>
              </a:rPr>
              <a:t>Es la </a:t>
            </a:r>
            <a:r>
              <a:rPr lang="en-US" sz="1500" dirty="0" err="1">
                <a:latin typeface="Abadi" panose="020B0604020104020204" pitchFamily="34" charset="0"/>
              </a:rPr>
              <a:t>abertura</a:t>
            </a:r>
            <a:r>
              <a:rPr lang="en-US" sz="1500" dirty="0">
                <a:latin typeface="Abadi" panose="020B0604020104020204" pitchFamily="34" charset="0"/>
              </a:rPr>
              <a:t> de la pared  abdominal </a:t>
            </a:r>
            <a:r>
              <a:rPr lang="en-US" sz="1500" dirty="0" err="1">
                <a:latin typeface="Abadi" panose="020B0604020104020204" pitchFamily="34" charset="0"/>
              </a:rPr>
              <a:t>situada</a:t>
            </a:r>
            <a:r>
              <a:rPr lang="en-US" sz="1500" dirty="0">
                <a:latin typeface="Abadi" panose="020B0604020104020204" pitchFamily="34" charset="0"/>
              </a:rPr>
              <a:t> entre los </a:t>
            </a:r>
            <a:r>
              <a:rPr lang="en-US" sz="1500" dirty="0" err="1">
                <a:latin typeface="Abadi" panose="020B0604020104020204" pitchFamily="34" charset="0"/>
              </a:rPr>
              <a:t>músculos</a:t>
            </a:r>
            <a:r>
              <a:rPr lang="en-US" sz="1500" dirty="0">
                <a:latin typeface="Abadi" panose="020B0604020104020204" pitchFamily="34" charset="0"/>
              </a:rPr>
              <a:t> rectos e </a:t>
            </a:r>
            <a:r>
              <a:rPr lang="en-US" sz="1500" dirty="0" err="1">
                <a:latin typeface="Abadi" panose="020B0604020104020204" pitchFamily="34" charset="0"/>
              </a:rPr>
              <a:t>inmediatamente</a:t>
            </a:r>
            <a:r>
              <a:rPr lang="en-US" sz="1500" dirty="0">
                <a:latin typeface="Abadi" panose="020B0604020104020204" pitchFamily="34" charset="0"/>
              </a:rPr>
              <a:t> lateral al </a:t>
            </a:r>
            <a:r>
              <a:rPr lang="en-US" sz="1500" dirty="0" err="1">
                <a:latin typeface="Abadi" panose="020B0604020104020204" pitchFamily="34" charset="0"/>
              </a:rPr>
              <a:t>ombligo</a:t>
            </a:r>
            <a:r>
              <a:rPr lang="en-US" sz="1500" dirty="0">
                <a:latin typeface="Abadi" panose="020B0604020104020204" pitchFamily="34" charset="0"/>
              </a:rPr>
              <a:t>.</a:t>
            </a:r>
            <a:endParaRPr lang="en-US" altLang="ja-JP" sz="1500" dirty="0">
              <a:latin typeface="Abadi" panose="020B0604020104020204" pitchFamily="34" charset="0"/>
            </a:endParaRPr>
          </a:p>
        </p:txBody>
      </p:sp>
      <p:sp useBgFill="1">
        <p:nvSpPr>
          <p:cNvPr id="45162" name="Rectangle 168">
            <a:extLst>
              <a:ext uri="{FF2B5EF4-FFF2-40B4-BE49-F238E27FC236}">
                <a16:creationId xmlns:a16="http://schemas.microsoft.com/office/drawing/2014/main" id="{86FDA5E0-B1EC-4E83-9AD7-EBC29C013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615" y="3928598"/>
            <a:ext cx="6057082" cy="2113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descr="DSC00368">
            <a:extLst>
              <a:ext uri="{FF2B5EF4-FFF2-40B4-BE49-F238E27FC236}">
                <a16:creationId xmlns:a16="http://schemas.microsoft.com/office/drawing/2014/main" id="{601F7133-47F0-4D22-8D4B-CD1DF023F3E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8909" t="1" r="24539" b="-5"/>
          <a:stretch/>
        </p:blipFill>
        <p:spPr bwMode="auto">
          <a:xfrm flipH="1">
            <a:off x="5481555" y="4110766"/>
            <a:ext cx="1727740" cy="1947135"/>
          </a:xfrm>
          <a:prstGeom prst="rect">
            <a:avLst/>
          </a:prstGeom>
          <a:noFill/>
        </p:spPr>
      </p:pic>
      <p:pic>
        <p:nvPicPr>
          <p:cNvPr id="22" name="Imagen 21">
            <a:extLst>
              <a:ext uri="{FF2B5EF4-FFF2-40B4-BE49-F238E27FC236}">
                <a16:creationId xmlns:a16="http://schemas.microsoft.com/office/drawing/2014/main" id="{7C9EE8EC-006F-4889-9D03-F3DE0EDBCE4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3897" t="15932" r="62779" b="31130"/>
          <a:stretch/>
        </p:blipFill>
        <p:spPr>
          <a:xfrm>
            <a:off x="9083040" y="4013180"/>
            <a:ext cx="1592656" cy="2033334"/>
          </a:xfrm>
          <a:prstGeom prst="rect">
            <a:avLst/>
          </a:prstGeom>
        </p:spPr>
      </p:pic>
      <p:pic>
        <p:nvPicPr>
          <p:cNvPr id="12" name="Picture 2" descr="DSC02825">
            <a:extLst>
              <a:ext uri="{FF2B5EF4-FFF2-40B4-BE49-F238E27FC236}">
                <a16:creationId xmlns:a16="http://schemas.microsoft.com/office/drawing/2014/main" id="{0069BDAD-134F-455E-8BF9-DC80D8FCCB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rcRect l="29278" r="23991" b="9850"/>
          <a:stretch/>
        </p:blipFill>
        <p:spPr bwMode="auto">
          <a:xfrm flipH="1">
            <a:off x="7475054" y="4008684"/>
            <a:ext cx="1240241" cy="2039677"/>
          </a:xfrm>
          <a:prstGeom prst="rect">
            <a:avLst/>
          </a:prstGeom>
          <a:noFill/>
        </p:spPr>
      </p:pic>
      <p:cxnSp>
        <p:nvCxnSpPr>
          <p:cNvPr id="45163" name="Straight Connector 170">
            <a:extLst>
              <a:ext uri="{FF2B5EF4-FFF2-40B4-BE49-F238E27FC236}">
                <a16:creationId xmlns:a16="http://schemas.microsoft.com/office/drawing/2014/main" id="{A80F982C-89FD-4E0D-8A3A-212F4AF371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164" name="Rectangle 172">
            <a:extLst>
              <a:ext uri="{FF2B5EF4-FFF2-40B4-BE49-F238E27FC236}">
                <a16:creationId xmlns:a16="http://schemas.microsoft.com/office/drawing/2014/main" id="{4313902D-DF5B-4466-BCA0-EAEF26061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165" name="Straight Connector 174">
            <a:extLst>
              <a:ext uri="{FF2B5EF4-FFF2-40B4-BE49-F238E27FC236}">
                <a16:creationId xmlns:a16="http://schemas.microsoft.com/office/drawing/2014/main" id="{A3498FCE-610E-4B6F-873D-87F261E454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166" name="Straight Connector 176">
            <a:extLst>
              <a:ext uri="{FF2B5EF4-FFF2-40B4-BE49-F238E27FC236}">
                <a16:creationId xmlns:a16="http://schemas.microsoft.com/office/drawing/2014/main" id="{ABA5BCE4-5E10-4A38-A6FD-6A4946E780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40658"/>
            <a:ext cx="0" cy="570155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167" name="Straight Connector 178">
            <a:extLst>
              <a:ext uri="{FF2B5EF4-FFF2-40B4-BE49-F238E27FC236}">
                <a16:creationId xmlns:a16="http://schemas.microsoft.com/office/drawing/2014/main" id="{ED64EE27-1746-4D46-A866-AB6D1E7A6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933825"/>
            <a:ext cx="60570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Marcador de número de diapositiva 3">
            <a:extLst>
              <a:ext uri="{FF2B5EF4-FFF2-40B4-BE49-F238E27FC236}">
                <a16:creationId xmlns:a16="http://schemas.microsoft.com/office/drawing/2014/main" id="{EA0B329D-D6A3-4ACB-B713-390CD69CD231}"/>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r>
              <a:rPr lang="en-US" dirty="0"/>
              <a:t>15</a:t>
            </a:r>
          </a:p>
        </p:txBody>
      </p:sp>
      <p:sp>
        <p:nvSpPr>
          <p:cNvPr id="101" name="CuadroTexto 100">
            <a:extLst>
              <a:ext uri="{FF2B5EF4-FFF2-40B4-BE49-F238E27FC236}">
                <a16:creationId xmlns:a16="http://schemas.microsoft.com/office/drawing/2014/main" id="{DC9CFB37-39BF-4EA8-B453-A21609F56655}"/>
              </a:ext>
            </a:extLst>
          </p:cNvPr>
          <p:cNvSpPr txBox="1"/>
          <p:nvPr/>
        </p:nvSpPr>
        <p:spPr>
          <a:xfrm>
            <a:off x="403860" y="255574"/>
            <a:ext cx="4283822" cy="4781181"/>
          </a:xfrm>
          <a:prstGeom prst="rect">
            <a:avLst/>
          </a:prstGeom>
          <a:noFill/>
        </p:spPr>
        <p:txBody>
          <a:bodyPr wrap="square">
            <a:spAutoFit/>
          </a:bodyPr>
          <a:lstStyle/>
          <a:p>
            <a:pPr algn="just" fontAlgn="base">
              <a:lnSpc>
                <a:spcPct val="130000"/>
              </a:lnSpc>
              <a:spcBef>
                <a:spcPct val="0"/>
              </a:spcBef>
              <a:spcAft>
                <a:spcPts val="600"/>
              </a:spcAft>
            </a:pPr>
            <a:r>
              <a:rPr lang="en-US" altLang="ja-JP" sz="2800" b="1" dirty="0">
                <a:solidFill>
                  <a:schemeClr val="accent1"/>
                </a:solidFill>
                <a:latin typeface="Abadi" panose="020B0604020104020204" pitchFamily="34" charset="0"/>
              </a:rPr>
              <a:t> </a:t>
            </a:r>
            <a:r>
              <a:rPr lang="en-US" altLang="ja-JP" sz="2800" b="1" dirty="0">
                <a:solidFill>
                  <a:schemeClr val="accent1">
                    <a:lumMod val="75000"/>
                  </a:schemeClr>
                </a:solidFill>
                <a:latin typeface="Abadi" panose="020B0604020104020204" pitchFamily="34" charset="0"/>
              </a:rPr>
              <a:t>0nfalocele</a:t>
            </a:r>
            <a:endParaRPr lang="en-US" altLang="ja-JP" sz="2800" dirty="0">
              <a:solidFill>
                <a:schemeClr val="accent1">
                  <a:lumMod val="75000"/>
                </a:schemeClr>
              </a:solidFill>
              <a:latin typeface="Abadi" panose="020B0604020104020204" pitchFamily="34" charset="0"/>
            </a:endParaRPr>
          </a:p>
          <a:p>
            <a:pPr indent="-228600" algn="just" fontAlgn="base">
              <a:lnSpc>
                <a:spcPct val="130000"/>
              </a:lnSpc>
              <a:spcBef>
                <a:spcPct val="0"/>
              </a:spcBef>
              <a:spcAft>
                <a:spcPts val="600"/>
              </a:spcAft>
              <a:buFont typeface="Arial" panose="020B0604020202020204" pitchFamily="34" charset="0"/>
              <a:buChar char="•"/>
            </a:pPr>
            <a:r>
              <a:rPr lang="en-US" altLang="ja-JP" sz="1400" dirty="0" err="1">
                <a:latin typeface="Abadi" panose="020B0604020104020204" pitchFamily="34" charset="0"/>
              </a:rPr>
              <a:t>Consiste</a:t>
            </a:r>
            <a:r>
              <a:rPr lang="en-US" altLang="ja-JP" sz="1400" dirty="0">
                <a:latin typeface="Abadi" panose="020B0604020104020204" pitchFamily="34" charset="0"/>
              </a:rPr>
              <a:t> </a:t>
            </a:r>
            <a:r>
              <a:rPr lang="en-US" altLang="ja-JP" sz="1400" dirty="0" err="1">
                <a:latin typeface="Abadi" panose="020B0604020104020204" pitchFamily="34" charset="0"/>
              </a:rPr>
              <a:t>en</a:t>
            </a:r>
            <a:r>
              <a:rPr lang="en-US" altLang="ja-JP" sz="1400" dirty="0">
                <a:latin typeface="Abadi" panose="020B0604020104020204" pitchFamily="34" charset="0"/>
              </a:rPr>
              <a:t> una </a:t>
            </a:r>
            <a:r>
              <a:rPr lang="en-US" altLang="ja-JP" sz="1400" dirty="0" err="1">
                <a:latin typeface="Abadi" panose="020B0604020104020204" pitchFamily="34" charset="0"/>
              </a:rPr>
              <a:t>evisceración</a:t>
            </a:r>
            <a:r>
              <a:rPr lang="en-US" altLang="ja-JP" sz="1400" dirty="0">
                <a:latin typeface="Abadi" panose="020B0604020104020204" pitchFamily="34" charset="0"/>
              </a:rPr>
              <a:t> de </a:t>
            </a:r>
            <a:r>
              <a:rPr lang="en-US" altLang="ja-JP" sz="1400" dirty="0" err="1">
                <a:latin typeface="Abadi" panose="020B0604020104020204" pitchFamily="34" charset="0"/>
              </a:rPr>
              <a:t>órganos</a:t>
            </a:r>
            <a:r>
              <a:rPr lang="en-US" altLang="ja-JP" sz="1400" dirty="0">
                <a:latin typeface="Abadi" panose="020B0604020104020204" pitchFamily="34" charset="0"/>
              </a:rPr>
              <a:t> </a:t>
            </a:r>
            <a:r>
              <a:rPr lang="en-US" altLang="ja-JP" sz="1400" dirty="0" err="1">
                <a:latin typeface="Abadi" panose="020B0604020104020204" pitchFamily="34" charset="0"/>
              </a:rPr>
              <a:t>abdominales</a:t>
            </a:r>
            <a:r>
              <a:rPr lang="en-US" altLang="ja-JP" sz="1400" dirty="0">
                <a:latin typeface="Abadi" panose="020B0604020104020204" pitchFamily="34" charset="0"/>
              </a:rPr>
              <a:t>. La </a:t>
            </a:r>
            <a:r>
              <a:rPr lang="en-US" altLang="ja-JP" sz="1400" dirty="0" err="1">
                <a:latin typeface="Abadi" panose="020B0604020104020204" pitchFamily="34" charset="0"/>
              </a:rPr>
              <a:t>complejidad</a:t>
            </a:r>
            <a:r>
              <a:rPr lang="en-US" altLang="ja-JP" sz="1400" dirty="0">
                <a:latin typeface="Abadi" panose="020B0604020104020204" pitchFamily="34" charset="0"/>
              </a:rPr>
              <a:t> de </a:t>
            </a:r>
            <a:r>
              <a:rPr lang="en-US" altLang="ja-JP" sz="1400" dirty="0" err="1">
                <a:latin typeface="Abadi" panose="020B0604020104020204" pitchFamily="34" charset="0"/>
              </a:rPr>
              <a:t>esta</a:t>
            </a:r>
            <a:r>
              <a:rPr lang="en-US" altLang="ja-JP" sz="1400" dirty="0">
                <a:latin typeface="Abadi" panose="020B0604020104020204" pitchFamily="34" charset="0"/>
              </a:rPr>
              <a:t> </a:t>
            </a:r>
            <a:r>
              <a:rPr lang="en-US" altLang="ja-JP" sz="1400" dirty="0" err="1">
                <a:latin typeface="Abadi" panose="020B0604020104020204" pitchFamily="34" charset="0"/>
              </a:rPr>
              <a:t>alteración</a:t>
            </a:r>
            <a:r>
              <a:rPr lang="en-US" altLang="ja-JP" sz="1400" dirty="0">
                <a:latin typeface="Abadi" panose="020B0604020104020204" pitchFamily="34" charset="0"/>
              </a:rPr>
              <a:t> es variable </a:t>
            </a:r>
            <a:r>
              <a:rPr lang="en-US" altLang="ja-JP" sz="1400" dirty="0" err="1">
                <a:latin typeface="Abadi" panose="020B0604020104020204" pitchFamily="34" charset="0"/>
              </a:rPr>
              <a:t>ya</a:t>
            </a:r>
            <a:r>
              <a:rPr lang="en-US" altLang="ja-JP" sz="1400" dirty="0">
                <a:latin typeface="Abadi" panose="020B0604020104020204" pitchFamily="34" charset="0"/>
              </a:rPr>
              <a:t> que </a:t>
            </a:r>
            <a:r>
              <a:rPr lang="en-US" altLang="ja-JP" sz="1400" dirty="0" err="1">
                <a:latin typeface="Abadi" panose="020B0604020104020204" pitchFamily="34" charset="0"/>
              </a:rPr>
              <a:t>puede</a:t>
            </a:r>
            <a:r>
              <a:rPr lang="en-US" altLang="ja-JP" sz="1400" dirty="0">
                <a:latin typeface="Abadi" panose="020B0604020104020204" pitchFamily="34" charset="0"/>
              </a:rPr>
              <a:t> </a:t>
            </a:r>
            <a:r>
              <a:rPr lang="en-US" altLang="ja-JP" sz="1400" dirty="0" err="1">
                <a:latin typeface="Abadi" panose="020B0604020104020204" pitchFamily="34" charset="0"/>
              </a:rPr>
              <a:t>contener</a:t>
            </a:r>
            <a:r>
              <a:rPr lang="en-US" altLang="ja-JP" sz="1400" dirty="0">
                <a:latin typeface="Abadi" panose="020B0604020104020204" pitchFamily="34" charset="0"/>
              </a:rPr>
              <a:t> un </a:t>
            </a:r>
            <a:r>
              <a:rPr lang="en-US" altLang="ja-JP" sz="1400" dirty="0" err="1">
                <a:latin typeface="Abadi" panose="020B0604020104020204" pitchFamily="34" charset="0"/>
              </a:rPr>
              <a:t>asa</a:t>
            </a:r>
            <a:r>
              <a:rPr lang="en-US" altLang="ja-JP" sz="1400" dirty="0">
                <a:latin typeface="Abadi" panose="020B0604020104020204" pitchFamily="34" charset="0"/>
              </a:rPr>
              <a:t> intestinal o la mayor </a:t>
            </a:r>
            <a:r>
              <a:rPr lang="en-US" altLang="ja-JP" sz="1400" dirty="0" err="1">
                <a:latin typeface="Abadi" panose="020B0604020104020204" pitchFamily="34" charset="0"/>
              </a:rPr>
              <a:t>parte</a:t>
            </a:r>
            <a:r>
              <a:rPr lang="en-US" altLang="ja-JP" sz="1400" dirty="0">
                <a:latin typeface="Abadi" panose="020B0604020104020204" pitchFamily="34" charset="0"/>
              </a:rPr>
              <a:t> del </a:t>
            </a:r>
            <a:r>
              <a:rPr lang="en-US" altLang="ja-JP" sz="1400" dirty="0" err="1">
                <a:latin typeface="Abadi" panose="020B0604020104020204" pitchFamily="34" charset="0"/>
              </a:rPr>
              <a:t>intestino</a:t>
            </a:r>
            <a:r>
              <a:rPr lang="en-US" altLang="ja-JP" sz="1400" dirty="0">
                <a:latin typeface="Abadi" panose="020B0604020104020204" pitchFamily="34" charset="0"/>
              </a:rPr>
              <a:t>. </a:t>
            </a:r>
            <a:r>
              <a:rPr lang="en-US" altLang="ja-JP" sz="1400" dirty="0" err="1">
                <a:latin typeface="Abadi" panose="020B0604020104020204" pitchFamily="34" charset="0"/>
              </a:rPr>
              <a:t>Esta</a:t>
            </a:r>
            <a:r>
              <a:rPr lang="en-US" altLang="ja-JP" sz="1400" dirty="0">
                <a:latin typeface="Abadi" panose="020B0604020104020204" pitchFamily="34" charset="0"/>
              </a:rPr>
              <a:t> </a:t>
            </a:r>
            <a:r>
              <a:rPr lang="en-US" altLang="ja-JP" sz="1400" dirty="0" err="1">
                <a:latin typeface="Abadi" panose="020B0604020104020204" pitchFamily="34" charset="0"/>
              </a:rPr>
              <a:t>protrusión</a:t>
            </a:r>
            <a:r>
              <a:rPr lang="en-US" altLang="ja-JP" sz="1400" dirty="0">
                <a:latin typeface="Abadi" panose="020B0604020104020204" pitchFamily="34" charset="0"/>
              </a:rPr>
              <a:t> </a:t>
            </a:r>
            <a:r>
              <a:rPr lang="en-US" altLang="ja-JP" sz="1400" dirty="0" err="1">
                <a:latin typeface="Abadi" panose="020B0604020104020204" pitchFamily="34" charset="0"/>
              </a:rPr>
              <a:t>generalmente</a:t>
            </a:r>
            <a:r>
              <a:rPr lang="en-US" altLang="ja-JP" sz="1400" dirty="0">
                <a:latin typeface="Abadi" panose="020B0604020104020204" pitchFamily="34" charset="0"/>
              </a:rPr>
              <a:t> </a:t>
            </a:r>
            <a:r>
              <a:rPr lang="en-US" altLang="ja-JP" sz="1400" dirty="0" err="1">
                <a:latin typeface="Abadi" panose="020B0604020104020204" pitchFamily="34" charset="0"/>
              </a:rPr>
              <a:t>esta</a:t>
            </a:r>
            <a:r>
              <a:rPr lang="en-US" altLang="ja-JP" sz="1400" dirty="0">
                <a:latin typeface="Abadi" panose="020B0604020104020204" pitchFamily="34" charset="0"/>
              </a:rPr>
              <a:t> </a:t>
            </a:r>
            <a:r>
              <a:rPr lang="en-US" altLang="ja-JP" sz="1400" dirty="0" err="1">
                <a:latin typeface="Abadi" panose="020B0604020104020204" pitchFamily="34" charset="0"/>
              </a:rPr>
              <a:t>cubierta</a:t>
            </a:r>
            <a:r>
              <a:rPr lang="en-US" altLang="ja-JP" sz="1400" dirty="0">
                <a:latin typeface="Abadi" panose="020B0604020104020204" pitchFamily="34" charset="0"/>
              </a:rPr>
              <a:t> por una </a:t>
            </a:r>
            <a:r>
              <a:rPr lang="en-US" altLang="ja-JP" sz="1400" dirty="0" err="1">
                <a:latin typeface="Abadi" panose="020B0604020104020204" pitchFamily="34" charset="0"/>
              </a:rPr>
              <a:t>membrana</a:t>
            </a:r>
            <a:r>
              <a:rPr lang="en-US" altLang="ja-JP" sz="1400" dirty="0">
                <a:latin typeface="Abadi" panose="020B0604020104020204" pitchFamily="34" charset="0"/>
              </a:rPr>
              <a:t> </a:t>
            </a:r>
            <a:r>
              <a:rPr lang="en-US" altLang="ja-JP" sz="1400" dirty="0" err="1">
                <a:latin typeface="Abadi" panose="020B0604020104020204" pitchFamily="34" charset="0"/>
              </a:rPr>
              <a:t>translúcida</a:t>
            </a:r>
            <a:r>
              <a:rPr lang="en-US" altLang="ja-JP" sz="1400" dirty="0">
                <a:latin typeface="Abadi" panose="020B0604020104020204" pitchFamily="34" charset="0"/>
              </a:rPr>
              <a:t> </a:t>
            </a:r>
            <a:r>
              <a:rPr lang="en-US" altLang="ja-JP" sz="1400" dirty="0" err="1">
                <a:latin typeface="Abadi" panose="020B0604020104020204" pitchFamily="34" charset="0"/>
              </a:rPr>
              <a:t>consistente</a:t>
            </a:r>
            <a:r>
              <a:rPr lang="en-US" altLang="ja-JP" sz="1400" dirty="0">
                <a:latin typeface="Abadi" panose="020B0604020104020204" pitchFamily="34" charset="0"/>
              </a:rPr>
              <a:t> </a:t>
            </a:r>
            <a:r>
              <a:rPr lang="en-US" altLang="ja-JP" sz="1400" dirty="0" err="1">
                <a:latin typeface="Abadi" panose="020B0604020104020204" pitchFamily="34" charset="0"/>
              </a:rPr>
              <a:t>en</a:t>
            </a:r>
            <a:r>
              <a:rPr lang="en-US" altLang="ja-JP" sz="1400" dirty="0">
                <a:latin typeface="Abadi" panose="020B0604020104020204" pitchFamily="34" charset="0"/>
              </a:rPr>
              <a:t> una </a:t>
            </a:r>
            <a:r>
              <a:rPr lang="en-US" altLang="ja-JP" sz="1400" dirty="0" err="1">
                <a:latin typeface="Abadi" panose="020B0604020104020204" pitchFamily="34" charset="0"/>
              </a:rPr>
              <a:t>capa</a:t>
            </a:r>
            <a:r>
              <a:rPr lang="en-US" altLang="ja-JP" sz="1400" dirty="0">
                <a:latin typeface="Abadi" panose="020B0604020104020204" pitchFamily="34" charset="0"/>
              </a:rPr>
              <a:t> interna de </a:t>
            </a:r>
            <a:r>
              <a:rPr lang="en-US" altLang="ja-JP" sz="1400" dirty="0" err="1">
                <a:latin typeface="Abadi" panose="020B0604020104020204" pitchFamily="34" charset="0"/>
              </a:rPr>
              <a:t>peritoneo</a:t>
            </a:r>
            <a:r>
              <a:rPr lang="en-US" altLang="ja-JP" sz="1400" dirty="0">
                <a:latin typeface="Abadi" panose="020B0604020104020204" pitchFamily="34" charset="0"/>
              </a:rPr>
              <a:t> y una </a:t>
            </a:r>
            <a:r>
              <a:rPr lang="en-US" altLang="ja-JP" sz="1400" dirty="0" err="1">
                <a:latin typeface="Abadi" panose="020B0604020104020204" pitchFamily="34" charset="0"/>
              </a:rPr>
              <a:t>capa</a:t>
            </a:r>
            <a:r>
              <a:rPr lang="en-US" altLang="ja-JP" sz="1400" dirty="0">
                <a:latin typeface="Abadi" panose="020B0604020104020204" pitchFamily="34" charset="0"/>
              </a:rPr>
              <a:t> externa de amnios, </a:t>
            </a:r>
            <a:r>
              <a:rPr lang="en-US" altLang="ja-JP" sz="1400" dirty="0" err="1">
                <a:latin typeface="Abadi" panose="020B0604020104020204" pitchFamily="34" charset="0"/>
              </a:rPr>
              <a:t>separadas</a:t>
            </a:r>
            <a:r>
              <a:rPr lang="en-US" altLang="ja-JP" sz="1400" dirty="0">
                <a:latin typeface="Abadi" panose="020B0604020104020204" pitchFamily="34" charset="0"/>
              </a:rPr>
              <a:t> por </a:t>
            </a:r>
            <a:r>
              <a:rPr lang="en-US" altLang="ja-JP" sz="1400" dirty="0" err="1">
                <a:latin typeface="Abadi" panose="020B0604020104020204" pitchFamily="34" charset="0"/>
              </a:rPr>
              <a:t>gelatina</a:t>
            </a:r>
            <a:r>
              <a:rPr lang="en-US" altLang="ja-JP" sz="1400" dirty="0">
                <a:latin typeface="Abadi" panose="020B0604020104020204" pitchFamily="34" charset="0"/>
              </a:rPr>
              <a:t> de </a:t>
            </a:r>
            <a:r>
              <a:rPr lang="en-US" altLang="ja-JP" sz="1400" dirty="0" err="1">
                <a:latin typeface="Abadi" panose="020B0604020104020204" pitchFamily="34" charset="0"/>
              </a:rPr>
              <a:t>tejido</a:t>
            </a:r>
            <a:r>
              <a:rPr lang="en-US" altLang="ja-JP" sz="1400" dirty="0">
                <a:latin typeface="Abadi" panose="020B0604020104020204" pitchFamily="34" charset="0"/>
              </a:rPr>
              <a:t> </a:t>
            </a:r>
            <a:r>
              <a:rPr lang="en-US" altLang="ja-JP" sz="1400" dirty="0" err="1">
                <a:latin typeface="Abadi" panose="020B0604020104020204" pitchFamily="34" charset="0"/>
              </a:rPr>
              <a:t>mucoso</a:t>
            </a:r>
            <a:r>
              <a:rPr lang="en-US" altLang="ja-JP" sz="1400" dirty="0">
                <a:latin typeface="Abadi" panose="020B0604020104020204" pitchFamily="34" charset="0"/>
              </a:rPr>
              <a:t>.</a:t>
            </a:r>
          </a:p>
          <a:p>
            <a:pPr algn="just" fontAlgn="base">
              <a:lnSpc>
                <a:spcPct val="130000"/>
              </a:lnSpc>
              <a:spcBef>
                <a:spcPct val="0"/>
              </a:spcBef>
              <a:spcAft>
                <a:spcPts val="600"/>
              </a:spcAft>
            </a:pPr>
            <a:endParaRPr lang="en-US" altLang="ja-JP" sz="1400" dirty="0">
              <a:latin typeface="Abadi" panose="020B0604020104020204" pitchFamily="34" charset="0"/>
            </a:endParaRPr>
          </a:p>
          <a:p>
            <a:pPr indent="-228600" algn="just" fontAlgn="base">
              <a:lnSpc>
                <a:spcPct val="130000"/>
              </a:lnSpc>
              <a:spcBef>
                <a:spcPct val="0"/>
              </a:spcBef>
              <a:spcAft>
                <a:spcPts val="600"/>
              </a:spcAft>
              <a:buFont typeface="Arial" panose="020B0604020202020204" pitchFamily="34" charset="0"/>
              <a:buChar char="•"/>
            </a:pPr>
            <a:r>
              <a:rPr lang="en-US" altLang="ja-JP" sz="1400" dirty="0">
                <a:latin typeface="Abadi" panose="020B0604020104020204" pitchFamily="34" charset="0"/>
              </a:rPr>
              <a:t> El </a:t>
            </a:r>
            <a:r>
              <a:rPr lang="en-US" altLang="ja-JP" sz="1400" dirty="0" err="1">
                <a:latin typeface="Abadi" panose="020B0604020104020204" pitchFamily="34" charset="0"/>
              </a:rPr>
              <a:t>tamaño</a:t>
            </a:r>
            <a:r>
              <a:rPr lang="en-US" altLang="ja-JP" sz="1400" dirty="0">
                <a:latin typeface="Abadi" panose="020B0604020104020204" pitchFamily="34" charset="0"/>
              </a:rPr>
              <a:t> del </a:t>
            </a:r>
            <a:r>
              <a:rPr lang="en-US" altLang="ja-JP" sz="1400" dirty="0" err="1">
                <a:latin typeface="Abadi" panose="020B0604020104020204" pitchFamily="34" charset="0"/>
              </a:rPr>
              <a:t>defecto</a:t>
            </a:r>
            <a:r>
              <a:rPr lang="en-US" altLang="ja-JP" sz="1400" dirty="0">
                <a:latin typeface="Abadi" panose="020B0604020104020204" pitchFamily="34" charset="0"/>
              </a:rPr>
              <a:t> de la pared abdominal </a:t>
            </a:r>
            <a:r>
              <a:rPr lang="en-US" altLang="ja-JP" sz="1400" dirty="0" err="1">
                <a:latin typeface="Abadi" panose="020B0604020104020204" pitchFamily="34" charset="0"/>
              </a:rPr>
              <a:t>varía</a:t>
            </a:r>
            <a:r>
              <a:rPr lang="en-US" altLang="ja-JP" sz="1400" dirty="0">
                <a:latin typeface="Abadi" panose="020B0604020104020204" pitchFamily="34" charset="0"/>
              </a:rPr>
              <a:t> </a:t>
            </a:r>
            <a:r>
              <a:rPr lang="en-US" altLang="ja-JP" sz="1400" dirty="0" err="1">
                <a:latin typeface="Abadi" panose="020B0604020104020204" pitchFamily="34" charset="0"/>
              </a:rPr>
              <a:t>desde</a:t>
            </a:r>
            <a:r>
              <a:rPr lang="en-US" altLang="ja-JP" sz="1400" dirty="0">
                <a:latin typeface="Abadi" panose="020B0604020104020204" pitchFamily="34" charset="0"/>
              </a:rPr>
              <a:t> una </a:t>
            </a:r>
            <a:r>
              <a:rPr lang="en-US" altLang="ja-JP" sz="1400" dirty="0" err="1">
                <a:latin typeface="Abadi" panose="020B0604020104020204" pitchFamily="34" charset="0"/>
              </a:rPr>
              <a:t>pequeña</a:t>
            </a:r>
            <a:r>
              <a:rPr lang="en-US" altLang="ja-JP" sz="1400" dirty="0">
                <a:latin typeface="Abadi" panose="020B0604020104020204" pitchFamily="34" charset="0"/>
              </a:rPr>
              <a:t> </a:t>
            </a:r>
            <a:r>
              <a:rPr lang="en-US" altLang="ja-JP" sz="1400" dirty="0" err="1">
                <a:latin typeface="Abadi" panose="020B0604020104020204" pitchFamily="34" charset="0"/>
              </a:rPr>
              <a:t>ruptura</a:t>
            </a:r>
            <a:r>
              <a:rPr lang="en-US" altLang="ja-JP" sz="1400" dirty="0">
                <a:latin typeface="Abadi" panose="020B0604020104020204" pitchFamily="34" charset="0"/>
              </a:rPr>
              <a:t> </a:t>
            </a:r>
            <a:r>
              <a:rPr lang="en-US" altLang="ja-JP" sz="1400" dirty="0" err="1">
                <a:latin typeface="Abadi" panose="020B0604020104020204" pitchFamily="34" charset="0"/>
              </a:rPr>
              <a:t>desde</a:t>
            </a:r>
            <a:r>
              <a:rPr lang="en-US" altLang="ja-JP" sz="1400" dirty="0">
                <a:latin typeface="Abadi" panose="020B0604020104020204" pitchFamily="34" charset="0"/>
              </a:rPr>
              <a:t> la </a:t>
            </a:r>
            <a:r>
              <a:rPr lang="en-US" altLang="ja-JP" sz="1400" dirty="0" err="1">
                <a:latin typeface="Abadi" panose="020B0604020104020204" pitchFamily="34" charset="0"/>
              </a:rPr>
              <a:t>cual</a:t>
            </a:r>
            <a:r>
              <a:rPr lang="en-US" altLang="ja-JP" sz="1400" dirty="0">
                <a:latin typeface="Abadi" panose="020B0604020104020204" pitchFamily="34" charset="0"/>
              </a:rPr>
              <a:t> sale un </a:t>
            </a:r>
            <a:r>
              <a:rPr lang="en-US" altLang="ja-JP" sz="1400" dirty="0" err="1">
                <a:latin typeface="Abadi" panose="020B0604020104020204" pitchFamily="34" charset="0"/>
              </a:rPr>
              <a:t>asa</a:t>
            </a:r>
            <a:r>
              <a:rPr lang="en-US" altLang="ja-JP" sz="1400" dirty="0">
                <a:latin typeface="Abadi" panose="020B0604020104020204" pitchFamily="34" charset="0"/>
              </a:rPr>
              <a:t> o </a:t>
            </a:r>
            <a:r>
              <a:rPr lang="en-US" altLang="ja-JP" sz="1400" dirty="0" err="1">
                <a:latin typeface="Abadi" panose="020B0604020104020204" pitchFamily="34" charset="0"/>
              </a:rPr>
              <a:t>parte</a:t>
            </a:r>
            <a:r>
              <a:rPr lang="en-US" altLang="ja-JP" sz="1400" dirty="0">
                <a:latin typeface="Abadi" panose="020B0604020104020204" pitchFamily="34" charset="0"/>
              </a:rPr>
              <a:t> de un </a:t>
            </a:r>
            <a:r>
              <a:rPr lang="en-US" altLang="ja-JP" sz="1400" dirty="0" err="1">
                <a:latin typeface="Abadi" panose="020B0604020104020204" pitchFamily="34" charset="0"/>
              </a:rPr>
              <a:t>asa</a:t>
            </a:r>
            <a:r>
              <a:rPr lang="en-US" altLang="ja-JP" sz="1400" dirty="0">
                <a:latin typeface="Abadi" panose="020B0604020104020204" pitchFamily="34" charset="0"/>
              </a:rPr>
              <a:t> del </a:t>
            </a:r>
            <a:r>
              <a:rPr lang="en-US" altLang="ja-JP" sz="1400" dirty="0" err="1">
                <a:latin typeface="Abadi" panose="020B0604020104020204" pitchFamily="34" charset="0"/>
              </a:rPr>
              <a:t>intestino</a:t>
            </a:r>
            <a:r>
              <a:rPr lang="en-US" altLang="ja-JP" sz="1400" dirty="0">
                <a:latin typeface="Abadi" panose="020B0604020104020204" pitchFamily="34" charset="0"/>
              </a:rPr>
              <a:t> medio, a un </a:t>
            </a:r>
            <a:r>
              <a:rPr lang="en-US" altLang="ja-JP" sz="1400" dirty="0" err="1">
                <a:latin typeface="Abadi" panose="020B0604020104020204" pitchFamily="34" charset="0"/>
              </a:rPr>
              <a:t>defecto</a:t>
            </a:r>
            <a:r>
              <a:rPr lang="en-US" altLang="ja-JP" sz="1400" dirty="0">
                <a:latin typeface="Abadi" panose="020B0604020104020204" pitchFamily="34" charset="0"/>
              </a:rPr>
              <a:t> mayor, a </a:t>
            </a:r>
            <a:r>
              <a:rPr lang="en-US" altLang="ja-JP" sz="1400" dirty="0" err="1">
                <a:latin typeface="Abadi" panose="020B0604020104020204" pitchFamily="34" charset="0"/>
              </a:rPr>
              <a:t>través</a:t>
            </a:r>
            <a:r>
              <a:rPr lang="en-US" altLang="ja-JP" sz="1400" dirty="0">
                <a:latin typeface="Abadi" panose="020B0604020104020204" pitchFamily="34" charset="0"/>
              </a:rPr>
              <a:t> del </a:t>
            </a:r>
            <a:r>
              <a:rPr lang="en-US" altLang="ja-JP" sz="1400" dirty="0" err="1">
                <a:latin typeface="Abadi" panose="020B0604020104020204" pitchFamily="34" charset="0"/>
              </a:rPr>
              <a:t>cual</a:t>
            </a:r>
            <a:r>
              <a:rPr lang="en-US" altLang="ja-JP" sz="1400" dirty="0">
                <a:latin typeface="Abadi" panose="020B0604020104020204" pitchFamily="34" charset="0"/>
              </a:rPr>
              <a:t> </a:t>
            </a:r>
            <a:r>
              <a:rPr lang="en-US" altLang="ja-JP" sz="1400" dirty="0" err="1">
                <a:latin typeface="Abadi" panose="020B0604020104020204" pitchFamily="34" charset="0"/>
              </a:rPr>
              <a:t>pasa</a:t>
            </a:r>
            <a:r>
              <a:rPr lang="en-US" altLang="ja-JP" sz="1400" dirty="0">
                <a:latin typeface="Abadi" panose="020B0604020104020204" pitchFamily="34" charset="0"/>
              </a:rPr>
              <a:t> </a:t>
            </a:r>
            <a:r>
              <a:rPr lang="en-US" altLang="ja-JP" sz="1400" dirty="0" err="1">
                <a:latin typeface="Abadi" panose="020B0604020104020204" pitchFamily="34" charset="0"/>
              </a:rPr>
              <a:t>el</a:t>
            </a:r>
            <a:r>
              <a:rPr lang="en-US" altLang="ja-JP" sz="1400" dirty="0">
                <a:latin typeface="Abadi" panose="020B0604020104020204" pitchFamily="34" charset="0"/>
              </a:rPr>
              <a:t> </a:t>
            </a:r>
            <a:r>
              <a:rPr lang="en-US" altLang="ja-JP" sz="1400" dirty="0" err="1">
                <a:latin typeface="Abadi" panose="020B0604020104020204" pitchFamily="34" charset="0"/>
              </a:rPr>
              <a:t>hígado</a:t>
            </a:r>
            <a:r>
              <a:rPr lang="en-US" altLang="ja-JP" sz="1400" dirty="0">
                <a:latin typeface="Abadi" panose="020B0604020104020204" pitchFamily="34" charset="0"/>
              </a:rPr>
              <a:t>, </a:t>
            </a:r>
            <a:r>
              <a:rPr lang="en-US" altLang="ja-JP" sz="1400" dirty="0" err="1">
                <a:latin typeface="Abadi" panose="020B0604020104020204" pitchFamily="34" charset="0"/>
              </a:rPr>
              <a:t>bazo</a:t>
            </a:r>
            <a:r>
              <a:rPr lang="en-US" altLang="ja-JP" sz="1400" dirty="0">
                <a:latin typeface="Abadi" panose="020B0604020104020204" pitchFamily="34" charset="0"/>
              </a:rPr>
              <a:t>, gran </a:t>
            </a:r>
            <a:r>
              <a:rPr lang="en-US" altLang="ja-JP" sz="1400" dirty="0" err="1">
                <a:latin typeface="Abadi" panose="020B0604020104020204" pitchFamily="34" charset="0"/>
              </a:rPr>
              <a:t>parte</a:t>
            </a:r>
            <a:r>
              <a:rPr lang="en-US" altLang="ja-JP" sz="1400" dirty="0">
                <a:latin typeface="Abadi" panose="020B0604020104020204" pitchFamily="34" charset="0"/>
              </a:rPr>
              <a:t> del </a:t>
            </a:r>
            <a:r>
              <a:rPr lang="en-US" altLang="ja-JP" sz="1400" dirty="0" err="1">
                <a:latin typeface="Abadi" panose="020B0604020104020204" pitchFamily="34" charset="0"/>
              </a:rPr>
              <a:t>intestino</a:t>
            </a:r>
            <a:r>
              <a:rPr lang="en-US" altLang="ja-JP" sz="1400" dirty="0">
                <a:latin typeface="Abadi" panose="020B0604020104020204" pitchFamily="34" charset="0"/>
              </a:rPr>
              <a:t> a la </a:t>
            </a:r>
            <a:r>
              <a:rPr lang="en-US" altLang="ja-JP" sz="1400" dirty="0" err="1">
                <a:latin typeface="Abadi" panose="020B0604020104020204" pitchFamily="34" charset="0"/>
              </a:rPr>
              <a:t>cavidad</a:t>
            </a:r>
            <a:r>
              <a:rPr lang="en-US" altLang="ja-JP" sz="1400" dirty="0">
                <a:latin typeface="Abadi" panose="020B0604020104020204" pitchFamily="34" charset="0"/>
              </a:rPr>
              <a:t> abdominal.</a:t>
            </a:r>
            <a:endParaRPr lang="es-CL" sz="1400" dirty="0">
              <a:latin typeface="Abadi" panose="020B0604020104020204" pitchFamily="34" charset="0"/>
            </a:endParaRPr>
          </a:p>
        </p:txBody>
      </p:sp>
      <p:sp>
        <p:nvSpPr>
          <p:cNvPr id="17" name="CuadroTexto 16">
            <a:extLst>
              <a:ext uri="{FF2B5EF4-FFF2-40B4-BE49-F238E27FC236}">
                <a16:creationId xmlns:a16="http://schemas.microsoft.com/office/drawing/2014/main" id="{882CCCBC-31B1-471D-9AF6-84393FC49CD8}"/>
              </a:ext>
            </a:extLst>
          </p:cNvPr>
          <p:cNvSpPr txBox="1"/>
          <p:nvPr/>
        </p:nvSpPr>
        <p:spPr>
          <a:xfrm>
            <a:off x="5440680" y="5705594"/>
            <a:ext cx="6111240" cy="369332"/>
          </a:xfrm>
          <a:prstGeom prst="rect">
            <a:avLst/>
          </a:prstGeom>
          <a:noFill/>
        </p:spPr>
        <p:txBody>
          <a:bodyPr wrap="square">
            <a:spAutoFit/>
          </a:bodyPr>
          <a:lstStyle/>
          <a:p>
            <a:r>
              <a:rPr lang="en-US" altLang="ja-JP" sz="1800" dirty="0"/>
              <a:t>0nfalocele</a:t>
            </a:r>
            <a:endParaRPr lang="es-CL" dirty="0"/>
          </a:p>
        </p:txBody>
      </p:sp>
      <p:sp>
        <p:nvSpPr>
          <p:cNvPr id="18" name="CuadroTexto 17">
            <a:extLst>
              <a:ext uri="{FF2B5EF4-FFF2-40B4-BE49-F238E27FC236}">
                <a16:creationId xmlns:a16="http://schemas.microsoft.com/office/drawing/2014/main" id="{84001108-59BE-4635-8F8E-7CCBAD3DE280}"/>
              </a:ext>
            </a:extLst>
          </p:cNvPr>
          <p:cNvSpPr txBox="1"/>
          <p:nvPr/>
        </p:nvSpPr>
        <p:spPr>
          <a:xfrm>
            <a:off x="7086600" y="5705594"/>
            <a:ext cx="6111240" cy="369332"/>
          </a:xfrm>
          <a:prstGeom prst="rect">
            <a:avLst/>
          </a:prstGeom>
          <a:noFill/>
        </p:spPr>
        <p:txBody>
          <a:bodyPr wrap="square">
            <a:spAutoFit/>
          </a:bodyPr>
          <a:lstStyle/>
          <a:p>
            <a:r>
              <a:rPr lang="en-US" altLang="ja-JP" sz="1800" dirty="0"/>
              <a:t>0nfalocele</a:t>
            </a:r>
            <a:endParaRPr lang="es-CL" dirty="0"/>
          </a:p>
        </p:txBody>
      </p:sp>
      <p:sp>
        <p:nvSpPr>
          <p:cNvPr id="19" name="CuadroTexto 18">
            <a:extLst>
              <a:ext uri="{FF2B5EF4-FFF2-40B4-BE49-F238E27FC236}">
                <a16:creationId xmlns:a16="http://schemas.microsoft.com/office/drawing/2014/main" id="{EEB74741-57AD-4E60-83D2-E17B5E76EC5B}"/>
              </a:ext>
            </a:extLst>
          </p:cNvPr>
          <p:cNvSpPr txBox="1"/>
          <p:nvPr/>
        </p:nvSpPr>
        <p:spPr>
          <a:xfrm>
            <a:off x="9216555" y="5720834"/>
            <a:ext cx="6111240" cy="369332"/>
          </a:xfrm>
          <a:prstGeom prst="rect">
            <a:avLst/>
          </a:prstGeom>
          <a:noFill/>
        </p:spPr>
        <p:txBody>
          <a:bodyPr wrap="square">
            <a:spAutoFit/>
          </a:bodyPr>
          <a:lstStyle/>
          <a:p>
            <a:r>
              <a:rPr lang="en-US" dirty="0" err="1"/>
              <a:t>Gastrosquisis</a:t>
            </a:r>
            <a:endParaRPr lang="es-CL" dirty="0"/>
          </a:p>
        </p:txBody>
      </p:sp>
    </p:spTree>
    <p:extLst>
      <p:ext uri="{BB962C8B-B14F-4D97-AF65-F5344CB8AC3E}">
        <p14:creationId xmlns:p14="http://schemas.microsoft.com/office/powerpoint/2010/main" val="146480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DD9502BC-9A88-4A78-B0DD-D4FD7275B934}"/>
              </a:ext>
            </a:extLst>
          </p:cNvPr>
          <p:cNvSpPr txBox="1"/>
          <p:nvPr/>
        </p:nvSpPr>
        <p:spPr>
          <a:xfrm>
            <a:off x="6096000" y="1866900"/>
            <a:ext cx="4269474" cy="3428427"/>
          </a:xfrm>
          <a:prstGeom prst="rect">
            <a:avLst/>
          </a:prstGeom>
        </p:spPr>
        <p:txBody>
          <a:bodyPr vert="horz" lIns="91440" tIns="45720" rIns="91440" bIns="45720" rtlCol="0">
            <a:noAutofit/>
          </a:bodyPr>
          <a:lstStyle/>
          <a:p>
            <a:pPr algn="just">
              <a:lnSpc>
                <a:spcPct val="140000"/>
              </a:lnSpc>
              <a:spcAft>
                <a:spcPts val="600"/>
              </a:spcAft>
            </a:pPr>
            <a:r>
              <a:rPr lang="en-US" sz="1600" dirty="0">
                <a:solidFill>
                  <a:schemeClr val="accent2"/>
                </a:solidFill>
                <a:latin typeface="Abadi" panose="020B0604020104020204" pitchFamily="34" charset="0"/>
              </a:rPr>
              <a:t>“</a:t>
            </a:r>
            <a:r>
              <a:rPr lang="en-US" sz="1600" dirty="0" err="1">
                <a:solidFill>
                  <a:schemeClr val="accent2"/>
                </a:solidFill>
                <a:latin typeface="Abadi" panose="020B0604020104020204" pitchFamily="34" charset="0"/>
              </a:rPr>
              <a:t>Tenemos</a:t>
            </a:r>
            <a:r>
              <a:rPr lang="en-US" sz="1600" dirty="0">
                <a:solidFill>
                  <a:schemeClr val="accent2"/>
                </a:solidFill>
                <a:latin typeface="Abadi" panose="020B0604020104020204" pitchFamily="34" charset="0"/>
              </a:rPr>
              <a:t> que </a:t>
            </a:r>
            <a:r>
              <a:rPr lang="en-US" sz="1600" dirty="0" err="1">
                <a:solidFill>
                  <a:schemeClr val="accent2"/>
                </a:solidFill>
                <a:latin typeface="Abadi" panose="020B0604020104020204" pitchFamily="34" charset="0"/>
              </a:rPr>
              <a:t>considerar</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cuidadosamente</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como</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informar</a:t>
            </a:r>
            <a:r>
              <a:rPr lang="en-US" sz="1600" dirty="0">
                <a:solidFill>
                  <a:schemeClr val="accent2"/>
                </a:solidFill>
                <a:latin typeface="Abadi" panose="020B0604020104020204" pitchFamily="34" charset="0"/>
              </a:rPr>
              <a:t> a las </a:t>
            </a:r>
            <a:r>
              <a:rPr lang="en-US" sz="1600" dirty="0" err="1">
                <a:solidFill>
                  <a:schemeClr val="accent2"/>
                </a:solidFill>
                <a:latin typeface="Abadi" panose="020B0604020104020204" pitchFamily="34" charset="0"/>
              </a:rPr>
              <a:t>mujeres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embarazadas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sobre</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el</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efecto</a:t>
            </a:r>
            <a:r>
              <a:rPr lang="en-US" sz="1600" dirty="0">
                <a:solidFill>
                  <a:schemeClr val="accent2"/>
                </a:solidFill>
                <a:latin typeface="Abadi" panose="020B0604020104020204" pitchFamily="34" charset="0"/>
              </a:rPr>
              <a:t> detrimental de los </a:t>
            </a:r>
            <a:r>
              <a:rPr lang="en-US" sz="1600" dirty="0" err="1">
                <a:solidFill>
                  <a:schemeClr val="accent2"/>
                </a:solidFill>
                <a:latin typeface="Abadi" panose="020B0604020104020204" pitchFamily="34" charset="0"/>
              </a:rPr>
              <a:t>diversos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factores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ambientales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en</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el</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desarrollo</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embriofetal</a:t>
            </a:r>
            <a:r>
              <a:rPr lang="en-US" sz="1600" dirty="0">
                <a:solidFill>
                  <a:schemeClr val="accent2"/>
                </a:solidFill>
                <a:latin typeface="Abadi" panose="020B0604020104020204" pitchFamily="34" charset="0"/>
              </a:rPr>
              <a:t>. </a:t>
            </a:r>
          </a:p>
          <a:p>
            <a:pPr algn="just">
              <a:lnSpc>
                <a:spcPct val="140000"/>
              </a:lnSpc>
              <a:spcAft>
                <a:spcPts val="600"/>
              </a:spcAft>
            </a:pPr>
            <a:endParaRPr lang="en-US" sz="1600" dirty="0">
              <a:solidFill>
                <a:schemeClr val="accent2"/>
              </a:solidFill>
              <a:latin typeface="Abadi" panose="020B0604020104020204" pitchFamily="34" charset="0"/>
            </a:endParaRPr>
          </a:p>
          <a:p>
            <a:pPr algn="just">
              <a:lnSpc>
                <a:spcPct val="140000"/>
              </a:lnSpc>
              <a:spcAft>
                <a:spcPts val="600"/>
              </a:spcAft>
            </a:pP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Además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debemos</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analizar</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como</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puede</a:t>
            </a:r>
            <a:r>
              <a:rPr lang="en-US" sz="1600" dirty="0">
                <a:solidFill>
                  <a:schemeClr val="accent2"/>
                </a:solidFill>
                <a:latin typeface="Abadi" panose="020B0604020104020204" pitchFamily="34" charset="0"/>
              </a:rPr>
              <a:t> ser </a:t>
            </a:r>
            <a:r>
              <a:rPr lang="en-US" sz="1600" dirty="0" err="1">
                <a:solidFill>
                  <a:schemeClr val="accent2"/>
                </a:solidFill>
                <a:latin typeface="Abadi" panose="020B0604020104020204" pitchFamily="34" charset="0"/>
              </a:rPr>
              <a:t>aplicado</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el</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conocimiento</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científico</a:t>
            </a:r>
            <a:r>
              <a:rPr lang="en-US" sz="1600" dirty="0">
                <a:solidFill>
                  <a:schemeClr val="accent2"/>
                </a:solidFill>
                <a:latin typeface="Abadi" panose="020B0604020104020204" pitchFamily="34" charset="0"/>
              </a:rPr>
              <a:t> que </a:t>
            </a:r>
            <a:r>
              <a:rPr lang="en-US" sz="1600" dirty="0" err="1">
                <a:solidFill>
                  <a:schemeClr val="accent2"/>
                </a:solidFill>
                <a:latin typeface="Abadi" panose="020B0604020104020204" pitchFamily="34" charset="0"/>
              </a:rPr>
              <a:t>existe</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sobre</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trastornos</a:t>
            </a:r>
            <a:r>
              <a:rPr lang="en-US" sz="1600" dirty="0">
                <a:solidFill>
                  <a:schemeClr val="accent2"/>
                </a:solidFill>
                <a:latin typeface="Abadi" panose="020B0604020104020204" pitchFamily="34" charset="0"/>
              </a:rPr>
              <a:t> del </a:t>
            </a:r>
            <a:r>
              <a:rPr lang="en-US" sz="1600" dirty="0" err="1">
                <a:solidFill>
                  <a:schemeClr val="accent2"/>
                </a:solidFill>
                <a:latin typeface="Abadi" panose="020B0604020104020204" pitchFamily="34" charset="0"/>
              </a:rPr>
              <a:t>desarrollo</a:t>
            </a:r>
            <a:r>
              <a:rPr lang="en-US" sz="1600" dirty="0">
                <a:solidFill>
                  <a:schemeClr val="accent2"/>
                </a:solidFill>
                <a:latin typeface="Abadi" panose="020B0604020104020204" pitchFamily="34" charset="0"/>
              </a:rPr>
              <a:t>, de </a:t>
            </a:r>
            <a:r>
              <a:rPr lang="en-US" sz="1600" dirty="0" err="1">
                <a:solidFill>
                  <a:schemeClr val="accent2"/>
                </a:solidFill>
                <a:latin typeface="Abadi" panose="020B0604020104020204" pitchFamily="34" charset="0"/>
              </a:rPr>
              <a:t>manera</a:t>
            </a:r>
            <a:r>
              <a:rPr lang="en-US" sz="1600" dirty="0">
                <a:solidFill>
                  <a:schemeClr val="accent2"/>
                </a:solidFill>
                <a:latin typeface="Abadi" panose="020B0604020104020204" pitchFamily="34" charset="0"/>
              </a:rPr>
              <a:t> que </a:t>
            </a:r>
            <a:r>
              <a:rPr lang="en-US" sz="1600" dirty="0" err="1">
                <a:solidFill>
                  <a:schemeClr val="accent2"/>
                </a:solidFill>
                <a:latin typeface="Abadi" panose="020B0604020104020204" pitchFamily="34" charset="0"/>
              </a:rPr>
              <a:t>alivie</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el</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sufrimiento</a:t>
            </a:r>
            <a:r>
              <a:rPr lang="en-US" sz="1600" dirty="0">
                <a:solidFill>
                  <a:schemeClr val="accent2"/>
                </a:solidFill>
                <a:latin typeface="Abadi" panose="020B0604020104020204" pitchFamily="34" charset="0"/>
              </a:rPr>
              <a:t> de </a:t>
            </a:r>
            <a:r>
              <a:rPr lang="en-US" sz="1600" dirty="0" err="1">
                <a:solidFill>
                  <a:schemeClr val="accent2"/>
                </a:solidFill>
                <a:latin typeface="Abadi" panose="020B0604020104020204" pitchFamily="34" charset="0"/>
              </a:rPr>
              <a:t>recién</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nacidos</a:t>
            </a:r>
            <a:r>
              <a:rPr lang="en-US" sz="1600" dirty="0">
                <a:solidFill>
                  <a:schemeClr val="accent2"/>
                </a:solidFill>
                <a:latin typeface="Abadi" panose="020B0604020104020204" pitchFamily="34" charset="0"/>
              </a:rPr>
              <a:t> y </a:t>
            </a:r>
            <a:r>
              <a:rPr lang="en-US" sz="1600" dirty="0" err="1">
                <a:solidFill>
                  <a:schemeClr val="accent2"/>
                </a:solidFill>
                <a:latin typeface="Abadi" panose="020B0604020104020204" pitchFamily="34" charset="0"/>
              </a:rPr>
              <a:t>su</a:t>
            </a:r>
            <a:r>
              <a:rPr lang="en-US" sz="1600" dirty="0">
                <a:solidFill>
                  <a:schemeClr val="accent2"/>
                </a:solidFill>
                <a:latin typeface="Abadi" panose="020B0604020104020204" pitchFamily="34" charset="0"/>
              </a:rPr>
              <a:t> </a:t>
            </a:r>
            <a:r>
              <a:rPr lang="en-US" sz="1600" dirty="0" err="1">
                <a:solidFill>
                  <a:schemeClr val="accent2"/>
                </a:solidFill>
                <a:latin typeface="Abadi" panose="020B0604020104020204" pitchFamily="34" charset="0"/>
              </a:rPr>
              <a:t>familiares</a:t>
            </a:r>
            <a:r>
              <a:rPr lang="en-US" sz="1600" dirty="0">
                <a:solidFill>
                  <a:schemeClr val="accent2"/>
                </a:solidFill>
                <a:latin typeface="Abadi" panose="020B0604020104020204" pitchFamily="34" charset="0"/>
              </a:rPr>
              <a:t>.</a:t>
            </a:r>
          </a:p>
        </p:txBody>
      </p:sp>
      <p:sp>
        <p:nvSpPr>
          <p:cNvPr id="3" name="Marcador de pie de página 2">
            <a:extLst>
              <a:ext uri="{FF2B5EF4-FFF2-40B4-BE49-F238E27FC236}">
                <a16:creationId xmlns:a16="http://schemas.microsoft.com/office/drawing/2014/main" id="{89DE8547-8701-4087-983C-0859F61E3247}"/>
              </a:ext>
              <a:ext uri="{C183D7F6-B498-43B3-948B-1728B52AA6E4}">
                <adec:decorative xmlns:adec="http://schemas.microsoft.com/office/drawing/2017/decorative" val="1"/>
              </a:ext>
            </a:extLst>
          </p:cNvPr>
          <p:cNvSpPr>
            <a:spLocks noGrp="1"/>
          </p:cNvSpPr>
          <p:nvPr>
            <p:ph type="ftr" sz="quarter" idx="11"/>
          </p:nvPr>
        </p:nvSpPr>
        <p:spPr>
          <a:xfrm rot="5400000">
            <a:off x="9233562" y="2578525"/>
            <a:ext cx="4114800" cy="365125"/>
          </a:xfrm>
        </p:spPr>
        <p:txBody>
          <a:bodyPr vert="horz" lIns="91440" tIns="45720" rIns="91440" bIns="45720" rtlCol="0" anchor="ctr">
            <a:noAutofit/>
          </a:bodyPr>
          <a:lstStyle/>
          <a:p>
            <a:pPr algn="ctr"/>
            <a:r>
              <a:rPr lang="en-US" sz="2800" b="1" kern="1200" cap="all" spc="300" baseline="0" dirty="0">
                <a:solidFill>
                  <a:schemeClr val="accent1"/>
                </a:solidFill>
                <a:latin typeface="+mn-lt"/>
                <a:ea typeface="+mn-ea"/>
                <a:cs typeface="+mn-cs"/>
              </a:rPr>
              <a:t>FIN</a:t>
            </a:r>
          </a:p>
        </p:txBody>
      </p:sp>
      <p:cxnSp>
        <p:nvCxnSpPr>
          <p:cNvPr id="30" name="Straight Connector 29">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73C25A12-B21E-44BE-B678-2AA3427084FA}"/>
              </a:ext>
            </a:extLst>
          </p:cNvPr>
          <p:cNvSpPr>
            <a:spLocks noGrp="1"/>
          </p:cNvSpPr>
          <p:nvPr>
            <p:ph type="sldNum" sz="quarter" idx="12"/>
          </p:nvPr>
        </p:nvSpPr>
        <p:spPr>
          <a:xfrm>
            <a:off x="10782300" y="5664200"/>
            <a:ext cx="991309" cy="763179"/>
          </a:xfrm>
        </p:spPr>
        <p:txBody>
          <a:bodyPr vert="horz" lIns="91440" tIns="45720" rIns="91440" bIns="45720" rtlCol="0" anchor="ctr">
            <a:normAutofit/>
          </a:bodyPr>
          <a:lstStyle/>
          <a:p>
            <a:pPr>
              <a:spcAft>
                <a:spcPts val="600"/>
              </a:spcAft>
            </a:pPr>
            <a:r>
              <a:rPr lang="en-US" dirty="0"/>
              <a:t>16</a:t>
            </a:r>
          </a:p>
        </p:txBody>
      </p:sp>
      <p:sp>
        <p:nvSpPr>
          <p:cNvPr id="32" name="Rectangle 31">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766" y="334928"/>
            <a:ext cx="6226490"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1905000"/>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6047437"/>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Marcador de contenido 7" descr="Fig 6-2.jpg">
            <a:extLst>
              <a:ext uri="{FF2B5EF4-FFF2-40B4-BE49-F238E27FC236}">
                <a16:creationId xmlns:a16="http://schemas.microsoft.com/office/drawing/2014/main" id="{22EA9E6F-B00F-4010-8E91-F516D7B8AAFF}"/>
              </a:ext>
            </a:extLst>
          </p:cNvPr>
          <p:cNvPicPr>
            <a:picLocks noChangeAspect="1"/>
          </p:cNvPicPr>
          <p:nvPr/>
        </p:nvPicPr>
        <p:blipFill rotWithShape="1">
          <a:blip r:embed="rId2"/>
          <a:srcRect t="3407" r="2" b="8881"/>
          <a:stretch/>
        </p:blipFill>
        <p:spPr>
          <a:xfrm>
            <a:off x="596886" y="795738"/>
            <a:ext cx="4977640" cy="5308298"/>
          </a:xfrm>
          <a:prstGeom prst="rect">
            <a:avLst/>
          </a:prstGeom>
        </p:spPr>
      </p:pic>
      <p:sp>
        <p:nvSpPr>
          <p:cNvPr id="2" name="CuadroTexto 1">
            <a:extLst>
              <a:ext uri="{FF2B5EF4-FFF2-40B4-BE49-F238E27FC236}">
                <a16:creationId xmlns:a16="http://schemas.microsoft.com/office/drawing/2014/main" id="{6C98BC02-6A94-432D-A01D-897C6E31E924}"/>
              </a:ext>
            </a:extLst>
          </p:cNvPr>
          <p:cNvSpPr txBox="1"/>
          <p:nvPr/>
        </p:nvSpPr>
        <p:spPr>
          <a:xfrm>
            <a:off x="5581818" y="1021606"/>
            <a:ext cx="5211683" cy="461665"/>
          </a:xfrm>
          <a:prstGeom prst="rect">
            <a:avLst/>
          </a:prstGeom>
          <a:noFill/>
        </p:spPr>
        <p:txBody>
          <a:bodyPr wrap="none" rtlCol="0">
            <a:spAutoFit/>
          </a:bodyPr>
          <a:lstStyle/>
          <a:p>
            <a:r>
              <a:rPr lang="es-ES" sz="2400" dirty="0">
                <a:latin typeface="Abadi" panose="020B0604020104020204" pitchFamily="34" charset="0"/>
              </a:rPr>
              <a:t>¿Qué debemos hacer todos nosotros?</a:t>
            </a:r>
            <a:endParaRPr lang="es-CL" sz="2400" dirty="0">
              <a:latin typeface="Abadi" panose="020B0604020104020204" pitchFamily="34" charset="0"/>
            </a:endParaRPr>
          </a:p>
        </p:txBody>
      </p:sp>
      <p:sp>
        <p:nvSpPr>
          <p:cNvPr id="5" name="Signo menos 4">
            <a:extLst>
              <a:ext uri="{FF2B5EF4-FFF2-40B4-BE49-F238E27FC236}">
                <a16:creationId xmlns:a16="http://schemas.microsoft.com/office/drawing/2014/main" id="{C186F8C7-9202-4B2B-A190-072FB8BEF2AC}"/>
              </a:ext>
            </a:extLst>
          </p:cNvPr>
          <p:cNvSpPr/>
          <p:nvPr/>
        </p:nvSpPr>
        <p:spPr>
          <a:xfrm rot="1469923">
            <a:off x="4378257" y="1433489"/>
            <a:ext cx="934455" cy="90452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a:extLst>
              <a:ext uri="{FF2B5EF4-FFF2-40B4-BE49-F238E27FC236}">
                <a16:creationId xmlns:a16="http://schemas.microsoft.com/office/drawing/2014/main" id="{4CEC409E-EA14-47EA-82CC-AE10208DBAD5}"/>
              </a:ext>
            </a:extLst>
          </p:cNvPr>
          <p:cNvSpPr txBox="1"/>
          <p:nvPr/>
        </p:nvSpPr>
        <p:spPr>
          <a:xfrm>
            <a:off x="775669" y="5867663"/>
            <a:ext cx="4112997" cy="276999"/>
          </a:xfrm>
          <a:prstGeom prst="rect">
            <a:avLst/>
          </a:prstGeom>
          <a:noFill/>
        </p:spPr>
        <p:txBody>
          <a:bodyPr wrap="square" rtlCol="0">
            <a:spAutoFit/>
          </a:bodyPr>
          <a:lstStyle/>
          <a:p>
            <a:r>
              <a:rPr lang="es-ES" sz="1200" dirty="0"/>
              <a:t>Atlas de embriología humana Prieto, </a:t>
            </a:r>
            <a:r>
              <a:rPr lang="es-ES" sz="1200" dirty="0" err="1"/>
              <a:t>Ottone</a:t>
            </a:r>
            <a:r>
              <a:rPr lang="es-ES" sz="1200" dirty="0"/>
              <a:t> y Rojas </a:t>
            </a:r>
            <a:r>
              <a:rPr lang="es-ES" sz="1200" i="1" dirty="0"/>
              <a:t>In </a:t>
            </a:r>
            <a:r>
              <a:rPr lang="es-ES" sz="1200" i="1" dirty="0" err="1"/>
              <a:t>press</a:t>
            </a:r>
            <a:endParaRPr lang="es-CL" sz="1200" i="1" dirty="0"/>
          </a:p>
        </p:txBody>
      </p:sp>
    </p:spTree>
    <p:extLst>
      <p:ext uri="{BB962C8B-B14F-4D97-AF65-F5344CB8AC3E}">
        <p14:creationId xmlns:p14="http://schemas.microsoft.com/office/powerpoint/2010/main" val="1249169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D7A151F-886C-4329-9DB3-C8BE0F72010B}"/>
              </a:ext>
            </a:extLst>
          </p:cNvPr>
          <p:cNvSpPr>
            <a:spLocks noGrp="1"/>
          </p:cNvSpPr>
          <p:nvPr>
            <p:ph type="dt" sz="half" idx="10"/>
          </p:nvPr>
        </p:nvSpPr>
        <p:spPr/>
        <p:txBody>
          <a:bodyPr/>
          <a:lstStyle/>
          <a:p>
            <a:fld id="{E0318DDB-88AC-4039-B59C-B05DC4C9C16C}" type="datetime1">
              <a:rPr lang="en-US" smtClean="0"/>
              <a:t>10/21/2023</a:t>
            </a:fld>
            <a:endParaRPr lang="en-US"/>
          </a:p>
        </p:txBody>
      </p:sp>
      <p:sp>
        <p:nvSpPr>
          <p:cNvPr id="3" name="Marcador de pie de página 2">
            <a:extLst>
              <a:ext uri="{FF2B5EF4-FFF2-40B4-BE49-F238E27FC236}">
                <a16:creationId xmlns:a16="http://schemas.microsoft.com/office/drawing/2014/main" id="{A1FF8EA4-6E09-4CDF-B0BB-997B34F6E371}"/>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63EB0974-992D-47BB-A50C-28CCC383FDBC}"/>
              </a:ext>
            </a:extLst>
          </p:cNvPr>
          <p:cNvSpPr>
            <a:spLocks noGrp="1"/>
          </p:cNvSpPr>
          <p:nvPr>
            <p:ph type="sldNum" sz="quarter" idx="12"/>
          </p:nvPr>
        </p:nvSpPr>
        <p:spPr/>
        <p:txBody>
          <a:bodyPr/>
          <a:lstStyle/>
          <a:p>
            <a:r>
              <a:rPr lang="en-US" dirty="0"/>
              <a:t>17</a:t>
            </a:r>
          </a:p>
        </p:txBody>
      </p:sp>
      <p:sp>
        <p:nvSpPr>
          <p:cNvPr id="6" name="CuadroTexto 5">
            <a:extLst>
              <a:ext uri="{FF2B5EF4-FFF2-40B4-BE49-F238E27FC236}">
                <a16:creationId xmlns:a16="http://schemas.microsoft.com/office/drawing/2014/main" id="{DC096A89-F3B5-4D76-8704-6725938046C9}"/>
              </a:ext>
            </a:extLst>
          </p:cNvPr>
          <p:cNvSpPr txBox="1"/>
          <p:nvPr/>
        </p:nvSpPr>
        <p:spPr>
          <a:xfrm>
            <a:off x="3047475" y="3107411"/>
            <a:ext cx="6094948" cy="646331"/>
          </a:xfrm>
          <a:prstGeom prst="rect">
            <a:avLst/>
          </a:prstGeom>
          <a:noFill/>
        </p:spPr>
        <p:txBody>
          <a:bodyPr wrap="square">
            <a:spAutoFit/>
          </a:bodyPr>
          <a:lstStyle/>
          <a:p>
            <a:r>
              <a:rPr lang="es-ES" dirty="0"/>
              <a:t>ROJAS, M. &amp; WALKER, L. Malformaciones congénitas: aspectos generales y genéticos. </a:t>
            </a:r>
            <a:r>
              <a:rPr lang="es-ES" dirty="0" err="1"/>
              <a:t>Int</a:t>
            </a:r>
            <a:r>
              <a:rPr lang="es-ES" dirty="0"/>
              <a:t>. J. </a:t>
            </a:r>
            <a:r>
              <a:rPr lang="es-ES" dirty="0" err="1"/>
              <a:t>Morphol</a:t>
            </a:r>
            <a:r>
              <a:rPr lang="es-ES" dirty="0"/>
              <a:t>., 30(4):1256-1265, 2012.</a:t>
            </a:r>
            <a:endParaRPr lang="es-CL" dirty="0"/>
          </a:p>
        </p:txBody>
      </p:sp>
    </p:spTree>
    <p:extLst>
      <p:ext uri="{BB962C8B-B14F-4D97-AF65-F5344CB8AC3E}">
        <p14:creationId xmlns:p14="http://schemas.microsoft.com/office/powerpoint/2010/main" val="189058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A69040-930E-5431-26E0-7277CA791A52}"/>
              </a:ext>
            </a:extLst>
          </p:cNvPr>
          <p:cNvSpPr>
            <a:spLocks noGrp="1"/>
          </p:cNvSpPr>
          <p:nvPr>
            <p:ph type="dt" sz="half" idx="10"/>
          </p:nvPr>
        </p:nvSpPr>
        <p:spPr/>
        <p:txBody>
          <a:bodyPr/>
          <a:lstStyle/>
          <a:p>
            <a:fld id="{E0318DDB-88AC-4039-B59C-B05DC4C9C16C}" type="datetime1">
              <a:rPr lang="en-US" smtClean="0"/>
              <a:t>10/21/2023</a:t>
            </a:fld>
            <a:endParaRPr lang="en-US"/>
          </a:p>
        </p:txBody>
      </p:sp>
      <p:sp>
        <p:nvSpPr>
          <p:cNvPr id="3" name="Marcador de pie de página 2">
            <a:extLst>
              <a:ext uri="{FF2B5EF4-FFF2-40B4-BE49-F238E27FC236}">
                <a16:creationId xmlns:a16="http://schemas.microsoft.com/office/drawing/2014/main" id="{4679C3DB-A2A3-3357-52D9-4DA1EE4BB291}"/>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4832271E-C335-D6F9-A6B7-392874603E81}"/>
              </a:ext>
            </a:extLst>
          </p:cNvPr>
          <p:cNvSpPr>
            <a:spLocks noGrp="1"/>
          </p:cNvSpPr>
          <p:nvPr>
            <p:ph type="sldNum" sz="quarter" idx="12"/>
          </p:nvPr>
        </p:nvSpPr>
        <p:spPr/>
        <p:txBody>
          <a:bodyPr/>
          <a:lstStyle/>
          <a:p>
            <a:fld id="{81D2C36F-4504-47C0-B82F-A167342A2754}" type="slidenum">
              <a:rPr lang="en-US" smtClean="0"/>
              <a:t>2</a:t>
            </a:fld>
            <a:endParaRPr lang="en-US"/>
          </a:p>
        </p:txBody>
      </p:sp>
      <p:sp>
        <p:nvSpPr>
          <p:cNvPr id="6" name="CuadroTexto 5">
            <a:extLst>
              <a:ext uri="{FF2B5EF4-FFF2-40B4-BE49-F238E27FC236}">
                <a16:creationId xmlns:a16="http://schemas.microsoft.com/office/drawing/2014/main" id="{AC5CEBA9-EA4E-AE44-927D-8B68CE7C9F56}"/>
              </a:ext>
            </a:extLst>
          </p:cNvPr>
          <p:cNvSpPr txBox="1"/>
          <p:nvPr/>
        </p:nvSpPr>
        <p:spPr>
          <a:xfrm>
            <a:off x="3048000" y="2551837"/>
            <a:ext cx="6096000" cy="2308324"/>
          </a:xfrm>
          <a:prstGeom prst="rect">
            <a:avLst/>
          </a:prstGeom>
          <a:noFill/>
        </p:spPr>
        <p:txBody>
          <a:bodyPr wrap="square">
            <a:spAutoFit/>
          </a:bodyPr>
          <a:lstStyle/>
          <a:p>
            <a:pPr algn="just" eaLnBrk="1" hangingPunct="1"/>
            <a:r>
              <a:rPr lang="es-ES" i="1" dirty="0"/>
              <a:t>Las anomalías congénitas incluyen no solo evidentes defectos estructurales, sino también defectos microscópicos, errores del metabolismo, trastornos fisiológicos, anomalías celulares y moleculares. </a:t>
            </a:r>
          </a:p>
          <a:p>
            <a:pPr algn="just" eaLnBrk="1" hangingPunct="1"/>
            <a:endParaRPr lang="es-ES" i="1" dirty="0"/>
          </a:p>
          <a:p>
            <a:pPr algn="just" eaLnBrk="1" hangingPunct="1"/>
            <a:r>
              <a:rPr lang="es-ES" i="1" dirty="0"/>
              <a:t>Las anomalías mayores comprometen la función y la aceptabilidad social, las anomalías menores, en cambio, no representan problemas médicos ni cosméticos.</a:t>
            </a:r>
            <a:endParaRPr lang="es-MX" altLang="es-CL"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95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 name="Rectangle 151">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153">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 name="Straight Connector 155">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 name="Straight Connector 157">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 name="Straight Connector 159">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11" name="Rectangle 161">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163">
            <a:extLst>
              <a:ext uri="{FF2B5EF4-FFF2-40B4-BE49-F238E27FC236}">
                <a16:creationId xmlns:a16="http://schemas.microsoft.com/office/drawing/2014/main" id="{5BDD2E98-F85F-4C9F-B090-4DF4DA71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6672F5-DB39-45A7-9CEC-0748763AD2BA}"/>
              </a:ext>
            </a:extLst>
          </p:cNvPr>
          <p:cNvSpPr>
            <a:spLocks noGrp="1"/>
          </p:cNvSpPr>
          <p:nvPr>
            <p:ph type="title"/>
          </p:nvPr>
        </p:nvSpPr>
        <p:spPr>
          <a:xfrm>
            <a:off x="838205" y="4818488"/>
            <a:ext cx="6146606" cy="940526"/>
          </a:xfrm>
        </p:spPr>
        <p:txBody>
          <a:bodyPr vert="horz" lIns="91440" tIns="45720" rIns="91440" bIns="45720" rtlCol="0" anchor="ctr">
            <a:normAutofit/>
          </a:bodyPr>
          <a:lstStyle/>
          <a:p>
            <a:r>
              <a:rPr lang="en-US" sz="2800" i="1" dirty="0"/>
              <a:t> </a:t>
            </a:r>
            <a:br>
              <a:rPr lang="en-US" sz="2800" i="1" dirty="0"/>
            </a:br>
            <a:endParaRPr lang="en-US" sz="2800" dirty="0"/>
          </a:p>
        </p:txBody>
      </p:sp>
      <p:sp>
        <p:nvSpPr>
          <p:cNvPr id="76" name="Content Placeholder 10">
            <a:extLst>
              <a:ext uri="{FF2B5EF4-FFF2-40B4-BE49-F238E27FC236}">
                <a16:creationId xmlns:a16="http://schemas.microsoft.com/office/drawing/2014/main" id="{E5E0EF62-5709-4704-BB87-5E8AF8289047}"/>
              </a:ext>
            </a:extLst>
          </p:cNvPr>
          <p:cNvSpPr>
            <a:spLocks noGrp="1"/>
          </p:cNvSpPr>
          <p:nvPr>
            <p:ph idx="1"/>
          </p:nvPr>
        </p:nvSpPr>
        <p:spPr>
          <a:xfrm>
            <a:off x="702655" y="4650849"/>
            <a:ext cx="6517965" cy="753312"/>
          </a:xfrm>
        </p:spPr>
        <p:txBody>
          <a:bodyPr vert="horz" lIns="91440" tIns="45720" rIns="91440" bIns="45720" rtlCol="0" anchor="ctr">
            <a:noAutofit/>
          </a:bodyPr>
          <a:lstStyle/>
          <a:p>
            <a:pPr marL="0" indent="0">
              <a:lnSpc>
                <a:spcPct val="100000"/>
              </a:lnSpc>
              <a:buNone/>
            </a:pPr>
            <a:r>
              <a:rPr lang="en-US" sz="2000" dirty="0">
                <a:solidFill>
                  <a:schemeClr val="accent2"/>
                </a:solidFill>
                <a:latin typeface="Abadi" panose="020B0604020104020204" pitchFamily="34" charset="0"/>
              </a:rPr>
              <a:t>Los </a:t>
            </a:r>
            <a:r>
              <a:rPr lang="en-US" sz="2000" dirty="0" err="1">
                <a:solidFill>
                  <a:schemeClr val="accent2"/>
                </a:solidFill>
                <a:latin typeface="Abadi" panose="020B0604020104020204" pitchFamily="34" charset="0"/>
              </a:rPr>
              <a:t>trastornos</a:t>
            </a:r>
            <a:r>
              <a:rPr lang="en-US" sz="2000" dirty="0">
                <a:solidFill>
                  <a:schemeClr val="accent2"/>
                </a:solidFill>
                <a:latin typeface="Abadi" panose="020B0604020104020204" pitchFamily="34" charset="0"/>
              </a:rPr>
              <a:t> del </a:t>
            </a:r>
            <a:r>
              <a:rPr lang="en-US" sz="2000" dirty="0" err="1">
                <a:solidFill>
                  <a:schemeClr val="accent2"/>
                </a:solidFill>
                <a:latin typeface="Abadi" panose="020B0604020104020204" pitchFamily="34" charset="0"/>
              </a:rPr>
              <a:t>desarrollo</a:t>
            </a:r>
            <a:r>
              <a:rPr lang="en-US" sz="2000" dirty="0">
                <a:solidFill>
                  <a:schemeClr val="accent2"/>
                </a:solidFill>
                <a:latin typeface="Abadi" panose="020B0604020104020204" pitchFamily="34" charset="0"/>
              </a:rPr>
              <a:t> se </a:t>
            </a:r>
            <a:r>
              <a:rPr lang="en-US" sz="2000" dirty="0" err="1">
                <a:solidFill>
                  <a:schemeClr val="accent2"/>
                </a:solidFill>
                <a:latin typeface="Abadi" panose="020B0604020104020204" pitchFamily="34" charset="0"/>
              </a:rPr>
              <a:t>pueden</a:t>
            </a:r>
            <a:r>
              <a:rPr lang="en-US" sz="2000" dirty="0">
                <a:solidFill>
                  <a:schemeClr val="accent2"/>
                </a:solidFill>
                <a:latin typeface="Abadi" panose="020B0604020104020204" pitchFamily="34" charset="0"/>
              </a:rPr>
              <a:t> </a:t>
            </a:r>
            <a:r>
              <a:rPr lang="en-US" sz="2000" dirty="0" err="1">
                <a:solidFill>
                  <a:schemeClr val="accent2"/>
                </a:solidFill>
                <a:latin typeface="Abadi" panose="020B0604020104020204" pitchFamily="34" charset="0"/>
              </a:rPr>
              <a:t>deber</a:t>
            </a:r>
            <a:r>
              <a:rPr lang="en-US" sz="2000" dirty="0">
                <a:solidFill>
                  <a:schemeClr val="accent2"/>
                </a:solidFill>
                <a:latin typeface="Abadi" panose="020B0604020104020204" pitchFamily="34" charset="0"/>
              </a:rPr>
              <a:t> a </a:t>
            </a:r>
            <a:r>
              <a:rPr lang="en-US" sz="2000" dirty="0" err="1">
                <a:solidFill>
                  <a:schemeClr val="accent2"/>
                </a:solidFill>
                <a:latin typeface="Abadi" panose="020B0604020104020204" pitchFamily="34" charset="0"/>
              </a:rPr>
              <a:t>malformaciones</a:t>
            </a:r>
            <a:r>
              <a:rPr lang="en-US" sz="2000" dirty="0">
                <a:solidFill>
                  <a:schemeClr val="accent2"/>
                </a:solidFill>
                <a:latin typeface="Abadi" panose="020B0604020104020204" pitchFamily="34" charset="0"/>
              </a:rPr>
              <a:t> </a:t>
            </a:r>
            <a:r>
              <a:rPr lang="en-US" sz="2000" dirty="0" err="1">
                <a:solidFill>
                  <a:schemeClr val="accent2"/>
                </a:solidFill>
                <a:latin typeface="Abadi" panose="020B0604020104020204" pitchFamily="34" charset="0"/>
              </a:rPr>
              <a:t>congénitas</a:t>
            </a:r>
            <a:r>
              <a:rPr lang="en-US" sz="2000" dirty="0">
                <a:solidFill>
                  <a:schemeClr val="accent2"/>
                </a:solidFill>
                <a:latin typeface="Abadi" panose="020B0604020104020204" pitchFamily="34" charset="0"/>
              </a:rPr>
              <a:t>, </a:t>
            </a:r>
            <a:r>
              <a:rPr lang="en-US" sz="2000" dirty="0" err="1">
                <a:solidFill>
                  <a:schemeClr val="accent2"/>
                </a:solidFill>
                <a:latin typeface="Abadi" panose="020B0604020104020204" pitchFamily="34" charset="0"/>
              </a:rPr>
              <a:t>deformaciones</a:t>
            </a:r>
            <a:r>
              <a:rPr lang="en-US" sz="2000" dirty="0">
                <a:solidFill>
                  <a:schemeClr val="accent2"/>
                </a:solidFill>
                <a:latin typeface="Abadi" panose="020B0604020104020204" pitchFamily="34" charset="0"/>
              </a:rPr>
              <a:t> o </a:t>
            </a:r>
            <a:r>
              <a:rPr lang="en-US" sz="2000" dirty="0" err="1">
                <a:solidFill>
                  <a:schemeClr val="accent2"/>
                </a:solidFill>
                <a:latin typeface="Abadi" panose="020B0604020104020204" pitchFamily="34" charset="0"/>
              </a:rPr>
              <a:t>disrupciones</a:t>
            </a:r>
            <a:endParaRPr lang="en-US" sz="2000" dirty="0">
              <a:solidFill>
                <a:schemeClr val="accent2"/>
              </a:solidFill>
              <a:latin typeface="Abadi" panose="020B0604020104020204" pitchFamily="34" charset="0"/>
            </a:endParaRPr>
          </a:p>
        </p:txBody>
      </p:sp>
      <p:sp useBgFill="1">
        <p:nvSpPr>
          <p:cNvPr id="213" name="Rectangle 165">
            <a:extLst>
              <a:ext uri="{FF2B5EF4-FFF2-40B4-BE49-F238E27FC236}">
                <a16:creationId xmlns:a16="http://schemas.microsoft.com/office/drawing/2014/main" id="{0B6266FA-3209-4147-96D4-E984DDC1F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3" y="430618"/>
            <a:ext cx="10380951" cy="4036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ie de página 4">
            <a:extLst>
              <a:ext uri="{FF2B5EF4-FFF2-40B4-BE49-F238E27FC236}">
                <a16:creationId xmlns:a16="http://schemas.microsoft.com/office/drawing/2014/main" id="{5EEE56B0-7E1E-4A97-A79A-4A3E8F216E7A}"/>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endParaRPr lang="en-US" sz="1050" b="1" kern="1200" cap="all" spc="300" baseline="0">
              <a:solidFill>
                <a:schemeClr val="accent1"/>
              </a:solidFill>
              <a:latin typeface="+mn-lt"/>
              <a:ea typeface="+mn-ea"/>
              <a:cs typeface="+mn-cs"/>
            </a:endParaRPr>
          </a:p>
        </p:txBody>
      </p:sp>
      <p:pic>
        <p:nvPicPr>
          <p:cNvPr id="7" name="Imagen 6">
            <a:extLst>
              <a:ext uri="{FF2B5EF4-FFF2-40B4-BE49-F238E27FC236}">
                <a16:creationId xmlns:a16="http://schemas.microsoft.com/office/drawing/2014/main" id="{B90BC8D4-09C6-44CF-AFE9-4384361AC15A}"/>
              </a:ext>
            </a:extLst>
          </p:cNvPr>
          <p:cNvPicPr>
            <a:picLocks noChangeAspect="1"/>
          </p:cNvPicPr>
          <p:nvPr/>
        </p:nvPicPr>
        <p:blipFill>
          <a:blip r:embed="rId3"/>
          <a:stretch>
            <a:fillRect/>
          </a:stretch>
        </p:blipFill>
        <p:spPr>
          <a:xfrm>
            <a:off x="7435011" y="6147663"/>
            <a:ext cx="5139556" cy="326012"/>
          </a:xfrm>
          <a:prstGeom prst="rect">
            <a:avLst/>
          </a:prstGeom>
        </p:spPr>
      </p:pic>
      <p:sp>
        <p:nvSpPr>
          <p:cNvPr id="6" name="Marcador de número de diapositiva 5">
            <a:extLst>
              <a:ext uri="{FF2B5EF4-FFF2-40B4-BE49-F238E27FC236}">
                <a16:creationId xmlns:a16="http://schemas.microsoft.com/office/drawing/2014/main" id="{3A8E0EBD-7F42-4B38-BD85-5629D0ACC793}"/>
              </a:ext>
            </a:extLst>
          </p:cNvPr>
          <p:cNvSpPr>
            <a:spLocks noGrp="1"/>
          </p:cNvSpPr>
          <p:nvPr>
            <p:ph type="sldNum" sz="quarter" idx="12"/>
          </p:nvPr>
        </p:nvSpPr>
        <p:spPr>
          <a:xfrm>
            <a:off x="10836998" y="5672706"/>
            <a:ext cx="936611" cy="709987"/>
          </a:xfrm>
        </p:spPr>
        <p:txBody>
          <a:bodyPr vert="horz" lIns="91440" tIns="45720" rIns="91440" bIns="45720" rtlCol="0" anchor="ctr">
            <a:normAutofit/>
          </a:bodyPr>
          <a:lstStyle/>
          <a:p>
            <a:pPr>
              <a:spcAft>
                <a:spcPts val="600"/>
              </a:spcAft>
            </a:pPr>
            <a:r>
              <a:rPr lang="en-US" dirty="0"/>
              <a:t>2</a:t>
            </a:r>
          </a:p>
        </p:txBody>
      </p:sp>
      <p:sp>
        <p:nvSpPr>
          <p:cNvPr id="214" name="Rectangle 167">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430621"/>
            <a:ext cx="11456511" cy="60924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169">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430620"/>
            <a:ext cx="0" cy="6092454"/>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16" name="Straight Connector 171">
            <a:extLst>
              <a:ext uri="{FF2B5EF4-FFF2-40B4-BE49-F238E27FC236}">
                <a16:creationId xmlns:a16="http://schemas.microsoft.com/office/drawing/2014/main" id="{8B01E4D6-816B-4BC8-BA07-2CD0CE4A8F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471" y="4495800"/>
            <a:ext cx="10391227"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17" name="Straight Connector 173">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18" name="Straight Connector 175">
            <a:extLst>
              <a:ext uri="{FF2B5EF4-FFF2-40B4-BE49-F238E27FC236}">
                <a16:creationId xmlns:a16="http://schemas.microsoft.com/office/drawing/2014/main" id="{22329AE4-60E2-4C33-8487-E0A3269021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9558" y="430620"/>
            <a:ext cx="0" cy="5616817"/>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4ADA9C15-EBC6-4E54-B96C-65662AF8A4DB}"/>
              </a:ext>
            </a:extLst>
          </p:cNvPr>
          <p:cNvSpPr txBox="1"/>
          <p:nvPr/>
        </p:nvSpPr>
        <p:spPr>
          <a:xfrm>
            <a:off x="7285099" y="4563281"/>
            <a:ext cx="3522537" cy="1477328"/>
          </a:xfrm>
          <a:prstGeom prst="rect">
            <a:avLst/>
          </a:prstGeom>
          <a:noFill/>
        </p:spPr>
        <p:txBody>
          <a:bodyPr wrap="square" rtlCol="0">
            <a:spAutoFit/>
          </a:bodyPr>
          <a:lstStyle/>
          <a:p>
            <a:r>
              <a:rPr lang="es-ES" dirty="0">
                <a:latin typeface="Abadi" panose="020B0604020104020204" pitchFamily="34" charset="0"/>
              </a:rPr>
              <a:t>No todos los trastornos del desarrollo se pueden observar al nacimiento. Muchos defectos aparecen en otras etapas de la vida.</a:t>
            </a:r>
            <a:endParaRPr lang="es-CL" dirty="0">
              <a:latin typeface="Abadi" panose="020B0604020104020204" pitchFamily="34" charset="0"/>
            </a:endParaRPr>
          </a:p>
        </p:txBody>
      </p:sp>
      <p:pic>
        <p:nvPicPr>
          <p:cNvPr id="25" name="Imagen 24" descr="Fig 6-1.jpg">
            <a:extLst>
              <a:ext uri="{FF2B5EF4-FFF2-40B4-BE49-F238E27FC236}">
                <a16:creationId xmlns:a16="http://schemas.microsoft.com/office/drawing/2014/main" id="{964E7760-2D60-430F-9706-BCC1A97DB53F}"/>
              </a:ext>
            </a:extLst>
          </p:cNvPr>
          <p:cNvPicPr>
            <a:picLocks noChangeAspect="1"/>
          </p:cNvPicPr>
          <p:nvPr/>
        </p:nvPicPr>
        <p:blipFill rotWithShape="1">
          <a:blip r:embed="rId4"/>
          <a:srcRect l="12476" r="12476"/>
          <a:stretch/>
        </p:blipFill>
        <p:spPr>
          <a:xfrm>
            <a:off x="7613007" y="544796"/>
            <a:ext cx="2951819" cy="3874274"/>
          </a:xfrm>
          <a:prstGeom prst="rect">
            <a:avLst/>
          </a:prstGeom>
        </p:spPr>
      </p:pic>
      <p:sp>
        <p:nvSpPr>
          <p:cNvPr id="24" name="Elipse 23">
            <a:extLst>
              <a:ext uri="{FF2B5EF4-FFF2-40B4-BE49-F238E27FC236}">
                <a16:creationId xmlns:a16="http://schemas.microsoft.com/office/drawing/2014/main" id="{041C6AD4-125D-4CEB-8AF7-B5079F414F22}"/>
              </a:ext>
            </a:extLst>
          </p:cNvPr>
          <p:cNvSpPr/>
          <p:nvPr/>
        </p:nvSpPr>
        <p:spPr>
          <a:xfrm>
            <a:off x="2357847" y="2214154"/>
            <a:ext cx="2590244" cy="2048840"/>
          </a:xfrm>
          <a:prstGeom prst="ellipse">
            <a:avLst/>
          </a:prstGeom>
          <a:solidFill>
            <a:schemeClr val="tx2">
              <a:lumMod val="10000"/>
              <a:lumOff val="9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tx1"/>
              </a:solidFill>
              <a:latin typeface="Abadi" panose="020B0604020104020204" pitchFamily="34" charset="0"/>
            </a:endParaRPr>
          </a:p>
          <a:p>
            <a:pPr algn="ctr"/>
            <a:endParaRPr lang="es-ES" sz="1200" dirty="0">
              <a:solidFill>
                <a:schemeClr val="tx1"/>
              </a:solidFill>
              <a:latin typeface="Abadi" panose="020B0604020104020204" pitchFamily="34" charset="0"/>
            </a:endParaRPr>
          </a:p>
          <a:p>
            <a:pPr algn="ctr"/>
            <a:r>
              <a:rPr lang="es-ES" sz="1600" dirty="0">
                <a:solidFill>
                  <a:schemeClr val="tx1"/>
                </a:solidFill>
                <a:latin typeface="Abadi" panose="020B0604020104020204" pitchFamily="34" charset="0"/>
              </a:rPr>
              <a:t>DEFORMACION</a:t>
            </a:r>
          </a:p>
          <a:p>
            <a:pPr algn="ctr"/>
            <a:endParaRPr lang="es-ES" sz="1200" dirty="0">
              <a:solidFill>
                <a:schemeClr val="tx1"/>
              </a:solidFill>
              <a:latin typeface="Abadi" panose="020B0604020104020204" pitchFamily="34" charset="0"/>
            </a:endParaRPr>
          </a:p>
          <a:p>
            <a:pPr algn="ctr"/>
            <a:r>
              <a:rPr lang="es-ES" sz="1200" dirty="0">
                <a:solidFill>
                  <a:schemeClr val="tx1"/>
                </a:solidFill>
                <a:latin typeface="Abadi" panose="020B0604020104020204" pitchFamily="34" charset="0"/>
              </a:rPr>
              <a:t>Tortícolis congénita</a:t>
            </a:r>
          </a:p>
          <a:p>
            <a:pPr algn="ctr"/>
            <a:r>
              <a:rPr lang="es-ES" sz="1200" dirty="0">
                <a:solidFill>
                  <a:schemeClr val="tx1"/>
                </a:solidFill>
                <a:latin typeface="Abadi" panose="020B0604020104020204" pitchFamily="34" charset="0"/>
              </a:rPr>
              <a:t>Deformación de los pies</a:t>
            </a:r>
          </a:p>
          <a:p>
            <a:pPr algn="ctr"/>
            <a:r>
              <a:rPr lang="es-ES" sz="1200" dirty="0">
                <a:solidFill>
                  <a:schemeClr val="tx1"/>
                </a:solidFill>
                <a:latin typeface="Abadi" panose="020B0604020104020204" pitchFamily="34" charset="0"/>
              </a:rPr>
              <a:t>Luxación congénita de caderas</a:t>
            </a:r>
          </a:p>
          <a:p>
            <a:pPr algn="ctr"/>
            <a:r>
              <a:rPr lang="es-ES" sz="1200" dirty="0">
                <a:solidFill>
                  <a:schemeClr val="tx1"/>
                </a:solidFill>
                <a:latin typeface="Abadi" panose="020B0604020104020204" pitchFamily="34" charset="0"/>
              </a:rPr>
              <a:t>Escoliosis postural congénita</a:t>
            </a:r>
            <a:endParaRPr lang="es-CL" sz="1200" dirty="0">
              <a:solidFill>
                <a:schemeClr val="tx1"/>
              </a:solidFill>
              <a:latin typeface="Abadi" panose="020B0604020104020204" pitchFamily="34" charset="0"/>
            </a:endParaRPr>
          </a:p>
        </p:txBody>
      </p:sp>
      <p:sp>
        <p:nvSpPr>
          <p:cNvPr id="27" name="Elipse 26">
            <a:extLst>
              <a:ext uri="{FF2B5EF4-FFF2-40B4-BE49-F238E27FC236}">
                <a16:creationId xmlns:a16="http://schemas.microsoft.com/office/drawing/2014/main" id="{69ED99C3-D176-4567-A31A-0B9503CA70A3}"/>
              </a:ext>
            </a:extLst>
          </p:cNvPr>
          <p:cNvSpPr/>
          <p:nvPr/>
        </p:nvSpPr>
        <p:spPr>
          <a:xfrm>
            <a:off x="1142197" y="558625"/>
            <a:ext cx="2590244" cy="2228623"/>
          </a:xfrm>
          <a:prstGeom prst="ellipse">
            <a:avLst/>
          </a:prstGeom>
          <a:solidFill>
            <a:schemeClr val="bg2"/>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tx1"/>
              </a:solidFill>
              <a:latin typeface="Abadi" panose="020B0604020104020204" pitchFamily="34" charset="0"/>
            </a:endParaRPr>
          </a:p>
          <a:p>
            <a:pPr algn="ctr"/>
            <a:endParaRPr lang="es-ES" sz="1200" dirty="0">
              <a:solidFill>
                <a:schemeClr val="tx1"/>
              </a:solidFill>
              <a:latin typeface="Abadi" panose="020B0604020104020204" pitchFamily="34" charset="0"/>
            </a:endParaRPr>
          </a:p>
          <a:p>
            <a:pPr algn="ctr"/>
            <a:r>
              <a:rPr lang="es-ES" sz="1600" dirty="0">
                <a:solidFill>
                  <a:schemeClr val="tx1"/>
                </a:solidFill>
                <a:latin typeface="Abadi" panose="020B0604020104020204" pitchFamily="34" charset="0"/>
              </a:rPr>
              <a:t>DISRUPCIÓN</a:t>
            </a:r>
          </a:p>
          <a:p>
            <a:pPr algn="ctr"/>
            <a:r>
              <a:rPr lang="es-ES" sz="1200" dirty="0">
                <a:solidFill>
                  <a:schemeClr val="tx1"/>
                </a:solidFill>
                <a:latin typeface="Abadi" panose="020B0604020104020204" pitchFamily="34" charset="0"/>
              </a:rPr>
              <a:t>Fisuras faciales atípicas </a:t>
            </a:r>
          </a:p>
          <a:p>
            <a:pPr algn="ctr"/>
            <a:r>
              <a:rPr lang="es-ES" sz="1200" dirty="0">
                <a:solidFill>
                  <a:schemeClr val="tx1"/>
                </a:solidFill>
                <a:latin typeface="Abadi" panose="020B0604020104020204" pitchFamily="34" charset="0"/>
              </a:rPr>
              <a:t>Compresión, hemorragia, trombosis</a:t>
            </a:r>
          </a:p>
        </p:txBody>
      </p:sp>
      <p:sp>
        <p:nvSpPr>
          <p:cNvPr id="28" name="Elipse 27">
            <a:extLst>
              <a:ext uri="{FF2B5EF4-FFF2-40B4-BE49-F238E27FC236}">
                <a16:creationId xmlns:a16="http://schemas.microsoft.com/office/drawing/2014/main" id="{B82B91C3-88CF-47C3-895D-241C3F891AD8}"/>
              </a:ext>
            </a:extLst>
          </p:cNvPr>
          <p:cNvSpPr/>
          <p:nvPr/>
        </p:nvSpPr>
        <p:spPr>
          <a:xfrm>
            <a:off x="3332393" y="456295"/>
            <a:ext cx="2590244" cy="2228623"/>
          </a:xfrm>
          <a:prstGeom prst="ellipse">
            <a:avLst/>
          </a:prstGeom>
          <a:solidFill>
            <a:schemeClr val="accent1">
              <a:lumMod val="20000"/>
              <a:lumOff val="8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tx1"/>
              </a:solidFill>
              <a:latin typeface="Abadi" panose="020B0604020104020204" pitchFamily="34" charset="0"/>
            </a:endParaRPr>
          </a:p>
          <a:p>
            <a:pPr algn="ctr"/>
            <a:r>
              <a:rPr lang="es-ES" sz="1400" dirty="0">
                <a:solidFill>
                  <a:schemeClr val="tx1"/>
                </a:solidFill>
                <a:latin typeface="Abadi" panose="020B0604020104020204" pitchFamily="34" charset="0"/>
              </a:rPr>
              <a:t>MALFORMACION </a:t>
            </a:r>
            <a:r>
              <a:rPr lang="es-ES" sz="1200" dirty="0">
                <a:solidFill>
                  <a:schemeClr val="tx1"/>
                </a:solidFill>
                <a:latin typeface="Abadi" panose="020B0604020104020204" pitchFamily="34" charset="0"/>
              </a:rPr>
              <a:t>Mecanismos biológicos básicos del desarrollo </a:t>
            </a:r>
          </a:p>
          <a:p>
            <a:pPr algn="ctr"/>
            <a:r>
              <a:rPr lang="es-ES" sz="1200" dirty="0">
                <a:solidFill>
                  <a:schemeClr val="tx1"/>
                </a:solidFill>
                <a:latin typeface="Abadi" panose="020B0604020104020204" pitchFamily="34" charset="0"/>
              </a:rPr>
              <a:t>embrionario</a:t>
            </a:r>
          </a:p>
        </p:txBody>
      </p:sp>
    </p:spTree>
    <p:extLst>
      <p:ext uri="{BB962C8B-B14F-4D97-AF65-F5344CB8AC3E}">
        <p14:creationId xmlns:p14="http://schemas.microsoft.com/office/powerpoint/2010/main" val="85942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EFDD989F-EB09-444D-A035-5AB121E9F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4EC491AA-162B-48F4-800A-DDD463401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059C28DC-C15C-4518-9BFF-1C616FA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13B0C8-5997-4E0F-A8FD-6015CA7A60F1}"/>
              </a:ext>
            </a:extLst>
          </p:cNvPr>
          <p:cNvSpPr>
            <a:spLocks noGrp="1"/>
          </p:cNvSpPr>
          <p:nvPr>
            <p:ph type="title"/>
          </p:nvPr>
        </p:nvSpPr>
        <p:spPr>
          <a:xfrm>
            <a:off x="838199" y="2154801"/>
            <a:ext cx="4068098" cy="1274197"/>
          </a:xfrm>
        </p:spPr>
        <p:txBody>
          <a:bodyPr anchor="t">
            <a:normAutofit/>
          </a:bodyPr>
          <a:lstStyle/>
          <a:p>
            <a:r>
              <a:rPr lang="es-ES" sz="2400" dirty="0">
                <a:latin typeface="Abadi" panose="020B0604020104020204" pitchFamily="34" charset="0"/>
              </a:rPr>
              <a:t>De acuerdo a su impacto en salud, las malformaciones congénitas se clasifican en:</a:t>
            </a:r>
            <a:endParaRPr lang="es-CL" sz="2400" dirty="0">
              <a:latin typeface="Abadi" panose="020B0604020104020204" pitchFamily="34" charset="0"/>
            </a:endParaRPr>
          </a:p>
        </p:txBody>
      </p:sp>
      <p:cxnSp>
        <p:nvCxnSpPr>
          <p:cNvPr id="27" name="Straight Connector 17">
            <a:extLst>
              <a:ext uri="{FF2B5EF4-FFF2-40B4-BE49-F238E27FC236}">
                <a16:creationId xmlns:a16="http://schemas.microsoft.com/office/drawing/2014/main" id="{3344AEC7-1D13-4017-A59D-22E452832D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Marcador de pie de página 4">
            <a:extLst>
              <a:ext uri="{FF2B5EF4-FFF2-40B4-BE49-F238E27FC236}">
                <a16:creationId xmlns:a16="http://schemas.microsoft.com/office/drawing/2014/main" id="{6F4ECAD4-0888-47FF-A1AE-89CB25431D9B}"/>
              </a:ext>
            </a:extLst>
          </p:cNvPr>
          <p:cNvSpPr>
            <a:spLocks noGrp="1"/>
          </p:cNvSpPr>
          <p:nvPr>
            <p:ph type="ftr" sz="quarter" idx="11"/>
          </p:nvPr>
        </p:nvSpPr>
        <p:spPr>
          <a:xfrm rot="5400000">
            <a:off x="9233562" y="2578525"/>
            <a:ext cx="4114800" cy="365125"/>
          </a:xfrm>
        </p:spPr>
        <p:txBody>
          <a:bodyPr>
            <a:normAutofit/>
          </a:bodyPr>
          <a:lstStyle/>
          <a:p>
            <a:endParaRPr lang="en-US"/>
          </a:p>
        </p:txBody>
      </p:sp>
      <p:cxnSp>
        <p:nvCxnSpPr>
          <p:cNvPr id="28" name="Straight Connector 19">
            <a:extLst>
              <a:ext uri="{FF2B5EF4-FFF2-40B4-BE49-F238E27FC236}">
                <a16:creationId xmlns:a16="http://schemas.microsoft.com/office/drawing/2014/main" id="{15390FCB-B181-4E95-8776-928321587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Marcador de fecha 3">
            <a:extLst>
              <a:ext uri="{FF2B5EF4-FFF2-40B4-BE49-F238E27FC236}">
                <a16:creationId xmlns:a16="http://schemas.microsoft.com/office/drawing/2014/main" id="{ED6E9D97-583F-426B-A109-6394C479D5BA}"/>
              </a:ext>
            </a:extLst>
          </p:cNvPr>
          <p:cNvSpPr>
            <a:spLocks noGrp="1"/>
          </p:cNvSpPr>
          <p:nvPr>
            <p:ph type="dt" sz="half" idx="10"/>
          </p:nvPr>
        </p:nvSpPr>
        <p:spPr>
          <a:xfrm>
            <a:off x="628652" y="6140304"/>
            <a:ext cx="3154896" cy="287075"/>
          </a:xfrm>
        </p:spPr>
        <p:txBody>
          <a:bodyPr>
            <a:normAutofit/>
          </a:bodyPr>
          <a:lstStyle/>
          <a:p>
            <a:pPr>
              <a:spcAft>
                <a:spcPts val="600"/>
              </a:spcAft>
            </a:pPr>
            <a:fld id="{BE0A88F0-556B-4BB7-8AAB-D63AEB65C662}" type="datetime1">
              <a:rPr lang="en-US" smtClean="0"/>
              <a:pPr>
                <a:spcAft>
                  <a:spcPts val="600"/>
                </a:spcAft>
              </a:pPr>
              <a:t>10/21/2023</a:t>
            </a:fld>
            <a:endParaRPr lang="en-US"/>
          </a:p>
        </p:txBody>
      </p:sp>
      <p:sp>
        <p:nvSpPr>
          <p:cNvPr id="6" name="Marcador de número de diapositiva 5">
            <a:extLst>
              <a:ext uri="{FF2B5EF4-FFF2-40B4-BE49-F238E27FC236}">
                <a16:creationId xmlns:a16="http://schemas.microsoft.com/office/drawing/2014/main" id="{30A62856-D185-450B-9DEA-C3360F33CB4E}"/>
              </a:ext>
            </a:extLst>
          </p:cNvPr>
          <p:cNvSpPr>
            <a:spLocks noGrp="1"/>
          </p:cNvSpPr>
          <p:nvPr>
            <p:ph type="sldNum" sz="quarter" idx="12"/>
          </p:nvPr>
        </p:nvSpPr>
        <p:spPr>
          <a:xfrm>
            <a:off x="10821701" y="5672706"/>
            <a:ext cx="951908" cy="754673"/>
          </a:xfrm>
        </p:spPr>
        <p:txBody>
          <a:bodyPr>
            <a:normAutofit/>
          </a:bodyPr>
          <a:lstStyle/>
          <a:p>
            <a:pPr>
              <a:spcAft>
                <a:spcPts val="600"/>
              </a:spcAft>
            </a:pPr>
            <a:r>
              <a:rPr lang="en-US" dirty="0"/>
              <a:t>3</a:t>
            </a:r>
          </a:p>
        </p:txBody>
      </p:sp>
      <p:graphicFrame>
        <p:nvGraphicFramePr>
          <p:cNvPr id="29" name="Marcador de contenido 2">
            <a:extLst>
              <a:ext uri="{FF2B5EF4-FFF2-40B4-BE49-F238E27FC236}">
                <a16:creationId xmlns:a16="http://schemas.microsoft.com/office/drawing/2014/main" id="{371382C1-23EA-4B75-9660-B5CB0408E2F0}"/>
              </a:ext>
            </a:extLst>
          </p:cNvPr>
          <p:cNvGraphicFramePr>
            <a:graphicFrameLocks noGrp="1"/>
          </p:cNvGraphicFramePr>
          <p:nvPr>
            <p:ph idx="1"/>
            <p:extLst>
              <p:ext uri="{D42A27DB-BD31-4B8C-83A1-F6EECF244321}">
                <p14:modId xmlns:p14="http://schemas.microsoft.com/office/powerpoint/2010/main" val="553777156"/>
              </p:ext>
            </p:extLst>
          </p:nvPr>
        </p:nvGraphicFramePr>
        <p:xfrm>
          <a:off x="4906296" y="800101"/>
          <a:ext cx="5458491"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42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FA17E0-EBF2-4984-83B9-24B4287D3157}"/>
              </a:ext>
            </a:extLst>
          </p:cNvPr>
          <p:cNvSpPr>
            <a:spLocks noGrp="1"/>
          </p:cNvSpPr>
          <p:nvPr>
            <p:ph type="title"/>
          </p:nvPr>
        </p:nvSpPr>
        <p:spPr>
          <a:xfrm>
            <a:off x="838199" y="545914"/>
            <a:ext cx="9527275" cy="1241944"/>
          </a:xfrm>
        </p:spPr>
        <p:txBody>
          <a:bodyPr anchor="ctr">
            <a:normAutofit/>
          </a:bodyPr>
          <a:lstStyle/>
          <a:p>
            <a:r>
              <a:rPr lang="es-ES" sz="2400" dirty="0"/>
              <a:t>Clasificación de Anomalías estructurales por presentación clínica </a:t>
            </a:r>
            <a:endParaRPr lang="es-CL" sz="2400" dirty="0"/>
          </a:p>
        </p:txBody>
      </p:sp>
      <p:sp>
        <p:nvSpPr>
          <p:cNvPr id="5" name="Marcador de pie de página 4">
            <a:extLst>
              <a:ext uri="{FF2B5EF4-FFF2-40B4-BE49-F238E27FC236}">
                <a16:creationId xmlns:a16="http://schemas.microsoft.com/office/drawing/2014/main" id="{3D94A45A-BF3A-4F39-9E4D-423F19D5642B}"/>
              </a:ext>
            </a:extLst>
          </p:cNvPr>
          <p:cNvSpPr>
            <a:spLocks noGrp="1"/>
          </p:cNvSpPr>
          <p:nvPr>
            <p:ph type="ftr" sz="quarter" idx="11"/>
          </p:nvPr>
        </p:nvSpPr>
        <p:spPr>
          <a:xfrm rot="5400000">
            <a:off x="9233562" y="2578525"/>
            <a:ext cx="4114800" cy="365125"/>
          </a:xfrm>
        </p:spPr>
        <p:txBody>
          <a:bodyPr>
            <a:normAutofit/>
          </a:bodyPr>
          <a:lstStyle/>
          <a:p>
            <a:endParaRPr lang="en-US"/>
          </a:p>
        </p:txBody>
      </p:sp>
      <p:sp>
        <p:nvSpPr>
          <p:cNvPr id="4" name="Marcador de fecha 3">
            <a:extLst>
              <a:ext uri="{FF2B5EF4-FFF2-40B4-BE49-F238E27FC236}">
                <a16:creationId xmlns:a16="http://schemas.microsoft.com/office/drawing/2014/main" id="{4CEEF419-F6DA-4DBB-B155-966CDD48F8CE}"/>
              </a:ext>
            </a:extLst>
          </p:cNvPr>
          <p:cNvSpPr>
            <a:spLocks noGrp="1"/>
          </p:cNvSpPr>
          <p:nvPr>
            <p:ph type="dt" sz="half" idx="10"/>
          </p:nvPr>
        </p:nvSpPr>
        <p:spPr>
          <a:xfrm>
            <a:off x="628652" y="6140304"/>
            <a:ext cx="3154896" cy="287075"/>
          </a:xfrm>
        </p:spPr>
        <p:txBody>
          <a:bodyPr>
            <a:normAutofit/>
          </a:bodyPr>
          <a:lstStyle/>
          <a:p>
            <a:pPr>
              <a:spcAft>
                <a:spcPts val="600"/>
              </a:spcAft>
            </a:pPr>
            <a:fld id="{BE0A88F0-556B-4BB7-8AAB-D63AEB65C662}" type="datetime1">
              <a:rPr lang="en-US" smtClean="0"/>
              <a:pPr>
                <a:spcAft>
                  <a:spcPts val="600"/>
                </a:spcAft>
              </a:pPr>
              <a:t>10/21/2023</a:t>
            </a:fld>
            <a:endParaRPr lang="en-US"/>
          </a:p>
        </p:txBody>
      </p:sp>
      <p:cxnSp>
        <p:nvCxnSpPr>
          <p:cNvPr id="154" name="Straight Connector 153">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Marcador de número de diapositiva 5">
            <a:extLst>
              <a:ext uri="{FF2B5EF4-FFF2-40B4-BE49-F238E27FC236}">
                <a16:creationId xmlns:a16="http://schemas.microsoft.com/office/drawing/2014/main" id="{8AB4ACE2-9CA7-492D-B8F2-FC3759A7AC62}"/>
              </a:ext>
            </a:extLst>
          </p:cNvPr>
          <p:cNvSpPr>
            <a:spLocks noGrp="1"/>
          </p:cNvSpPr>
          <p:nvPr>
            <p:ph type="sldNum" sz="quarter" idx="12"/>
          </p:nvPr>
        </p:nvSpPr>
        <p:spPr>
          <a:xfrm>
            <a:off x="10821701" y="5672706"/>
            <a:ext cx="951908" cy="754673"/>
          </a:xfrm>
        </p:spPr>
        <p:txBody>
          <a:bodyPr>
            <a:normAutofit/>
          </a:bodyPr>
          <a:lstStyle/>
          <a:p>
            <a:pPr>
              <a:spcAft>
                <a:spcPts val="600"/>
              </a:spcAft>
            </a:pPr>
            <a:r>
              <a:rPr lang="en-US" dirty="0"/>
              <a:t>4</a:t>
            </a:r>
          </a:p>
        </p:txBody>
      </p:sp>
      <p:sp>
        <p:nvSpPr>
          <p:cNvPr id="156" name="Rectangle 155">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7100" y="1905000"/>
            <a:ext cx="0" cy="41424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0" name="Marcador de contenido 2">
            <a:extLst>
              <a:ext uri="{FF2B5EF4-FFF2-40B4-BE49-F238E27FC236}">
                <a16:creationId xmlns:a16="http://schemas.microsoft.com/office/drawing/2014/main" id="{8E7D7770-1D5D-4E1B-8105-10AB24C9B032}"/>
              </a:ext>
            </a:extLst>
          </p:cNvPr>
          <p:cNvGraphicFramePr>
            <a:graphicFrameLocks noGrp="1"/>
          </p:cNvGraphicFramePr>
          <p:nvPr>
            <p:ph idx="1"/>
            <p:extLst>
              <p:ext uri="{D42A27DB-BD31-4B8C-83A1-F6EECF244321}">
                <p14:modId xmlns:p14="http://schemas.microsoft.com/office/powerpoint/2010/main" val="3939173542"/>
              </p:ext>
            </p:extLst>
          </p:nvPr>
        </p:nvGraphicFramePr>
        <p:xfrm>
          <a:off x="838200" y="2400300"/>
          <a:ext cx="6025116" cy="3352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175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74">
            <a:extLst>
              <a:ext uri="{FF2B5EF4-FFF2-40B4-BE49-F238E27FC236}">
                <a16:creationId xmlns:a16="http://schemas.microsoft.com/office/drawing/2014/main" id="{EFDD989F-EB09-444D-A035-5AB121E9F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76">
            <a:extLst>
              <a:ext uri="{FF2B5EF4-FFF2-40B4-BE49-F238E27FC236}">
                <a16:creationId xmlns:a16="http://schemas.microsoft.com/office/drawing/2014/main" id="{4EC491AA-162B-48F4-800A-DDD463401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78">
            <a:extLst>
              <a:ext uri="{FF2B5EF4-FFF2-40B4-BE49-F238E27FC236}">
                <a16:creationId xmlns:a16="http://schemas.microsoft.com/office/drawing/2014/main" id="{059C28DC-C15C-4518-9BFF-1C616FA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FA17E0-EBF2-4984-83B9-24B4287D3157}"/>
              </a:ext>
            </a:extLst>
          </p:cNvPr>
          <p:cNvSpPr>
            <a:spLocks noGrp="1"/>
          </p:cNvSpPr>
          <p:nvPr>
            <p:ph type="title"/>
          </p:nvPr>
        </p:nvSpPr>
        <p:spPr>
          <a:xfrm>
            <a:off x="838200" y="838199"/>
            <a:ext cx="3389672" cy="4589193"/>
          </a:xfrm>
        </p:spPr>
        <p:txBody>
          <a:bodyPr anchor="t">
            <a:normAutofit/>
          </a:bodyPr>
          <a:lstStyle/>
          <a:p>
            <a:r>
              <a:rPr lang="es-ES" sz="2800" dirty="0"/>
              <a:t>Las Anomalías múltiples</a:t>
            </a:r>
            <a:endParaRPr lang="es-CL" sz="2800" dirty="0"/>
          </a:p>
        </p:txBody>
      </p:sp>
      <p:cxnSp>
        <p:nvCxnSpPr>
          <p:cNvPr id="135" name="Straight Connector 80">
            <a:extLst>
              <a:ext uri="{FF2B5EF4-FFF2-40B4-BE49-F238E27FC236}">
                <a16:creationId xmlns:a16="http://schemas.microsoft.com/office/drawing/2014/main" id="{1B7656F4-2A34-42A9-AF61-EE85328595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40658"/>
            <a:ext cx="0" cy="570155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Straight Connector 82">
            <a:extLst>
              <a:ext uri="{FF2B5EF4-FFF2-40B4-BE49-F238E27FC236}">
                <a16:creationId xmlns:a16="http://schemas.microsoft.com/office/drawing/2014/main" id="{3344AEC7-1D13-4017-A59D-22E452832D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Marcador de pie de página 4">
            <a:extLst>
              <a:ext uri="{FF2B5EF4-FFF2-40B4-BE49-F238E27FC236}">
                <a16:creationId xmlns:a16="http://schemas.microsoft.com/office/drawing/2014/main" id="{3D94A45A-BF3A-4F39-9E4D-423F19D5642B}"/>
              </a:ext>
            </a:extLst>
          </p:cNvPr>
          <p:cNvSpPr>
            <a:spLocks noGrp="1"/>
          </p:cNvSpPr>
          <p:nvPr>
            <p:ph type="ftr" sz="quarter" idx="11"/>
          </p:nvPr>
        </p:nvSpPr>
        <p:spPr>
          <a:xfrm rot="5400000">
            <a:off x="9233562" y="2578526"/>
            <a:ext cx="4114800" cy="365125"/>
          </a:xfrm>
        </p:spPr>
        <p:txBody>
          <a:bodyPr>
            <a:normAutofit/>
          </a:bodyPr>
          <a:lstStyle/>
          <a:p>
            <a:endParaRPr lang="en-US"/>
          </a:p>
        </p:txBody>
      </p:sp>
      <p:cxnSp>
        <p:nvCxnSpPr>
          <p:cNvPr id="137" name="Straight Connector 84">
            <a:extLst>
              <a:ext uri="{FF2B5EF4-FFF2-40B4-BE49-F238E27FC236}">
                <a16:creationId xmlns:a16="http://schemas.microsoft.com/office/drawing/2014/main" id="{15390FCB-B181-4E95-8776-928321587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Marcador de fecha 3">
            <a:extLst>
              <a:ext uri="{FF2B5EF4-FFF2-40B4-BE49-F238E27FC236}">
                <a16:creationId xmlns:a16="http://schemas.microsoft.com/office/drawing/2014/main" id="{4CEEF419-F6DA-4DBB-B155-966CDD48F8CE}"/>
              </a:ext>
            </a:extLst>
          </p:cNvPr>
          <p:cNvSpPr>
            <a:spLocks noGrp="1"/>
          </p:cNvSpPr>
          <p:nvPr>
            <p:ph type="dt" sz="half" idx="10"/>
          </p:nvPr>
        </p:nvSpPr>
        <p:spPr>
          <a:xfrm>
            <a:off x="628652" y="6140304"/>
            <a:ext cx="3154896" cy="287075"/>
          </a:xfrm>
        </p:spPr>
        <p:txBody>
          <a:bodyPr>
            <a:normAutofit/>
          </a:bodyPr>
          <a:lstStyle/>
          <a:p>
            <a:pPr>
              <a:spcAft>
                <a:spcPts val="600"/>
              </a:spcAft>
            </a:pPr>
            <a:fld id="{BE0A88F0-556B-4BB7-8AAB-D63AEB65C662}" type="datetime1">
              <a:rPr lang="en-US" smtClean="0"/>
              <a:pPr>
                <a:spcAft>
                  <a:spcPts val="600"/>
                </a:spcAft>
              </a:pPr>
              <a:t>10/21/2023</a:t>
            </a:fld>
            <a:endParaRPr lang="en-US"/>
          </a:p>
        </p:txBody>
      </p:sp>
      <p:sp>
        <p:nvSpPr>
          <p:cNvPr id="6" name="Marcador de número de diapositiva 5">
            <a:extLst>
              <a:ext uri="{FF2B5EF4-FFF2-40B4-BE49-F238E27FC236}">
                <a16:creationId xmlns:a16="http://schemas.microsoft.com/office/drawing/2014/main" id="{8AB4ACE2-9CA7-492D-B8F2-FC3759A7AC62}"/>
              </a:ext>
            </a:extLst>
          </p:cNvPr>
          <p:cNvSpPr>
            <a:spLocks noGrp="1"/>
          </p:cNvSpPr>
          <p:nvPr>
            <p:ph type="sldNum" sz="quarter" idx="12"/>
          </p:nvPr>
        </p:nvSpPr>
        <p:spPr>
          <a:xfrm>
            <a:off x="10821701" y="5672706"/>
            <a:ext cx="951908" cy="754673"/>
          </a:xfrm>
        </p:spPr>
        <p:txBody>
          <a:bodyPr>
            <a:normAutofit/>
          </a:bodyPr>
          <a:lstStyle/>
          <a:p>
            <a:pPr>
              <a:spcAft>
                <a:spcPts val="600"/>
              </a:spcAft>
            </a:pPr>
            <a:r>
              <a:rPr lang="en-US" dirty="0"/>
              <a:t>5</a:t>
            </a:r>
          </a:p>
        </p:txBody>
      </p:sp>
      <p:graphicFrame>
        <p:nvGraphicFramePr>
          <p:cNvPr id="20" name="Marcador de contenido 2">
            <a:extLst>
              <a:ext uri="{FF2B5EF4-FFF2-40B4-BE49-F238E27FC236}">
                <a16:creationId xmlns:a16="http://schemas.microsoft.com/office/drawing/2014/main" id="{7D56C644-E5A3-4538-A747-5BE9772E2A2A}"/>
              </a:ext>
            </a:extLst>
          </p:cNvPr>
          <p:cNvGraphicFramePr>
            <a:graphicFrameLocks/>
          </p:cNvGraphicFramePr>
          <p:nvPr>
            <p:extLst>
              <p:ext uri="{D42A27DB-BD31-4B8C-83A1-F6EECF244321}">
                <p14:modId xmlns:p14="http://schemas.microsoft.com/office/powerpoint/2010/main" val="657712507"/>
              </p:ext>
            </p:extLst>
          </p:nvPr>
        </p:nvGraphicFramePr>
        <p:xfrm>
          <a:off x="5166361" y="1043940"/>
          <a:ext cx="5198428" cy="467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551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12">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16">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18">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20">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44" name="Rectangle 22">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4">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571049A-2DCA-4970-B5E7-1646A3570C3C}"/>
              </a:ext>
            </a:extLst>
          </p:cNvPr>
          <p:cNvSpPr txBox="1"/>
          <p:nvPr/>
        </p:nvSpPr>
        <p:spPr>
          <a:xfrm>
            <a:off x="838199" y="408754"/>
            <a:ext cx="9527275" cy="72998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dirty="0">
                <a:solidFill>
                  <a:schemeClr val="accent4">
                    <a:lumMod val="75000"/>
                  </a:schemeClr>
                </a:solidFill>
                <a:latin typeface="Abadi" panose="020B0604020104020204" pitchFamily="34" charset="0"/>
                <a:ea typeface="+mj-ea"/>
                <a:cs typeface="+mj-cs"/>
              </a:rPr>
              <a:t>¡</a:t>
            </a:r>
            <a:r>
              <a:rPr lang="en-US" sz="2400" dirty="0" err="1">
                <a:solidFill>
                  <a:schemeClr val="accent4">
                    <a:lumMod val="75000"/>
                  </a:schemeClr>
                </a:solidFill>
                <a:latin typeface="Abadi" panose="020B0604020104020204" pitchFamily="34" charset="0"/>
                <a:ea typeface="+mj-ea"/>
                <a:cs typeface="+mj-cs"/>
              </a:rPr>
              <a:t>Algunas</a:t>
            </a:r>
            <a:r>
              <a:rPr lang="en-US" sz="2400" dirty="0">
                <a:solidFill>
                  <a:schemeClr val="accent4">
                    <a:lumMod val="75000"/>
                  </a:schemeClr>
                </a:solidFill>
                <a:latin typeface="Abadi" panose="020B0604020104020204" pitchFamily="34" charset="0"/>
                <a:ea typeface="+mj-ea"/>
                <a:cs typeface="+mj-cs"/>
              </a:rPr>
              <a:t> </a:t>
            </a:r>
            <a:r>
              <a:rPr lang="en-US" sz="2400" dirty="0" err="1">
                <a:solidFill>
                  <a:schemeClr val="accent4">
                    <a:lumMod val="75000"/>
                  </a:schemeClr>
                </a:solidFill>
                <a:latin typeface="Abadi" panose="020B0604020104020204" pitchFamily="34" charset="0"/>
                <a:ea typeface="+mj-ea"/>
                <a:cs typeface="+mj-cs"/>
              </a:rPr>
              <a:t>malformaciones</a:t>
            </a:r>
            <a:r>
              <a:rPr lang="en-US" sz="2400" dirty="0">
                <a:solidFill>
                  <a:schemeClr val="accent4">
                    <a:lumMod val="75000"/>
                  </a:schemeClr>
                </a:solidFill>
                <a:latin typeface="Abadi" panose="020B0604020104020204" pitchFamily="34" charset="0"/>
                <a:ea typeface="+mj-ea"/>
                <a:cs typeface="+mj-cs"/>
              </a:rPr>
              <a:t> </a:t>
            </a:r>
            <a:r>
              <a:rPr lang="en-US" sz="2400" dirty="0" err="1">
                <a:solidFill>
                  <a:schemeClr val="accent4">
                    <a:lumMod val="75000"/>
                  </a:schemeClr>
                </a:solidFill>
                <a:latin typeface="Abadi" panose="020B0604020104020204" pitchFamily="34" charset="0"/>
                <a:ea typeface="+mj-ea"/>
                <a:cs typeface="+mj-cs"/>
              </a:rPr>
              <a:t>congénitas</a:t>
            </a:r>
            <a:r>
              <a:rPr lang="en-US" sz="2400" dirty="0">
                <a:solidFill>
                  <a:schemeClr val="accent4">
                    <a:lumMod val="75000"/>
                  </a:schemeClr>
                </a:solidFill>
                <a:latin typeface="Abadi" panose="020B0604020104020204" pitchFamily="34" charset="0"/>
                <a:ea typeface="+mj-ea"/>
                <a:cs typeface="+mj-cs"/>
              </a:rPr>
              <a:t> </a:t>
            </a:r>
            <a:r>
              <a:rPr lang="en-US" sz="2400" dirty="0" err="1">
                <a:solidFill>
                  <a:schemeClr val="accent4">
                    <a:lumMod val="75000"/>
                  </a:schemeClr>
                </a:solidFill>
                <a:latin typeface="Abadi" panose="020B0604020104020204" pitchFamily="34" charset="0"/>
                <a:ea typeface="+mj-ea"/>
                <a:cs typeface="+mj-cs"/>
              </a:rPr>
              <a:t>humanas</a:t>
            </a:r>
            <a:r>
              <a:rPr lang="en-US" sz="2400" dirty="0">
                <a:solidFill>
                  <a:schemeClr val="accent4">
                    <a:lumMod val="75000"/>
                  </a:schemeClr>
                </a:solidFill>
                <a:latin typeface="Abadi" panose="020B0604020104020204" pitchFamily="34" charset="0"/>
                <a:ea typeface="+mj-ea"/>
                <a:cs typeface="+mj-cs"/>
              </a:rPr>
              <a:t> se </a:t>
            </a:r>
            <a:r>
              <a:rPr lang="en-US" sz="2400" dirty="0" err="1">
                <a:solidFill>
                  <a:schemeClr val="accent4">
                    <a:lumMod val="75000"/>
                  </a:schemeClr>
                </a:solidFill>
                <a:latin typeface="Abadi" panose="020B0604020104020204" pitchFamily="34" charset="0"/>
                <a:ea typeface="+mj-ea"/>
                <a:cs typeface="+mj-cs"/>
              </a:rPr>
              <a:t>pueden</a:t>
            </a:r>
            <a:r>
              <a:rPr lang="en-US" sz="2400" dirty="0">
                <a:solidFill>
                  <a:schemeClr val="accent4">
                    <a:lumMod val="75000"/>
                  </a:schemeClr>
                </a:solidFill>
                <a:latin typeface="Abadi" panose="020B0604020104020204" pitchFamily="34" charset="0"/>
                <a:ea typeface="+mj-ea"/>
                <a:cs typeface="+mj-cs"/>
              </a:rPr>
              <a:t> </a:t>
            </a:r>
            <a:r>
              <a:rPr lang="en-US" sz="2400" dirty="0" err="1">
                <a:solidFill>
                  <a:schemeClr val="accent4">
                    <a:lumMod val="75000"/>
                  </a:schemeClr>
                </a:solidFill>
                <a:latin typeface="Abadi" panose="020B0604020104020204" pitchFamily="34" charset="0"/>
                <a:ea typeface="+mj-ea"/>
                <a:cs typeface="+mj-cs"/>
              </a:rPr>
              <a:t>deber</a:t>
            </a:r>
            <a:r>
              <a:rPr lang="en-US" sz="2400" dirty="0">
                <a:solidFill>
                  <a:schemeClr val="accent4">
                    <a:lumMod val="75000"/>
                  </a:schemeClr>
                </a:solidFill>
                <a:latin typeface="Abadi" panose="020B0604020104020204" pitchFamily="34" charset="0"/>
                <a:ea typeface="+mj-ea"/>
                <a:cs typeface="+mj-cs"/>
              </a:rPr>
              <a:t> a </a:t>
            </a:r>
            <a:r>
              <a:rPr lang="en-US" sz="2400" dirty="0" err="1">
                <a:solidFill>
                  <a:schemeClr val="accent4">
                    <a:lumMod val="75000"/>
                  </a:schemeClr>
                </a:solidFill>
                <a:latin typeface="Abadi" panose="020B0604020104020204" pitchFamily="34" charset="0"/>
                <a:ea typeface="+mj-ea"/>
                <a:cs typeface="+mj-cs"/>
              </a:rPr>
              <a:t>factores</a:t>
            </a:r>
            <a:r>
              <a:rPr lang="en-US" sz="2400" dirty="0">
                <a:solidFill>
                  <a:schemeClr val="accent4">
                    <a:lumMod val="75000"/>
                  </a:schemeClr>
                </a:solidFill>
                <a:latin typeface="Abadi" panose="020B0604020104020204" pitchFamily="34" charset="0"/>
                <a:ea typeface="+mj-ea"/>
                <a:cs typeface="+mj-cs"/>
              </a:rPr>
              <a:t> </a:t>
            </a:r>
            <a:r>
              <a:rPr lang="en-US" sz="2400" dirty="0" err="1">
                <a:solidFill>
                  <a:schemeClr val="accent4">
                    <a:lumMod val="75000"/>
                  </a:schemeClr>
                </a:solidFill>
                <a:latin typeface="Abadi" panose="020B0604020104020204" pitchFamily="34" charset="0"/>
                <a:ea typeface="+mj-ea"/>
                <a:cs typeface="+mj-cs"/>
              </a:rPr>
              <a:t>ambientales</a:t>
            </a:r>
            <a:r>
              <a:rPr lang="en-US" sz="2400" dirty="0">
                <a:solidFill>
                  <a:schemeClr val="accent4">
                    <a:lumMod val="75000"/>
                  </a:schemeClr>
                </a:solidFill>
                <a:latin typeface="Abadi" panose="020B0604020104020204" pitchFamily="34" charset="0"/>
                <a:ea typeface="+mj-ea"/>
                <a:cs typeface="+mj-cs"/>
              </a:rPr>
              <a:t>!.</a:t>
            </a:r>
          </a:p>
        </p:txBody>
      </p:sp>
      <p:sp>
        <p:nvSpPr>
          <p:cNvPr id="7" name="CuadroTexto 6">
            <a:extLst>
              <a:ext uri="{FF2B5EF4-FFF2-40B4-BE49-F238E27FC236}">
                <a16:creationId xmlns:a16="http://schemas.microsoft.com/office/drawing/2014/main" id="{30680884-E631-4FEE-85D5-61B46FA7C239}"/>
              </a:ext>
            </a:extLst>
          </p:cNvPr>
          <p:cNvSpPr txBox="1"/>
          <p:nvPr/>
        </p:nvSpPr>
        <p:spPr>
          <a:xfrm>
            <a:off x="386707" y="1467299"/>
            <a:ext cx="4404739" cy="4712521"/>
          </a:xfrm>
          <a:prstGeom prst="rect">
            <a:avLst/>
          </a:prstGeom>
        </p:spPr>
        <p:txBody>
          <a:bodyPr vert="horz" lIns="91440" tIns="45720" rIns="91440" bIns="45720" rtlCol="0">
            <a:normAutofit lnSpcReduction="10000"/>
          </a:bodyPr>
          <a:lstStyle/>
          <a:p>
            <a:pPr indent="-228600">
              <a:lnSpc>
                <a:spcPct val="130000"/>
              </a:lnSpc>
              <a:spcAft>
                <a:spcPts val="600"/>
              </a:spcAft>
              <a:buFont typeface="Arial" panose="020B0604020202020204" pitchFamily="34" charset="0"/>
              <a:buChar char="•"/>
            </a:pPr>
            <a:r>
              <a:rPr lang="en-US" sz="1700" dirty="0"/>
              <a:t>Hasta </a:t>
            </a:r>
            <a:r>
              <a:rPr lang="en-US" sz="1700" dirty="0" err="1"/>
              <a:t>el</a:t>
            </a:r>
            <a:r>
              <a:rPr lang="en-US" sz="1700" dirty="0"/>
              <a:t> </a:t>
            </a:r>
            <a:r>
              <a:rPr lang="en-US" sz="1700" dirty="0" err="1"/>
              <a:t>año</a:t>
            </a:r>
            <a:r>
              <a:rPr lang="en-US" sz="1700" dirty="0"/>
              <a:t> 1940, se </a:t>
            </a:r>
            <a:r>
              <a:rPr lang="en-US" sz="1700" dirty="0" err="1"/>
              <a:t>creía</a:t>
            </a:r>
            <a:r>
              <a:rPr lang="en-US" sz="1700" dirty="0"/>
              <a:t> que los </a:t>
            </a:r>
            <a:r>
              <a:rPr lang="en-US" sz="1700" dirty="0" err="1"/>
              <a:t>defectos</a:t>
            </a:r>
            <a:r>
              <a:rPr lang="en-US" sz="1700" dirty="0"/>
              <a:t> </a:t>
            </a:r>
            <a:r>
              <a:rPr lang="en-US" sz="1700" dirty="0" err="1"/>
              <a:t>congénitos</a:t>
            </a:r>
            <a:r>
              <a:rPr lang="en-US" sz="1700" dirty="0"/>
              <a:t> </a:t>
            </a:r>
            <a:r>
              <a:rPr lang="en-US" sz="1700" dirty="0" err="1"/>
              <a:t>eran</a:t>
            </a:r>
            <a:r>
              <a:rPr lang="en-US" sz="1700" dirty="0"/>
              <a:t> </a:t>
            </a:r>
            <a:r>
              <a:rPr lang="en-US" sz="1700" dirty="0" err="1"/>
              <a:t>causados</a:t>
            </a:r>
            <a:r>
              <a:rPr lang="en-US" sz="1700" dirty="0"/>
              <a:t> </a:t>
            </a:r>
            <a:r>
              <a:rPr lang="en-US" sz="1700" dirty="0" err="1"/>
              <a:t>solamente</a:t>
            </a:r>
            <a:r>
              <a:rPr lang="en-US" sz="1700" dirty="0"/>
              <a:t> por </a:t>
            </a:r>
            <a:r>
              <a:rPr lang="en-US" sz="1700" dirty="0" err="1"/>
              <a:t>factores</a:t>
            </a:r>
            <a:r>
              <a:rPr lang="en-US" sz="1700" dirty="0"/>
              <a:t> </a:t>
            </a:r>
            <a:r>
              <a:rPr lang="en-US" sz="1700" dirty="0" err="1"/>
              <a:t>genéticos</a:t>
            </a:r>
            <a:r>
              <a:rPr lang="en-US" sz="1700" dirty="0"/>
              <a:t>.</a:t>
            </a:r>
          </a:p>
          <a:p>
            <a:pPr indent="-228600">
              <a:lnSpc>
                <a:spcPct val="130000"/>
              </a:lnSpc>
              <a:spcAft>
                <a:spcPts val="600"/>
              </a:spcAft>
              <a:buFont typeface="Arial" panose="020B0604020202020204" pitchFamily="34" charset="0"/>
              <a:buChar char="•"/>
            </a:pPr>
            <a:endParaRPr lang="en-US" sz="1700" dirty="0"/>
          </a:p>
          <a:p>
            <a:pPr indent="-228600">
              <a:lnSpc>
                <a:spcPct val="130000"/>
              </a:lnSpc>
              <a:spcAft>
                <a:spcPts val="600"/>
              </a:spcAft>
              <a:buFont typeface="Arial" panose="020B0604020202020204" pitchFamily="34" charset="0"/>
              <a:buChar char="•"/>
            </a:pPr>
            <a:r>
              <a:rPr lang="en-US" sz="1700" dirty="0" err="1"/>
              <a:t>Esto</a:t>
            </a:r>
            <a:r>
              <a:rPr lang="en-US" sz="1700" dirty="0"/>
              <a:t> </a:t>
            </a:r>
            <a:r>
              <a:rPr lang="en-US" sz="1700" dirty="0" err="1"/>
              <a:t>cambió</a:t>
            </a:r>
            <a:r>
              <a:rPr lang="en-US" sz="1700" dirty="0"/>
              <a:t> </a:t>
            </a:r>
            <a:r>
              <a:rPr lang="en-US" sz="1700" dirty="0" err="1"/>
              <a:t>cuando</a:t>
            </a:r>
            <a:r>
              <a:rPr lang="en-US" sz="1700" dirty="0"/>
              <a:t> </a:t>
            </a:r>
            <a:r>
              <a:rPr lang="en-US" sz="1700" dirty="0" err="1"/>
              <a:t>el</a:t>
            </a:r>
            <a:r>
              <a:rPr lang="en-US" sz="1700" dirty="0"/>
              <a:t> Dr. Norman McAlister </a:t>
            </a:r>
            <a:r>
              <a:rPr lang="en-US" sz="1700" dirty="0" err="1"/>
              <a:t>descubrió</a:t>
            </a:r>
            <a:r>
              <a:rPr lang="en-US" sz="1700" dirty="0"/>
              <a:t> que la rubeola que </a:t>
            </a:r>
            <a:r>
              <a:rPr lang="en-US" sz="1700" dirty="0" err="1"/>
              <a:t>afectaba</a:t>
            </a:r>
            <a:r>
              <a:rPr lang="en-US" sz="1700" dirty="0"/>
              <a:t> a las </a:t>
            </a:r>
            <a:r>
              <a:rPr lang="en-US" sz="1700" dirty="0" err="1"/>
              <a:t>madres</a:t>
            </a:r>
            <a:r>
              <a:rPr lang="en-US" sz="1700" dirty="0"/>
              <a:t> </a:t>
            </a:r>
            <a:r>
              <a:rPr lang="en-US" sz="1700" dirty="0" err="1"/>
              <a:t>durante</a:t>
            </a:r>
            <a:r>
              <a:rPr lang="en-US" sz="1700" dirty="0"/>
              <a:t> las </a:t>
            </a:r>
            <a:r>
              <a:rPr lang="en-US" sz="1700" dirty="0" err="1"/>
              <a:t>primeras</a:t>
            </a:r>
            <a:r>
              <a:rPr lang="en-US" sz="1700" dirty="0"/>
              <a:t> </a:t>
            </a:r>
            <a:r>
              <a:rPr lang="en-US" sz="1700" dirty="0" err="1"/>
              <a:t>semanas</a:t>
            </a:r>
            <a:r>
              <a:rPr lang="en-US" sz="1700" dirty="0"/>
              <a:t> de </a:t>
            </a:r>
            <a:r>
              <a:rPr lang="en-US" sz="1700" dirty="0" err="1"/>
              <a:t>gestación</a:t>
            </a:r>
            <a:r>
              <a:rPr lang="en-US" sz="1700" dirty="0"/>
              <a:t> </a:t>
            </a:r>
            <a:r>
              <a:rPr lang="en-US" sz="1700" dirty="0" err="1"/>
              <a:t>producía</a:t>
            </a:r>
            <a:r>
              <a:rPr lang="en-US" sz="1700" dirty="0"/>
              <a:t> </a:t>
            </a:r>
            <a:r>
              <a:rPr lang="en-US" sz="1700" dirty="0" err="1"/>
              <a:t>cataratas</a:t>
            </a:r>
            <a:r>
              <a:rPr lang="en-US" sz="1700" dirty="0"/>
              <a:t> </a:t>
            </a:r>
            <a:r>
              <a:rPr lang="en-US" sz="1700" dirty="0" err="1"/>
              <a:t>oculares</a:t>
            </a:r>
            <a:r>
              <a:rPr lang="en-US" sz="1700" dirty="0"/>
              <a:t>, </a:t>
            </a:r>
            <a:r>
              <a:rPr lang="en-US" sz="1700" dirty="0" err="1"/>
              <a:t>sordera</a:t>
            </a:r>
            <a:r>
              <a:rPr lang="en-US" sz="1700" dirty="0"/>
              <a:t> y </a:t>
            </a:r>
            <a:r>
              <a:rPr lang="en-US" sz="1700" dirty="0" err="1"/>
              <a:t>defectos</a:t>
            </a:r>
            <a:r>
              <a:rPr lang="en-US" sz="1700" dirty="0"/>
              <a:t> </a:t>
            </a:r>
            <a:r>
              <a:rPr lang="en-US" sz="1700" dirty="0" err="1"/>
              <a:t>cardíacos</a:t>
            </a:r>
            <a:r>
              <a:rPr lang="en-US" sz="1700" dirty="0"/>
              <a:t> </a:t>
            </a:r>
            <a:r>
              <a:rPr lang="en-US" sz="1700" dirty="0" err="1"/>
              <a:t>en</a:t>
            </a:r>
            <a:r>
              <a:rPr lang="en-US" sz="1700" dirty="0"/>
              <a:t> </a:t>
            </a:r>
            <a:r>
              <a:rPr lang="en-US" sz="1700" dirty="0" err="1"/>
              <a:t>el</a:t>
            </a:r>
            <a:r>
              <a:rPr lang="en-US" sz="1700" dirty="0"/>
              <a:t> </a:t>
            </a:r>
            <a:r>
              <a:rPr lang="en-US" sz="1700" dirty="0" err="1"/>
              <a:t>embrión</a:t>
            </a:r>
            <a:r>
              <a:rPr lang="en-US" sz="1700" dirty="0"/>
              <a:t>.</a:t>
            </a:r>
          </a:p>
          <a:p>
            <a:pPr indent="-228600">
              <a:lnSpc>
                <a:spcPct val="130000"/>
              </a:lnSpc>
              <a:spcAft>
                <a:spcPts val="600"/>
              </a:spcAft>
              <a:buFont typeface="Arial" panose="020B0604020202020204" pitchFamily="34" charset="0"/>
              <a:buChar char="•"/>
            </a:pPr>
            <a:endParaRPr lang="en-US" sz="1700" dirty="0"/>
          </a:p>
          <a:p>
            <a:pPr indent="-228600">
              <a:lnSpc>
                <a:spcPct val="130000"/>
              </a:lnSpc>
              <a:spcAft>
                <a:spcPts val="600"/>
              </a:spcAft>
              <a:buFont typeface="Arial" panose="020B0604020202020204" pitchFamily="34" charset="0"/>
              <a:buChar char="•"/>
            </a:pPr>
            <a:r>
              <a:rPr lang="en-US" sz="1700" dirty="0" err="1"/>
              <a:t>En</a:t>
            </a:r>
            <a:r>
              <a:rPr lang="en-US" sz="1700" dirty="0"/>
              <a:t> la </a:t>
            </a:r>
            <a:r>
              <a:rPr lang="en-US" sz="1700" dirty="0" err="1"/>
              <a:t>década</a:t>
            </a:r>
            <a:r>
              <a:rPr lang="en-US" sz="1700" dirty="0"/>
              <a:t> de los </a:t>
            </a:r>
            <a:r>
              <a:rPr lang="en-US" sz="1700" dirty="0" err="1"/>
              <a:t>años</a:t>
            </a:r>
            <a:r>
              <a:rPr lang="en-US" sz="1700" dirty="0"/>
              <a:t> 50 </a:t>
            </a:r>
            <a:r>
              <a:rPr lang="en-US" sz="1700" dirty="0" err="1"/>
              <a:t>el</a:t>
            </a:r>
            <a:r>
              <a:rPr lang="en-US" sz="1700" dirty="0"/>
              <a:t> Dr Lenz  </a:t>
            </a:r>
            <a:r>
              <a:rPr lang="en-US" sz="1700" dirty="0" err="1"/>
              <a:t>logró</a:t>
            </a:r>
            <a:r>
              <a:rPr lang="en-US" sz="1700" dirty="0"/>
              <a:t> </a:t>
            </a:r>
            <a:r>
              <a:rPr lang="en-US" sz="1700" dirty="0" err="1"/>
              <a:t>relacionar</a:t>
            </a:r>
            <a:r>
              <a:rPr lang="en-US" sz="1700" dirty="0"/>
              <a:t> los </a:t>
            </a:r>
            <a:r>
              <a:rPr lang="en-US" sz="1700" dirty="0" err="1"/>
              <a:t>defectos</a:t>
            </a:r>
            <a:r>
              <a:rPr lang="en-US" sz="1700" dirty="0"/>
              <a:t> de los </a:t>
            </a:r>
            <a:r>
              <a:rPr lang="en-US" sz="1700" dirty="0" err="1"/>
              <a:t>miembros</a:t>
            </a:r>
            <a:r>
              <a:rPr lang="en-US" sz="1700" dirty="0"/>
              <a:t> (</a:t>
            </a:r>
            <a:r>
              <a:rPr lang="en-US" sz="1700" dirty="0" err="1"/>
              <a:t>amelia</a:t>
            </a:r>
            <a:r>
              <a:rPr lang="en-US" sz="1700" dirty="0"/>
              <a:t> y meromelia) con </a:t>
            </a:r>
            <a:r>
              <a:rPr lang="en-US" sz="1700" dirty="0" err="1"/>
              <a:t>el</a:t>
            </a:r>
            <a:r>
              <a:rPr lang="en-US" sz="1700" dirty="0"/>
              <a:t> </a:t>
            </a:r>
            <a:r>
              <a:rPr lang="en-US" sz="1700" dirty="0" err="1"/>
              <a:t>sedante</a:t>
            </a:r>
            <a:r>
              <a:rPr lang="en-US" sz="1700" dirty="0"/>
              <a:t> </a:t>
            </a:r>
            <a:r>
              <a:rPr lang="en-US" sz="1700" dirty="0" err="1"/>
              <a:t>talidomida</a:t>
            </a:r>
            <a:r>
              <a:rPr lang="en-US" sz="1700" dirty="0"/>
              <a:t>.</a:t>
            </a:r>
          </a:p>
          <a:p>
            <a:pPr indent="-228600">
              <a:lnSpc>
                <a:spcPct val="130000"/>
              </a:lnSpc>
              <a:spcAft>
                <a:spcPts val="600"/>
              </a:spcAft>
              <a:buFont typeface="Arial" panose="020B0604020202020204" pitchFamily="34" charset="0"/>
              <a:buChar char="•"/>
            </a:pPr>
            <a:endParaRPr lang="en-US" sz="1700" dirty="0">
              <a:solidFill>
                <a:schemeClr val="accent1"/>
              </a:solidFill>
            </a:endParaRPr>
          </a:p>
          <a:p>
            <a:pPr indent="-228600">
              <a:lnSpc>
                <a:spcPct val="130000"/>
              </a:lnSpc>
              <a:spcAft>
                <a:spcPts val="600"/>
              </a:spcAft>
              <a:buFont typeface="Arial" panose="020B0604020202020204" pitchFamily="34" charset="0"/>
              <a:buChar char="•"/>
            </a:pPr>
            <a:endParaRPr lang="en-US" sz="1000" dirty="0">
              <a:solidFill>
                <a:schemeClr val="accent1"/>
              </a:solidFill>
            </a:endParaRPr>
          </a:p>
        </p:txBody>
      </p:sp>
      <p:cxnSp>
        <p:nvCxnSpPr>
          <p:cNvPr id="46" name="Straight Connector 26">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Rectangle 28">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30">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32">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377869"/>
            <a:ext cx="0" cy="466956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34">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3716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A85014BB-17C7-4D6E-9561-3415390EF18D}"/>
              </a:ext>
            </a:extLst>
          </p:cNvPr>
          <p:cNvSpPr txBox="1"/>
          <p:nvPr/>
        </p:nvSpPr>
        <p:spPr>
          <a:xfrm>
            <a:off x="4810473" y="3455866"/>
            <a:ext cx="2035346" cy="1200329"/>
          </a:xfrm>
          <a:prstGeom prst="rect">
            <a:avLst/>
          </a:prstGeom>
          <a:noFill/>
        </p:spPr>
        <p:txBody>
          <a:bodyPr wrap="square">
            <a:spAutoFit/>
          </a:bodyPr>
          <a:lstStyle/>
          <a:p>
            <a:r>
              <a:rPr lang="es-ES" dirty="0">
                <a:solidFill>
                  <a:schemeClr val="accent2">
                    <a:lumMod val="50000"/>
                  </a:schemeClr>
                </a:solidFill>
                <a:latin typeface="Abadi" panose="020B0604020104020204" pitchFamily="34" charset="0"/>
              </a:rPr>
              <a:t>Pesticidas. </a:t>
            </a:r>
          </a:p>
          <a:p>
            <a:r>
              <a:rPr lang="es-ES" dirty="0">
                <a:solidFill>
                  <a:schemeClr val="accent2">
                    <a:lumMod val="50000"/>
                  </a:schemeClr>
                </a:solidFill>
                <a:latin typeface="Abadi" panose="020B0604020104020204" pitchFamily="34" charset="0"/>
              </a:rPr>
              <a:t>Contaminantes ambientales.</a:t>
            </a:r>
          </a:p>
          <a:p>
            <a:endParaRPr lang="es-ES" dirty="0">
              <a:solidFill>
                <a:schemeClr val="accent2">
                  <a:lumMod val="50000"/>
                </a:schemeClr>
              </a:solidFill>
              <a:latin typeface="Abadi" panose="020B0604020104020204" pitchFamily="34" charset="0"/>
            </a:endParaRPr>
          </a:p>
        </p:txBody>
      </p:sp>
      <p:sp>
        <p:nvSpPr>
          <p:cNvPr id="55" name="CuadroTexto 54">
            <a:extLst>
              <a:ext uri="{FF2B5EF4-FFF2-40B4-BE49-F238E27FC236}">
                <a16:creationId xmlns:a16="http://schemas.microsoft.com/office/drawing/2014/main" id="{A89CFC12-85E4-49DD-A87B-963FF1722FF7}"/>
              </a:ext>
            </a:extLst>
          </p:cNvPr>
          <p:cNvSpPr txBox="1"/>
          <p:nvPr/>
        </p:nvSpPr>
        <p:spPr>
          <a:xfrm>
            <a:off x="4791237" y="1658692"/>
            <a:ext cx="1428344" cy="923330"/>
          </a:xfrm>
          <a:prstGeom prst="rect">
            <a:avLst/>
          </a:prstGeom>
          <a:noFill/>
        </p:spPr>
        <p:txBody>
          <a:bodyPr wrap="square">
            <a:spAutoFit/>
          </a:bodyPr>
          <a:lstStyle/>
          <a:p>
            <a:r>
              <a:rPr lang="es-ES" dirty="0">
                <a:solidFill>
                  <a:schemeClr val="accent1"/>
                </a:solidFill>
                <a:latin typeface="Abadi" panose="020B0604020104020204" pitchFamily="34" charset="0"/>
              </a:rPr>
              <a:t>Virus</a:t>
            </a:r>
          </a:p>
          <a:p>
            <a:r>
              <a:rPr lang="es-ES" dirty="0">
                <a:solidFill>
                  <a:schemeClr val="accent1"/>
                </a:solidFill>
                <a:latin typeface="Abadi" panose="020B0604020104020204" pitchFamily="34" charset="0"/>
              </a:rPr>
              <a:t>Bacterias</a:t>
            </a:r>
          </a:p>
          <a:p>
            <a:r>
              <a:rPr lang="es-ES" dirty="0">
                <a:solidFill>
                  <a:schemeClr val="accent1"/>
                </a:solidFill>
                <a:latin typeface="Abadi" panose="020B0604020104020204" pitchFamily="34" charset="0"/>
              </a:rPr>
              <a:t>Parásitos. </a:t>
            </a:r>
          </a:p>
        </p:txBody>
      </p:sp>
      <p:sp>
        <p:nvSpPr>
          <p:cNvPr id="56" name="CuadroTexto 55">
            <a:extLst>
              <a:ext uri="{FF2B5EF4-FFF2-40B4-BE49-F238E27FC236}">
                <a16:creationId xmlns:a16="http://schemas.microsoft.com/office/drawing/2014/main" id="{1D294233-CA34-4AB9-84D6-8748A4E77259}"/>
              </a:ext>
            </a:extLst>
          </p:cNvPr>
          <p:cNvSpPr txBox="1"/>
          <p:nvPr/>
        </p:nvSpPr>
        <p:spPr>
          <a:xfrm>
            <a:off x="6932925" y="4805679"/>
            <a:ext cx="2666464" cy="923330"/>
          </a:xfrm>
          <a:prstGeom prst="rect">
            <a:avLst/>
          </a:prstGeom>
          <a:noFill/>
        </p:spPr>
        <p:txBody>
          <a:bodyPr wrap="square">
            <a:spAutoFit/>
          </a:bodyPr>
          <a:lstStyle/>
          <a:p>
            <a:r>
              <a:rPr lang="es-ES" dirty="0">
                <a:solidFill>
                  <a:schemeClr val="accent4">
                    <a:lumMod val="75000"/>
                  </a:schemeClr>
                </a:solidFill>
                <a:latin typeface="Abadi" panose="020B0604020104020204" pitchFamily="34" charset="0"/>
              </a:rPr>
              <a:t>Temperatura</a:t>
            </a:r>
          </a:p>
          <a:p>
            <a:r>
              <a:rPr lang="es-ES" dirty="0">
                <a:solidFill>
                  <a:schemeClr val="accent4">
                    <a:lumMod val="75000"/>
                  </a:schemeClr>
                </a:solidFill>
                <a:latin typeface="Abadi" panose="020B0604020104020204" pitchFamily="34" charset="0"/>
              </a:rPr>
              <a:t>Hipoxia</a:t>
            </a:r>
          </a:p>
          <a:p>
            <a:r>
              <a:rPr lang="es-ES" dirty="0">
                <a:solidFill>
                  <a:schemeClr val="accent4">
                    <a:lumMod val="75000"/>
                  </a:schemeClr>
                </a:solidFill>
                <a:latin typeface="Abadi" panose="020B0604020104020204" pitchFamily="34" charset="0"/>
              </a:rPr>
              <a:t>Radiaciones ionizantes. </a:t>
            </a:r>
            <a:endParaRPr lang="es-CL" dirty="0">
              <a:solidFill>
                <a:schemeClr val="accent4">
                  <a:lumMod val="75000"/>
                </a:schemeClr>
              </a:solidFill>
              <a:latin typeface="Abadi" panose="020B0604020104020204" pitchFamily="34" charset="0"/>
            </a:endParaRPr>
          </a:p>
        </p:txBody>
      </p:sp>
      <p:sp>
        <p:nvSpPr>
          <p:cNvPr id="14" name="CuadroTexto 13">
            <a:extLst>
              <a:ext uri="{FF2B5EF4-FFF2-40B4-BE49-F238E27FC236}">
                <a16:creationId xmlns:a16="http://schemas.microsoft.com/office/drawing/2014/main" id="{6823ED10-EFDB-45B3-8DDA-5582BE48A2E6}"/>
              </a:ext>
            </a:extLst>
          </p:cNvPr>
          <p:cNvSpPr txBox="1"/>
          <p:nvPr/>
        </p:nvSpPr>
        <p:spPr>
          <a:xfrm>
            <a:off x="9159945" y="3478998"/>
            <a:ext cx="1567543" cy="923330"/>
          </a:xfrm>
          <a:prstGeom prst="rect">
            <a:avLst/>
          </a:prstGeom>
          <a:noFill/>
        </p:spPr>
        <p:txBody>
          <a:bodyPr wrap="square" rtlCol="0">
            <a:spAutoFit/>
          </a:bodyPr>
          <a:lstStyle/>
          <a:p>
            <a:r>
              <a:rPr lang="es-ES" dirty="0">
                <a:solidFill>
                  <a:schemeClr val="accent2">
                    <a:lumMod val="60000"/>
                    <a:lumOff val="40000"/>
                  </a:schemeClr>
                </a:solidFill>
                <a:latin typeface="Abadi" panose="020B0604020104020204" pitchFamily="34" charset="0"/>
              </a:rPr>
              <a:t>Deficiencias nutricionales</a:t>
            </a:r>
          </a:p>
          <a:p>
            <a:r>
              <a:rPr lang="es-ES" dirty="0">
                <a:solidFill>
                  <a:schemeClr val="accent2">
                    <a:lumMod val="60000"/>
                    <a:lumOff val="40000"/>
                  </a:schemeClr>
                </a:solidFill>
                <a:latin typeface="Abadi" panose="020B0604020104020204" pitchFamily="34" charset="0"/>
              </a:rPr>
              <a:t>(ácido fólico)</a:t>
            </a:r>
          </a:p>
        </p:txBody>
      </p:sp>
      <p:sp>
        <p:nvSpPr>
          <p:cNvPr id="28" name="CuadroTexto 27">
            <a:extLst>
              <a:ext uri="{FF2B5EF4-FFF2-40B4-BE49-F238E27FC236}">
                <a16:creationId xmlns:a16="http://schemas.microsoft.com/office/drawing/2014/main" id="{B42DA70E-377D-4DE3-BEDD-1F134703E930}"/>
              </a:ext>
            </a:extLst>
          </p:cNvPr>
          <p:cNvSpPr txBox="1"/>
          <p:nvPr/>
        </p:nvSpPr>
        <p:spPr>
          <a:xfrm>
            <a:off x="4775374" y="4866602"/>
            <a:ext cx="2483069" cy="646331"/>
          </a:xfrm>
          <a:prstGeom prst="rect">
            <a:avLst/>
          </a:prstGeom>
          <a:noFill/>
        </p:spPr>
        <p:txBody>
          <a:bodyPr wrap="square">
            <a:spAutoFit/>
          </a:bodyPr>
          <a:lstStyle/>
          <a:p>
            <a:r>
              <a:rPr lang="es-ES" dirty="0" err="1">
                <a:solidFill>
                  <a:schemeClr val="bg2">
                    <a:lumMod val="50000"/>
                  </a:schemeClr>
                </a:solidFill>
                <a:latin typeface="Abadi" panose="020B0604020104020204" pitchFamily="34" charset="0"/>
              </a:rPr>
              <a:t>Disruptores</a:t>
            </a:r>
            <a:r>
              <a:rPr lang="es-ES" dirty="0">
                <a:solidFill>
                  <a:schemeClr val="bg2">
                    <a:lumMod val="50000"/>
                  </a:schemeClr>
                </a:solidFill>
                <a:latin typeface="Abadi" panose="020B0604020104020204" pitchFamily="34" charset="0"/>
              </a:rPr>
              <a:t> </a:t>
            </a:r>
          </a:p>
          <a:p>
            <a:r>
              <a:rPr lang="es-ES" dirty="0">
                <a:solidFill>
                  <a:schemeClr val="bg2">
                    <a:lumMod val="50000"/>
                  </a:schemeClr>
                </a:solidFill>
                <a:latin typeface="Abadi" panose="020B0604020104020204" pitchFamily="34" charset="0"/>
              </a:rPr>
              <a:t>endocrinos </a:t>
            </a:r>
            <a:endParaRPr lang="es-CL" dirty="0">
              <a:solidFill>
                <a:schemeClr val="bg2">
                  <a:lumMod val="50000"/>
                </a:schemeClr>
              </a:solidFill>
              <a:latin typeface="Abadi" panose="020B0604020104020204" pitchFamily="34" charset="0"/>
            </a:endParaRPr>
          </a:p>
        </p:txBody>
      </p:sp>
      <p:sp>
        <p:nvSpPr>
          <p:cNvPr id="3" name="CuadroTexto 2">
            <a:extLst>
              <a:ext uri="{FF2B5EF4-FFF2-40B4-BE49-F238E27FC236}">
                <a16:creationId xmlns:a16="http://schemas.microsoft.com/office/drawing/2014/main" id="{B5C576BC-243A-4CE3-ACA9-44925EEA49D6}"/>
              </a:ext>
            </a:extLst>
          </p:cNvPr>
          <p:cNvSpPr txBox="1"/>
          <p:nvPr/>
        </p:nvSpPr>
        <p:spPr>
          <a:xfrm>
            <a:off x="6680610" y="1597794"/>
            <a:ext cx="2570596" cy="1754326"/>
          </a:xfrm>
          <a:prstGeom prst="rect">
            <a:avLst/>
          </a:prstGeom>
          <a:noFill/>
        </p:spPr>
        <p:txBody>
          <a:bodyPr wrap="square" rtlCol="0">
            <a:spAutoFit/>
          </a:bodyPr>
          <a:lstStyle/>
          <a:p>
            <a:r>
              <a:rPr lang="es-ES" dirty="0">
                <a:solidFill>
                  <a:schemeClr val="accent3">
                    <a:lumMod val="75000"/>
                  </a:schemeClr>
                </a:solidFill>
                <a:latin typeface="Abadi" panose="020B0604020104020204" pitchFamily="34" charset="0"/>
              </a:rPr>
              <a:t>Medicamentos cloranfenicol, tetraciclinas, ácido valproico, antidiabéticos,</a:t>
            </a:r>
          </a:p>
          <a:p>
            <a:endParaRPr lang="es-CL" dirty="0"/>
          </a:p>
        </p:txBody>
      </p:sp>
      <p:sp>
        <p:nvSpPr>
          <p:cNvPr id="23" name="CuadroTexto 22">
            <a:extLst>
              <a:ext uri="{FF2B5EF4-FFF2-40B4-BE49-F238E27FC236}">
                <a16:creationId xmlns:a16="http://schemas.microsoft.com/office/drawing/2014/main" id="{76FDCA08-45FB-4639-9CBD-9D621A7E59E0}"/>
              </a:ext>
            </a:extLst>
          </p:cNvPr>
          <p:cNvSpPr txBox="1"/>
          <p:nvPr/>
        </p:nvSpPr>
        <p:spPr>
          <a:xfrm>
            <a:off x="9545084" y="1581546"/>
            <a:ext cx="1577260" cy="1200329"/>
          </a:xfrm>
          <a:prstGeom prst="rect">
            <a:avLst/>
          </a:prstGeom>
          <a:noFill/>
        </p:spPr>
        <p:txBody>
          <a:bodyPr wrap="square">
            <a:spAutoFit/>
          </a:bodyPr>
          <a:lstStyle/>
          <a:p>
            <a:r>
              <a:rPr lang="es-ES" dirty="0">
                <a:solidFill>
                  <a:schemeClr val="accent6">
                    <a:lumMod val="75000"/>
                  </a:schemeClr>
                </a:solidFill>
              </a:rPr>
              <a:t>A</a:t>
            </a:r>
            <a:r>
              <a:rPr lang="es-ES" sz="1800" dirty="0">
                <a:solidFill>
                  <a:schemeClr val="accent6">
                    <a:lumMod val="75000"/>
                  </a:schemeClr>
                </a:solidFill>
              </a:rPr>
              <a:t>ntivirales como la </a:t>
            </a:r>
            <a:r>
              <a:rPr lang="es-ES" sz="1800" dirty="0" err="1">
                <a:solidFill>
                  <a:schemeClr val="accent6">
                    <a:lumMod val="75000"/>
                  </a:schemeClr>
                </a:solidFill>
              </a:rPr>
              <a:t>Rivacidina</a:t>
            </a:r>
            <a:endParaRPr lang="es-ES" sz="1800" dirty="0">
              <a:solidFill>
                <a:schemeClr val="accent6">
                  <a:lumMod val="75000"/>
                </a:schemeClr>
              </a:solidFill>
            </a:endParaRPr>
          </a:p>
          <a:p>
            <a:r>
              <a:rPr lang="es-ES" dirty="0">
                <a:solidFill>
                  <a:schemeClr val="accent6">
                    <a:lumMod val="75000"/>
                  </a:schemeClr>
                </a:solidFill>
              </a:rPr>
              <a:t>COVID-19</a:t>
            </a:r>
            <a:endParaRPr lang="es-ES" sz="1800" dirty="0">
              <a:solidFill>
                <a:schemeClr val="accent6">
                  <a:lumMod val="75000"/>
                </a:schemeClr>
              </a:solidFill>
            </a:endParaRPr>
          </a:p>
        </p:txBody>
      </p:sp>
      <p:sp>
        <p:nvSpPr>
          <p:cNvPr id="25" name="CuadroTexto 24">
            <a:extLst>
              <a:ext uri="{FF2B5EF4-FFF2-40B4-BE49-F238E27FC236}">
                <a16:creationId xmlns:a16="http://schemas.microsoft.com/office/drawing/2014/main" id="{0F8C4F71-DB70-4279-AA47-673C353EFFB0}"/>
              </a:ext>
            </a:extLst>
          </p:cNvPr>
          <p:cNvSpPr txBox="1"/>
          <p:nvPr/>
        </p:nvSpPr>
        <p:spPr>
          <a:xfrm>
            <a:off x="6686151" y="3473170"/>
            <a:ext cx="2111715" cy="646331"/>
          </a:xfrm>
          <a:prstGeom prst="rect">
            <a:avLst/>
          </a:prstGeom>
          <a:noFill/>
        </p:spPr>
        <p:txBody>
          <a:bodyPr wrap="square">
            <a:spAutoFit/>
          </a:bodyPr>
          <a:lstStyle/>
          <a:p>
            <a:r>
              <a:rPr lang="es-ES" b="1" dirty="0">
                <a:solidFill>
                  <a:schemeClr val="accent1"/>
                </a:solidFill>
                <a:highlight>
                  <a:srgbClr val="FFFF00"/>
                </a:highlight>
                <a:latin typeface="Abadi" panose="020B0604020104020204" pitchFamily="34" charset="0"/>
              </a:rPr>
              <a:t>Drogas de abuso </a:t>
            </a:r>
          </a:p>
          <a:p>
            <a:r>
              <a:rPr lang="es-ES" b="1" dirty="0">
                <a:solidFill>
                  <a:schemeClr val="accent1"/>
                </a:solidFill>
                <a:highlight>
                  <a:srgbClr val="FFFF00"/>
                </a:highlight>
                <a:latin typeface="Abadi" panose="020B0604020104020204" pitchFamily="34" charset="0"/>
              </a:rPr>
              <a:t>Alcohol</a:t>
            </a:r>
            <a:endParaRPr lang="es-CL" b="1" dirty="0">
              <a:solidFill>
                <a:schemeClr val="accent1"/>
              </a:solidFill>
              <a:highlight>
                <a:srgbClr val="FFFF00"/>
              </a:highlight>
              <a:latin typeface="Abadi" panose="020B0604020104020204" pitchFamily="34" charset="0"/>
            </a:endParaRPr>
          </a:p>
        </p:txBody>
      </p:sp>
      <p:sp>
        <p:nvSpPr>
          <p:cNvPr id="27" name="Marcador de número de diapositiva 5">
            <a:extLst>
              <a:ext uri="{FF2B5EF4-FFF2-40B4-BE49-F238E27FC236}">
                <a16:creationId xmlns:a16="http://schemas.microsoft.com/office/drawing/2014/main" id="{9FB95B6A-0FBE-4308-B31E-DCA7178CCD1D}"/>
              </a:ext>
            </a:extLst>
          </p:cNvPr>
          <p:cNvSpPr>
            <a:spLocks noGrp="1"/>
          </p:cNvSpPr>
          <p:nvPr>
            <p:ph type="sldNum" sz="quarter" idx="12"/>
          </p:nvPr>
        </p:nvSpPr>
        <p:spPr>
          <a:xfrm>
            <a:off x="10836998" y="5672706"/>
            <a:ext cx="936611" cy="709987"/>
          </a:xfrm>
        </p:spPr>
        <p:txBody>
          <a:bodyPr vert="horz" lIns="91440" tIns="45720" rIns="91440" bIns="45720" rtlCol="0" anchor="ctr">
            <a:normAutofit/>
          </a:bodyPr>
          <a:lstStyle/>
          <a:p>
            <a:pPr>
              <a:spcAft>
                <a:spcPts val="600"/>
              </a:spcAft>
            </a:pPr>
            <a:r>
              <a:rPr lang="en-US" dirty="0"/>
              <a:t>6</a:t>
            </a:r>
          </a:p>
        </p:txBody>
      </p:sp>
    </p:spTree>
    <p:extLst>
      <p:ext uri="{BB962C8B-B14F-4D97-AF65-F5344CB8AC3E}">
        <p14:creationId xmlns:p14="http://schemas.microsoft.com/office/powerpoint/2010/main" val="359445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5" name="Rectangle 124">
            <a:extLst>
              <a:ext uri="{FF2B5EF4-FFF2-40B4-BE49-F238E27FC236}">
                <a16:creationId xmlns:a16="http://schemas.microsoft.com/office/drawing/2014/main" id="{99A04334-45A9-4F91-BCE9-8F0F4F104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86" y="345885"/>
            <a:ext cx="6046813" cy="37689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1" name="Text Box 3">
            <a:extLst>
              <a:ext uri="{FF2B5EF4-FFF2-40B4-BE49-F238E27FC236}">
                <a16:creationId xmlns:a16="http://schemas.microsoft.com/office/drawing/2014/main" id="{7DB4A1A3-71C6-4D7B-8B28-27AF42A2E2CC}"/>
              </a:ext>
            </a:extLst>
          </p:cNvPr>
          <p:cNvSpPr txBox="1">
            <a:spLocks noChangeArrowheads="1"/>
          </p:cNvSpPr>
          <p:nvPr/>
        </p:nvSpPr>
        <p:spPr bwMode="auto">
          <a:xfrm>
            <a:off x="403125" y="3658116"/>
            <a:ext cx="5982927" cy="14672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lnSpc>
                <a:spcPct val="90000"/>
              </a:lnSpc>
              <a:spcBef>
                <a:spcPct val="0"/>
              </a:spcBef>
              <a:spcAft>
                <a:spcPts val="600"/>
              </a:spcAft>
            </a:pPr>
            <a:r>
              <a:rPr lang="en-US" altLang="es-CL" sz="2400" dirty="0" err="1">
                <a:solidFill>
                  <a:srgbClr val="0070C0"/>
                </a:solidFill>
                <a:latin typeface="Abadi" panose="020B0604020104020204" pitchFamily="34" charset="0"/>
                <a:ea typeface="+mj-ea"/>
                <a:cs typeface="+mj-cs"/>
              </a:rPr>
              <a:t>Contaminación</a:t>
            </a:r>
            <a:r>
              <a:rPr lang="en-US" altLang="es-CL" sz="2400" dirty="0">
                <a:solidFill>
                  <a:srgbClr val="0070C0"/>
                </a:solidFill>
                <a:latin typeface="Abadi" panose="020B0604020104020204" pitchFamily="34" charset="0"/>
                <a:ea typeface="+mj-ea"/>
                <a:cs typeface="+mj-cs"/>
              </a:rPr>
              <a:t> del </a:t>
            </a:r>
            <a:r>
              <a:rPr lang="en-US" altLang="es-CL" sz="2400" dirty="0" err="1">
                <a:solidFill>
                  <a:srgbClr val="0070C0"/>
                </a:solidFill>
                <a:latin typeface="Abadi" panose="020B0604020104020204" pitchFamily="34" charset="0"/>
                <a:ea typeface="+mj-ea"/>
                <a:cs typeface="+mj-cs"/>
              </a:rPr>
              <a:t>ambiente</a:t>
            </a:r>
            <a:r>
              <a:rPr lang="en-US" altLang="es-CL" sz="2400" dirty="0">
                <a:solidFill>
                  <a:srgbClr val="0070C0"/>
                </a:solidFill>
                <a:latin typeface="Abadi" panose="020B0604020104020204" pitchFamily="34" charset="0"/>
                <a:ea typeface="+mj-ea"/>
                <a:cs typeface="+mj-cs"/>
              </a:rPr>
              <a:t> con </a:t>
            </a:r>
            <a:r>
              <a:rPr lang="en-US" altLang="es-CL" sz="2400" dirty="0" err="1">
                <a:solidFill>
                  <a:srgbClr val="0070C0"/>
                </a:solidFill>
                <a:latin typeface="Abadi" panose="020B0604020104020204" pitchFamily="34" charset="0"/>
                <a:ea typeface="+mj-ea"/>
                <a:cs typeface="+mj-cs"/>
              </a:rPr>
              <a:t>mercurio</a:t>
            </a:r>
            <a:endParaRPr lang="en-US" altLang="es-CL" sz="2400" dirty="0">
              <a:solidFill>
                <a:srgbClr val="0070C0"/>
              </a:solidFill>
              <a:latin typeface="Abadi" panose="020B0604020104020204" pitchFamily="34" charset="0"/>
              <a:ea typeface="+mj-ea"/>
              <a:cs typeface="+mj-cs"/>
            </a:endParaRPr>
          </a:p>
        </p:txBody>
      </p:sp>
      <p:pic>
        <p:nvPicPr>
          <p:cNvPr id="6" name="Imagen 5" descr="Interfaz de usuario gráfica, Aplicación&#10;&#10;Descripción generada automáticamente">
            <a:extLst>
              <a:ext uri="{FF2B5EF4-FFF2-40B4-BE49-F238E27FC236}">
                <a16:creationId xmlns:a16="http://schemas.microsoft.com/office/drawing/2014/main" id="{E283CA58-B197-41D1-9EA1-81C8341C7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4043" t="20226" r="24176" b="13394"/>
          <a:stretch/>
        </p:blipFill>
        <p:spPr>
          <a:xfrm>
            <a:off x="959323" y="594462"/>
            <a:ext cx="4776297" cy="3444138"/>
          </a:xfrm>
          <a:prstGeom prst="rect">
            <a:avLst/>
          </a:prstGeom>
        </p:spPr>
      </p:pic>
      <p:sp>
        <p:nvSpPr>
          <p:cNvPr id="32770" name="Text Box 1">
            <a:extLst>
              <a:ext uri="{FF2B5EF4-FFF2-40B4-BE49-F238E27FC236}">
                <a16:creationId xmlns:a16="http://schemas.microsoft.com/office/drawing/2014/main" id="{6188743A-5A0D-40D1-A921-44E092E528F6}"/>
              </a:ext>
            </a:extLst>
          </p:cNvPr>
          <p:cNvSpPr txBox="1">
            <a:spLocks noChangeArrowheads="1"/>
          </p:cNvSpPr>
          <p:nvPr/>
        </p:nvSpPr>
        <p:spPr bwMode="auto">
          <a:xfrm>
            <a:off x="6909356" y="800100"/>
            <a:ext cx="3393229" cy="54871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t">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charset="0"/>
              </a:defRPr>
            </a:lvl9pPr>
          </a:lstStyle>
          <a:p>
            <a:pPr indent="-228600" algn="just">
              <a:lnSpc>
                <a:spcPct val="130000"/>
              </a:lnSpc>
              <a:spcBef>
                <a:spcPts val="1200"/>
              </a:spcBef>
              <a:spcAft>
                <a:spcPts val="1000"/>
              </a:spcAft>
              <a:buFont typeface="Arial" panose="020B0604020202020204" pitchFamily="34" charset="0"/>
              <a:buChar char="•"/>
            </a:pPr>
            <a:r>
              <a:rPr lang="en-US" altLang="es-CL" sz="1400" dirty="0" err="1">
                <a:solidFill>
                  <a:schemeClr val="tx1"/>
                </a:solidFill>
                <a:latin typeface="+mn-lt"/>
                <a:cs typeface="+mn-cs"/>
              </a:rPr>
              <a:t>En</a:t>
            </a:r>
            <a:r>
              <a:rPr lang="en-US" altLang="es-CL" sz="1400" dirty="0">
                <a:solidFill>
                  <a:schemeClr val="tx1"/>
                </a:solidFill>
                <a:latin typeface="+mn-lt"/>
                <a:cs typeface="+mn-cs"/>
              </a:rPr>
              <a:t> la Bahía de Minamata (</a:t>
            </a:r>
            <a:r>
              <a:rPr lang="en-US" altLang="es-CL" sz="1400" dirty="0" err="1">
                <a:solidFill>
                  <a:schemeClr val="tx1"/>
                </a:solidFill>
                <a:latin typeface="+mn-lt"/>
                <a:cs typeface="+mn-cs"/>
              </a:rPr>
              <a:t>Japón</a:t>
            </a:r>
            <a:r>
              <a:rPr lang="en-US" altLang="es-CL" sz="1400" dirty="0">
                <a:solidFill>
                  <a:schemeClr val="tx1"/>
                </a:solidFill>
                <a:latin typeface="+mn-lt"/>
                <a:cs typeface="+mn-cs"/>
              </a:rPr>
              <a:t>) </a:t>
            </a:r>
            <a:r>
              <a:rPr lang="en-US" altLang="es-CL" sz="1400" dirty="0" err="1">
                <a:solidFill>
                  <a:schemeClr val="tx1"/>
                </a:solidFill>
                <a:latin typeface="+mn-lt"/>
                <a:cs typeface="+mn-cs"/>
              </a:rPr>
              <a:t>muchas</a:t>
            </a:r>
            <a:r>
              <a:rPr lang="en-US" altLang="es-CL" sz="1400" dirty="0">
                <a:solidFill>
                  <a:schemeClr val="tx1"/>
                </a:solidFill>
                <a:latin typeface="+mn-lt"/>
                <a:cs typeface="+mn-cs"/>
              </a:rPr>
              <a:t> </a:t>
            </a:r>
            <a:r>
              <a:rPr lang="en-US" altLang="es-CL" sz="1400" dirty="0" err="1">
                <a:solidFill>
                  <a:schemeClr val="tx1"/>
                </a:solidFill>
                <a:latin typeface="+mn-lt"/>
                <a:cs typeface="+mn-cs"/>
              </a:rPr>
              <a:t>mujeres</a:t>
            </a:r>
            <a:r>
              <a:rPr lang="en-US" altLang="es-CL" sz="1400" dirty="0">
                <a:solidFill>
                  <a:schemeClr val="tx1"/>
                </a:solidFill>
                <a:latin typeface="+mn-lt"/>
                <a:cs typeface="+mn-cs"/>
              </a:rPr>
              <a:t> que </a:t>
            </a:r>
            <a:r>
              <a:rPr lang="en-US" altLang="es-CL" sz="1400" dirty="0" err="1">
                <a:solidFill>
                  <a:schemeClr val="tx1"/>
                </a:solidFill>
                <a:latin typeface="+mn-lt"/>
                <a:cs typeface="+mn-cs"/>
              </a:rPr>
              <a:t>estaban</a:t>
            </a:r>
            <a:r>
              <a:rPr lang="en-US" altLang="es-CL" sz="1400" dirty="0">
                <a:solidFill>
                  <a:schemeClr val="tx1"/>
                </a:solidFill>
                <a:latin typeface="+mn-lt"/>
                <a:cs typeface="+mn-cs"/>
              </a:rPr>
              <a:t> </a:t>
            </a:r>
            <a:r>
              <a:rPr lang="en-US" altLang="es-CL" sz="1400" dirty="0" err="1">
                <a:solidFill>
                  <a:schemeClr val="tx1"/>
                </a:solidFill>
                <a:latin typeface="+mn-lt"/>
                <a:cs typeface="+mn-cs"/>
              </a:rPr>
              <a:t>embarazadas</a:t>
            </a:r>
            <a:r>
              <a:rPr lang="en-US" altLang="es-CL" sz="1400" dirty="0">
                <a:solidFill>
                  <a:schemeClr val="tx1"/>
                </a:solidFill>
                <a:latin typeface="+mn-lt"/>
                <a:cs typeface="+mn-cs"/>
              </a:rPr>
              <a:t> </a:t>
            </a:r>
            <a:r>
              <a:rPr lang="en-US" altLang="es-CL" sz="1400" dirty="0" err="1">
                <a:solidFill>
                  <a:schemeClr val="tx1"/>
                </a:solidFill>
                <a:latin typeface="+mn-lt"/>
                <a:cs typeface="+mn-cs"/>
              </a:rPr>
              <a:t>tuvieron</a:t>
            </a:r>
            <a:r>
              <a:rPr lang="en-US" altLang="es-CL" sz="1400" dirty="0">
                <a:solidFill>
                  <a:schemeClr val="tx1"/>
                </a:solidFill>
                <a:latin typeface="+mn-lt"/>
                <a:cs typeface="+mn-cs"/>
              </a:rPr>
              <a:t> </a:t>
            </a:r>
            <a:r>
              <a:rPr lang="en-US" altLang="es-CL" sz="1400" dirty="0" err="1">
                <a:solidFill>
                  <a:schemeClr val="tx1"/>
                </a:solidFill>
                <a:latin typeface="+mn-lt"/>
                <a:cs typeface="+mn-cs"/>
              </a:rPr>
              <a:t>hijos</a:t>
            </a:r>
            <a:r>
              <a:rPr lang="en-US" altLang="es-CL" sz="1400" dirty="0">
                <a:solidFill>
                  <a:schemeClr val="tx1"/>
                </a:solidFill>
                <a:latin typeface="+mn-lt"/>
                <a:cs typeface="+mn-cs"/>
              </a:rPr>
              <a:t> con </a:t>
            </a:r>
            <a:r>
              <a:rPr lang="en-US" altLang="es-CL" sz="1400" dirty="0" err="1">
                <a:solidFill>
                  <a:schemeClr val="tx1"/>
                </a:solidFill>
                <a:latin typeface="+mn-lt"/>
                <a:cs typeface="+mn-cs"/>
              </a:rPr>
              <a:t>malformaciones</a:t>
            </a:r>
            <a:r>
              <a:rPr lang="en-US" altLang="es-CL" sz="1400" dirty="0">
                <a:solidFill>
                  <a:schemeClr val="tx1"/>
                </a:solidFill>
                <a:latin typeface="+mn-lt"/>
                <a:cs typeface="+mn-cs"/>
              </a:rPr>
              <a:t> del </a:t>
            </a:r>
            <a:r>
              <a:rPr lang="en-US" altLang="es-CL" sz="1400" dirty="0" err="1">
                <a:solidFill>
                  <a:schemeClr val="tx1"/>
                </a:solidFill>
                <a:latin typeface="+mn-lt"/>
                <a:cs typeface="+mn-cs"/>
              </a:rPr>
              <a:t>sistema</a:t>
            </a:r>
            <a:r>
              <a:rPr lang="en-US" altLang="es-CL" sz="1400" dirty="0">
                <a:solidFill>
                  <a:schemeClr val="tx1"/>
                </a:solidFill>
                <a:latin typeface="+mn-lt"/>
                <a:cs typeface="+mn-cs"/>
              </a:rPr>
              <a:t> </a:t>
            </a:r>
            <a:r>
              <a:rPr lang="en-US" altLang="es-CL" sz="1400" dirty="0" err="1">
                <a:solidFill>
                  <a:schemeClr val="tx1"/>
                </a:solidFill>
                <a:latin typeface="+mn-lt"/>
                <a:cs typeface="+mn-cs"/>
              </a:rPr>
              <a:t>nervioso</a:t>
            </a:r>
            <a:r>
              <a:rPr lang="en-US" altLang="es-CL" sz="1400" dirty="0">
                <a:solidFill>
                  <a:schemeClr val="tx1"/>
                </a:solidFill>
                <a:latin typeface="+mn-lt"/>
                <a:cs typeface="+mn-cs"/>
              </a:rPr>
              <a:t>, </a:t>
            </a:r>
            <a:r>
              <a:rPr lang="en-US" altLang="es-CL" sz="1400" dirty="0" err="1">
                <a:solidFill>
                  <a:schemeClr val="tx1"/>
                </a:solidFill>
                <a:latin typeface="+mn-lt"/>
                <a:cs typeface="+mn-cs"/>
              </a:rPr>
              <a:t>como</a:t>
            </a:r>
            <a:r>
              <a:rPr lang="en-US" altLang="es-CL" sz="1400" dirty="0">
                <a:solidFill>
                  <a:schemeClr val="tx1"/>
                </a:solidFill>
                <a:latin typeface="+mn-lt"/>
                <a:cs typeface="+mn-cs"/>
              </a:rPr>
              <a:t> </a:t>
            </a:r>
            <a:r>
              <a:rPr lang="en-US" altLang="es-CL" sz="1400" dirty="0" err="1">
                <a:solidFill>
                  <a:schemeClr val="tx1"/>
                </a:solidFill>
                <a:latin typeface="+mn-lt"/>
                <a:cs typeface="+mn-cs"/>
              </a:rPr>
              <a:t>parálisis</a:t>
            </a:r>
            <a:r>
              <a:rPr lang="en-US" altLang="es-CL" sz="1400" dirty="0">
                <a:solidFill>
                  <a:schemeClr val="tx1"/>
                </a:solidFill>
                <a:latin typeface="+mn-lt"/>
                <a:cs typeface="+mn-cs"/>
              </a:rPr>
              <a:t> cerebral.</a:t>
            </a:r>
          </a:p>
          <a:p>
            <a:pPr indent="-228600" algn="just">
              <a:lnSpc>
                <a:spcPct val="130000"/>
              </a:lnSpc>
              <a:spcBef>
                <a:spcPts val="1200"/>
              </a:spcBef>
              <a:spcAft>
                <a:spcPts val="1000"/>
              </a:spcAft>
              <a:buFont typeface="Arial" panose="020B0604020202020204" pitchFamily="34" charset="0"/>
              <a:buChar char="•"/>
            </a:pPr>
            <a:r>
              <a:rPr lang="en-US" altLang="es-CL" sz="1400" dirty="0">
                <a:solidFill>
                  <a:schemeClr val="tx1"/>
                </a:solidFill>
                <a:latin typeface="+mn-lt"/>
                <a:cs typeface="+mn-cs"/>
              </a:rPr>
              <a:t>Las </a:t>
            </a:r>
            <a:r>
              <a:rPr lang="en-US" altLang="es-CL" sz="1400" dirty="0" err="1">
                <a:solidFill>
                  <a:schemeClr val="tx1"/>
                </a:solidFill>
                <a:latin typeface="+mn-lt"/>
                <a:cs typeface="+mn-cs"/>
              </a:rPr>
              <a:t>madres</a:t>
            </a:r>
            <a:r>
              <a:rPr lang="en-US" altLang="es-CL" sz="1400" dirty="0">
                <a:solidFill>
                  <a:schemeClr val="tx1"/>
                </a:solidFill>
                <a:latin typeface="+mn-lt"/>
                <a:cs typeface="+mn-cs"/>
              </a:rPr>
              <a:t> </a:t>
            </a:r>
            <a:r>
              <a:rPr lang="en-US" altLang="es-CL" sz="1400" dirty="0" err="1">
                <a:solidFill>
                  <a:schemeClr val="tx1"/>
                </a:solidFill>
                <a:latin typeface="+mn-lt"/>
                <a:cs typeface="+mn-cs"/>
              </a:rPr>
              <a:t>habían</a:t>
            </a:r>
            <a:r>
              <a:rPr lang="en-US" altLang="es-CL" sz="1400" dirty="0">
                <a:solidFill>
                  <a:schemeClr val="tx1"/>
                </a:solidFill>
                <a:latin typeface="+mn-lt"/>
                <a:cs typeface="+mn-cs"/>
              </a:rPr>
              <a:t> </a:t>
            </a:r>
            <a:r>
              <a:rPr lang="en-US" altLang="es-CL" sz="1400" dirty="0" err="1">
                <a:solidFill>
                  <a:schemeClr val="tx1"/>
                </a:solidFill>
                <a:latin typeface="+mn-lt"/>
                <a:cs typeface="+mn-cs"/>
              </a:rPr>
              <a:t>consumido</a:t>
            </a:r>
            <a:r>
              <a:rPr lang="en-US" altLang="es-CL" sz="1400" dirty="0">
                <a:solidFill>
                  <a:schemeClr val="tx1"/>
                </a:solidFill>
                <a:latin typeface="+mn-lt"/>
                <a:cs typeface="+mn-cs"/>
              </a:rPr>
              <a:t> </a:t>
            </a:r>
            <a:r>
              <a:rPr lang="en-US" altLang="es-CL" sz="1400" dirty="0" err="1">
                <a:solidFill>
                  <a:schemeClr val="tx1"/>
                </a:solidFill>
                <a:latin typeface="+mn-lt"/>
                <a:cs typeface="+mn-cs"/>
              </a:rPr>
              <a:t>peces</a:t>
            </a:r>
            <a:r>
              <a:rPr lang="en-US" altLang="es-CL" sz="1400" dirty="0">
                <a:solidFill>
                  <a:schemeClr val="tx1"/>
                </a:solidFill>
                <a:latin typeface="+mn-lt"/>
                <a:cs typeface="+mn-cs"/>
              </a:rPr>
              <a:t> de la </a:t>
            </a:r>
            <a:r>
              <a:rPr lang="en-US" altLang="es-CL" sz="1400" dirty="0" err="1">
                <a:solidFill>
                  <a:schemeClr val="tx1"/>
                </a:solidFill>
                <a:latin typeface="+mn-lt"/>
                <a:cs typeface="+mn-cs"/>
              </a:rPr>
              <a:t>bahía</a:t>
            </a:r>
            <a:r>
              <a:rPr lang="en-US" altLang="es-CL" sz="1400" dirty="0">
                <a:solidFill>
                  <a:schemeClr val="tx1"/>
                </a:solidFill>
                <a:latin typeface="+mn-lt"/>
                <a:cs typeface="+mn-cs"/>
              </a:rPr>
              <a:t>, </a:t>
            </a:r>
            <a:r>
              <a:rPr lang="en-US" altLang="es-CL" sz="1400" dirty="0" err="1">
                <a:solidFill>
                  <a:schemeClr val="tx1"/>
                </a:solidFill>
                <a:latin typeface="+mn-lt"/>
                <a:cs typeface="+mn-cs"/>
              </a:rPr>
              <a:t>en</a:t>
            </a:r>
            <a:r>
              <a:rPr lang="en-US" altLang="es-CL" sz="1400" dirty="0">
                <a:solidFill>
                  <a:schemeClr val="tx1"/>
                </a:solidFill>
                <a:latin typeface="+mn-lt"/>
                <a:cs typeface="+mn-cs"/>
              </a:rPr>
              <a:t> </a:t>
            </a:r>
            <a:r>
              <a:rPr lang="en-US" altLang="es-CL" sz="1400" dirty="0" err="1">
                <a:solidFill>
                  <a:schemeClr val="tx1"/>
                </a:solidFill>
                <a:latin typeface="+mn-lt"/>
                <a:cs typeface="+mn-cs"/>
              </a:rPr>
              <a:t>el</a:t>
            </a:r>
            <a:r>
              <a:rPr lang="en-US" altLang="es-CL" sz="1400" dirty="0">
                <a:solidFill>
                  <a:schemeClr val="tx1"/>
                </a:solidFill>
                <a:latin typeface="+mn-lt"/>
                <a:cs typeface="+mn-cs"/>
              </a:rPr>
              <a:t> que se </a:t>
            </a:r>
            <a:r>
              <a:rPr lang="en-US" altLang="es-CL" sz="1400" dirty="0" err="1">
                <a:solidFill>
                  <a:schemeClr val="tx1"/>
                </a:solidFill>
                <a:latin typeface="+mn-lt"/>
                <a:cs typeface="+mn-cs"/>
              </a:rPr>
              <a:t>concentró</a:t>
            </a:r>
            <a:r>
              <a:rPr lang="en-US" altLang="es-CL" sz="1400" dirty="0">
                <a:solidFill>
                  <a:schemeClr val="tx1"/>
                </a:solidFill>
                <a:latin typeface="+mn-lt"/>
                <a:cs typeface="+mn-cs"/>
              </a:rPr>
              <a:t> </a:t>
            </a:r>
            <a:r>
              <a:rPr lang="en-US" altLang="es-CL" sz="1400" dirty="0" err="1">
                <a:solidFill>
                  <a:schemeClr val="tx1"/>
                </a:solidFill>
                <a:latin typeface="+mn-lt"/>
                <a:cs typeface="+mn-cs"/>
              </a:rPr>
              <a:t>el</a:t>
            </a:r>
            <a:r>
              <a:rPr lang="en-US" altLang="es-CL" sz="1400" dirty="0">
                <a:solidFill>
                  <a:schemeClr val="tx1"/>
                </a:solidFill>
                <a:latin typeface="+mn-lt"/>
                <a:cs typeface="+mn-cs"/>
              </a:rPr>
              <a:t> </a:t>
            </a:r>
            <a:r>
              <a:rPr lang="en-US" altLang="es-CL" sz="1400" dirty="0" err="1">
                <a:solidFill>
                  <a:schemeClr val="tx1"/>
                </a:solidFill>
                <a:latin typeface="+mn-lt"/>
                <a:cs typeface="+mn-cs"/>
              </a:rPr>
              <a:t>mercurio</a:t>
            </a:r>
            <a:r>
              <a:rPr lang="en-US" altLang="es-CL" sz="1400" dirty="0">
                <a:solidFill>
                  <a:schemeClr val="tx1"/>
                </a:solidFill>
                <a:latin typeface="+mn-lt"/>
                <a:cs typeface="+mn-cs"/>
              </a:rPr>
              <a:t> </a:t>
            </a:r>
            <a:r>
              <a:rPr lang="en-US" altLang="es-CL" sz="1400" dirty="0" err="1">
                <a:solidFill>
                  <a:schemeClr val="tx1"/>
                </a:solidFill>
                <a:latin typeface="+mn-lt"/>
                <a:cs typeface="+mn-cs"/>
              </a:rPr>
              <a:t>vertido</a:t>
            </a:r>
            <a:r>
              <a:rPr lang="en-US" altLang="es-CL" sz="1400" dirty="0">
                <a:solidFill>
                  <a:schemeClr val="tx1"/>
                </a:solidFill>
                <a:latin typeface="+mn-lt"/>
                <a:cs typeface="+mn-cs"/>
              </a:rPr>
              <a:t> por una planta </a:t>
            </a:r>
            <a:r>
              <a:rPr lang="en-US" altLang="es-CL" sz="1400" dirty="0" err="1">
                <a:solidFill>
                  <a:schemeClr val="tx1"/>
                </a:solidFill>
                <a:latin typeface="+mn-lt"/>
                <a:cs typeface="+mn-cs"/>
              </a:rPr>
              <a:t>petroquímica</a:t>
            </a:r>
            <a:r>
              <a:rPr lang="en-US" altLang="es-CL" sz="1400" dirty="0">
                <a:solidFill>
                  <a:schemeClr val="tx1"/>
                </a:solidFill>
                <a:latin typeface="+mn-lt"/>
                <a:cs typeface="+mn-cs"/>
              </a:rPr>
              <a:t> </a:t>
            </a:r>
            <a:r>
              <a:rPr lang="en-US" altLang="es-CL" sz="1400" dirty="0" err="1">
                <a:solidFill>
                  <a:schemeClr val="tx1"/>
                </a:solidFill>
                <a:latin typeface="+mn-lt"/>
                <a:cs typeface="+mn-cs"/>
              </a:rPr>
              <a:t>cercana</a:t>
            </a:r>
            <a:r>
              <a:rPr lang="en-US" altLang="es-CL" sz="1400" dirty="0">
                <a:solidFill>
                  <a:schemeClr val="tx1"/>
                </a:solidFill>
                <a:latin typeface="+mn-lt"/>
                <a:cs typeface="+mn-cs"/>
              </a:rPr>
              <a:t>.</a:t>
            </a:r>
          </a:p>
          <a:p>
            <a:pPr indent="-228600" algn="just">
              <a:lnSpc>
                <a:spcPct val="130000"/>
              </a:lnSpc>
              <a:spcBef>
                <a:spcPts val="1200"/>
              </a:spcBef>
              <a:spcAft>
                <a:spcPts val="1000"/>
              </a:spcAft>
              <a:buFont typeface="Arial" panose="020B0604020202020204" pitchFamily="34" charset="0"/>
              <a:buChar char="•"/>
            </a:pPr>
            <a:r>
              <a:rPr lang="en-US" altLang="es-CL" sz="1400" dirty="0">
                <a:solidFill>
                  <a:schemeClr val="tx1"/>
                </a:solidFill>
                <a:latin typeface="+mn-lt"/>
                <a:cs typeface="+mn-cs"/>
              </a:rPr>
              <a:t> Las </a:t>
            </a:r>
            <a:r>
              <a:rPr lang="en-US" altLang="es-CL" sz="1400" dirty="0" err="1">
                <a:solidFill>
                  <a:schemeClr val="tx1"/>
                </a:solidFill>
                <a:latin typeface="+mn-lt"/>
                <a:cs typeface="+mn-cs"/>
              </a:rPr>
              <a:t>concentraciones</a:t>
            </a:r>
            <a:r>
              <a:rPr lang="en-US" altLang="es-CL" sz="1400" dirty="0">
                <a:solidFill>
                  <a:schemeClr val="tx1"/>
                </a:solidFill>
                <a:latin typeface="+mn-lt"/>
                <a:cs typeface="+mn-cs"/>
              </a:rPr>
              <a:t> del metal </a:t>
            </a:r>
            <a:r>
              <a:rPr lang="en-US" altLang="es-CL" sz="1400" dirty="0" err="1">
                <a:solidFill>
                  <a:schemeClr val="tx1"/>
                </a:solidFill>
                <a:latin typeface="+mn-lt"/>
                <a:cs typeface="+mn-cs"/>
              </a:rPr>
              <a:t>líquido</a:t>
            </a:r>
            <a:r>
              <a:rPr lang="en-US" altLang="es-CL" sz="1400" dirty="0">
                <a:solidFill>
                  <a:schemeClr val="tx1"/>
                </a:solidFill>
                <a:latin typeface="+mn-lt"/>
                <a:cs typeface="+mn-cs"/>
              </a:rPr>
              <a:t> </a:t>
            </a:r>
            <a:r>
              <a:rPr lang="en-US" altLang="es-CL" sz="1400" dirty="0" err="1">
                <a:solidFill>
                  <a:schemeClr val="tx1"/>
                </a:solidFill>
                <a:latin typeface="+mn-lt"/>
                <a:cs typeface="+mn-cs"/>
              </a:rPr>
              <a:t>en</a:t>
            </a:r>
            <a:r>
              <a:rPr lang="en-US" altLang="es-CL" sz="1400" dirty="0">
                <a:solidFill>
                  <a:schemeClr val="tx1"/>
                </a:solidFill>
                <a:latin typeface="+mn-lt"/>
                <a:cs typeface="+mn-cs"/>
              </a:rPr>
              <a:t> </a:t>
            </a:r>
            <a:r>
              <a:rPr lang="en-US" altLang="es-CL" sz="1400" dirty="0" err="1">
                <a:solidFill>
                  <a:schemeClr val="tx1"/>
                </a:solidFill>
                <a:latin typeface="+mn-lt"/>
                <a:cs typeface="+mn-cs"/>
              </a:rPr>
              <a:t>el</a:t>
            </a:r>
            <a:r>
              <a:rPr lang="en-US" altLang="es-CL" sz="1400" dirty="0">
                <a:solidFill>
                  <a:schemeClr val="tx1"/>
                </a:solidFill>
                <a:latin typeface="+mn-lt"/>
                <a:cs typeface="+mn-cs"/>
              </a:rPr>
              <a:t> </a:t>
            </a:r>
            <a:r>
              <a:rPr lang="en-US" altLang="es-CL" sz="1400" dirty="0" err="1">
                <a:solidFill>
                  <a:schemeClr val="tx1"/>
                </a:solidFill>
                <a:latin typeface="+mn-lt"/>
                <a:cs typeface="+mn-cs"/>
              </a:rPr>
              <a:t>agua</a:t>
            </a:r>
            <a:r>
              <a:rPr lang="en-US" altLang="es-CL" sz="1400" dirty="0">
                <a:solidFill>
                  <a:schemeClr val="tx1"/>
                </a:solidFill>
                <a:latin typeface="+mn-lt"/>
                <a:cs typeface="+mn-cs"/>
              </a:rPr>
              <a:t> no </a:t>
            </a:r>
            <a:r>
              <a:rPr lang="en-US" altLang="es-CL" sz="1400" dirty="0" err="1">
                <a:solidFill>
                  <a:schemeClr val="tx1"/>
                </a:solidFill>
                <a:latin typeface="+mn-lt"/>
                <a:cs typeface="+mn-cs"/>
              </a:rPr>
              <a:t>eran</a:t>
            </a:r>
            <a:r>
              <a:rPr lang="en-US" altLang="es-CL" sz="1400" dirty="0">
                <a:solidFill>
                  <a:schemeClr val="tx1"/>
                </a:solidFill>
                <a:latin typeface="+mn-lt"/>
                <a:cs typeface="+mn-cs"/>
              </a:rPr>
              <a:t> </a:t>
            </a:r>
            <a:r>
              <a:rPr lang="en-US" altLang="es-CL" sz="1400" dirty="0" err="1">
                <a:solidFill>
                  <a:schemeClr val="tx1"/>
                </a:solidFill>
                <a:latin typeface="+mn-lt"/>
                <a:cs typeface="+mn-cs"/>
              </a:rPr>
              <a:t>muy</a:t>
            </a:r>
            <a:r>
              <a:rPr lang="en-US" altLang="es-CL" sz="1400" dirty="0">
                <a:solidFill>
                  <a:schemeClr val="tx1"/>
                </a:solidFill>
                <a:latin typeface="+mn-lt"/>
                <a:cs typeface="+mn-cs"/>
              </a:rPr>
              <a:t> </a:t>
            </a:r>
            <a:r>
              <a:rPr lang="en-US" altLang="es-CL" sz="1400" dirty="0" err="1">
                <a:solidFill>
                  <a:schemeClr val="tx1"/>
                </a:solidFill>
                <a:latin typeface="+mn-lt"/>
                <a:cs typeface="+mn-cs"/>
              </a:rPr>
              <a:t>elevadas</a:t>
            </a:r>
            <a:r>
              <a:rPr lang="en-US" altLang="es-CL" sz="1400" dirty="0">
                <a:solidFill>
                  <a:schemeClr val="tx1"/>
                </a:solidFill>
                <a:latin typeface="+mn-lt"/>
                <a:cs typeface="+mn-cs"/>
              </a:rPr>
              <a:t>,  </a:t>
            </a:r>
            <a:r>
              <a:rPr lang="en-US" altLang="es-CL" sz="1400" dirty="0" err="1">
                <a:solidFill>
                  <a:schemeClr val="tx1"/>
                </a:solidFill>
                <a:latin typeface="+mn-lt"/>
                <a:cs typeface="+mn-cs"/>
              </a:rPr>
              <a:t>pero</a:t>
            </a:r>
            <a:r>
              <a:rPr lang="en-US" altLang="es-CL" sz="1400" dirty="0">
                <a:solidFill>
                  <a:schemeClr val="tx1"/>
                </a:solidFill>
                <a:latin typeface="+mn-lt"/>
                <a:cs typeface="+mn-cs"/>
              </a:rPr>
              <a:t> no se </a:t>
            </a:r>
            <a:r>
              <a:rPr lang="en-US" altLang="es-CL" sz="1400" dirty="0" err="1">
                <a:solidFill>
                  <a:schemeClr val="tx1"/>
                </a:solidFill>
                <a:latin typeface="+mn-lt"/>
                <a:cs typeface="+mn-cs"/>
              </a:rPr>
              <a:t>contó</a:t>
            </a:r>
            <a:r>
              <a:rPr lang="en-US" altLang="es-CL" sz="1400" dirty="0">
                <a:solidFill>
                  <a:schemeClr val="tx1"/>
                </a:solidFill>
                <a:latin typeface="+mn-lt"/>
                <a:cs typeface="+mn-cs"/>
              </a:rPr>
              <a:t> con que los </a:t>
            </a:r>
            <a:r>
              <a:rPr lang="en-US" altLang="es-CL" sz="1400" dirty="0" err="1">
                <a:solidFill>
                  <a:schemeClr val="tx1"/>
                </a:solidFill>
                <a:latin typeface="+mn-lt"/>
                <a:cs typeface="+mn-cs"/>
              </a:rPr>
              <a:t>peces</a:t>
            </a:r>
            <a:r>
              <a:rPr lang="en-US" altLang="es-CL" sz="1400" dirty="0">
                <a:solidFill>
                  <a:schemeClr val="tx1"/>
                </a:solidFill>
                <a:latin typeface="+mn-lt"/>
                <a:cs typeface="+mn-cs"/>
              </a:rPr>
              <a:t> </a:t>
            </a:r>
            <a:r>
              <a:rPr lang="en-US" altLang="es-CL" sz="1400" dirty="0" err="1">
                <a:solidFill>
                  <a:schemeClr val="tx1"/>
                </a:solidFill>
                <a:latin typeface="+mn-lt"/>
                <a:cs typeface="+mn-cs"/>
              </a:rPr>
              <a:t>concentran</a:t>
            </a:r>
            <a:r>
              <a:rPr lang="en-US" altLang="es-CL" sz="1400" dirty="0">
                <a:solidFill>
                  <a:schemeClr val="tx1"/>
                </a:solidFill>
                <a:latin typeface="+mn-lt"/>
                <a:cs typeface="+mn-cs"/>
              </a:rPr>
              <a:t> </a:t>
            </a:r>
            <a:r>
              <a:rPr lang="en-US" altLang="es-CL" sz="1400" dirty="0" err="1">
                <a:solidFill>
                  <a:schemeClr val="tx1"/>
                </a:solidFill>
                <a:latin typeface="+mn-lt"/>
                <a:cs typeface="+mn-cs"/>
              </a:rPr>
              <a:t>en</a:t>
            </a:r>
            <a:r>
              <a:rPr lang="en-US" altLang="es-CL" sz="1400" dirty="0">
                <a:solidFill>
                  <a:schemeClr val="tx1"/>
                </a:solidFill>
                <a:latin typeface="+mn-lt"/>
                <a:cs typeface="+mn-cs"/>
              </a:rPr>
              <a:t> </a:t>
            </a:r>
            <a:r>
              <a:rPr lang="en-US" altLang="es-CL" sz="1400" dirty="0" err="1">
                <a:solidFill>
                  <a:schemeClr val="tx1"/>
                </a:solidFill>
                <a:latin typeface="+mn-lt"/>
                <a:cs typeface="+mn-cs"/>
              </a:rPr>
              <a:t>su</a:t>
            </a:r>
            <a:r>
              <a:rPr lang="en-US" altLang="es-CL" sz="1400" dirty="0">
                <a:solidFill>
                  <a:schemeClr val="tx1"/>
                </a:solidFill>
                <a:latin typeface="+mn-lt"/>
                <a:cs typeface="+mn-cs"/>
              </a:rPr>
              <a:t> interior </a:t>
            </a:r>
            <a:r>
              <a:rPr lang="en-US" altLang="es-CL" sz="1400" dirty="0" err="1">
                <a:solidFill>
                  <a:schemeClr val="tx1"/>
                </a:solidFill>
                <a:latin typeface="+mn-lt"/>
                <a:cs typeface="+mn-cs"/>
              </a:rPr>
              <a:t>el</a:t>
            </a:r>
            <a:r>
              <a:rPr lang="en-US" altLang="es-CL" sz="1400" dirty="0">
                <a:solidFill>
                  <a:schemeClr val="tx1"/>
                </a:solidFill>
                <a:latin typeface="+mn-lt"/>
                <a:cs typeface="+mn-cs"/>
              </a:rPr>
              <a:t> </a:t>
            </a:r>
            <a:r>
              <a:rPr lang="en-US" altLang="es-CL" sz="1400" dirty="0" err="1">
                <a:solidFill>
                  <a:schemeClr val="tx1"/>
                </a:solidFill>
                <a:latin typeface="+mn-lt"/>
                <a:cs typeface="+mn-cs"/>
              </a:rPr>
              <a:t>mercurio</a:t>
            </a:r>
            <a:r>
              <a:rPr lang="en-US" altLang="es-CL" sz="1400" dirty="0">
                <a:solidFill>
                  <a:schemeClr val="tx1"/>
                </a:solidFill>
                <a:latin typeface="+mn-lt"/>
                <a:cs typeface="+mn-cs"/>
              </a:rPr>
              <a:t> y </a:t>
            </a:r>
            <a:r>
              <a:rPr lang="en-US" altLang="es-CL" sz="1400" dirty="0" err="1">
                <a:solidFill>
                  <a:schemeClr val="tx1"/>
                </a:solidFill>
                <a:latin typeface="+mn-lt"/>
                <a:cs typeface="+mn-cs"/>
              </a:rPr>
              <a:t>generan</a:t>
            </a:r>
            <a:r>
              <a:rPr lang="en-US" altLang="es-CL" sz="1400" dirty="0">
                <a:solidFill>
                  <a:schemeClr val="tx1"/>
                </a:solidFill>
                <a:latin typeface="+mn-lt"/>
                <a:cs typeface="+mn-cs"/>
              </a:rPr>
              <a:t> sales de gran </a:t>
            </a:r>
            <a:r>
              <a:rPr lang="en-US" altLang="es-CL" sz="1400" dirty="0" err="1">
                <a:solidFill>
                  <a:schemeClr val="tx1"/>
                </a:solidFill>
                <a:latin typeface="+mn-lt"/>
                <a:cs typeface="+mn-cs"/>
              </a:rPr>
              <a:t>toxicidad</a:t>
            </a:r>
            <a:r>
              <a:rPr lang="en-US" altLang="es-CL" sz="1400" dirty="0">
                <a:solidFill>
                  <a:schemeClr val="tx1"/>
                </a:solidFill>
                <a:latin typeface="+mn-lt"/>
                <a:cs typeface="+mn-cs"/>
              </a:rPr>
              <a:t>. </a:t>
            </a:r>
            <a:r>
              <a:rPr lang="en-US" altLang="es-CL" sz="1400" dirty="0" err="1">
                <a:solidFill>
                  <a:schemeClr val="tx1"/>
                </a:solidFill>
                <a:latin typeface="+mn-lt"/>
                <a:cs typeface="+mn-cs"/>
              </a:rPr>
              <a:t>Así</a:t>
            </a:r>
            <a:r>
              <a:rPr lang="en-US" altLang="es-CL" sz="1400" dirty="0">
                <a:solidFill>
                  <a:schemeClr val="tx1"/>
                </a:solidFill>
                <a:latin typeface="+mn-lt"/>
                <a:cs typeface="+mn-cs"/>
              </a:rPr>
              <a:t>, al </a:t>
            </a:r>
            <a:r>
              <a:rPr lang="en-US" altLang="es-CL" sz="1400" dirty="0" err="1">
                <a:solidFill>
                  <a:schemeClr val="tx1"/>
                </a:solidFill>
                <a:latin typeface="+mn-lt"/>
                <a:cs typeface="+mn-cs"/>
              </a:rPr>
              <a:t>consumirse</a:t>
            </a:r>
            <a:r>
              <a:rPr lang="en-US" altLang="es-CL" sz="1400" dirty="0">
                <a:solidFill>
                  <a:schemeClr val="tx1"/>
                </a:solidFill>
                <a:latin typeface="+mn-lt"/>
                <a:cs typeface="+mn-cs"/>
              </a:rPr>
              <a:t> </a:t>
            </a:r>
            <a:r>
              <a:rPr lang="en-US" altLang="es-CL" sz="1400" dirty="0" err="1">
                <a:solidFill>
                  <a:schemeClr val="tx1"/>
                </a:solidFill>
                <a:latin typeface="+mn-lt"/>
                <a:cs typeface="+mn-cs"/>
              </a:rPr>
              <a:t>el</a:t>
            </a:r>
            <a:r>
              <a:rPr lang="en-US" altLang="es-CL" sz="1400" dirty="0">
                <a:solidFill>
                  <a:schemeClr val="tx1"/>
                </a:solidFill>
                <a:latin typeface="+mn-lt"/>
                <a:cs typeface="+mn-cs"/>
              </a:rPr>
              <a:t> </a:t>
            </a:r>
            <a:r>
              <a:rPr lang="en-US" altLang="es-CL" sz="1400" dirty="0" err="1">
                <a:solidFill>
                  <a:schemeClr val="tx1"/>
                </a:solidFill>
                <a:latin typeface="+mn-lt"/>
                <a:cs typeface="+mn-cs"/>
              </a:rPr>
              <a:t>pescado</a:t>
            </a:r>
            <a:r>
              <a:rPr lang="en-US" altLang="es-CL" sz="1400" dirty="0">
                <a:solidFill>
                  <a:schemeClr val="tx1"/>
                </a:solidFill>
                <a:latin typeface="+mn-lt"/>
                <a:cs typeface="+mn-cs"/>
              </a:rPr>
              <a:t> que ha </a:t>
            </a:r>
            <a:r>
              <a:rPr lang="en-US" altLang="es-CL" sz="1400" dirty="0" err="1">
                <a:solidFill>
                  <a:schemeClr val="tx1"/>
                </a:solidFill>
                <a:latin typeface="+mn-lt"/>
                <a:cs typeface="+mn-cs"/>
              </a:rPr>
              <a:t>vivido</a:t>
            </a:r>
            <a:r>
              <a:rPr lang="en-US" altLang="es-CL" sz="1400" dirty="0">
                <a:solidFill>
                  <a:schemeClr val="tx1"/>
                </a:solidFill>
                <a:latin typeface="+mn-lt"/>
                <a:cs typeface="+mn-cs"/>
              </a:rPr>
              <a:t> </a:t>
            </a:r>
            <a:r>
              <a:rPr lang="en-US" altLang="es-CL" sz="1400" dirty="0" err="1">
                <a:solidFill>
                  <a:schemeClr val="tx1"/>
                </a:solidFill>
                <a:latin typeface="+mn-lt"/>
                <a:cs typeface="+mn-cs"/>
              </a:rPr>
              <a:t>en</a:t>
            </a:r>
            <a:r>
              <a:rPr lang="en-US" altLang="es-CL" sz="1400" dirty="0">
                <a:solidFill>
                  <a:schemeClr val="tx1"/>
                </a:solidFill>
                <a:latin typeface="+mn-lt"/>
                <a:cs typeface="+mn-cs"/>
              </a:rPr>
              <a:t> </a:t>
            </a:r>
            <a:r>
              <a:rPr lang="en-US" altLang="es-CL" sz="1400" dirty="0" err="1">
                <a:solidFill>
                  <a:schemeClr val="tx1"/>
                </a:solidFill>
                <a:latin typeface="+mn-lt"/>
                <a:cs typeface="+mn-cs"/>
              </a:rPr>
              <a:t>aguas</a:t>
            </a:r>
            <a:r>
              <a:rPr lang="en-US" altLang="es-CL" sz="1400" dirty="0">
                <a:solidFill>
                  <a:schemeClr val="tx1"/>
                </a:solidFill>
                <a:latin typeface="+mn-lt"/>
                <a:cs typeface="+mn-cs"/>
              </a:rPr>
              <a:t> que </a:t>
            </a:r>
            <a:r>
              <a:rPr lang="en-US" altLang="es-CL" sz="1400" dirty="0" err="1">
                <a:solidFill>
                  <a:schemeClr val="tx1"/>
                </a:solidFill>
                <a:latin typeface="+mn-lt"/>
                <a:cs typeface="+mn-cs"/>
              </a:rPr>
              <a:t>contienen</a:t>
            </a:r>
            <a:r>
              <a:rPr lang="en-US" altLang="es-CL" sz="1400" dirty="0">
                <a:solidFill>
                  <a:schemeClr val="tx1"/>
                </a:solidFill>
                <a:latin typeface="+mn-lt"/>
                <a:cs typeface="+mn-cs"/>
              </a:rPr>
              <a:t> </a:t>
            </a:r>
            <a:r>
              <a:rPr lang="en-US" altLang="es-CL" sz="1400" dirty="0" err="1">
                <a:solidFill>
                  <a:schemeClr val="tx1"/>
                </a:solidFill>
                <a:latin typeface="+mn-lt"/>
                <a:cs typeface="+mn-cs"/>
              </a:rPr>
              <a:t>mercurio</a:t>
            </a:r>
            <a:r>
              <a:rPr lang="en-US" altLang="es-CL" sz="1400" dirty="0">
                <a:solidFill>
                  <a:schemeClr val="tx1"/>
                </a:solidFill>
                <a:latin typeface="+mn-lt"/>
                <a:cs typeface="+mn-cs"/>
              </a:rPr>
              <a:t>, se </a:t>
            </a:r>
            <a:r>
              <a:rPr lang="en-US" altLang="es-CL" sz="1400" dirty="0" err="1">
                <a:solidFill>
                  <a:schemeClr val="tx1"/>
                </a:solidFill>
                <a:latin typeface="+mn-lt"/>
                <a:cs typeface="+mn-cs"/>
              </a:rPr>
              <a:t>ingiere</a:t>
            </a:r>
            <a:r>
              <a:rPr lang="en-US" altLang="es-CL" sz="1400" dirty="0">
                <a:solidFill>
                  <a:schemeClr val="tx1"/>
                </a:solidFill>
                <a:latin typeface="+mn-lt"/>
                <a:cs typeface="+mn-cs"/>
              </a:rPr>
              <a:t> </a:t>
            </a:r>
            <a:r>
              <a:rPr lang="en-US" altLang="es-CL" sz="1400" dirty="0" err="1">
                <a:solidFill>
                  <a:schemeClr val="tx1"/>
                </a:solidFill>
                <a:latin typeface="+mn-lt"/>
                <a:cs typeface="+mn-cs"/>
              </a:rPr>
              <a:t>tejido</a:t>
            </a:r>
            <a:r>
              <a:rPr lang="en-US" altLang="es-CL" sz="1400" dirty="0">
                <a:solidFill>
                  <a:schemeClr val="tx1"/>
                </a:solidFill>
                <a:latin typeface="+mn-lt"/>
                <a:cs typeface="+mn-cs"/>
              </a:rPr>
              <a:t> con metal </a:t>
            </a:r>
            <a:r>
              <a:rPr lang="en-US" altLang="es-CL" sz="1400" dirty="0" err="1">
                <a:solidFill>
                  <a:schemeClr val="tx1"/>
                </a:solidFill>
                <a:latin typeface="+mn-lt"/>
                <a:cs typeface="+mn-cs"/>
              </a:rPr>
              <a:t>concentrado</a:t>
            </a:r>
            <a:r>
              <a:rPr lang="en-US" altLang="es-CL" sz="1400" dirty="0">
                <a:solidFill>
                  <a:schemeClr val="tx1"/>
                </a:solidFill>
                <a:latin typeface="+mn-lt"/>
                <a:cs typeface="+mn-cs"/>
              </a:rPr>
              <a:t> </a:t>
            </a:r>
            <a:r>
              <a:rPr lang="en-US" altLang="es-CL" sz="1400" dirty="0" err="1">
                <a:solidFill>
                  <a:schemeClr val="tx1"/>
                </a:solidFill>
                <a:latin typeface="+mn-lt"/>
                <a:cs typeface="+mn-cs"/>
              </a:rPr>
              <a:t>muy</a:t>
            </a:r>
            <a:r>
              <a:rPr lang="en-US" altLang="es-CL" sz="1400" dirty="0">
                <a:solidFill>
                  <a:schemeClr val="tx1"/>
                </a:solidFill>
                <a:latin typeface="+mn-lt"/>
                <a:cs typeface="+mn-cs"/>
              </a:rPr>
              <a:t> </a:t>
            </a:r>
            <a:r>
              <a:rPr lang="en-US" altLang="es-CL" sz="1400" dirty="0" err="1">
                <a:solidFill>
                  <a:schemeClr val="tx1"/>
                </a:solidFill>
                <a:latin typeface="+mn-lt"/>
                <a:cs typeface="+mn-cs"/>
              </a:rPr>
              <a:t>tóxico</a:t>
            </a:r>
            <a:r>
              <a:rPr lang="en-US" altLang="es-CL" sz="1400" dirty="0">
                <a:solidFill>
                  <a:schemeClr val="tx1"/>
                </a:solidFill>
                <a:latin typeface="+mn-lt"/>
                <a:cs typeface="+mn-cs"/>
              </a:rPr>
              <a:t>. </a:t>
            </a:r>
          </a:p>
        </p:txBody>
      </p:sp>
      <p:cxnSp>
        <p:nvCxnSpPr>
          <p:cNvPr id="129" name="Straight Connector 128">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40447" y="345884"/>
            <a:ext cx="0" cy="570155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876D832-527B-45C0-8F01-17AA4D9024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6197" y="4114799"/>
            <a:ext cx="607270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Marcador de número de diapositiva 5">
            <a:extLst>
              <a:ext uri="{FF2B5EF4-FFF2-40B4-BE49-F238E27FC236}">
                <a16:creationId xmlns:a16="http://schemas.microsoft.com/office/drawing/2014/main" id="{5F8E2EBF-F0CC-4514-A96C-9AADACF84859}"/>
              </a:ext>
            </a:extLst>
          </p:cNvPr>
          <p:cNvSpPr>
            <a:spLocks noGrp="1"/>
          </p:cNvSpPr>
          <p:nvPr>
            <p:ph type="sldNum" sz="quarter" idx="12"/>
          </p:nvPr>
        </p:nvSpPr>
        <p:spPr>
          <a:xfrm>
            <a:off x="10836998" y="5672706"/>
            <a:ext cx="936611" cy="709987"/>
          </a:xfrm>
        </p:spPr>
        <p:txBody>
          <a:bodyPr vert="horz" lIns="91440" tIns="45720" rIns="91440" bIns="45720" rtlCol="0" anchor="ctr">
            <a:normAutofit/>
          </a:bodyPr>
          <a:lstStyle/>
          <a:p>
            <a:pPr>
              <a:spcAft>
                <a:spcPts val="600"/>
              </a:spcAft>
            </a:pPr>
            <a:r>
              <a:rPr lang="en-US" dirty="0"/>
              <a:t>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1">
            <a:extLst>
              <a:ext uri="{FF2B5EF4-FFF2-40B4-BE49-F238E27FC236}">
                <a16:creationId xmlns:a16="http://schemas.microsoft.com/office/drawing/2014/main" id="{F10206A9-1FFE-4E02-AB6C-6A6A7AB4546F}"/>
              </a:ext>
            </a:extLst>
          </p:cNvPr>
          <p:cNvSpPr txBox="1"/>
          <p:nvPr/>
        </p:nvSpPr>
        <p:spPr>
          <a:xfrm>
            <a:off x="838200" y="1905000"/>
            <a:ext cx="3775098" cy="3767706"/>
          </a:xfrm>
          <a:prstGeom prst="rect">
            <a:avLst/>
          </a:prstGeom>
        </p:spPr>
        <p:txBody>
          <a:bodyPr vert="horz" lIns="91440" tIns="45720" rIns="91440" bIns="45720" rtlCol="0">
            <a:noAutofit/>
          </a:bodyPr>
          <a:lstStyle/>
          <a:p>
            <a:pPr indent="-228600">
              <a:lnSpc>
                <a:spcPct val="140000"/>
              </a:lnSpc>
              <a:spcAft>
                <a:spcPts val="600"/>
              </a:spcAft>
              <a:buFont typeface="Arial" panose="020B0604020202020204" pitchFamily="34" charset="0"/>
              <a:buChar char="•"/>
            </a:pPr>
            <a:r>
              <a:rPr lang="en-US" sz="1600" dirty="0">
                <a:solidFill>
                  <a:schemeClr val="accent1"/>
                </a:solidFill>
                <a:latin typeface="Abadi" panose="020B0604020104020204" pitchFamily="34" charset="0"/>
              </a:rPr>
              <a:t>La </a:t>
            </a:r>
            <a:r>
              <a:rPr lang="en-US" sz="1600" dirty="0" err="1">
                <a:solidFill>
                  <a:schemeClr val="accent1"/>
                </a:solidFill>
                <a:latin typeface="Abadi" panose="020B0604020104020204" pitchFamily="34" charset="0"/>
              </a:rPr>
              <a:t>vitamina</a:t>
            </a:r>
            <a:r>
              <a:rPr lang="en-US" sz="1600" dirty="0">
                <a:solidFill>
                  <a:schemeClr val="accent1"/>
                </a:solidFill>
                <a:latin typeface="Abadi" panose="020B0604020104020204" pitchFamily="34" charset="0"/>
              </a:rPr>
              <a:t> A y los </a:t>
            </a:r>
            <a:r>
              <a:rPr lang="en-US" sz="1600" dirty="0" err="1">
                <a:solidFill>
                  <a:schemeClr val="accent1"/>
                </a:solidFill>
                <a:latin typeface="Abadi" panose="020B0604020104020204" pitchFamily="34" charset="0"/>
              </a:rPr>
              <a:t>retinoides</a:t>
            </a:r>
            <a:r>
              <a:rPr lang="en-US" sz="1600" dirty="0">
                <a:solidFill>
                  <a:schemeClr val="accent1"/>
                </a:solidFill>
                <a:latin typeface="Abadi" panose="020B0604020104020204" pitchFamily="34" charset="0"/>
              </a:rPr>
              <a:t> son </a:t>
            </a:r>
            <a:r>
              <a:rPr lang="en-US" sz="1600" dirty="0" err="1">
                <a:solidFill>
                  <a:schemeClr val="accent1"/>
                </a:solidFill>
                <a:latin typeface="Abadi" panose="020B0604020104020204" pitchFamily="34" charset="0"/>
              </a:rPr>
              <a:t>teratógenos</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clásicos</a:t>
            </a:r>
            <a:r>
              <a:rPr lang="en-US" sz="1600" dirty="0">
                <a:solidFill>
                  <a:schemeClr val="accent1"/>
                </a:solidFill>
                <a:latin typeface="Abadi" panose="020B0604020104020204" pitchFamily="34" charset="0"/>
              </a:rPr>
              <a:t>. La </a:t>
            </a:r>
            <a:r>
              <a:rPr lang="en-US" sz="1600" dirty="0" err="1">
                <a:solidFill>
                  <a:schemeClr val="accent1"/>
                </a:solidFill>
                <a:latin typeface="Abadi" panose="020B0604020104020204" pitchFamily="34" charset="0"/>
              </a:rPr>
              <a:t>dosis</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diaria</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recomendada</a:t>
            </a:r>
            <a:r>
              <a:rPr lang="en-US" sz="1600" dirty="0">
                <a:solidFill>
                  <a:schemeClr val="accent1"/>
                </a:solidFill>
                <a:latin typeface="Abadi" panose="020B0604020104020204" pitchFamily="34" charset="0"/>
              </a:rPr>
              <a:t> de </a:t>
            </a:r>
            <a:r>
              <a:rPr lang="en-US" sz="1600" dirty="0" err="1">
                <a:solidFill>
                  <a:schemeClr val="accent1"/>
                </a:solidFill>
                <a:latin typeface="Abadi" panose="020B0604020104020204" pitchFamily="34" charset="0"/>
              </a:rPr>
              <a:t>vitamina</a:t>
            </a:r>
            <a:r>
              <a:rPr lang="en-US" sz="1600" dirty="0">
                <a:solidFill>
                  <a:schemeClr val="accent1"/>
                </a:solidFill>
                <a:latin typeface="Abadi" panose="020B0604020104020204" pitchFamily="34" charset="0"/>
              </a:rPr>
              <a:t> A </a:t>
            </a:r>
            <a:r>
              <a:rPr lang="en-US" sz="1600" dirty="0" err="1">
                <a:solidFill>
                  <a:schemeClr val="accent1"/>
                </a:solidFill>
                <a:latin typeface="Abadi" panose="020B0604020104020204" pitchFamily="34" charset="0"/>
              </a:rPr>
              <a:t>en</a:t>
            </a:r>
            <a:r>
              <a:rPr lang="en-US" sz="1600" dirty="0">
                <a:solidFill>
                  <a:schemeClr val="accent1"/>
                </a:solidFill>
                <a:latin typeface="Abadi" panose="020B0604020104020204" pitchFamily="34" charset="0"/>
              </a:rPr>
              <a:t> los </a:t>
            </a:r>
            <a:r>
              <a:rPr lang="en-US" sz="1600" dirty="0" err="1">
                <a:solidFill>
                  <a:schemeClr val="accent1"/>
                </a:solidFill>
                <a:latin typeface="Abadi" panose="020B0604020104020204" pitchFamily="34" charset="0"/>
              </a:rPr>
              <a:t>suplementos</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nutricionales</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farmaceúticos</a:t>
            </a:r>
            <a:r>
              <a:rPr lang="en-US" sz="1600" dirty="0">
                <a:solidFill>
                  <a:schemeClr val="accent1"/>
                </a:solidFill>
                <a:latin typeface="Abadi" panose="020B0604020104020204" pitchFamily="34" charset="0"/>
              </a:rPr>
              <a:t> es de 8000UI</a:t>
            </a:r>
          </a:p>
          <a:p>
            <a:pPr indent="-228600">
              <a:lnSpc>
                <a:spcPct val="140000"/>
              </a:lnSpc>
              <a:spcAft>
                <a:spcPts val="600"/>
              </a:spcAft>
              <a:buFont typeface="Arial" panose="020B0604020202020204" pitchFamily="34" charset="0"/>
              <a:buChar char="•"/>
            </a:pPr>
            <a:r>
              <a:rPr lang="en-US" sz="1600" dirty="0" err="1">
                <a:solidFill>
                  <a:schemeClr val="accent1"/>
                </a:solidFill>
                <a:latin typeface="Abadi" panose="020B0604020104020204" pitchFamily="34" charset="0"/>
              </a:rPr>
              <a:t>En</a:t>
            </a:r>
            <a:r>
              <a:rPr lang="en-US" sz="1600" dirty="0">
                <a:solidFill>
                  <a:schemeClr val="accent1"/>
                </a:solidFill>
                <a:latin typeface="Abadi" panose="020B0604020104020204" pitchFamily="34" charset="0"/>
              </a:rPr>
              <a:t> los </a:t>
            </a:r>
            <a:r>
              <a:rPr lang="en-US" sz="1600" dirty="0" err="1">
                <a:solidFill>
                  <a:schemeClr val="accent1"/>
                </a:solidFill>
                <a:latin typeface="Abadi" panose="020B0604020104020204" pitchFamily="34" charset="0"/>
              </a:rPr>
              <a:t>niños</a:t>
            </a:r>
            <a:r>
              <a:rPr lang="en-US" sz="1600" dirty="0">
                <a:solidFill>
                  <a:schemeClr val="accent1"/>
                </a:solidFill>
                <a:latin typeface="Abadi" panose="020B0604020104020204" pitchFamily="34" charset="0"/>
              </a:rPr>
              <a:t> de las </a:t>
            </a:r>
            <a:r>
              <a:rPr lang="en-US" sz="1600" dirty="0" err="1">
                <a:solidFill>
                  <a:schemeClr val="accent1"/>
                </a:solidFill>
                <a:latin typeface="Abadi" panose="020B0604020104020204" pitchFamily="34" charset="0"/>
              </a:rPr>
              <a:t>madres</a:t>
            </a:r>
            <a:r>
              <a:rPr lang="en-US" sz="1600" dirty="0">
                <a:solidFill>
                  <a:schemeClr val="accent1"/>
                </a:solidFill>
                <a:latin typeface="Abadi" panose="020B0604020104020204" pitchFamily="34" charset="0"/>
              </a:rPr>
              <a:t> que </a:t>
            </a:r>
            <a:r>
              <a:rPr lang="en-US" sz="1600" dirty="0" err="1">
                <a:solidFill>
                  <a:schemeClr val="accent1"/>
                </a:solidFill>
                <a:latin typeface="Abadi" panose="020B0604020104020204" pitchFamily="34" charset="0"/>
              </a:rPr>
              <a:t>habían</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consumido</a:t>
            </a:r>
            <a:r>
              <a:rPr lang="en-US" sz="1600" dirty="0">
                <a:solidFill>
                  <a:schemeClr val="accent1"/>
                </a:solidFill>
                <a:latin typeface="Abadi" panose="020B0604020104020204" pitchFamily="34" charset="0"/>
              </a:rPr>
              <a:t> 10000 UI </a:t>
            </a:r>
            <a:r>
              <a:rPr lang="en-US" sz="1600" dirty="0" err="1">
                <a:solidFill>
                  <a:schemeClr val="accent1"/>
                </a:solidFill>
                <a:latin typeface="Abadi" panose="020B0604020104020204" pitchFamily="34" charset="0"/>
              </a:rPr>
              <a:t>diarias</a:t>
            </a:r>
            <a:r>
              <a:rPr lang="en-US" sz="1600" dirty="0">
                <a:solidFill>
                  <a:schemeClr val="accent1"/>
                </a:solidFill>
                <a:latin typeface="Abadi" panose="020B0604020104020204" pitchFamily="34" charset="0"/>
              </a:rPr>
              <a:t> antes de la </a:t>
            </a:r>
            <a:r>
              <a:rPr lang="en-US" sz="1600" dirty="0" err="1">
                <a:solidFill>
                  <a:schemeClr val="accent1"/>
                </a:solidFill>
                <a:latin typeface="Abadi" panose="020B0604020104020204" pitchFamily="34" charset="0"/>
              </a:rPr>
              <a:t>semana</a:t>
            </a:r>
            <a:r>
              <a:rPr lang="en-US" sz="1600" dirty="0">
                <a:solidFill>
                  <a:schemeClr val="accent1"/>
                </a:solidFill>
                <a:latin typeface="Abadi" panose="020B0604020104020204" pitchFamily="34" charset="0"/>
              </a:rPr>
              <a:t> 7 de </a:t>
            </a:r>
            <a:r>
              <a:rPr lang="en-US" sz="1600" dirty="0" err="1">
                <a:solidFill>
                  <a:schemeClr val="accent1"/>
                </a:solidFill>
                <a:latin typeface="Abadi" panose="020B0604020104020204" pitchFamily="34" charset="0"/>
              </a:rPr>
              <a:t>gestación</a:t>
            </a:r>
            <a:r>
              <a:rPr lang="en-US" sz="1600" dirty="0">
                <a:solidFill>
                  <a:schemeClr val="accent1"/>
                </a:solidFill>
                <a:latin typeface="Abadi" panose="020B0604020104020204" pitchFamily="34" charset="0"/>
              </a:rPr>
              <a:t> </a:t>
            </a:r>
            <a:r>
              <a:rPr lang="en-US" sz="1600" dirty="0" err="1">
                <a:solidFill>
                  <a:schemeClr val="accent1"/>
                </a:solidFill>
                <a:latin typeface="Abadi" panose="020B0604020104020204" pitchFamily="34" charset="0"/>
              </a:rPr>
              <a:t>resultó</a:t>
            </a:r>
            <a:r>
              <a:rPr lang="en-US" sz="1600" dirty="0">
                <a:solidFill>
                  <a:schemeClr val="accent1"/>
                </a:solidFill>
                <a:latin typeface="Abadi" panose="020B0604020104020204" pitchFamily="34" charset="0"/>
              </a:rPr>
              <a:t> ser </a:t>
            </a:r>
            <a:r>
              <a:rPr lang="en-US" sz="1600" dirty="0" err="1">
                <a:solidFill>
                  <a:schemeClr val="accent1"/>
                </a:solidFill>
                <a:latin typeface="Abadi" panose="020B0604020104020204" pitchFamily="34" charset="0"/>
              </a:rPr>
              <a:t>teratogénica</a:t>
            </a:r>
            <a:r>
              <a:rPr lang="en-US" sz="1600" dirty="0">
                <a:solidFill>
                  <a:schemeClr val="accent1"/>
                </a:solidFill>
                <a:latin typeface="Abadi" panose="020B0604020104020204" pitchFamily="34" charset="0"/>
              </a:rPr>
              <a:t> </a:t>
            </a:r>
          </a:p>
        </p:txBody>
      </p:sp>
      <p:pic>
        <p:nvPicPr>
          <p:cNvPr id="5" name="Imagen 4" descr="Interfaz de usuario gráfica&#10;&#10;Descripción generada automáticamente">
            <a:extLst>
              <a:ext uri="{FF2B5EF4-FFF2-40B4-BE49-F238E27FC236}">
                <a16:creationId xmlns:a16="http://schemas.microsoft.com/office/drawing/2014/main" id="{188ECACB-1C5E-4A0C-A3E8-11561C6A0D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18" t="14307" r="18279" b="11469"/>
          <a:stretch/>
        </p:blipFill>
        <p:spPr bwMode="auto">
          <a:xfrm>
            <a:off x="5783580" y="2111129"/>
            <a:ext cx="4179803" cy="3167021"/>
          </a:xfrm>
          <a:prstGeom prst="rect">
            <a:avLst/>
          </a:prstGeom>
          <a:extLst>
            <a:ext uri="{53640926-AAD7-44D8-BBD7-CCE9431645EC}">
              <a14:shadowObscured xmlns:a14="http://schemas.microsoft.com/office/drawing/2010/main"/>
            </a:ext>
          </a:extLst>
        </p:spPr>
      </p:pic>
      <p:sp>
        <p:nvSpPr>
          <p:cNvPr id="2" name="Marcador de fecha 1">
            <a:extLst>
              <a:ext uri="{FF2B5EF4-FFF2-40B4-BE49-F238E27FC236}">
                <a16:creationId xmlns:a16="http://schemas.microsoft.com/office/drawing/2014/main" id="{C13306D8-866C-4DE3-B310-E7E12D7EE2E7}"/>
              </a:ext>
            </a:extLst>
          </p:cNvPr>
          <p:cNvSpPr>
            <a:spLocks noGrp="1"/>
          </p:cNvSpPr>
          <p:nvPr>
            <p:ph type="dt" sz="half" idx="10"/>
          </p:nvPr>
        </p:nvSpPr>
        <p:spPr>
          <a:xfrm>
            <a:off x="628652" y="6140304"/>
            <a:ext cx="3154896" cy="287075"/>
          </a:xfrm>
        </p:spPr>
        <p:txBody>
          <a:bodyPr vert="horz" lIns="91440" tIns="45720" rIns="91440" bIns="45720" rtlCol="0" anchor="ctr">
            <a:normAutofit/>
          </a:bodyPr>
          <a:lstStyle/>
          <a:p>
            <a:pPr>
              <a:spcAft>
                <a:spcPts val="600"/>
              </a:spcAft>
            </a:pPr>
            <a:fld id="{E0318DDB-88AC-4039-B59C-B05DC4C9C16C}" type="datetime1">
              <a:rPr lang="en-US"/>
              <a:pPr>
                <a:spcAft>
                  <a:spcPts val="600"/>
                </a:spcAft>
              </a:pPr>
              <a:t>10/21/2023</a:t>
            </a:fld>
            <a:endParaRPr lang="en-US"/>
          </a:p>
        </p:txBody>
      </p:sp>
      <p:cxnSp>
        <p:nvCxnSpPr>
          <p:cNvPr id="29" name="Straight Connector 28">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Marcador de pie de página 2">
            <a:extLst>
              <a:ext uri="{FF2B5EF4-FFF2-40B4-BE49-F238E27FC236}">
                <a16:creationId xmlns:a16="http://schemas.microsoft.com/office/drawing/2014/main" id="{800DD8E9-8C50-4E4F-A3C3-93BDD88C2A9F}"/>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endParaRPr lang="en-US" sz="1050" b="1" kern="1200" cap="all" spc="300" baseline="0">
              <a:solidFill>
                <a:schemeClr val="accent1"/>
              </a:solidFill>
              <a:latin typeface="+mn-lt"/>
              <a:ea typeface="+mn-ea"/>
              <a:cs typeface="+mn-cs"/>
            </a:endParaRPr>
          </a:p>
        </p:txBody>
      </p:sp>
      <p:sp>
        <p:nvSpPr>
          <p:cNvPr id="4" name="Marcador de número de diapositiva 3">
            <a:extLst>
              <a:ext uri="{FF2B5EF4-FFF2-40B4-BE49-F238E27FC236}">
                <a16:creationId xmlns:a16="http://schemas.microsoft.com/office/drawing/2014/main" id="{226C503C-35C7-492A-8ABF-30801C467328}"/>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r>
              <a:rPr lang="en-US" dirty="0"/>
              <a:t>8</a:t>
            </a:r>
          </a:p>
        </p:txBody>
      </p:sp>
      <p:sp>
        <p:nvSpPr>
          <p:cNvPr id="31" name="Rectangle 30">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377869"/>
            <a:ext cx="0" cy="466956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3716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017976"/>
      </p:ext>
    </p:extLst>
  </p:cSld>
  <p:clrMapOvr>
    <a:masterClrMapping/>
  </p:clrMapOvr>
</p:sld>
</file>

<file path=ppt/theme/theme1.xml><?xml version="1.0" encoding="utf-8"?>
<a:theme xmlns:a="http://schemas.openxmlformats.org/drawingml/2006/main" name="MemoVTI">
  <a:themeElements>
    <a:clrScheme name="Custom 73">
      <a:dk1>
        <a:sysClr val="windowText" lastClr="000000"/>
      </a:dk1>
      <a:lt1>
        <a:sysClr val="window" lastClr="FFFFFF"/>
      </a:lt1>
      <a:dk2>
        <a:srgbClr val="192033"/>
      </a:dk2>
      <a:lt2>
        <a:srgbClr val="F3EAD9"/>
      </a:lt2>
      <a:accent1>
        <a:srgbClr val="ED625F"/>
      </a:accent1>
      <a:accent2>
        <a:srgbClr val="2F4FA7"/>
      </a:accent2>
      <a:accent3>
        <a:srgbClr val="76A899"/>
      </a:accent3>
      <a:accent4>
        <a:srgbClr val="D4669D"/>
      </a:accent4>
      <a:accent5>
        <a:srgbClr val="F2855A"/>
      </a:accent5>
      <a:accent6>
        <a:srgbClr val="C44732"/>
      </a:accent6>
      <a:hlink>
        <a:srgbClr val="3F7AAF"/>
      </a:hlink>
      <a:folHlink>
        <a:srgbClr val="9E4687"/>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1909</TotalTime>
  <Words>1801</Words>
  <Application>Microsoft Office PowerPoint</Application>
  <PresentationFormat>Panorámica</PresentationFormat>
  <Paragraphs>160</Paragraphs>
  <Slides>19</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Abadi</vt:lpstr>
      <vt:lpstr>Arial</vt:lpstr>
      <vt:lpstr>Calibri</vt:lpstr>
      <vt:lpstr>Elephant</vt:lpstr>
      <vt:lpstr>Roboto</vt:lpstr>
      <vt:lpstr>Times New Roman</vt:lpstr>
      <vt:lpstr>Univers Condensed</vt:lpstr>
      <vt:lpstr>MemoVTI</vt:lpstr>
      <vt:lpstr>Presentación de PowerPoint</vt:lpstr>
      <vt:lpstr>Presentación de PowerPoint</vt:lpstr>
      <vt:lpstr>  </vt:lpstr>
      <vt:lpstr>De acuerdo a su impacto en salud, las malformaciones congénitas se clasifican en:</vt:lpstr>
      <vt:lpstr>Clasificación de Anomalías estructurales por presentación clínica </vt:lpstr>
      <vt:lpstr>Las Anomalías múltiples</vt:lpstr>
      <vt:lpstr>Presentación de PowerPoint</vt:lpstr>
      <vt:lpstr>Presentación de PowerPoint</vt:lpstr>
      <vt:lpstr>Presentación de PowerPoint</vt:lpstr>
      <vt:lpstr>Presentación de PowerPoint</vt:lpstr>
      <vt:lpstr>La susceptibilidad de un embrión frente a los teratógenos  depende de: </vt:lpstr>
      <vt:lpstr>   A: Acrania, anencefalia, amelia, agnatia  Sin: Sinotia, sindactilia  Mero: Meromelia, meroencefalia  Micro: Micrognatia, microcefalia.  Braqui: Braquidactilia.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Mariana Rojas Rauco</dc:creator>
  <cp:lastModifiedBy>Mariana Rojas Rauco</cp:lastModifiedBy>
  <cp:revision>18</cp:revision>
  <dcterms:created xsi:type="dcterms:W3CDTF">2021-10-16T15:06:39Z</dcterms:created>
  <dcterms:modified xsi:type="dcterms:W3CDTF">2023-10-21T18:18:35Z</dcterms:modified>
</cp:coreProperties>
</file>