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9"/>
  </p:notesMasterIdLst>
  <p:sldIdLst>
    <p:sldId id="302" r:id="rId3"/>
    <p:sldId id="838" r:id="rId4"/>
    <p:sldId id="725" r:id="rId5"/>
    <p:sldId id="651" r:id="rId6"/>
    <p:sldId id="647" r:id="rId7"/>
    <p:sldId id="619" r:id="rId8"/>
    <p:sldId id="620" r:id="rId9"/>
    <p:sldId id="534" r:id="rId10"/>
    <p:sldId id="625" r:id="rId11"/>
    <p:sldId id="740" r:id="rId12"/>
    <p:sldId id="546" r:id="rId13"/>
    <p:sldId id="729" r:id="rId14"/>
    <p:sldId id="631" r:id="rId15"/>
    <p:sldId id="640" r:id="rId16"/>
    <p:sldId id="730" r:id="rId17"/>
    <p:sldId id="657" r:id="rId18"/>
    <p:sldId id="664" r:id="rId19"/>
    <p:sldId id="669" r:id="rId20"/>
    <p:sldId id="732" r:id="rId21"/>
    <p:sldId id="1108" r:id="rId22"/>
    <p:sldId id="672" r:id="rId23"/>
    <p:sldId id="663" r:id="rId24"/>
    <p:sldId id="676" r:id="rId25"/>
    <p:sldId id="1100" r:id="rId26"/>
    <p:sldId id="741" r:id="rId27"/>
    <p:sldId id="751" r:id="rId28"/>
    <p:sldId id="777" r:id="rId29"/>
    <p:sldId id="752" r:id="rId30"/>
    <p:sldId id="753" r:id="rId31"/>
    <p:sldId id="743" r:id="rId32"/>
    <p:sldId id="754" r:id="rId33"/>
    <p:sldId id="773" r:id="rId34"/>
    <p:sldId id="755" r:id="rId35"/>
    <p:sldId id="744" r:id="rId36"/>
    <p:sldId id="756" r:id="rId37"/>
    <p:sldId id="757" r:id="rId38"/>
    <p:sldId id="774" r:id="rId39"/>
    <p:sldId id="758" r:id="rId40"/>
    <p:sldId id="759" r:id="rId41"/>
    <p:sldId id="776" r:id="rId42"/>
    <p:sldId id="760" r:id="rId43"/>
    <p:sldId id="775" r:id="rId44"/>
    <p:sldId id="1102" r:id="rId45"/>
    <p:sldId id="771" r:id="rId46"/>
    <p:sldId id="745" r:id="rId47"/>
    <p:sldId id="821" r:id="rId48"/>
    <p:sldId id="792" r:id="rId49"/>
    <p:sldId id="822" r:id="rId50"/>
    <p:sldId id="749" r:id="rId51"/>
    <p:sldId id="761" r:id="rId52"/>
    <p:sldId id="750" r:id="rId53"/>
    <p:sldId id="680" r:id="rId54"/>
    <p:sldId id="836" r:id="rId55"/>
    <p:sldId id="768" r:id="rId56"/>
    <p:sldId id="832" r:id="rId57"/>
    <p:sldId id="829" r:id="rId58"/>
    <p:sldId id="679" r:id="rId59"/>
    <p:sldId id="763" r:id="rId60"/>
    <p:sldId id="687" r:id="rId61"/>
    <p:sldId id="823" r:id="rId62"/>
    <p:sldId id="824" r:id="rId63"/>
    <p:sldId id="765" r:id="rId64"/>
    <p:sldId id="835" r:id="rId65"/>
    <p:sldId id="1103" r:id="rId66"/>
    <p:sldId id="1104" r:id="rId67"/>
    <p:sldId id="831" r:id="rId68"/>
    <p:sldId id="799" r:id="rId69"/>
    <p:sldId id="1106" r:id="rId70"/>
    <p:sldId id="841" r:id="rId71"/>
    <p:sldId id="842" r:id="rId72"/>
    <p:sldId id="843" r:id="rId73"/>
    <p:sldId id="840" r:id="rId74"/>
    <p:sldId id="579" r:id="rId75"/>
    <p:sldId id="839" r:id="rId76"/>
    <p:sldId id="1101" r:id="rId77"/>
    <p:sldId id="531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79"/>
    <p:restoredTop sz="94621"/>
  </p:normalViewPr>
  <p:slideViewPr>
    <p:cSldViewPr snapToGrid="0">
      <p:cViewPr varScale="1">
        <p:scale>
          <a:sx n="79" d="100"/>
          <a:sy n="79" d="100"/>
        </p:scale>
        <p:origin x="21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9BE60A-CB66-274D-8977-FCE752062E98}" type="doc">
      <dgm:prSet loTypeId="urn:microsoft.com/office/officeart/2005/8/layout/process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F2887B3-C666-8640-8659-C8CE6BC21B16}">
      <dgm:prSet phldrT="[Texto]" custT="1"/>
      <dgm:spPr/>
      <dgm:t>
        <a:bodyPr/>
        <a:lstStyle/>
        <a:p>
          <a:r>
            <a:rPr lang="es-ES" sz="2400" b="1" dirty="0">
              <a:solidFill>
                <a:srgbClr val="FFFF00"/>
              </a:solidFill>
            </a:rPr>
            <a:t>Historia - Ex. Físico + Analgesia</a:t>
          </a:r>
        </a:p>
      </dgm:t>
    </dgm:pt>
    <dgm:pt modelId="{AFA194F5-9E12-1E4F-A607-689268AB1A61}" type="parTrans" cxnId="{C610A0DD-FD8D-644D-B5DE-10FFFA1C388D}">
      <dgm:prSet/>
      <dgm:spPr/>
      <dgm:t>
        <a:bodyPr/>
        <a:lstStyle/>
        <a:p>
          <a:endParaRPr lang="es-ES"/>
        </a:p>
      </dgm:t>
    </dgm:pt>
    <dgm:pt modelId="{E1F85A33-6A4E-6242-8137-4375F5CF648F}" type="sibTrans" cxnId="{C610A0DD-FD8D-644D-B5DE-10FFFA1C388D}">
      <dgm:prSet/>
      <dgm:spPr/>
      <dgm:t>
        <a:bodyPr/>
        <a:lstStyle/>
        <a:p>
          <a:endParaRPr lang="es-ES"/>
        </a:p>
      </dgm:t>
    </dgm:pt>
    <dgm:pt modelId="{7DA1054D-AF52-224E-8DB0-A9B858C1EA09}">
      <dgm:prSet phldrT="[Texto]" custT="1"/>
      <dgm:spPr/>
      <dgm:t>
        <a:bodyPr/>
        <a:lstStyle/>
        <a:p>
          <a:r>
            <a:rPr lang="es-ES" sz="2400" b="1" dirty="0" err="1">
              <a:solidFill>
                <a:srgbClr val="FFFF00"/>
              </a:solidFill>
            </a:rPr>
            <a:t>Rxs</a:t>
          </a:r>
          <a:r>
            <a:rPr lang="es-ES" sz="2400" b="1" dirty="0">
              <a:solidFill>
                <a:srgbClr val="FFFF00"/>
              </a:solidFill>
            </a:rPr>
            <a:t>.</a:t>
          </a:r>
          <a:endParaRPr lang="es-ES" sz="2400" dirty="0">
            <a:solidFill>
              <a:srgbClr val="FFFF00"/>
            </a:solidFill>
          </a:endParaRPr>
        </a:p>
      </dgm:t>
    </dgm:pt>
    <dgm:pt modelId="{14006E98-1CF6-9D41-AB82-407B7D840C46}" type="parTrans" cxnId="{8199CD35-E997-524A-B97B-F5903DF8091B}">
      <dgm:prSet/>
      <dgm:spPr/>
      <dgm:t>
        <a:bodyPr/>
        <a:lstStyle/>
        <a:p>
          <a:endParaRPr lang="es-ES"/>
        </a:p>
      </dgm:t>
    </dgm:pt>
    <dgm:pt modelId="{CB490E46-F25F-6C4A-BF3A-14AAB2878ACA}" type="sibTrans" cxnId="{8199CD35-E997-524A-B97B-F5903DF8091B}">
      <dgm:prSet/>
      <dgm:spPr/>
      <dgm:t>
        <a:bodyPr/>
        <a:lstStyle/>
        <a:p>
          <a:endParaRPr lang="es-ES"/>
        </a:p>
      </dgm:t>
    </dgm:pt>
    <dgm:pt modelId="{544F0A89-6162-A241-9965-13F02DB2C99D}">
      <dgm:prSet phldrT="[Texto]" custT="1"/>
      <dgm:spPr/>
      <dgm:t>
        <a:bodyPr/>
        <a:lstStyle/>
        <a:p>
          <a:r>
            <a:rPr lang="es-ES" sz="2400" b="1" dirty="0">
              <a:solidFill>
                <a:srgbClr val="FFFF00"/>
              </a:solidFill>
            </a:rPr>
            <a:t>Inmovilización</a:t>
          </a:r>
          <a:endParaRPr lang="es-ES" sz="2400" dirty="0">
            <a:solidFill>
              <a:srgbClr val="FFFF00"/>
            </a:solidFill>
          </a:endParaRPr>
        </a:p>
      </dgm:t>
    </dgm:pt>
    <dgm:pt modelId="{60911A9C-7CFC-5C43-9395-832A823B15FF}" type="parTrans" cxnId="{CC4B262D-7AB9-9845-A85F-4A81EB6050C8}">
      <dgm:prSet/>
      <dgm:spPr/>
      <dgm:t>
        <a:bodyPr/>
        <a:lstStyle/>
        <a:p>
          <a:endParaRPr lang="es-ES"/>
        </a:p>
      </dgm:t>
    </dgm:pt>
    <dgm:pt modelId="{48FDF8B5-F3EA-2B4D-A196-2ED9E360B946}" type="sibTrans" cxnId="{CC4B262D-7AB9-9845-A85F-4A81EB6050C8}">
      <dgm:prSet/>
      <dgm:spPr/>
      <dgm:t>
        <a:bodyPr/>
        <a:lstStyle/>
        <a:p>
          <a:endParaRPr lang="es-ES"/>
        </a:p>
      </dgm:t>
    </dgm:pt>
    <dgm:pt modelId="{0DA50920-79AA-2347-88C9-545397E0BDE1}">
      <dgm:prSet custT="1"/>
      <dgm:spPr/>
      <dgm:t>
        <a:bodyPr/>
        <a:lstStyle/>
        <a:p>
          <a:r>
            <a:rPr lang="es-ES" sz="2400" b="1" dirty="0">
              <a:solidFill>
                <a:srgbClr val="FFFF00"/>
              </a:solidFill>
            </a:rPr>
            <a:t>Ex. Físico (N. Axilar) + </a:t>
          </a:r>
          <a:r>
            <a:rPr lang="es-ES" sz="2400" b="1" dirty="0" err="1">
              <a:solidFill>
                <a:srgbClr val="FFFF00"/>
              </a:solidFill>
            </a:rPr>
            <a:t>Rxs</a:t>
          </a:r>
          <a:r>
            <a:rPr lang="es-ES" sz="2400" b="1" dirty="0">
              <a:solidFill>
                <a:srgbClr val="FFFF00"/>
              </a:solidFill>
            </a:rPr>
            <a:t>.</a:t>
          </a:r>
          <a:endParaRPr lang="es-ES" sz="2400" dirty="0">
            <a:solidFill>
              <a:srgbClr val="FFFF00"/>
            </a:solidFill>
          </a:endParaRPr>
        </a:p>
      </dgm:t>
    </dgm:pt>
    <dgm:pt modelId="{409D603A-B4E8-DA49-A355-DFDEEA659F89}" type="parTrans" cxnId="{EAA8AF45-8C62-A147-B951-DC438698488B}">
      <dgm:prSet/>
      <dgm:spPr/>
      <dgm:t>
        <a:bodyPr/>
        <a:lstStyle/>
        <a:p>
          <a:endParaRPr lang="es-ES"/>
        </a:p>
      </dgm:t>
    </dgm:pt>
    <dgm:pt modelId="{42420FF3-4C9F-584B-A08E-9330D6EB8E18}" type="sibTrans" cxnId="{EAA8AF45-8C62-A147-B951-DC438698488B}">
      <dgm:prSet/>
      <dgm:spPr/>
      <dgm:t>
        <a:bodyPr/>
        <a:lstStyle/>
        <a:p>
          <a:endParaRPr lang="es-ES"/>
        </a:p>
      </dgm:t>
    </dgm:pt>
    <dgm:pt modelId="{B321A079-0786-744C-80E6-9A208DE0CCEB}">
      <dgm:prSet custT="1"/>
      <dgm:spPr/>
      <dgm:t>
        <a:bodyPr/>
        <a:lstStyle/>
        <a:p>
          <a:r>
            <a:rPr lang="es-ES" sz="2400" b="1" dirty="0">
              <a:solidFill>
                <a:srgbClr val="FFFF00"/>
              </a:solidFill>
            </a:rPr>
            <a:t>Reducción</a:t>
          </a:r>
          <a:endParaRPr lang="es-ES" sz="2400" dirty="0">
            <a:solidFill>
              <a:srgbClr val="FFFF00"/>
            </a:solidFill>
          </a:endParaRPr>
        </a:p>
      </dgm:t>
    </dgm:pt>
    <dgm:pt modelId="{B34259E0-97CB-D34B-BF3B-50F3BD2D3E75}" type="parTrans" cxnId="{F01AA5F2-492A-844B-A941-DC582C14DA82}">
      <dgm:prSet/>
      <dgm:spPr/>
      <dgm:t>
        <a:bodyPr/>
        <a:lstStyle/>
        <a:p>
          <a:endParaRPr lang="es-ES"/>
        </a:p>
      </dgm:t>
    </dgm:pt>
    <dgm:pt modelId="{954E7D7D-1798-BA4F-88BC-7FC60C07C797}" type="sibTrans" cxnId="{F01AA5F2-492A-844B-A941-DC582C14DA82}">
      <dgm:prSet/>
      <dgm:spPr/>
      <dgm:t>
        <a:bodyPr/>
        <a:lstStyle/>
        <a:p>
          <a:endParaRPr lang="es-ES"/>
        </a:p>
      </dgm:t>
    </dgm:pt>
    <dgm:pt modelId="{5CC3A4A8-5F3C-7E4C-92EC-5E8EDE26B8AE}">
      <dgm:prSet custT="1"/>
      <dgm:spPr/>
      <dgm:t>
        <a:bodyPr/>
        <a:lstStyle/>
        <a:p>
          <a:r>
            <a:rPr lang="es-ES" sz="2400" b="1" dirty="0">
              <a:solidFill>
                <a:srgbClr val="FFFF00"/>
              </a:solidFill>
            </a:rPr>
            <a:t>Sedación </a:t>
          </a:r>
          <a:r>
            <a:rPr lang="es-ES" sz="2400" b="1" i="1" dirty="0">
              <a:solidFill>
                <a:srgbClr val="FFFF00"/>
              </a:solidFill>
            </a:rPr>
            <a:t>vs</a:t>
          </a:r>
          <a:r>
            <a:rPr lang="es-ES" sz="2400" b="1" dirty="0">
              <a:solidFill>
                <a:srgbClr val="FFFF00"/>
              </a:solidFill>
            </a:rPr>
            <a:t> Anestesia </a:t>
          </a:r>
          <a:endParaRPr lang="es-ES" sz="2400" dirty="0">
            <a:solidFill>
              <a:srgbClr val="FFFF00"/>
            </a:solidFill>
          </a:endParaRPr>
        </a:p>
      </dgm:t>
    </dgm:pt>
    <dgm:pt modelId="{5AB2DA70-11F7-1147-9ABA-9E307B490D78}" type="parTrans" cxnId="{E6B4CF3A-7976-C549-86FB-1906DA100430}">
      <dgm:prSet/>
      <dgm:spPr/>
      <dgm:t>
        <a:bodyPr/>
        <a:lstStyle/>
        <a:p>
          <a:endParaRPr lang="es-ES"/>
        </a:p>
      </dgm:t>
    </dgm:pt>
    <dgm:pt modelId="{B5CC927D-6472-004B-80D7-90FB02339832}" type="sibTrans" cxnId="{E6B4CF3A-7976-C549-86FB-1906DA100430}">
      <dgm:prSet/>
      <dgm:spPr/>
      <dgm:t>
        <a:bodyPr/>
        <a:lstStyle/>
        <a:p>
          <a:endParaRPr lang="es-ES"/>
        </a:p>
      </dgm:t>
    </dgm:pt>
    <dgm:pt modelId="{A7AE5380-F45A-734E-9C19-D6888B91CAD5}" type="pres">
      <dgm:prSet presAssocID="{E19BE60A-CB66-274D-8977-FCE752062E98}" presName="linearFlow" presStyleCnt="0">
        <dgm:presLayoutVars>
          <dgm:resizeHandles val="exact"/>
        </dgm:presLayoutVars>
      </dgm:prSet>
      <dgm:spPr/>
    </dgm:pt>
    <dgm:pt modelId="{7CF22DA6-0E62-3C41-A959-1A49282F08D1}" type="pres">
      <dgm:prSet presAssocID="{5F2887B3-C666-8640-8659-C8CE6BC21B16}" presName="node" presStyleLbl="node1" presStyleIdx="0" presStyleCnt="6" custScaleX="260120" custScaleY="161789">
        <dgm:presLayoutVars>
          <dgm:bulletEnabled val="1"/>
        </dgm:presLayoutVars>
      </dgm:prSet>
      <dgm:spPr/>
    </dgm:pt>
    <dgm:pt modelId="{EF05A9EA-F763-964E-81A1-7872DC1AE6F8}" type="pres">
      <dgm:prSet presAssocID="{E1F85A33-6A4E-6242-8137-4375F5CF648F}" presName="sibTrans" presStyleLbl="sibTrans2D1" presStyleIdx="0" presStyleCnt="5"/>
      <dgm:spPr/>
    </dgm:pt>
    <dgm:pt modelId="{7766668E-3BB7-B04E-B5CB-2BAA526AC610}" type="pres">
      <dgm:prSet presAssocID="{E1F85A33-6A4E-6242-8137-4375F5CF648F}" presName="connectorText" presStyleLbl="sibTrans2D1" presStyleIdx="0" presStyleCnt="5"/>
      <dgm:spPr/>
    </dgm:pt>
    <dgm:pt modelId="{D00C1F3B-CC04-4549-BAFC-4E79444FCE06}" type="pres">
      <dgm:prSet presAssocID="{7DA1054D-AF52-224E-8DB0-A9B858C1EA09}" presName="node" presStyleLbl="node1" presStyleIdx="1" presStyleCnt="6" custScaleX="66888" custScaleY="132485">
        <dgm:presLayoutVars>
          <dgm:bulletEnabled val="1"/>
        </dgm:presLayoutVars>
      </dgm:prSet>
      <dgm:spPr/>
    </dgm:pt>
    <dgm:pt modelId="{1511EFAA-7149-D847-954E-5A955E02681E}" type="pres">
      <dgm:prSet presAssocID="{CB490E46-F25F-6C4A-BF3A-14AAB2878ACA}" presName="sibTrans" presStyleLbl="sibTrans2D1" presStyleIdx="1" presStyleCnt="5"/>
      <dgm:spPr/>
    </dgm:pt>
    <dgm:pt modelId="{ADDC5C4B-1D43-6A4D-8561-689D5B5ADAAB}" type="pres">
      <dgm:prSet presAssocID="{CB490E46-F25F-6C4A-BF3A-14AAB2878ACA}" presName="connectorText" presStyleLbl="sibTrans2D1" presStyleIdx="1" presStyleCnt="5"/>
      <dgm:spPr/>
    </dgm:pt>
    <dgm:pt modelId="{51DDA2A6-2047-B045-A7E5-F2C0B532EF5D}" type="pres">
      <dgm:prSet presAssocID="{5CC3A4A8-5F3C-7E4C-92EC-5E8EDE26B8AE}" presName="node" presStyleLbl="node1" presStyleIdx="2" presStyleCnt="6" custScaleX="185800" custScaleY="125803">
        <dgm:presLayoutVars>
          <dgm:bulletEnabled val="1"/>
        </dgm:presLayoutVars>
      </dgm:prSet>
      <dgm:spPr/>
    </dgm:pt>
    <dgm:pt modelId="{F04F3E2D-8127-394A-95DC-01454F8985CC}" type="pres">
      <dgm:prSet presAssocID="{B5CC927D-6472-004B-80D7-90FB02339832}" presName="sibTrans" presStyleLbl="sibTrans2D1" presStyleIdx="2" presStyleCnt="5"/>
      <dgm:spPr/>
    </dgm:pt>
    <dgm:pt modelId="{3C442A07-6190-8244-A7A9-70E6E22553F2}" type="pres">
      <dgm:prSet presAssocID="{B5CC927D-6472-004B-80D7-90FB02339832}" presName="connectorText" presStyleLbl="sibTrans2D1" presStyleIdx="2" presStyleCnt="5"/>
      <dgm:spPr/>
    </dgm:pt>
    <dgm:pt modelId="{3608FFA5-A1B1-C34C-A16B-063963750DBD}" type="pres">
      <dgm:prSet presAssocID="{B321A079-0786-744C-80E6-9A208DE0CCEB}" presName="node" presStyleLbl="node1" presStyleIdx="3" presStyleCnt="6" custScaleX="111480" custScaleY="117274">
        <dgm:presLayoutVars>
          <dgm:bulletEnabled val="1"/>
        </dgm:presLayoutVars>
      </dgm:prSet>
      <dgm:spPr/>
    </dgm:pt>
    <dgm:pt modelId="{06D2F047-8B23-5946-9382-F2753A322969}" type="pres">
      <dgm:prSet presAssocID="{954E7D7D-1798-BA4F-88BC-7FC60C07C797}" presName="sibTrans" presStyleLbl="sibTrans2D1" presStyleIdx="3" presStyleCnt="5"/>
      <dgm:spPr/>
    </dgm:pt>
    <dgm:pt modelId="{0879954E-2D5A-B749-B56D-82876DBA4AC8}" type="pres">
      <dgm:prSet presAssocID="{954E7D7D-1798-BA4F-88BC-7FC60C07C797}" presName="connectorText" presStyleLbl="sibTrans2D1" presStyleIdx="3" presStyleCnt="5"/>
      <dgm:spPr/>
    </dgm:pt>
    <dgm:pt modelId="{63DBCF2D-55B8-BE45-A8D8-D77090A45B60}" type="pres">
      <dgm:prSet presAssocID="{0DA50920-79AA-2347-88C9-545397E0BDE1}" presName="node" presStyleLbl="node1" presStyleIdx="4" presStyleCnt="6" custScaleX="230392" custScaleY="165662">
        <dgm:presLayoutVars>
          <dgm:bulletEnabled val="1"/>
        </dgm:presLayoutVars>
      </dgm:prSet>
      <dgm:spPr/>
    </dgm:pt>
    <dgm:pt modelId="{21FC462A-0FD6-884D-BF3D-FEF0DFE37580}" type="pres">
      <dgm:prSet presAssocID="{42420FF3-4C9F-584B-A08E-9330D6EB8E18}" presName="sibTrans" presStyleLbl="sibTrans2D1" presStyleIdx="4" presStyleCnt="5"/>
      <dgm:spPr/>
    </dgm:pt>
    <dgm:pt modelId="{736DA291-05A4-634F-9B06-463BF9050700}" type="pres">
      <dgm:prSet presAssocID="{42420FF3-4C9F-584B-A08E-9330D6EB8E18}" presName="connectorText" presStyleLbl="sibTrans2D1" presStyleIdx="4" presStyleCnt="5"/>
      <dgm:spPr/>
    </dgm:pt>
    <dgm:pt modelId="{825F4F91-7B79-EE43-B5B3-1B2A4E640220}" type="pres">
      <dgm:prSet presAssocID="{544F0A89-6162-A241-9965-13F02DB2C99D}" presName="node" presStyleLbl="node1" presStyleIdx="5" presStyleCnt="6" custScaleX="154609" custScaleY="144907">
        <dgm:presLayoutVars>
          <dgm:bulletEnabled val="1"/>
        </dgm:presLayoutVars>
      </dgm:prSet>
      <dgm:spPr/>
    </dgm:pt>
  </dgm:ptLst>
  <dgm:cxnLst>
    <dgm:cxn modelId="{0627650D-7138-0846-ABB9-55C94AD6B52C}" type="presOf" srcId="{544F0A89-6162-A241-9965-13F02DB2C99D}" destId="{825F4F91-7B79-EE43-B5B3-1B2A4E640220}" srcOrd="0" destOrd="0" presId="urn:microsoft.com/office/officeart/2005/8/layout/process2"/>
    <dgm:cxn modelId="{B321B611-38ED-3F4A-ABB6-9DE22B0EB169}" type="presOf" srcId="{E1F85A33-6A4E-6242-8137-4375F5CF648F}" destId="{7766668E-3BB7-B04E-B5CB-2BAA526AC610}" srcOrd="1" destOrd="0" presId="urn:microsoft.com/office/officeart/2005/8/layout/process2"/>
    <dgm:cxn modelId="{D64E7917-04C3-0945-93C0-02983C12E5EF}" type="presOf" srcId="{CB490E46-F25F-6C4A-BF3A-14AAB2878ACA}" destId="{ADDC5C4B-1D43-6A4D-8561-689D5B5ADAAB}" srcOrd="1" destOrd="0" presId="urn:microsoft.com/office/officeart/2005/8/layout/process2"/>
    <dgm:cxn modelId="{453C4B1A-484B-D443-8CBE-D9A7C7E32457}" type="presOf" srcId="{954E7D7D-1798-BA4F-88BC-7FC60C07C797}" destId="{0879954E-2D5A-B749-B56D-82876DBA4AC8}" srcOrd="1" destOrd="0" presId="urn:microsoft.com/office/officeart/2005/8/layout/process2"/>
    <dgm:cxn modelId="{3E8D201D-CC93-A748-AB53-E60CA0F4CA71}" type="presOf" srcId="{42420FF3-4C9F-584B-A08E-9330D6EB8E18}" destId="{21FC462A-0FD6-884D-BF3D-FEF0DFE37580}" srcOrd="0" destOrd="0" presId="urn:microsoft.com/office/officeart/2005/8/layout/process2"/>
    <dgm:cxn modelId="{CC4B262D-7AB9-9845-A85F-4A81EB6050C8}" srcId="{E19BE60A-CB66-274D-8977-FCE752062E98}" destId="{544F0A89-6162-A241-9965-13F02DB2C99D}" srcOrd="5" destOrd="0" parTransId="{60911A9C-7CFC-5C43-9395-832A823B15FF}" sibTransId="{48FDF8B5-F3EA-2B4D-A196-2ED9E360B946}"/>
    <dgm:cxn modelId="{60FB8935-745C-D94D-8894-E5D3839B2C2C}" type="presOf" srcId="{5CC3A4A8-5F3C-7E4C-92EC-5E8EDE26B8AE}" destId="{51DDA2A6-2047-B045-A7E5-F2C0B532EF5D}" srcOrd="0" destOrd="0" presId="urn:microsoft.com/office/officeart/2005/8/layout/process2"/>
    <dgm:cxn modelId="{8199CD35-E997-524A-B97B-F5903DF8091B}" srcId="{E19BE60A-CB66-274D-8977-FCE752062E98}" destId="{7DA1054D-AF52-224E-8DB0-A9B858C1EA09}" srcOrd="1" destOrd="0" parTransId="{14006E98-1CF6-9D41-AB82-407B7D840C46}" sibTransId="{CB490E46-F25F-6C4A-BF3A-14AAB2878ACA}"/>
    <dgm:cxn modelId="{91A28F3A-06A3-4049-B491-58F21A916888}" type="presOf" srcId="{7DA1054D-AF52-224E-8DB0-A9B858C1EA09}" destId="{D00C1F3B-CC04-4549-BAFC-4E79444FCE06}" srcOrd="0" destOrd="0" presId="urn:microsoft.com/office/officeart/2005/8/layout/process2"/>
    <dgm:cxn modelId="{E6B4CF3A-7976-C549-86FB-1906DA100430}" srcId="{E19BE60A-CB66-274D-8977-FCE752062E98}" destId="{5CC3A4A8-5F3C-7E4C-92EC-5E8EDE26B8AE}" srcOrd="2" destOrd="0" parTransId="{5AB2DA70-11F7-1147-9ABA-9E307B490D78}" sibTransId="{B5CC927D-6472-004B-80D7-90FB02339832}"/>
    <dgm:cxn modelId="{278D3642-1B60-8245-B367-C68A9C5DD046}" type="presOf" srcId="{B321A079-0786-744C-80E6-9A208DE0CCEB}" destId="{3608FFA5-A1B1-C34C-A16B-063963750DBD}" srcOrd="0" destOrd="0" presId="urn:microsoft.com/office/officeart/2005/8/layout/process2"/>
    <dgm:cxn modelId="{EAA8AF45-8C62-A147-B951-DC438698488B}" srcId="{E19BE60A-CB66-274D-8977-FCE752062E98}" destId="{0DA50920-79AA-2347-88C9-545397E0BDE1}" srcOrd="4" destOrd="0" parTransId="{409D603A-B4E8-DA49-A355-DFDEEA659F89}" sibTransId="{42420FF3-4C9F-584B-A08E-9330D6EB8E18}"/>
    <dgm:cxn modelId="{A667E154-342C-D246-97EF-29CD22AF1288}" type="presOf" srcId="{42420FF3-4C9F-584B-A08E-9330D6EB8E18}" destId="{736DA291-05A4-634F-9B06-463BF9050700}" srcOrd="1" destOrd="0" presId="urn:microsoft.com/office/officeart/2005/8/layout/process2"/>
    <dgm:cxn modelId="{F5CD6B5B-A371-544B-B0F4-9EFE8914E16A}" type="presOf" srcId="{B5CC927D-6472-004B-80D7-90FB02339832}" destId="{F04F3E2D-8127-394A-95DC-01454F8985CC}" srcOrd="0" destOrd="0" presId="urn:microsoft.com/office/officeart/2005/8/layout/process2"/>
    <dgm:cxn modelId="{9B0A2263-B44A-4846-B679-8C355E62F608}" type="presOf" srcId="{CB490E46-F25F-6C4A-BF3A-14AAB2878ACA}" destId="{1511EFAA-7149-D847-954E-5A955E02681E}" srcOrd="0" destOrd="0" presId="urn:microsoft.com/office/officeart/2005/8/layout/process2"/>
    <dgm:cxn modelId="{F9A9C36D-7304-9344-B356-747DA54AA0D2}" type="presOf" srcId="{E19BE60A-CB66-274D-8977-FCE752062E98}" destId="{A7AE5380-F45A-734E-9C19-D6888B91CAD5}" srcOrd="0" destOrd="0" presId="urn:microsoft.com/office/officeart/2005/8/layout/process2"/>
    <dgm:cxn modelId="{2A44777D-4A49-1341-9486-BD0F68F7A70B}" type="presOf" srcId="{E1F85A33-6A4E-6242-8137-4375F5CF648F}" destId="{EF05A9EA-F763-964E-81A1-7872DC1AE6F8}" srcOrd="0" destOrd="0" presId="urn:microsoft.com/office/officeart/2005/8/layout/process2"/>
    <dgm:cxn modelId="{9F78517F-6F70-FE4C-9EB0-C82BEC8A6D3F}" type="presOf" srcId="{0DA50920-79AA-2347-88C9-545397E0BDE1}" destId="{63DBCF2D-55B8-BE45-A8D8-D77090A45B60}" srcOrd="0" destOrd="0" presId="urn:microsoft.com/office/officeart/2005/8/layout/process2"/>
    <dgm:cxn modelId="{526E2691-E2BC-AB41-AB4F-108F1526F6C7}" type="presOf" srcId="{5F2887B3-C666-8640-8659-C8CE6BC21B16}" destId="{7CF22DA6-0E62-3C41-A959-1A49282F08D1}" srcOrd="0" destOrd="0" presId="urn:microsoft.com/office/officeart/2005/8/layout/process2"/>
    <dgm:cxn modelId="{C610A0DD-FD8D-644D-B5DE-10FFFA1C388D}" srcId="{E19BE60A-CB66-274D-8977-FCE752062E98}" destId="{5F2887B3-C666-8640-8659-C8CE6BC21B16}" srcOrd="0" destOrd="0" parTransId="{AFA194F5-9E12-1E4F-A607-689268AB1A61}" sibTransId="{E1F85A33-6A4E-6242-8137-4375F5CF648F}"/>
    <dgm:cxn modelId="{6BD530E5-AD1E-1048-AE14-469B27515BF5}" type="presOf" srcId="{954E7D7D-1798-BA4F-88BC-7FC60C07C797}" destId="{06D2F047-8B23-5946-9382-F2753A322969}" srcOrd="0" destOrd="0" presId="urn:microsoft.com/office/officeart/2005/8/layout/process2"/>
    <dgm:cxn modelId="{06C9B2F1-4DA1-7A47-B083-120F1905C5A3}" type="presOf" srcId="{B5CC927D-6472-004B-80D7-90FB02339832}" destId="{3C442A07-6190-8244-A7A9-70E6E22553F2}" srcOrd="1" destOrd="0" presId="urn:microsoft.com/office/officeart/2005/8/layout/process2"/>
    <dgm:cxn modelId="{F01AA5F2-492A-844B-A941-DC582C14DA82}" srcId="{E19BE60A-CB66-274D-8977-FCE752062E98}" destId="{B321A079-0786-744C-80E6-9A208DE0CCEB}" srcOrd="3" destOrd="0" parTransId="{B34259E0-97CB-D34B-BF3B-50F3BD2D3E75}" sibTransId="{954E7D7D-1798-BA4F-88BC-7FC60C07C797}"/>
    <dgm:cxn modelId="{8505CF09-3F07-6345-87E6-15C4FE123047}" type="presParOf" srcId="{A7AE5380-F45A-734E-9C19-D6888B91CAD5}" destId="{7CF22DA6-0E62-3C41-A959-1A49282F08D1}" srcOrd="0" destOrd="0" presId="urn:microsoft.com/office/officeart/2005/8/layout/process2"/>
    <dgm:cxn modelId="{0CECC09F-97DF-4148-9E69-8FF91EC9F63E}" type="presParOf" srcId="{A7AE5380-F45A-734E-9C19-D6888B91CAD5}" destId="{EF05A9EA-F763-964E-81A1-7872DC1AE6F8}" srcOrd="1" destOrd="0" presId="urn:microsoft.com/office/officeart/2005/8/layout/process2"/>
    <dgm:cxn modelId="{3716C17D-492B-5844-A545-C28176B3ADBC}" type="presParOf" srcId="{EF05A9EA-F763-964E-81A1-7872DC1AE6F8}" destId="{7766668E-3BB7-B04E-B5CB-2BAA526AC610}" srcOrd="0" destOrd="0" presId="urn:microsoft.com/office/officeart/2005/8/layout/process2"/>
    <dgm:cxn modelId="{7E895DA4-17E6-1E45-A58B-02CCFC1E6DEE}" type="presParOf" srcId="{A7AE5380-F45A-734E-9C19-D6888B91CAD5}" destId="{D00C1F3B-CC04-4549-BAFC-4E79444FCE06}" srcOrd="2" destOrd="0" presId="urn:microsoft.com/office/officeart/2005/8/layout/process2"/>
    <dgm:cxn modelId="{1B1BCAB9-2656-9D4D-A2B2-7017A99909F0}" type="presParOf" srcId="{A7AE5380-F45A-734E-9C19-D6888B91CAD5}" destId="{1511EFAA-7149-D847-954E-5A955E02681E}" srcOrd="3" destOrd="0" presId="urn:microsoft.com/office/officeart/2005/8/layout/process2"/>
    <dgm:cxn modelId="{65BF98C3-A562-444A-9A3E-1D175B596C15}" type="presParOf" srcId="{1511EFAA-7149-D847-954E-5A955E02681E}" destId="{ADDC5C4B-1D43-6A4D-8561-689D5B5ADAAB}" srcOrd="0" destOrd="0" presId="urn:microsoft.com/office/officeart/2005/8/layout/process2"/>
    <dgm:cxn modelId="{11F52B04-EC2A-6B4B-8CDA-F224F637E03B}" type="presParOf" srcId="{A7AE5380-F45A-734E-9C19-D6888B91CAD5}" destId="{51DDA2A6-2047-B045-A7E5-F2C0B532EF5D}" srcOrd="4" destOrd="0" presId="urn:microsoft.com/office/officeart/2005/8/layout/process2"/>
    <dgm:cxn modelId="{8DB47D04-35EA-1141-835D-CD2FF9B532A3}" type="presParOf" srcId="{A7AE5380-F45A-734E-9C19-D6888B91CAD5}" destId="{F04F3E2D-8127-394A-95DC-01454F8985CC}" srcOrd="5" destOrd="0" presId="urn:microsoft.com/office/officeart/2005/8/layout/process2"/>
    <dgm:cxn modelId="{579324A6-D0BB-9044-940B-76BEE6FE8230}" type="presParOf" srcId="{F04F3E2D-8127-394A-95DC-01454F8985CC}" destId="{3C442A07-6190-8244-A7A9-70E6E22553F2}" srcOrd="0" destOrd="0" presId="urn:microsoft.com/office/officeart/2005/8/layout/process2"/>
    <dgm:cxn modelId="{26F0A644-B97E-3B4A-BF9F-9B7C6069A7CD}" type="presParOf" srcId="{A7AE5380-F45A-734E-9C19-D6888B91CAD5}" destId="{3608FFA5-A1B1-C34C-A16B-063963750DBD}" srcOrd="6" destOrd="0" presId="urn:microsoft.com/office/officeart/2005/8/layout/process2"/>
    <dgm:cxn modelId="{D62D99FF-3341-E045-8CD3-EBDC6BF9EC07}" type="presParOf" srcId="{A7AE5380-F45A-734E-9C19-D6888B91CAD5}" destId="{06D2F047-8B23-5946-9382-F2753A322969}" srcOrd="7" destOrd="0" presId="urn:microsoft.com/office/officeart/2005/8/layout/process2"/>
    <dgm:cxn modelId="{41DA3D76-76F0-7849-B540-C839415A392B}" type="presParOf" srcId="{06D2F047-8B23-5946-9382-F2753A322969}" destId="{0879954E-2D5A-B749-B56D-82876DBA4AC8}" srcOrd="0" destOrd="0" presId="urn:microsoft.com/office/officeart/2005/8/layout/process2"/>
    <dgm:cxn modelId="{6A6AF6DE-719A-6A48-B4A9-853429A02760}" type="presParOf" srcId="{A7AE5380-F45A-734E-9C19-D6888B91CAD5}" destId="{63DBCF2D-55B8-BE45-A8D8-D77090A45B60}" srcOrd="8" destOrd="0" presId="urn:microsoft.com/office/officeart/2005/8/layout/process2"/>
    <dgm:cxn modelId="{3AE6D53B-52FF-F84E-AD02-964DC41A6F01}" type="presParOf" srcId="{A7AE5380-F45A-734E-9C19-D6888B91CAD5}" destId="{21FC462A-0FD6-884D-BF3D-FEF0DFE37580}" srcOrd="9" destOrd="0" presId="urn:microsoft.com/office/officeart/2005/8/layout/process2"/>
    <dgm:cxn modelId="{27FB92DB-5FC3-994A-BF91-C75AAF616B67}" type="presParOf" srcId="{21FC462A-0FD6-884D-BF3D-FEF0DFE37580}" destId="{736DA291-05A4-634F-9B06-463BF9050700}" srcOrd="0" destOrd="0" presId="urn:microsoft.com/office/officeart/2005/8/layout/process2"/>
    <dgm:cxn modelId="{B9F5597E-4F9B-6341-834B-5C0DDC64A1AF}" type="presParOf" srcId="{A7AE5380-F45A-734E-9C19-D6888B91CAD5}" destId="{825F4F91-7B79-EE43-B5B3-1B2A4E640220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22DA6-0E62-3C41-A959-1A49282F08D1}">
      <dsp:nvSpPr>
        <dsp:cNvPr id="0" name=""/>
        <dsp:cNvSpPr/>
      </dsp:nvSpPr>
      <dsp:spPr>
        <a:xfrm>
          <a:off x="1828739" y="2969"/>
          <a:ext cx="4839465" cy="7525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00"/>
              </a:solidFill>
            </a:rPr>
            <a:t>Historia - Ex. Físico + Analgesia</a:t>
          </a:r>
        </a:p>
      </dsp:txBody>
      <dsp:txXfrm>
        <a:off x="1850779" y="25009"/>
        <a:ext cx="4795385" cy="708430"/>
      </dsp:txXfrm>
    </dsp:sp>
    <dsp:sp modelId="{EF05A9EA-F763-964E-81A1-7872DC1AE6F8}">
      <dsp:nvSpPr>
        <dsp:cNvPr id="0" name=""/>
        <dsp:cNvSpPr/>
      </dsp:nvSpPr>
      <dsp:spPr>
        <a:xfrm rot="5400000">
          <a:off x="4161262" y="767107"/>
          <a:ext cx="174419" cy="209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4185681" y="784549"/>
        <a:ext cx="125581" cy="122093"/>
      </dsp:txXfrm>
    </dsp:sp>
    <dsp:sp modelId="{D00C1F3B-CC04-4549-BAFC-4E79444FCE06}">
      <dsp:nvSpPr>
        <dsp:cNvPr id="0" name=""/>
        <dsp:cNvSpPr/>
      </dsp:nvSpPr>
      <dsp:spPr>
        <a:xfrm>
          <a:off x="3626255" y="988039"/>
          <a:ext cx="1244433" cy="616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FFFF00"/>
              </a:solidFill>
            </a:rPr>
            <a:t>Rxs</a:t>
          </a:r>
          <a:r>
            <a:rPr lang="es-ES" sz="2400" b="1" kern="1200" dirty="0">
              <a:solidFill>
                <a:srgbClr val="FFFF00"/>
              </a:solidFill>
            </a:rPr>
            <a:t>.</a:t>
          </a:r>
          <a:endParaRPr lang="es-ES" sz="2400" kern="1200" dirty="0">
            <a:solidFill>
              <a:srgbClr val="FFFF00"/>
            </a:solidFill>
          </a:endParaRPr>
        </a:p>
      </dsp:txBody>
      <dsp:txXfrm>
        <a:off x="3644303" y="1006087"/>
        <a:ext cx="1208337" cy="580116"/>
      </dsp:txXfrm>
    </dsp:sp>
    <dsp:sp modelId="{1511EFAA-7149-D847-954E-5A955E02681E}">
      <dsp:nvSpPr>
        <dsp:cNvPr id="0" name=""/>
        <dsp:cNvSpPr/>
      </dsp:nvSpPr>
      <dsp:spPr>
        <a:xfrm rot="5400000">
          <a:off x="4161262" y="1615879"/>
          <a:ext cx="174419" cy="209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4185681" y="1633321"/>
        <a:ext cx="125581" cy="122093"/>
      </dsp:txXfrm>
    </dsp:sp>
    <dsp:sp modelId="{51DDA2A6-2047-B045-A7E5-F2C0B532EF5D}">
      <dsp:nvSpPr>
        <dsp:cNvPr id="0" name=""/>
        <dsp:cNvSpPr/>
      </dsp:nvSpPr>
      <dsp:spPr>
        <a:xfrm>
          <a:off x="2520091" y="1836810"/>
          <a:ext cx="3456761" cy="5851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00"/>
              </a:solidFill>
            </a:rPr>
            <a:t>Sedación </a:t>
          </a:r>
          <a:r>
            <a:rPr lang="es-ES" sz="2400" b="1" i="1" kern="1200" dirty="0">
              <a:solidFill>
                <a:srgbClr val="FFFF00"/>
              </a:solidFill>
            </a:rPr>
            <a:t>vs</a:t>
          </a:r>
          <a:r>
            <a:rPr lang="es-ES" sz="2400" b="1" kern="1200" dirty="0">
              <a:solidFill>
                <a:srgbClr val="FFFF00"/>
              </a:solidFill>
            </a:rPr>
            <a:t> Anestesia </a:t>
          </a:r>
          <a:endParaRPr lang="es-ES" sz="2400" kern="1200" dirty="0">
            <a:solidFill>
              <a:srgbClr val="FFFF00"/>
            </a:solidFill>
          </a:endParaRPr>
        </a:p>
      </dsp:txBody>
      <dsp:txXfrm>
        <a:off x="2537229" y="1853948"/>
        <a:ext cx="3422485" cy="550857"/>
      </dsp:txXfrm>
    </dsp:sp>
    <dsp:sp modelId="{F04F3E2D-8127-394A-95DC-01454F8985CC}">
      <dsp:nvSpPr>
        <dsp:cNvPr id="0" name=""/>
        <dsp:cNvSpPr/>
      </dsp:nvSpPr>
      <dsp:spPr>
        <a:xfrm rot="5400000">
          <a:off x="4161262" y="2433571"/>
          <a:ext cx="174419" cy="209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4185681" y="2451013"/>
        <a:ext cx="125581" cy="122093"/>
      </dsp:txXfrm>
    </dsp:sp>
    <dsp:sp modelId="{3608FFA5-A1B1-C34C-A16B-063963750DBD}">
      <dsp:nvSpPr>
        <dsp:cNvPr id="0" name=""/>
        <dsp:cNvSpPr/>
      </dsp:nvSpPr>
      <dsp:spPr>
        <a:xfrm>
          <a:off x="3211443" y="2654503"/>
          <a:ext cx="2074056" cy="5454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00"/>
              </a:solidFill>
            </a:rPr>
            <a:t>Reducción</a:t>
          </a:r>
          <a:endParaRPr lang="es-ES" sz="2400" kern="1200" dirty="0">
            <a:solidFill>
              <a:srgbClr val="FFFF00"/>
            </a:solidFill>
          </a:endParaRPr>
        </a:p>
      </dsp:txBody>
      <dsp:txXfrm>
        <a:off x="3227419" y="2670479"/>
        <a:ext cx="2042104" cy="513511"/>
      </dsp:txXfrm>
    </dsp:sp>
    <dsp:sp modelId="{06D2F047-8B23-5946-9382-F2753A322969}">
      <dsp:nvSpPr>
        <dsp:cNvPr id="0" name=""/>
        <dsp:cNvSpPr/>
      </dsp:nvSpPr>
      <dsp:spPr>
        <a:xfrm rot="5400000">
          <a:off x="4161262" y="3211594"/>
          <a:ext cx="174419" cy="209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4185681" y="3229036"/>
        <a:ext cx="125581" cy="122093"/>
      </dsp:txXfrm>
    </dsp:sp>
    <dsp:sp modelId="{63DBCF2D-55B8-BE45-A8D8-D77090A45B60}">
      <dsp:nvSpPr>
        <dsp:cNvPr id="0" name=""/>
        <dsp:cNvSpPr/>
      </dsp:nvSpPr>
      <dsp:spPr>
        <a:xfrm>
          <a:off x="2105280" y="3432525"/>
          <a:ext cx="4286383" cy="770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00"/>
              </a:solidFill>
            </a:rPr>
            <a:t>Ex. Físico (N. Axilar) + </a:t>
          </a:r>
          <a:r>
            <a:rPr lang="es-ES" sz="2400" b="1" kern="1200" dirty="0" err="1">
              <a:solidFill>
                <a:srgbClr val="FFFF00"/>
              </a:solidFill>
            </a:rPr>
            <a:t>Rxs</a:t>
          </a:r>
          <a:r>
            <a:rPr lang="es-ES" sz="2400" b="1" kern="1200" dirty="0">
              <a:solidFill>
                <a:srgbClr val="FFFF00"/>
              </a:solidFill>
            </a:rPr>
            <a:t>.</a:t>
          </a:r>
          <a:endParaRPr lang="es-ES" sz="2400" kern="1200" dirty="0">
            <a:solidFill>
              <a:srgbClr val="FFFF00"/>
            </a:solidFill>
          </a:endParaRPr>
        </a:p>
      </dsp:txBody>
      <dsp:txXfrm>
        <a:off x="2127848" y="3455093"/>
        <a:ext cx="4241247" cy="725388"/>
      </dsp:txXfrm>
    </dsp:sp>
    <dsp:sp modelId="{21FC462A-0FD6-884D-BF3D-FEF0DFE37580}">
      <dsp:nvSpPr>
        <dsp:cNvPr id="0" name=""/>
        <dsp:cNvSpPr/>
      </dsp:nvSpPr>
      <dsp:spPr>
        <a:xfrm rot="5400000">
          <a:off x="4161262" y="4214678"/>
          <a:ext cx="174419" cy="2093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4185681" y="4232120"/>
        <a:ext cx="125581" cy="122093"/>
      </dsp:txXfrm>
    </dsp:sp>
    <dsp:sp modelId="{825F4F91-7B79-EE43-B5B3-1B2A4E640220}">
      <dsp:nvSpPr>
        <dsp:cNvPr id="0" name=""/>
        <dsp:cNvSpPr/>
      </dsp:nvSpPr>
      <dsp:spPr>
        <a:xfrm>
          <a:off x="2810241" y="4435609"/>
          <a:ext cx="2876460" cy="673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00"/>
              </a:solidFill>
            </a:rPr>
            <a:t>Inmovilización</a:t>
          </a:r>
          <a:endParaRPr lang="es-ES" sz="2400" kern="1200" dirty="0">
            <a:solidFill>
              <a:srgbClr val="FFFF00"/>
            </a:solidFill>
          </a:endParaRPr>
        </a:p>
      </dsp:txBody>
      <dsp:txXfrm>
        <a:off x="2829981" y="4455349"/>
        <a:ext cx="2836980" cy="63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53371-2DFB-4BD7-AEBA-75A6AC05F1A3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DC78D-B6FF-4EA8-B692-1ABC96879FC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536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988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7F695D8B-B040-EC49-8D6F-5F705A081DF7}" type="slidenum">
              <a:rPr lang="es-ES" smtClean="0"/>
              <a:pPr eaLnBrk="1" hangingPunct="1">
                <a:defRPr/>
              </a:pPr>
              <a:t>22</a:t>
            </a:fld>
            <a:endParaRPr lang="es-E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3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A9C77-2075-B440-8FB5-E6D444B6F7C9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901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A9C77-2075-B440-8FB5-E6D444B6F7C9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119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6D948EA1-84D3-6847-A456-762E7611C60B}" type="slidenum">
              <a:rPr lang="es-ES" smtClean="0"/>
              <a:pPr eaLnBrk="1" hangingPunct="1">
                <a:defRPr/>
              </a:pPr>
              <a:t>69</a:t>
            </a:fld>
            <a:endParaRPr lang="es-E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0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6D948EA1-84D3-6847-A456-762E7611C60B}" type="slidenum">
              <a:rPr lang="es-ES" smtClean="0"/>
              <a:pPr eaLnBrk="1" hangingPunct="1">
                <a:defRPr/>
              </a:pPr>
              <a:t>70</a:t>
            </a:fld>
            <a:endParaRPr lang="es-E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2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>
              <a:lnSpc>
                <a:spcPct val="90000"/>
              </a:lnSpc>
            </a:pPr>
            <a:endParaRPr lang="es-ES_tradnl" sz="2300" b="1" dirty="0"/>
          </a:p>
          <a:p>
            <a:pPr lvl="2">
              <a:lnSpc>
                <a:spcPct val="90000"/>
              </a:lnSpc>
            </a:pPr>
            <a:r>
              <a:rPr lang="es-CL" dirty="0"/>
              <a:t>Proyección axilar de </a:t>
            </a:r>
            <a:r>
              <a:rPr lang="es-CL" dirty="0" err="1"/>
              <a:t>Velpeau</a:t>
            </a:r>
            <a:r>
              <a:rPr lang="es-CL" dirty="0"/>
              <a:t>: si no puede obtenerse una proyección axilar estándar por el dolor, debe colocarse al paciente un cabestrillo y situarlo inclinado en dirección posterior sobre el chasis con una oblicuidad de 45°.</a:t>
            </a:r>
            <a:endParaRPr lang="es-ES_tradnl" sz="2600" b="1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A9C77-2075-B440-8FB5-E6D444B6F7C9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19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A9C77-2075-B440-8FB5-E6D444B6F7C9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080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CA72955F-A22C-9F42-81E8-D6917BCD9C95}" type="slidenum">
              <a:rPr lang="es-ES" smtClean="0"/>
              <a:pPr eaLnBrk="1" hangingPunct="1">
                <a:defRPr/>
              </a:pPr>
              <a:t>16</a:t>
            </a:fld>
            <a:endParaRPr lang="es-E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4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6D948EA1-84D3-6847-A456-762E7611C60B}" type="slidenum">
              <a:rPr lang="es-ES" smtClean="0"/>
              <a:pPr eaLnBrk="1" hangingPunct="1">
                <a:defRPr/>
              </a:pPr>
              <a:t>17</a:t>
            </a:fld>
            <a:endParaRPr lang="es-E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18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A096F7E9-B6CD-DE44-85E4-7D3A686B11A5}" type="slidenum">
              <a:rPr lang="es-ES" smtClean="0"/>
              <a:pPr eaLnBrk="1" hangingPunct="1">
                <a:defRPr/>
              </a:pPr>
              <a:t>18</a:t>
            </a:fld>
            <a:endParaRPr lang="es-E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28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A096F7E9-B6CD-DE44-85E4-7D3A686B11A5}" type="slidenum">
              <a:rPr lang="es-ES" smtClean="0"/>
              <a:pPr eaLnBrk="1" hangingPunct="1">
                <a:defRPr/>
              </a:pPr>
              <a:t>19</a:t>
            </a:fld>
            <a:endParaRPr lang="es-E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38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C6E3DFB3-1DFE-AC41-B82E-5850B6AE98C4}" type="slidenum">
              <a:rPr lang="es-ES" smtClean="0"/>
              <a:pPr eaLnBrk="1" hangingPunct="1">
                <a:defRPr/>
              </a:pPr>
              <a:t>20</a:t>
            </a:fld>
            <a:endParaRPr lang="es-E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r>
              <a:rPr lang="es-ES">
                <a:latin typeface="Arial" charset="0"/>
                <a:cs typeface="Arial" charset="0"/>
              </a:rPr>
              <a:t>Pueden asociar tb Fx de troquíter</a:t>
            </a:r>
          </a:p>
        </p:txBody>
      </p:sp>
    </p:spTree>
    <p:extLst>
      <p:ext uri="{BB962C8B-B14F-4D97-AF65-F5344CB8AC3E}">
        <p14:creationId xmlns:p14="http://schemas.microsoft.com/office/powerpoint/2010/main" val="2667489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C6E3DFB3-1DFE-AC41-B82E-5850B6AE98C4}" type="slidenum">
              <a:rPr lang="es-ES" smtClean="0"/>
              <a:pPr eaLnBrk="1" hangingPunct="1">
                <a:defRPr/>
              </a:pPr>
              <a:t>21</a:t>
            </a:fld>
            <a:endParaRPr lang="es-E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defRPr/>
            </a:pPr>
            <a:r>
              <a:rPr lang="es-ES">
                <a:latin typeface="Arial" charset="0"/>
                <a:cs typeface="Arial" charset="0"/>
              </a:rPr>
              <a:t>Pueden asociar tb Fx de troquíter</a:t>
            </a:r>
          </a:p>
        </p:txBody>
      </p:sp>
    </p:spTree>
    <p:extLst>
      <p:ext uri="{BB962C8B-B14F-4D97-AF65-F5344CB8AC3E}">
        <p14:creationId xmlns:p14="http://schemas.microsoft.com/office/powerpoint/2010/main" val="111896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1083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6453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9599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048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2792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3974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7425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505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6928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695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0353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6639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8271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419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321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996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867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457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50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35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864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649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DC29-58A3-4674-B0A4-CCCF0C754746}" type="datetimeFigureOut">
              <a:rPr lang="es-CL" smtClean="0"/>
              <a:t>28-10-24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034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1.m4a"/><Relationship Id="rId7" Type="http://schemas.openxmlformats.org/officeDocument/2006/relationships/image" Target="../media/image22.png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3.m4a"/><Relationship Id="rId7" Type="http://schemas.openxmlformats.org/officeDocument/2006/relationships/image" Target="../media/image27.png"/><Relationship Id="rId12" Type="http://schemas.openxmlformats.org/officeDocument/2006/relationships/image" Target="../media/image6.png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media15.m4a"/><Relationship Id="rId7" Type="http://schemas.openxmlformats.org/officeDocument/2006/relationships/image" Target="../media/image32.pn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0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audio" Target="../media/media22.m4a"/><Relationship Id="rId7" Type="http://schemas.openxmlformats.org/officeDocument/2006/relationships/image" Target="../media/image43.png"/><Relationship Id="rId2" Type="http://schemas.microsoft.com/office/2007/relationships/media" Target="../media/media22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6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25.m4a"/><Relationship Id="rId7" Type="http://schemas.openxmlformats.org/officeDocument/2006/relationships/diagramLayout" Target="../diagrams/layout1.xml"/><Relationship Id="rId2" Type="http://schemas.microsoft.com/office/2007/relationships/media" Target="../media/media25.m4a"/><Relationship Id="rId1" Type="http://schemas.openxmlformats.org/officeDocument/2006/relationships/tags" Target="../tags/tag6.xml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6.m4a"/><Relationship Id="rId7" Type="http://schemas.openxmlformats.org/officeDocument/2006/relationships/image" Target="../media/image48.jpeg"/><Relationship Id="rId2" Type="http://schemas.microsoft.com/office/2007/relationships/media" Target="../media/media26.m4a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6.png"/><Relationship Id="rId2" Type="http://schemas.microsoft.com/office/2007/relationships/media" Target="../media/media27.m4a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image" Target="../media/image50.tiff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1.m4a"/><Relationship Id="rId7" Type="http://schemas.openxmlformats.org/officeDocument/2006/relationships/image" Target="../media/image55.tiff"/><Relationship Id="rId2" Type="http://schemas.microsoft.com/office/2007/relationships/media" Target="../media/media31.m4a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.png"/><Relationship Id="rId5" Type="http://schemas.openxmlformats.org/officeDocument/2006/relationships/image" Target="../media/image56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3.m4a"/><Relationship Id="rId7" Type="http://schemas.openxmlformats.org/officeDocument/2006/relationships/image" Target="../media/image58.tiff"/><Relationship Id="rId2" Type="http://schemas.microsoft.com/office/2007/relationships/media" Target="../media/media33.m4a"/><Relationship Id="rId1" Type="http://schemas.openxmlformats.org/officeDocument/2006/relationships/tags" Target="../tags/tag10.xml"/><Relationship Id="rId6" Type="http://schemas.openxmlformats.org/officeDocument/2006/relationships/image" Target="../media/image5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4.m4a"/><Relationship Id="rId7" Type="http://schemas.openxmlformats.org/officeDocument/2006/relationships/image" Target="../media/image60.tiff"/><Relationship Id="rId2" Type="http://schemas.microsoft.com/office/2007/relationships/media" Target="../media/media34.m4a"/><Relationship Id="rId1" Type="http://schemas.openxmlformats.org/officeDocument/2006/relationships/tags" Target="../tags/tag11.xml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5.m4a"/><Relationship Id="rId7" Type="http://schemas.openxmlformats.org/officeDocument/2006/relationships/image" Target="../media/image62.jpeg"/><Relationship Id="rId2" Type="http://schemas.microsoft.com/office/2007/relationships/media" Target="../media/media35.m4a"/><Relationship Id="rId1" Type="http://schemas.openxmlformats.org/officeDocument/2006/relationships/tags" Target="../tags/tag12.xml"/><Relationship Id="rId6" Type="http://schemas.openxmlformats.org/officeDocument/2006/relationships/image" Target="../media/image61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6.m4a"/><Relationship Id="rId7" Type="http://schemas.openxmlformats.org/officeDocument/2006/relationships/image" Target="../media/image64.tiff"/><Relationship Id="rId2" Type="http://schemas.microsoft.com/office/2007/relationships/media" Target="../media/media36.m4a"/><Relationship Id="rId1" Type="http://schemas.openxmlformats.org/officeDocument/2006/relationships/tags" Target="../tags/tag13.xml"/><Relationship Id="rId6" Type="http://schemas.openxmlformats.org/officeDocument/2006/relationships/image" Target="../media/image63.tif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.png"/><Relationship Id="rId5" Type="http://schemas.openxmlformats.org/officeDocument/2006/relationships/image" Target="../media/image56.jpe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8.m4a"/><Relationship Id="rId7" Type="http://schemas.openxmlformats.org/officeDocument/2006/relationships/image" Target="../media/image66.tiff"/><Relationship Id="rId2" Type="http://schemas.microsoft.com/office/2007/relationships/media" Target="../media/media38.m4a"/><Relationship Id="rId1" Type="http://schemas.openxmlformats.org/officeDocument/2006/relationships/tags" Target="../tags/tag14.xml"/><Relationship Id="rId6" Type="http://schemas.openxmlformats.org/officeDocument/2006/relationships/image" Target="../media/image65.tif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tiff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image" Target="../media/image71.jpe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6.png"/><Relationship Id="rId2" Type="http://schemas.microsoft.com/office/2007/relationships/media" Target="../media/media41.m4a"/><Relationship Id="rId1" Type="http://schemas.openxmlformats.org/officeDocument/2006/relationships/tags" Target="../tags/tag15.xml"/><Relationship Id="rId6" Type="http://schemas.openxmlformats.org/officeDocument/2006/relationships/image" Target="../media/image7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7" Type="http://schemas.openxmlformats.org/officeDocument/2006/relationships/image" Target="../media/image6.png"/><Relationship Id="rId2" Type="http://schemas.microsoft.com/office/2007/relationships/media" Target="../media/media43.m4a"/><Relationship Id="rId1" Type="http://schemas.openxmlformats.org/officeDocument/2006/relationships/tags" Target="../tags/tag16.xml"/><Relationship Id="rId6" Type="http://schemas.openxmlformats.org/officeDocument/2006/relationships/image" Target="../media/image7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4.m4a"/><Relationship Id="rId7" Type="http://schemas.openxmlformats.org/officeDocument/2006/relationships/image" Target="../media/image75.tiff"/><Relationship Id="rId2" Type="http://schemas.microsoft.com/office/2007/relationships/media" Target="../media/media44.m4a"/><Relationship Id="rId1" Type="http://schemas.openxmlformats.org/officeDocument/2006/relationships/tags" Target="../tags/tag17.xml"/><Relationship Id="rId6" Type="http://schemas.openxmlformats.org/officeDocument/2006/relationships/image" Target="../media/image74.tif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audio" Target="../media/media45.m4a"/><Relationship Id="rId7" Type="http://schemas.openxmlformats.org/officeDocument/2006/relationships/image" Target="../media/image77.png"/><Relationship Id="rId2" Type="http://schemas.microsoft.com/office/2007/relationships/media" Target="../media/media45.m4a"/><Relationship Id="rId1" Type="http://schemas.openxmlformats.org/officeDocument/2006/relationships/tags" Target="../tags/tag18.xml"/><Relationship Id="rId6" Type="http://schemas.openxmlformats.org/officeDocument/2006/relationships/image" Target="../media/image7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7.m4a"/><Relationship Id="rId7" Type="http://schemas.openxmlformats.org/officeDocument/2006/relationships/image" Target="../media/image79.jpeg"/><Relationship Id="rId2" Type="http://schemas.microsoft.com/office/2007/relationships/media" Target="../media/media47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7" Type="http://schemas.openxmlformats.org/officeDocument/2006/relationships/image" Target="../media/image6.png"/><Relationship Id="rId2" Type="http://schemas.microsoft.com/office/2007/relationships/media" Target="../media/media51.m4a"/><Relationship Id="rId1" Type="http://schemas.openxmlformats.org/officeDocument/2006/relationships/tags" Target="../tags/tag20.xml"/><Relationship Id="rId6" Type="http://schemas.openxmlformats.org/officeDocument/2006/relationships/image" Target="../media/image8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audio" Target="../media/media53.m4a"/><Relationship Id="rId7" Type="http://schemas.openxmlformats.org/officeDocument/2006/relationships/image" Target="../media/image86.jpeg"/><Relationship Id="rId2" Type="http://schemas.microsoft.com/office/2007/relationships/media" Target="../media/media53.m4a"/><Relationship Id="rId1" Type="http://schemas.openxmlformats.org/officeDocument/2006/relationships/tags" Target="../tags/tag21.xml"/><Relationship Id="rId6" Type="http://schemas.openxmlformats.org/officeDocument/2006/relationships/image" Target="../media/image85.jpe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8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2" Type="http://schemas.microsoft.com/office/2007/relationships/media" Target="../media/media54.m4a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7" Type="http://schemas.openxmlformats.org/officeDocument/2006/relationships/image" Target="../media/image6.png"/><Relationship Id="rId2" Type="http://schemas.microsoft.com/office/2007/relationships/media" Target="../media/media55.m4a"/><Relationship Id="rId1" Type="http://schemas.openxmlformats.org/officeDocument/2006/relationships/tags" Target="../tags/tag23.xml"/><Relationship Id="rId6" Type="http://schemas.openxmlformats.org/officeDocument/2006/relationships/image" Target="../media/image90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7" Type="http://schemas.openxmlformats.org/officeDocument/2006/relationships/image" Target="../media/image6.png"/><Relationship Id="rId2" Type="http://schemas.microsoft.com/office/2007/relationships/media" Target="../media/media56.m4a"/><Relationship Id="rId1" Type="http://schemas.openxmlformats.org/officeDocument/2006/relationships/tags" Target="../tags/tag24.xml"/><Relationship Id="rId6" Type="http://schemas.openxmlformats.org/officeDocument/2006/relationships/image" Target="../media/image91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6.png"/><Relationship Id="rId5" Type="http://schemas.openxmlformats.org/officeDocument/2006/relationships/image" Target="../media/image92.jpe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7" Type="http://schemas.openxmlformats.org/officeDocument/2006/relationships/image" Target="../media/image6.png"/><Relationship Id="rId2" Type="http://schemas.microsoft.com/office/2007/relationships/media" Target="../media/media58.m4a"/><Relationship Id="rId1" Type="http://schemas.openxmlformats.org/officeDocument/2006/relationships/tags" Target="../tags/tag25.xml"/><Relationship Id="rId6" Type="http://schemas.openxmlformats.org/officeDocument/2006/relationships/image" Target="../media/image93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6.png"/><Relationship Id="rId5" Type="http://schemas.openxmlformats.org/officeDocument/2006/relationships/image" Target="../media/image94.tiff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m4a"/><Relationship Id="rId7" Type="http://schemas.openxmlformats.org/officeDocument/2006/relationships/image" Target="../media/image6.png"/><Relationship Id="rId2" Type="http://schemas.microsoft.com/office/2007/relationships/media" Target="../media/media61.m4a"/><Relationship Id="rId1" Type="http://schemas.openxmlformats.org/officeDocument/2006/relationships/tags" Target="../tags/tag26.xml"/><Relationship Id="rId6" Type="http://schemas.openxmlformats.org/officeDocument/2006/relationships/image" Target="../media/image9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m4a"/><Relationship Id="rId7" Type="http://schemas.openxmlformats.org/officeDocument/2006/relationships/image" Target="../media/image6.png"/><Relationship Id="rId2" Type="http://schemas.microsoft.com/office/2007/relationships/media" Target="../media/media62.m4a"/><Relationship Id="rId1" Type="http://schemas.openxmlformats.org/officeDocument/2006/relationships/tags" Target="../tags/tag27.xml"/><Relationship Id="rId6" Type="http://schemas.openxmlformats.org/officeDocument/2006/relationships/image" Target="../media/image9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3.m4a"/><Relationship Id="rId7" Type="http://schemas.openxmlformats.org/officeDocument/2006/relationships/image" Target="../media/image98.png"/><Relationship Id="rId2" Type="http://schemas.microsoft.com/office/2007/relationships/media" Target="../media/media63.m4a"/><Relationship Id="rId1" Type="http://schemas.openxmlformats.org/officeDocument/2006/relationships/tags" Target="../tags/tag28.xml"/><Relationship Id="rId6" Type="http://schemas.openxmlformats.org/officeDocument/2006/relationships/image" Target="../media/image97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media64.m4a"/><Relationship Id="rId7" Type="http://schemas.openxmlformats.org/officeDocument/2006/relationships/image" Target="../media/image100.jpeg"/><Relationship Id="rId2" Type="http://schemas.microsoft.com/office/2007/relationships/media" Target="../media/media64.m4a"/><Relationship Id="rId1" Type="http://schemas.openxmlformats.org/officeDocument/2006/relationships/tags" Target="../tags/tag29.xml"/><Relationship Id="rId6" Type="http://schemas.openxmlformats.org/officeDocument/2006/relationships/image" Target="../media/image99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media65.m4a"/><Relationship Id="rId7" Type="http://schemas.openxmlformats.org/officeDocument/2006/relationships/image" Target="../media/image103.png"/><Relationship Id="rId2" Type="http://schemas.microsoft.com/office/2007/relationships/media" Target="../media/media65.m4a"/><Relationship Id="rId1" Type="http://schemas.openxmlformats.org/officeDocument/2006/relationships/tags" Target="../tags/tag30.xml"/><Relationship Id="rId6" Type="http://schemas.openxmlformats.org/officeDocument/2006/relationships/image" Target="../media/image10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7.m4a"/><Relationship Id="rId7" Type="http://schemas.openxmlformats.org/officeDocument/2006/relationships/image" Target="../media/image106.png"/><Relationship Id="rId2" Type="http://schemas.microsoft.com/office/2007/relationships/media" Target="../media/media67.m4a"/><Relationship Id="rId1" Type="http://schemas.openxmlformats.org/officeDocument/2006/relationships/tags" Target="../tags/tag31.xml"/><Relationship Id="rId6" Type="http://schemas.openxmlformats.org/officeDocument/2006/relationships/image" Target="../media/image105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10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10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6.png"/><Relationship Id="rId5" Type="http://schemas.openxmlformats.org/officeDocument/2006/relationships/image" Target="../media/image109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2.m4a"/><Relationship Id="rId2" Type="http://schemas.microsoft.com/office/2007/relationships/media" Target="../media/media72.m4a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6.png"/><Relationship Id="rId4" Type="http://schemas.openxmlformats.org/officeDocument/2006/relationships/image" Target="../media/image1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F992BC0-9927-69F4-16D9-1AC6179030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857250"/>
            <a:ext cx="9144000" cy="5181196"/>
          </a:xfrm>
          <a:prstGeom prst="rect">
            <a:avLst/>
          </a:prstGeom>
        </p:spPr>
      </p:pic>
      <p:pic>
        <p:nvPicPr>
          <p:cNvPr id="5" name="Picture 4" descr="fondo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60530" y="2780928"/>
            <a:ext cx="8617226" cy="1296144"/>
          </a:xfrm>
        </p:spPr>
        <p:txBody>
          <a:bodyPr anchor="ctr"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s-ES_tradnl" sz="3200" b="1" dirty="0">
                <a:solidFill>
                  <a:srgbClr val="FFFF00"/>
                </a:solidFill>
                <a:latin typeface="+mn-lt"/>
              </a:rPr>
              <a:t>LUXACION GLENOHUMERAL ANTERIOR</a:t>
            </a:r>
            <a:br>
              <a:rPr lang="es-ES_tradnl" sz="3600" b="1" dirty="0">
                <a:solidFill>
                  <a:srgbClr val="FFFF00"/>
                </a:solidFill>
                <a:latin typeface="+mn-lt"/>
              </a:rPr>
            </a:br>
            <a:r>
              <a:rPr lang="es-ES_tradnl" sz="3200" b="1" dirty="0">
                <a:solidFill>
                  <a:srgbClr val="FFFF00"/>
                </a:solidFill>
                <a:latin typeface="+mn-lt"/>
              </a:rPr>
              <a:t>MANEJO 1º EPISODIO</a:t>
            </a:r>
            <a:br>
              <a:rPr lang="es-ES_tradnl" sz="3200" b="1" dirty="0">
                <a:solidFill>
                  <a:schemeClr val="tx2">
                    <a:lumMod val="25000"/>
                  </a:schemeClr>
                </a:solidFill>
              </a:rPr>
            </a:br>
            <a:endParaRPr lang="es-CL" sz="28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01728" y="4625979"/>
            <a:ext cx="4534830" cy="102611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Dr.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Aníbal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Debandi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C.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r>
              <a:rPr lang="es-ES" sz="2000" b="1" dirty="0">
                <a:solidFill>
                  <a:schemeClr val="bg1">
                    <a:lumMod val="95000"/>
                  </a:schemeClr>
                </a:solidFill>
              </a:rPr>
              <a:t>Módulo Hombro</a:t>
            </a:r>
            <a:br>
              <a:rPr lang="es-ES" sz="2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s-ES" sz="2000" b="1" dirty="0">
                <a:solidFill>
                  <a:schemeClr val="bg1">
                    <a:lumMod val="95000"/>
                  </a:schemeClr>
                </a:solidFill>
              </a:rPr>
              <a:t>Postgrado Ortopedia y Traumatología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r>
              <a:rPr lang="es-ES" sz="2000" b="1" dirty="0">
                <a:solidFill>
                  <a:schemeClr val="bg1">
                    <a:lumMod val="95000"/>
                  </a:schemeClr>
                </a:solidFill>
              </a:rPr>
              <a:t>Universidad de Chile</a:t>
            </a:r>
            <a:br>
              <a:rPr lang="es-ES" sz="2000" b="1" dirty="0">
                <a:solidFill>
                  <a:schemeClr val="bg1">
                    <a:lumMod val="95000"/>
                  </a:schemeClr>
                </a:solidFill>
              </a:rPr>
            </a:br>
            <a:endParaRPr lang="es-CL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Sin título-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85" y="308343"/>
            <a:ext cx="802140" cy="120955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04EDB2-A425-492D-903B-B560F1C2D474}"/>
              </a:ext>
            </a:extLst>
          </p:cNvPr>
          <p:cNvSpPr txBox="1"/>
          <p:nvPr/>
        </p:nvSpPr>
        <p:spPr>
          <a:xfrm>
            <a:off x="6057358" y="6218021"/>
            <a:ext cx="2834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50"/>
              </a:spcAft>
            </a:pPr>
            <a:r>
              <a:rPr lang="es-CL" b="1" dirty="0">
                <a:solidFill>
                  <a:schemeClr val="bg1">
                    <a:lumMod val="75000"/>
                  </a:schemeClr>
                </a:solidFill>
              </a:rPr>
              <a:t>Noviembre 2024</a:t>
            </a:r>
          </a:p>
        </p:txBody>
      </p:sp>
      <p:pic>
        <p:nvPicPr>
          <p:cNvPr id="9" name="Picture 2" descr="Resultado de imagen para logo clinica meds hd">
            <a:extLst>
              <a:ext uri="{FF2B5EF4-FFF2-40B4-BE49-F238E27FC236}">
                <a16:creationId xmlns:a16="http://schemas.microsoft.com/office/drawing/2014/main" id="{EA3B6731-45EC-A9F6-049B-487043AE6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" b="10114"/>
          <a:stretch/>
        </p:blipFill>
        <p:spPr bwMode="auto">
          <a:xfrm>
            <a:off x="4590208" y="524964"/>
            <a:ext cx="1969758" cy="8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CC0139-9C6A-22E2-13AC-33CC40EFF9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081" b="40518"/>
          <a:stretch/>
        </p:blipFill>
        <p:spPr>
          <a:xfrm>
            <a:off x="414575" y="493794"/>
            <a:ext cx="2808314" cy="825178"/>
          </a:xfrm>
          <a:prstGeom prst="rect">
            <a:avLst/>
          </a:prstGeom>
        </p:spPr>
      </p:pic>
      <p:pic>
        <p:nvPicPr>
          <p:cNvPr id="11" name="Audio 5">
            <a:hlinkClick r:id="" action="ppaction://media"/>
            <a:extLst>
              <a:ext uri="{FF2B5EF4-FFF2-40B4-BE49-F238E27FC236}">
                <a16:creationId xmlns:a16="http://schemas.microsoft.com/office/drawing/2014/main" id="{63ECFC92-D91C-D215-EECD-8224C2336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44655F2-DC96-213D-38F0-1432570053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83695"/>
            <a:ext cx="8424936" cy="504056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rgbClr val="0000FF"/>
                </a:solidFill>
              </a:rPr>
              <a:t>Examen Físico</a:t>
            </a:r>
          </a:p>
          <a:p>
            <a:pPr>
              <a:lnSpc>
                <a:spcPct val="80000"/>
              </a:lnSpc>
            </a:pPr>
            <a:endParaRPr lang="es-ES" sz="3200" dirty="0"/>
          </a:p>
          <a:p>
            <a:pPr lvl="1">
              <a:lnSpc>
                <a:spcPct val="80000"/>
              </a:lnSpc>
            </a:pPr>
            <a:r>
              <a:rPr lang="es-ES_tradnl" b="1" dirty="0">
                <a:solidFill>
                  <a:srgbClr val="FF0000"/>
                </a:solidFill>
              </a:rPr>
              <a:t>Examen </a:t>
            </a:r>
            <a:r>
              <a:rPr lang="es-ES_tradnl" b="1" dirty="0" err="1">
                <a:solidFill>
                  <a:srgbClr val="FF0000"/>
                </a:solidFill>
              </a:rPr>
              <a:t>Neurovascular</a:t>
            </a:r>
            <a:r>
              <a:rPr lang="es-ES_tradnl" b="1" dirty="0">
                <a:solidFill>
                  <a:srgbClr val="FF0000"/>
                </a:solidFill>
              </a:rPr>
              <a:t> (NV) </a:t>
            </a:r>
          </a:p>
          <a:p>
            <a:pPr lvl="1">
              <a:lnSpc>
                <a:spcPct val="80000"/>
              </a:lnSpc>
            </a:pPr>
            <a:endParaRPr lang="es-ES_tradnl" b="1" dirty="0"/>
          </a:p>
          <a:p>
            <a:pPr lvl="2">
              <a:lnSpc>
                <a:spcPct val="80000"/>
              </a:lnSpc>
            </a:pPr>
            <a:r>
              <a:rPr lang="es-ES_tradnl" sz="2600" b="1" dirty="0">
                <a:solidFill>
                  <a:srgbClr val="0B07F8"/>
                </a:solidFill>
              </a:rPr>
              <a:t>N. Axilar (+ </a:t>
            </a:r>
            <a:r>
              <a:rPr lang="es-ES_tradnl" sz="2600" b="1" dirty="0" err="1">
                <a:solidFill>
                  <a:srgbClr val="0B07F8"/>
                </a:solidFill>
              </a:rPr>
              <a:t>fc</a:t>
            </a:r>
            <a:r>
              <a:rPr lang="es-ES_tradnl" sz="2600" b="1" dirty="0">
                <a:solidFill>
                  <a:srgbClr val="0B07F8"/>
                </a:solidFill>
              </a:rPr>
              <a:t>)</a:t>
            </a:r>
          </a:p>
          <a:p>
            <a:pPr lvl="2">
              <a:lnSpc>
                <a:spcPct val="80000"/>
              </a:lnSpc>
            </a:pPr>
            <a:endParaRPr lang="es-ES_tradnl" sz="2600" b="1" dirty="0"/>
          </a:p>
          <a:p>
            <a:pPr lvl="3">
              <a:lnSpc>
                <a:spcPct val="80000"/>
              </a:lnSpc>
            </a:pPr>
            <a:r>
              <a:rPr lang="es-ES_tradnl" sz="2600" b="1" dirty="0"/>
              <a:t>Añosos</a:t>
            </a:r>
          </a:p>
          <a:p>
            <a:pPr lvl="3">
              <a:lnSpc>
                <a:spcPct val="80000"/>
              </a:lnSpc>
            </a:pPr>
            <a:endParaRPr lang="es-ES_tradnl" sz="2600" b="1" dirty="0"/>
          </a:p>
          <a:p>
            <a:pPr lvl="3">
              <a:lnSpc>
                <a:spcPct val="80000"/>
              </a:lnSpc>
            </a:pPr>
            <a:r>
              <a:rPr lang="es-ES_tradnl" sz="2600" b="1" dirty="0" err="1"/>
              <a:t>Fx</a:t>
            </a:r>
            <a:r>
              <a:rPr lang="es-ES_tradnl" sz="2600" b="1" dirty="0"/>
              <a:t>. asociadas</a:t>
            </a:r>
          </a:p>
          <a:p>
            <a:pPr lvl="3">
              <a:lnSpc>
                <a:spcPct val="80000"/>
              </a:lnSpc>
            </a:pPr>
            <a:endParaRPr lang="es-ES_tradnl" sz="2600" b="1" dirty="0"/>
          </a:p>
          <a:p>
            <a:pPr lvl="2">
              <a:lnSpc>
                <a:spcPct val="80000"/>
              </a:lnSpc>
            </a:pPr>
            <a:r>
              <a:rPr lang="es-ES_tradnl" sz="2600" b="1" dirty="0"/>
              <a:t>Lesión arterial (raro)</a:t>
            </a:r>
          </a:p>
          <a:p>
            <a:pPr lvl="1">
              <a:lnSpc>
                <a:spcPct val="80000"/>
              </a:lnSpc>
            </a:pPr>
            <a:endParaRPr lang="es-ES_tradnl" b="1" dirty="0"/>
          </a:p>
          <a:p>
            <a:pPr lvl="1">
              <a:lnSpc>
                <a:spcPct val="80000"/>
              </a:lnSpc>
            </a:pPr>
            <a:endParaRPr lang="es-ES_tradnl" b="1" dirty="0"/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s-ES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70" y="2852936"/>
            <a:ext cx="2632643" cy="30972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5A09408-951E-EF4A-A453-AA54DCD80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F5630B-D44B-CF72-F48D-B2C6EFA58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20522"/>
      </p:ext>
    </p:extLst>
  </p:cSld>
  <p:clrMapOvr>
    <a:masterClrMapping/>
  </p:clrMapOvr>
  <p:transition spd="slow" advTm="217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C0AAEE-CF74-4AE8-351A-2D1A810FDA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462" y="1630205"/>
            <a:ext cx="8683418" cy="497973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0000FF"/>
                </a:solidFill>
              </a:rPr>
              <a:t>Imagenología</a:t>
            </a:r>
            <a:r>
              <a:rPr lang="es-ES" dirty="0">
                <a:solidFill>
                  <a:srgbClr val="0000FF"/>
                </a:solidFill>
              </a:rPr>
              <a:t> </a:t>
            </a:r>
            <a:r>
              <a:rPr lang="es-ES" dirty="0">
                <a:sym typeface="Wingdings" pitchFamily="2" charset="2"/>
              </a:rPr>
              <a:t></a:t>
            </a:r>
            <a:r>
              <a:rPr lang="es-ES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s-ES_tradnl" sz="2800" dirty="0">
                <a:solidFill>
                  <a:srgbClr val="FF0000"/>
                </a:solidFill>
              </a:rPr>
              <a:t>Set de Trauma de Hombro</a:t>
            </a:r>
            <a:endParaRPr lang="es-ES_tradnl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es-ES_tradnl" sz="2400" b="1" dirty="0">
              <a:solidFill>
                <a:srgbClr val="FF0000"/>
              </a:solidFill>
            </a:endParaRPr>
          </a:p>
          <a:p>
            <a:pPr lvl="1"/>
            <a:r>
              <a:rPr lang="es-ES_tradnl" sz="2600" b="1" dirty="0"/>
              <a:t>AP Verdadera</a:t>
            </a:r>
            <a:endParaRPr lang="es-ES_tradnl" sz="2600" dirty="0"/>
          </a:p>
          <a:p>
            <a:pPr lvl="1"/>
            <a:endParaRPr lang="es-ES_tradnl" sz="2600" b="1" dirty="0"/>
          </a:p>
          <a:p>
            <a:pPr lvl="1"/>
            <a:r>
              <a:rPr lang="es-ES_tradnl" sz="2600" b="1" dirty="0"/>
              <a:t>Axial de Escápula </a:t>
            </a:r>
          </a:p>
          <a:p>
            <a:pPr lvl="1"/>
            <a:endParaRPr lang="es-ES_tradnl" sz="2600" dirty="0"/>
          </a:p>
          <a:p>
            <a:pPr lvl="1"/>
            <a:r>
              <a:rPr lang="es-ES_tradnl" sz="2600" b="1" dirty="0"/>
              <a:t>Axilar</a:t>
            </a:r>
            <a:endParaRPr lang="es-ES_tradnl" sz="2600" dirty="0"/>
          </a:p>
          <a:p>
            <a:pPr lvl="1"/>
            <a:endParaRPr lang="es-ES_tradnl" sz="2600" b="1" dirty="0"/>
          </a:p>
          <a:p>
            <a:pPr lvl="2"/>
            <a:r>
              <a:rPr lang="es-ES_tradnl" sz="2600" b="1" dirty="0"/>
              <a:t>Proyección de </a:t>
            </a:r>
            <a:r>
              <a:rPr lang="es-ES_tradnl" sz="2600" b="1" dirty="0" err="1"/>
              <a:t>Velpeau</a:t>
            </a:r>
            <a:endParaRPr lang="es-ES_tradnl" sz="2600" b="1" dirty="0"/>
          </a:p>
          <a:p>
            <a:pPr marL="685800" lvl="2" indent="0">
              <a:lnSpc>
                <a:spcPct val="90000"/>
              </a:lnSpc>
              <a:buNone/>
            </a:pPr>
            <a:endParaRPr lang="es-ES_tradnl" sz="2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15129"/>
          <a:stretch/>
        </p:blipFill>
        <p:spPr>
          <a:xfrm flipH="1">
            <a:off x="4932040" y="2348882"/>
            <a:ext cx="1800200" cy="22578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l="8094" r="6613" b="7337"/>
          <a:stretch/>
        </p:blipFill>
        <p:spPr>
          <a:xfrm>
            <a:off x="5780412" y="4941170"/>
            <a:ext cx="2175644" cy="1739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19078" t="12168" r="18779"/>
          <a:stretch/>
        </p:blipFill>
        <p:spPr>
          <a:xfrm>
            <a:off x="7071680" y="2348879"/>
            <a:ext cx="1800200" cy="2257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3579E7D3-8CC2-C240-9357-A90F1110B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A1C0E0-E392-D0D2-DD71-F6480CADE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7686" r="4640" b="2062"/>
          <a:stretch/>
        </p:blipFill>
        <p:spPr bwMode="auto">
          <a:xfrm>
            <a:off x="4788962" y="4171193"/>
            <a:ext cx="4166576" cy="254941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Audio 34">
            <a:extLst>
              <a:ext uri="{FF2B5EF4-FFF2-40B4-BE49-F238E27FC236}">
                <a16:creationId xmlns:a16="http://schemas.microsoft.com/office/drawing/2014/main" id="{A445F29B-0BB2-14CA-0615-2C33A8C2F2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712639"/>
      </p:ext>
    </p:extLst>
  </p:cSld>
  <p:clrMapOvr>
    <a:masterClrMapping/>
  </p:clrMapOvr>
  <p:transition spd="slow" advTm="48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5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4294F98-EBF3-2227-2F94-5E64FDDCB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492" y="1514720"/>
            <a:ext cx="8208912" cy="47811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b="1" dirty="0" err="1">
                <a:solidFill>
                  <a:srgbClr val="0000FF"/>
                </a:solidFill>
              </a:rPr>
              <a:t>Imagenología</a:t>
            </a:r>
            <a:endParaRPr lang="es-ES" b="1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s-ES" sz="2800" b="1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s-E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t="6467" b="24797"/>
          <a:stretch/>
        </p:blipFill>
        <p:spPr>
          <a:xfrm>
            <a:off x="1831392" y="2570842"/>
            <a:ext cx="5481215" cy="30679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25396E-93D1-E04E-9149-40CAAF36F567}"/>
              </a:ext>
            </a:extLst>
          </p:cNvPr>
          <p:cNvSpPr txBox="1"/>
          <p:nvPr/>
        </p:nvSpPr>
        <p:spPr>
          <a:xfrm>
            <a:off x="2931325" y="5803405"/>
            <a:ext cx="32813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600" b="1" dirty="0">
                <a:solidFill>
                  <a:srgbClr val="FF0000"/>
                </a:solidFill>
              </a:rPr>
              <a:t>Subcoracoídea lo + Fc.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75810A2-A0F3-085D-D04D-107129648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3721"/>
      </p:ext>
    </p:extLst>
  </p:cSld>
  <p:clrMapOvr>
    <a:masterClrMapping/>
  </p:clrMapOvr>
  <p:transition spd="slow" advTm="133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8FC275F-2F20-D772-8208-753992C602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31" y="1533736"/>
            <a:ext cx="8549454" cy="47811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0000FF"/>
                </a:solidFill>
              </a:rPr>
              <a:t>Imágenes Complementarias </a:t>
            </a:r>
          </a:p>
          <a:p>
            <a:pPr>
              <a:lnSpc>
                <a:spcPct val="90000"/>
              </a:lnSpc>
            </a:pPr>
            <a:endParaRPr lang="es-ES" sz="3200" b="1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s-ES" sz="2400" b="1" dirty="0"/>
              <a:t>No de rutina en S. Urgencia</a:t>
            </a:r>
          </a:p>
          <a:p>
            <a:pPr>
              <a:lnSpc>
                <a:spcPct val="90000"/>
              </a:lnSpc>
            </a:pPr>
            <a:endParaRPr lang="es-ES" sz="2400" b="1" dirty="0">
              <a:solidFill>
                <a:srgbClr val="111111"/>
              </a:solidFill>
            </a:endParaRPr>
          </a:p>
          <a:p>
            <a:pPr lvl="1">
              <a:lnSpc>
                <a:spcPct val="90000"/>
              </a:lnSpc>
            </a:pPr>
            <a:r>
              <a:rPr lang="es-ES" sz="2400" b="1" dirty="0">
                <a:solidFill>
                  <a:srgbClr val="FF0000"/>
                </a:solidFill>
              </a:rPr>
              <a:t>Lesiones Asociadas</a:t>
            </a:r>
          </a:p>
          <a:p>
            <a:pPr lvl="1">
              <a:lnSpc>
                <a:spcPct val="90000"/>
              </a:lnSpc>
            </a:pPr>
            <a:endParaRPr lang="es-ES" sz="2400" b="1" dirty="0">
              <a:solidFill>
                <a:srgbClr val="111111"/>
              </a:solidFill>
            </a:endParaRPr>
          </a:p>
          <a:p>
            <a:pPr lvl="2">
              <a:lnSpc>
                <a:spcPct val="90000"/>
              </a:lnSpc>
            </a:pPr>
            <a:r>
              <a:rPr lang="es-ES" sz="2400" b="1" dirty="0">
                <a:solidFill>
                  <a:srgbClr val="111111"/>
                </a:solidFill>
              </a:rPr>
              <a:t>RM (partes blandas)</a:t>
            </a:r>
          </a:p>
          <a:p>
            <a:pPr lvl="2">
              <a:lnSpc>
                <a:spcPct val="90000"/>
              </a:lnSpc>
            </a:pPr>
            <a:endParaRPr lang="es-ES" sz="2400" b="1" dirty="0">
              <a:solidFill>
                <a:srgbClr val="111111"/>
              </a:solidFill>
            </a:endParaRPr>
          </a:p>
          <a:p>
            <a:pPr lvl="3">
              <a:lnSpc>
                <a:spcPct val="90000"/>
              </a:lnSpc>
            </a:pPr>
            <a:r>
              <a:rPr lang="es-ES" sz="2400" b="1" dirty="0">
                <a:solidFill>
                  <a:srgbClr val="111111"/>
                </a:solidFill>
              </a:rPr>
              <a:t>&gt; 40 años</a:t>
            </a:r>
          </a:p>
          <a:p>
            <a:pPr lvl="2">
              <a:lnSpc>
                <a:spcPct val="90000"/>
              </a:lnSpc>
            </a:pPr>
            <a:endParaRPr lang="es-ES" sz="2400" b="1" dirty="0">
              <a:solidFill>
                <a:srgbClr val="111111"/>
              </a:solidFill>
            </a:endParaRPr>
          </a:p>
          <a:p>
            <a:pPr lvl="2">
              <a:lnSpc>
                <a:spcPct val="90000"/>
              </a:lnSpc>
            </a:pPr>
            <a:r>
              <a:rPr lang="es-ES" sz="2400" b="1" dirty="0">
                <a:solidFill>
                  <a:srgbClr val="111111"/>
                </a:solidFill>
              </a:rPr>
              <a:t>TC (defectos óseos)</a:t>
            </a:r>
          </a:p>
          <a:p>
            <a:pPr marL="685800" lvl="2" indent="0">
              <a:lnSpc>
                <a:spcPct val="90000"/>
              </a:lnSpc>
              <a:buNone/>
            </a:pPr>
            <a:endParaRPr lang="es-ES" sz="2800" b="1" dirty="0">
              <a:solidFill>
                <a:srgbClr val="11111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5979" t="8223" r="3736" b="11255"/>
          <a:stretch/>
        </p:blipFill>
        <p:spPr>
          <a:xfrm>
            <a:off x="5292083" y="2858480"/>
            <a:ext cx="1635533" cy="1728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14560" r="25538"/>
          <a:stretch/>
        </p:blipFill>
        <p:spPr>
          <a:xfrm>
            <a:off x="7257344" y="4866828"/>
            <a:ext cx="1652150" cy="1728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3B659CBE-6E83-ED4D-AF33-22396E16B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pic>
        <p:nvPicPr>
          <p:cNvPr id="5122" name="Picture 2" descr="Full-thickness rotator cuff tear | Radiology Case | Radiopaedia.org">
            <a:extLst>
              <a:ext uri="{FF2B5EF4-FFF2-40B4-BE49-F238E27FC236}">
                <a16:creationId xmlns:a16="http://schemas.microsoft.com/office/drawing/2014/main" id="{84E7414E-1259-A2FA-C382-A1FC9AB9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46" y="2858480"/>
            <a:ext cx="1675723" cy="1752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transverse plane CT image demonstrating a large Hill-Sachs lesion of... |  Download Scientific Diagram">
            <a:extLst>
              <a:ext uri="{FF2B5EF4-FFF2-40B4-BE49-F238E27FC236}">
                <a16:creationId xmlns:a16="http://schemas.microsoft.com/office/drawing/2014/main" id="{77A00123-CE56-B81F-BD72-7007109BA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3" t="10917" r="436" b="2578"/>
          <a:stretch/>
        </p:blipFill>
        <p:spPr bwMode="auto">
          <a:xfrm>
            <a:off x="5292081" y="4869160"/>
            <a:ext cx="1652150" cy="172819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280F6D0-F906-DD72-4E2E-143CA2A126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07117"/>
      </p:ext>
    </p:extLst>
  </p:cSld>
  <p:clrMapOvr>
    <a:masterClrMapping/>
  </p:clrMapOvr>
  <p:transition spd="slow" advTm="360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1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1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1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0F71A4-82F1-5632-05BA-5207F667D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700808"/>
            <a:ext cx="8229600" cy="515719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rgbClr val="FF0000"/>
                </a:solidFill>
              </a:rPr>
              <a:t>Lesiones Asociadas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s-ES" sz="2600" b="1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s-ES_tradnl" sz="2600" b="1" dirty="0"/>
              <a:t>		</a:t>
            </a:r>
            <a:endParaRPr lang="es-ES" sz="20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BF95858-4D1F-4149-950C-ACDB40EB7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6EDD71C-3976-15D8-6406-63808DB93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97520"/>
              </p:ext>
            </p:extLst>
          </p:nvPr>
        </p:nvGraphicFramePr>
        <p:xfrm>
          <a:off x="1523984" y="2420124"/>
          <a:ext cx="6096031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79">
                  <a:extLst>
                    <a:ext uri="{9D8B030D-6E8A-4147-A177-3AD203B41FA5}">
                      <a16:colId xmlns:a16="http://schemas.microsoft.com/office/drawing/2014/main" val="2321032898"/>
                    </a:ext>
                  </a:extLst>
                </a:gridCol>
                <a:gridCol w="3695752">
                  <a:extLst>
                    <a:ext uri="{9D8B030D-6E8A-4147-A177-3AD203B41FA5}">
                      <a16:colId xmlns:a16="http://schemas.microsoft.com/office/drawing/2014/main" val="2524189397"/>
                    </a:ext>
                  </a:extLst>
                </a:gridCol>
              </a:tblGrid>
              <a:tr h="475049"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>
                          <a:solidFill>
                            <a:srgbClr val="FFFF00"/>
                          </a:solidFill>
                        </a:rPr>
                        <a:t>    Lesión	</a:t>
                      </a:r>
                      <a:endParaRPr lang="es-CL" sz="2800" i="0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b="1" dirty="0">
                          <a:solidFill>
                            <a:srgbClr val="FFFF00"/>
                          </a:solidFill>
                        </a:rPr>
                        <a:t>%</a:t>
                      </a:r>
                      <a:endParaRPr lang="es-CL" sz="2800" i="0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146889"/>
                  </a:ext>
                </a:extLst>
              </a:tr>
              <a:tr h="419161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solidFill>
                            <a:srgbClr val="0B07F8"/>
                          </a:solidFill>
                        </a:rPr>
                        <a:t>BANKART</a:t>
                      </a:r>
                      <a:endParaRPr lang="es-CL" sz="2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solidFill>
                            <a:srgbClr val="0B07F8"/>
                          </a:solidFill>
                        </a:rPr>
                        <a:t>85</a:t>
                      </a:r>
                      <a:endParaRPr lang="es-CL" sz="2400" b="1" dirty="0">
                        <a:solidFill>
                          <a:srgbClr val="0B07F8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478338"/>
                  </a:ext>
                </a:extLst>
              </a:tr>
              <a:tr h="419161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solidFill>
                            <a:srgbClr val="0B07F8"/>
                          </a:solidFill>
                        </a:rPr>
                        <a:t>HILL-SACHS</a:t>
                      </a:r>
                      <a:endParaRPr lang="es-CL" sz="2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solidFill>
                            <a:srgbClr val="0B07F8"/>
                          </a:solidFill>
                        </a:rPr>
                        <a:t>47 – 100</a:t>
                      </a:r>
                      <a:endParaRPr lang="es-ES_tradnl" sz="2400" b="1" dirty="0">
                        <a:solidFill>
                          <a:srgbClr val="0B07F8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72222"/>
                  </a:ext>
                </a:extLst>
              </a:tr>
              <a:tr h="419161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solidFill>
                            <a:srgbClr val="0B07F8"/>
                          </a:solidFill>
                        </a:rPr>
                        <a:t>Manguito</a:t>
                      </a:r>
                      <a:endParaRPr lang="es-CL" sz="2400" b="1" dirty="0">
                        <a:solidFill>
                          <a:srgbClr val="0B07F8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400" b="1" dirty="0">
                          <a:solidFill>
                            <a:srgbClr val="0B07F8"/>
                          </a:solidFill>
                        </a:rPr>
                        <a:t>15 - 20 (&gt; 40 años)</a:t>
                      </a:r>
                      <a:endParaRPr lang="es-ES_tradnl" sz="2400" b="1" dirty="0">
                        <a:solidFill>
                          <a:srgbClr val="0B07F8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561139"/>
                  </a:ext>
                </a:extLst>
              </a:tr>
              <a:tr h="419161"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>
                          <a:solidFill>
                            <a:srgbClr val="212BDF"/>
                          </a:solidFill>
                        </a:rPr>
                        <a:t>Fx. Tuberosidad &gt;</a:t>
                      </a:r>
                      <a:endParaRPr lang="es-CL" sz="2400" b="1" dirty="0">
                        <a:solidFill>
                          <a:srgbClr val="212BDF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>
                          <a:solidFill>
                            <a:srgbClr val="212BDF"/>
                          </a:solidFill>
                        </a:rPr>
                        <a:t>15 (&gt; 40 años)</a:t>
                      </a:r>
                      <a:endParaRPr lang="es-CL" sz="2400" b="1" dirty="0">
                        <a:solidFill>
                          <a:srgbClr val="212BDF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219848"/>
                  </a:ext>
                </a:extLst>
              </a:tr>
              <a:tr h="419161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/>
                        <a:t>Nervio Axilar</a:t>
                      </a:r>
                      <a:endParaRPr lang="es-CL" sz="2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/>
                        <a:t>8 – 13 (</a:t>
                      </a:r>
                      <a:r>
                        <a:rPr lang="es-ES_tradnl" sz="2400" b="1" dirty="0" err="1"/>
                        <a:t>neuropraxia</a:t>
                      </a:r>
                      <a:r>
                        <a:rPr lang="es-ES_tradnl" sz="2400" b="1" dirty="0"/>
                        <a:t>)</a:t>
                      </a:r>
                      <a:endParaRPr lang="es-ES_tradnl" sz="2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750879"/>
                  </a:ext>
                </a:extLst>
              </a:tr>
              <a:tr h="419161"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>
                          <a:latin typeface="+mn-lt"/>
                        </a:rPr>
                        <a:t>SLAP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latin typeface="+mn-lt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413842"/>
                  </a:ext>
                </a:extLst>
              </a:tr>
              <a:tr h="419161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latin typeface="+mn-lt"/>
                        </a:rPr>
                        <a:t>HAGL</a:t>
                      </a:r>
                      <a:endParaRPr lang="es-CL" sz="2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/>
                        <a:t>8</a:t>
                      </a:r>
                      <a:endParaRPr lang="es-CL" sz="2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867203"/>
                  </a:ext>
                </a:extLst>
              </a:tr>
            </a:tbl>
          </a:graphicData>
        </a:graphic>
      </p:graphicFrame>
      <p:pic>
        <p:nvPicPr>
          <p:cNvPr id="30" name="Audio 29">
            <a:extLst>
              <a:ext uri="{FF2B5EF4-FFF2-40B4-BE49-F238E27FC236}">
                <a16:creationId xmlns:a16="http://schemas.microsoft.com/office/drawing/2014/main" id="{4A62C2BF-5D64-39C7-15DB-60AD221B6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04763"/>
      </p:ext>
    </p:extLst>
  </p:cSld>
  <p:clrMapOvr>
    <a:masterClrMapping/>
  </p:clrMapOvr>
  <p:transition spd="slow" advTm="274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43662AA-AA4C-B13D-C940-E553533ADB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77" y="1635727"/>
            <a:ext cx="8208912" cy="47811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0B07F8"/>
                </a:solidFill>
              </a:rPr>
              <a:t>Lesiones Asociadas</a:t>
            </a:r>
          </a:p>
          <a:p>
            <a:pPr>
              <a:lnSpc>
                <a:spcPct val="90000"/>
              </a:lnSpc>
            </a:pPr>
            <a:endParaRPr lang="es-ES" sz="3200" b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s-ES" b="1" dirty="0">
                <a:solidFill>
                  <a:srgbClr val="FF0000"/>
                </a:solidFill>
              </a:rPr>
              <a:t>Lesión de </a:t>
            </a:r>
            <a:r>
              <a:rPr lang="es-ES" b="1" dirty="0" err="1">
                <a:solidFill>
                  <a:srgbClr val="FF0000"/>
                </a:solidFill>
              </a:rPr>
              <a:t>Bankart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>
                <a:solidFill>
                  <a:srgbClr val="000000"/>
                </a:solidFill>
              </a:rPr>
              <a:t>(</a:t>
            </a:r>
            <a:r>
              <a:rPr lang="es-ES" b="1" dirty="0" err="1">
                <a:solidFill>
                  <a:srgbClr val="000000"/>
                </a:solidFill>
              </a:rPr>
              <a:t>anteroinf</a:t>
            </a:r>
            <a:r>
              <a:rPr lang="es-ES" b="1" dirty="0">
                <a:solidFill>
                  <a:srgbClr val="000000"/>
                </a:solidFill>
              </a:rPr>
              <a:t>.)</a:t>
            </a:r>
          </a:p>
          <a:p>
            <a:pPr lvl="1">
              <a:lnSpc>
                <a:spcPct val="90000"/>
              </a:lnSpc>
            </a:pPr>
            <a:endParaRPr lang="es-ES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s-ES" b="1" dirty="0">
                <a:solidFill>
                  <a:srgbClr val="009900"/>
                </a:solidFill>
              </a:rPr>
              <a:t>Lesión de Hill-Sachs </a:t>
            </a:r>
            <a:r>
              <a:rPr lang="es-ES" b="1" dirty="0">
                <a:solidFill>
                  <a:srgbClr val="000000"/>
                </a:solidFill>
              </a:rPr>
              <a:t>(</a:t>
            </a:r>
            <a:r>
              <a:rPr lang="es-ES" b="1" dirty="0" err="1">
                <a:solidFill>
                  <a:srgbClr val="000000"/>
                </a:solidFill>
              </a:rPr>
              <a:t>posterolat</a:t>
            </a:r>
            <a:r>
              <a:rPr lang="es-ES" b="1" dirty="0">
                <a:solidFill>
                  <a:srgbClr val="000000"/>
                </a:solidFill>
              </a:rPr>
              <a:t>.)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0059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4" y="1700808"/>
            <a:ext cx="2662585" cy="48965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Conector recto de flecha 10"/>
          <p:cNvCxnSpPr/>
          <p:nvPr/>
        </p:nvCxnSpPr>
        <p:spPr>
          <a:xfrm flipH="1">
            <a:off x="7524328" y="4221088"/>
            <a:ext cx="432048" cy="86409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8172400" y="4293096"/>
            <a:ext cx="792088" cy="1584176"/>
          </a:xfrm>
          <a:prstGeom prst="straightConnector1">
            <a:avLst/>
          </a:prstGeom>
          <a:ln w="50800">
            <a:solidFill>
              <a:srgbClr val="00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811" y="4812871"/>
            <a:ext cx="1872208" cy="17867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disloc_anim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72" y="4812871"/>
            <a:ext cx="1795681" cy="17844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9D0E3C-5EA9-00C2-6C27-B9954656FA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438130"/>
      </p:ext>
    </p:extLst>
  </p:cSld>
  <p:clrMapOvr>
    <a:masterClrMapping/>
  </p:clrMapOvr>
  <p:transition spd="slow" advTm="238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5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1B758D-D341-612E-1A73-49FCBA2428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4000" b="1" dirty="0">
                <a:latin typeface="+mn-lt"/>
                <a:cs typeface="Arial" charset="0"/>
              </a:rPr>
              <a:t>Lesión de </a:t>
            </a:r>
            <a:r>
              <a:rPr lang="es-ES" sz="4000" b="1" dirty="0" err="1">
                <a:latin typeface="+mn-lt"/>
                <a:cs typeface="Arial" charset="0"/>
              </a:rPr>
              <a:t>Bankart</a:t>
            </a:r>
            <a:endParaRPr lang="es-ES" sz="4000" b="1" dirty="0">
              <a:latin typeface="+mn-lt"/>
              <a:cs typeface="Arial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916832"/>
            <a:ext cx="4317355" cy="421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2"/>
            <a:ext cx="4038600" cy="1323975"/>
          </a:xfrm>
        </p:spPr>
        <p:txBody>
          <a:bodyPr/>
          <a:lstStyle/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3278" t="4146" r="3194" b="3010"/>
          <a:stretch/>
        </p:blipFill>
        <p:spPr>
          <a:xfrm>
            <a:off x="5292082" y="2420888"/>
            <a:ext cx="3152503" cy="30741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CE17C9-7DDD-654B-6B7C-267D3D96F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71165"/>
      </p:ext>
    </p:extLst>
  </p:cSld>
  <p:clrMapOvr>
    <a:masterClrMapping/>
  </p:clrMapOvr>
  <p:transition spd="slow" advTm="58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643C151-14E5-8448-E641-55CA6B5BEF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4000" b="1" dirty="0" err="1">
                <a:latin typeface="+mn-lt"/>
                <a:cs typeface="Arial" charset="0"/>
              </a:rPr>
              <a:t>Bankart</a:t>
            </a:r>
            <a:r>
              <a:rPr lang="es-ES" sz="4000" b="1" dirty="0">
                <a:latin typeface="+mn-lt"/>
                <a:cs typeface="Arial" charset="0"/>
              </a:rPr>
              <a:t> </a:t>
            </a:r>
            <a:r>
              <a:rPr lang="es-ES" sz="4000" b="1" dirty="0" err="1">
                <a:latin typeface="+mn-lt"/>
                <a:cs typeface="Arial" charset="0"/>
              </a:rPr>
              <a:t>Oseo</a:t>
            </a:r>
            <a:endParaRPr lang="es-ES" sz="4000" b="1" dirty="0">
              <a:latin typeface="+mn-lt"/>
              <a:cs typeface="Arial" charset="0"/>
            </a:endParaRPr>
          </a:p>
        </p:txBody>
      </p:sp>
      <p:pic>
        <p:nvPicPr>
          <p:cNvPr id="47106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858" y="1725862"/>
            <a:ext cx="3600450" cy="33623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98525" y="5445125"/>
            <a:ext cx="367030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s-ES" sz="2400">
              <a:solidFill>
                <a:srgbClr val="0066FF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s-ES" sz="2400">
              <a:solidFill>
                <a:srgbClr val="0066FF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499D88C-FAFD-0049-B6BD-9B8D070097AA}"/>
              </a:ext>
            </a:extLst>
          </p:cNvPr>
          <p:cNvSpPr/>
          <p:nvPr/>
        </p:nvSpPr>
        <p:spPr>
          <a:xfrm>
            <a:off x="418414" y="5321133"/>
            <a:ext cx="8300821" cy="945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1100" lvl="2" algn="ctr">
              <a:lnSpc>
                <a:spcPct val="130000"/>
              </a:lnSpc>
              <a:defRPr/>
            </a:pPr>
            <a:r>
              <a:rPr lang="es-ES" sz="2800" b="1" dirty="0">
                <a:solidFill>
                  <a:srgbClr val="FF0000"/>
                </a:solidFill>
              </a:rPr>
              <a:t>22% </a:t>
            </a:r>
            <a:r>
              <a:rPr lang="es-ES" sz="2800" b="1" dirty="0">
                <a:sym typeface="Wingdings" pitchFamily="2" charset="2"/>
              </a:rPr>
              <a:t> </a:t>
            </a:r>
            <a:r>
              <a:rPr lang="es-ES" sz="2800" b="1" dirty="0"/>
              <a:t>Después del </a:t>
            </a:r>
            <a:r>
              <a:rPr lang="es-ES" sz="2800" b="1" dirty="0">
                <a:solidFill>
                  <a:srgbClr val="FF0000"/>
                </a:solidFill>
              </a:rPr>
              <a:t>1er episodio</a:t>
            </a:r>
          </a:p>
          <a:p>
            <a:pPr marL="1181100" lvl="2" algn="ctr">
              <a:lnSpc>
                <a:spcPct val="130000"/>
              </a:lnSpc>
              <a:defRPr/>
            </a:pPr>
            <a:r>
              <a:rPr lang="es-ES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0"/>
                <a:cs typeface="Times" charset="0"/>
              </a:rPr>
              <a:t>Taylor et al. AJSM 1997</a:t>
            </a:r>
            <a:endParaRPr lang="es-ES" sz="16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4B6B94-C18F-CF89-52F2-734A69060B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214" t="5906" r="4827" b="11412"/>
          <a:stretch/>
        </p:blipFill>
        <p:spPr>
          <a:xfrm>
            <a:off x="5760512" y="1898806"/>
            <a:ext cx="2830630" cy="3042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C2174DB-10D7-8681-7747-7704A633A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1860"/>
      </p:ext>
    </p:extLst>
  </p:cSld>
  <p:clrMapOvr>
    <a:masterClrMapping/>
  </p:clrMapOvr>
  <p:transition spd="slow" advTm="125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5BCFBD-D9E1-633B-12BA-519080640D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4000" b="1" dirty="0">
                <a:latin typeface="+mn-lt"/>
                <a:cs typeface="Arial" charset="0"/>
              </a:rPr>
              <a:t>Lesión de Hill-</a:t>
            </a:r>
            <a:r>
              <a:rPr lang="es-ES" sz="4000" b="1" dirty="0" err="1">
                <a:latin typeface="+mn-lt"/>
                <a:cs typeface="Arial" charset="0"/>
              </a:rPr>
              <a:t>Sachs</a:t>
            </a:r>
            <a:endParaRPr lang="es-ES" sz="4000" b="1" dirty="0">
              <a:latin typeface="+mn-lt"/>
              <a:cs typeface="Arial" charset="0"/>
            </a:endParaRPr>
          </a:p>
        </p:txBody>
      </p:sp>
      <p:pic>
        <p:nvPicPr>
          <p:cNvPr id="573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420890"/>
            <a:ext cx="4032250" cy="3451225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9" y="1420685"/>
            <a:ext cx="2575446" cy="27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2"/>
          <a:stretch/>
        </p:blipFill>
        <p:spPr bwMode="auto">
          <a:xfrm>
            <a:off x="405371" y="3944431"/>
            <a:ext cx="3096344" cy="236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B7443A-802D-B5E1-E04F-17834306F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77990"/>
      </p:ext>
    </p:extLst>
  </p:cSld>
  <p:clrMapOvr>
    <a:masterClrMapping/>
  </p:clrMapOvr>
  <p:transition spd="slow" advTm="86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DCC787-86CA-1BF4-877F-CF3694C65B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4000" b="1" dirty="0">
                <a:latin typeface="+mn-lt"/>
                <a:cs typeface="Arial" charset="0"/>
              </a:rPr>
              <a:t>Lesión de Hill-</a:t>
            </a:r>
            <a:r>
              <a:rPr lang="es-ES" sz="4000" b="1" dirty="0" err="1">
                <a:latin typeface="+mn-lt"/>
                <a:cs typeface="Arial" charset="0"/>
              </a:rPr>
              <a:t>Sachs</a:t>
            </a:r>
            <a:endParaRPr lang="es-ES" sz="4000" b="1" dirty="0">
              <a:latin typeface="+mn-lt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b="9968"/>
          <a:stretch/>
        </p:blipFill>
        <p:spPr>
          <a:xfrm>
            <a:off x="1043608" y="2209800"/>
            <a:ext cx="7056784" cy="38590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938F67-ABD0-FCC9-2B51-4C8461038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87405"/>
      </p:ext>
    </p:extLst>
  </p:cSld>
  <p:clrMapOvr>
    <a:masterClrMapping/>
  </p:clrMapOvr>
  <p:transition spd="slow" advTm="124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FA40B6-983B-F1D1-2B2F-ADB644E7F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Contenidos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28799"/>
            <a:ext cx="8208912" cy="4675747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0000FF"/>
                </a:solidFill>
              </a:rPr>
              <a:t>Luxación Glenohumeral (GH) Anterior</a:t>
            </a:r>
          </a:p>
          <a:p>
            <a:endParaRPr lang="es-ES_tradnl" sz="3000" b="1" dirty="0"/>
          </a:p>
          <a:p>
            <a:pPr lvl="1"/>
            <a:r>
              <a:rPr lang="es-ES_tradnl" b="1" dirty="0"/>
              <a:t>Generalidades 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/>
              <a:t>Lesiones asociadas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/>
              <a:t>Manejo inicial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/>
              <a:t>Técnicas de reducción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/>
              <a:t>Manejo definitivo del 1º episodio</a:t>
            </a:r>
          </a:p>
          <a:p>
            <a:pPr lvl="1"/>
            <a:endParaRPr lang="es-ES_tradnl" sz="3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_tradnl" sz="4700" b="1" dirty="0"/>
          </a:p>
          <a:p>
            <a:endParaRPr lang="es-ES_tradnl" sz="2400" b="1" dirty="0"/>
          </a:p>
          <a:p>
            <a:pPr lvl="1"/>
            <a:endParaRPr lang="es-ES_tradnl" b="1" dirty="0"/>
          </a:p>
          <a:p>
            <a:pPr marL="0" indent="0">
              <a:buNone/>
            </a:pPr>
            <a:endParaRPr lang="es-ES_tradnl" sz="2600" b="1" dirty="0">
              <a:solidFill>
                <a:srgbClr val="FF0000"/>
              </a:solidFill>
            </a:endParaRPr>
          </a:p>
          <a:p>
            <a:pPr lvl="1"/>
            <a:endParaRPr lang="es-ES_tradnl" b="1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es-ES_tradnl" b="1" dirty="0">
              <a:solidFill>
                <a:srgbClr val="FF0000"/>
              </a:solidFill>
            </a:endParaRPr>
          </a:p>
          <a:p>
            <a:pPr lvl="1"/>
            <a:endParaRPr lang="es-ES_tradnl" sz="1900" b="1" dirty="0">
              <a:solidFill>
                <a:srgbClr val="FF0000"/>
              </a:solidFill>
            </a:endParaRPr>
          </a:p>
          <a:p>
            <a:pPr lvl="2"/>
            <a:endParaRPr lang="es-ES_tradnl" sz="19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s-ES_tradnl" sz="2800" b="1" dirty="0">
              <a:solidFill>
                <a:srgbClr val="0000FF"/>
              </a:solidFill>
            </a:endParaRPr>
          </a:p>
          <a:p>
            <a:endParaRPr lang="es-ES" dirty="0"/>
          </a:p>
          <a:p>
            <a:pPr>
              <a:buFont typeface="Wingdings" charset="0"/>
              <a:buNone/>
            </a:pPr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0C4033-574E-A3C6-E71D-63768C960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89805"/>
      </p:ext>
    </p:extLst>
  </p:cSld>
  <p:clrMapOvr>
    <a:masterClrMapping/>
  </p:clrMapOvr>
  <p:transition spd="slow" advTm="123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CFCA77-769F-1EC6-2BE9-4DCDAC1A16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4000" b="1" dirty="0">
                <a:latin typeface="+mn-lt"/>
                <a:cs typeface="Arial" charset="0"/>
              </a:rPr>
              <a:t>Rotura del Manguito Rotador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4656" y="2085382"/>
            <a:ext cx="4824536" cy="4022725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>
                <a:cs typeface="Arial" charset="0"/>
              </a:rPr>
              <a:t>↑</a:t>
            </a:r>
            <a:r>
              <a:rPr lang="es-ES" sz="2800" b="1" dirty="0">
                <a:cs typeface="Arial" charset="0"/>
              </a:rPr>
              <a:t> </a:t>
            </a:r>
            <a:r>
              <a:rPr lang="es-ES" sz="2800" b="1" dirty="0" err="1">
                <a:cs typeface="Arial" charset="0"/>
              </a:rPr>
              <a:t>Fc</a:t>
            </a:r>
            <a:r>
              <a:rPr lang="es-ES" sz="2800" b="1" dirty="0">
                <a:cs typeface="Arial" charset="0"/>
              </a:rPr>
              <a:t>. &gt; 40 años</a:t>
            </a:r>
          </a:p>
          <a:p>
            <a:pPr eaLnBrk="1" hangingPunct="1">
              <a:defRPr/>
            </a:pPr>
            <a:endParaRPr lang="es-ES" sz="2800" b="1" dirty="0">
              <a:cs typeface="Arial" charset="0"/>
            </a:endParaRPr>
          </a:p>
          <a:p>
            <a:pPr eaLnBrk="1" hangingPunct="1">
              <a:defRPr/>
            </a:pPr>
            <a:r>
              <a:rPr lang="es-ES" sz="2800" b="1" dirty="0">
                <a:cs typeface="Arial" charset="0"/>
              </a:rPr>
              <a:t>15 – 20%</a:t>
            </a:r>
          </a:p>
          <a:p>
            <a:pPr marL="0" indent="0" eaLnBrk="1" hangingPunct="1">
              <a:buNone/>
              <a:defRPr/>
            </a:pPr>
            <a:endParaRPr lang="es-ES" sz="2800" b="1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9AE35-9112-4851-4136-FBA1D3D0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60" y="1955926"/>
            <a:ext cx="2871811" cy="294614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 18">
            <a:extLst>
              <a:ext uri="{FF2B5EF4-FFF2-40B4-BE49-F238E27FC236}">
                <a16:creationId xmlns:a16="http://schemas.microsoft.com/office/drawing/2014/main" id="{73D6C801-C376-0E8E-F870-F5C33634C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2668"/>
      </p:ext>
    </p:extLst>
  </p:cSld>
  <p:clrMapOvr>
    <a:masterClrMapping/>
  </p:clrMapOvr>
  <p:transition spd="slow" advTm="256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CFCA77-769F-1EC6-2BE9-4DCDAC1A16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4000" b="1" dirty="0">
                <a:latin typeface="+mn-lt"/>
                <a:cs typeface="Arial" charset="0"/>
              </a:rPr>
              <a:t>Fractura de Tuberosidad Mayor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2069053"/>
            <a:ext cx="4824536" cy="4022725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>
                <a:cs typeface="Arial" charset="0"/>
              </a:rPr>
              <a:t>↑ </a:t>
            </a:r>
            <a:r>
              <a:rPr lang="es-ES" sz="2800" b="1" dirty="0" err="1">
                <a:cs typeface="Arial" charset="0"/>
              </a:rPr>
              <a:t>Fc</a:t>
            </a:r>
            <a:r>
              <a:rPr lang="es-ES" sz="2800" b="1" dirty="0">
                <a:cs typeface="Arial" charset="0"/>
              </a:rPr>
              <a:t>. en Mujeres &gt; 40 años</a:t>
            </a:r>
          </a:p>
          <a:p>
            <a:pPr eaLnBrk="1" hangingPunct="1">
              <a:defRPr/>
            </a:pPr>
            <a:endParaRPr lang="es-ES" sz="2800" b="1" dirty="0">
              <a:cs typeface="Arial" charset="0"/>
            </a:endParaRPr>
          </a:p>
          <a:p>
            <a:pPr eaLnBrk="1" hangingPunct="1">
              <a:defRPr/>
            </a:pPr>
            <a:r>
              <a:rPr lang="es-ES" sz="2800" b="1" dirty="0">
                <a:cs typeface="Arial" charset="0"/>
              </a:rPr>
              <a:t>10 – 15% </a:t>
            </a:r>
          </a:p>
          <a:p>
            <a:pPr eaLnBrk="1" hangingPunct="1">
              <a:defRPr/>
            </a:pPr>
            <a:endParaRPr lang="es-ES" sz="2800" b="1" dirty="0">
              <a:solidFill>
                <a:srgbClr val="0000FF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s-ES" sz="2800" b="1" dirty="0">
                <a:solidFill>
                  <a:srgbClr val="0000FF"/>
                </a:solidFill>
                <a:cs typeface="Arial" charset="0"/>
              </a:rPr>
              <a:t>Considerar desplazada</a:t>
            </a:r>
          </a:p>
          <a:p>
            <a:pPr eaLnBrk="1" hangingPunct="1">
              <a:defRPr/>
            </a:pPr>
            <a:endParaRPr lang="es-ES" sz="2800" b="1" dirty="0">
              <a:solidFill>
                <a:srgbClr val="0000FF"/>
              </a:solidFill>
              <a:cs typeface="Arial" charset="0"/>
            </a:endParaRPr>
          </a:p>
          <a:p>
            <a:pPr lvl="1" eaLnBrk="1" hangingPunct="1">
              <a:defRPr/>
            </a:pPr>
            <a:r>
              <a:rPr lang="es-ES" sz="2800" b="1" dirty="0">
                <a:solidFill>
                  <a:srgbClr val="FF0000"/>
                </a:solidFill>
                <a:cs typeface="Arial" charset="0"/>
              </a:rPr>
              <a:t>&gt; 5 mm</a:t>
            </a:r>
          </a:p>
        </p:txBody>
      </p:sp>
      <p:pic>
        <p:nvPicPr>
          <p:cNvPr id="9218" name="Picture 2" descr="https://www.shoulderdoc.co.uk/images/uploaded/greater%20tuberosity%20fracture.jpg">
            <a:extLst>
              <a:ext uri="{FF2B5EF4-FFF2-40B4-BE49-F238E27FC236}">
                <a16:creationId xmlns:a16="http://schemas.microsoft.com/office/drawing/2014/main" id="{991CD4D5-928B-504B-AB75-54DEEC296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01" b="13472"/>
          <a:stretch/>
        </p:blipFill>
        <p:spPr bwMode="auto">
          <a:xfrm>
            <a:off x="5868144" y="2597604"/>
            <a:ext cx="2952328" cy="27220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B63CA6B9-C4BA-7836-0E08-2D6570704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1479"/>
      </p:ext>
    </p:extLst>
  </p:cSld>
  <p:clrMapOvr>
    <a:masterClrMapping/>
  </p:clrMapOvr>
  <p:transition spd="slow" advTm="192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A19A33-ACC6-6E52-6B3F-1B0B22D6C7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4000" b="1" dirty="0">
                <a:latin typeface="+mn-lt"/>
                <a:cs typeface="Arial" charset="0"/>
              </a:rPr>
              <a:t>Otras Lesiones Asociadas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772816"/>
            <a:ext cx="4032448" cy="4916172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>
                <a:solidFill>
                  <a:srgbClr val="FF0000"/>
                </a:solidFill>
                <a:cs typeface="Arial" charset="0"/>
              </a:rPr>
              <a:t>HAGL </a:t>
            </a:r>
            <a:r>
              <a:rPr lang="es-ES" b="1" dirty="0">
                <a:cs typeface="Arial" charset="0"/>
              </a:rPr>
              <a:t>(8%)</a:t>
            </a:r>
          </a:p>
          <a:p>
            <a:pPr eaLnBrk="1" hangingPunct="1">
              <a:defRPr/>
            </a:pPr>
            <a:endParaRPr lang="es-ES" sz="2400" b="1" dirty="0">
              <a:solidFill>
                <a:srgbClr val="FF0000"/>
              </a:solidFill>
              <a:cs typeface="Arial" charset="0"/>
            </a:endParaRPr>
          </a:p>
          <a:p>
            <a:pPr lvl="1" eaLnBrk="1" hangingPunct="1">
              <a:defRPr/>
            </a:pPr>
            <a:r>
              <a:rPr lang="es-ES" b="1" dirty="0">
                <a:solidFill>
                  <a:srgbClr val="111111"/>
                </a:solidFill>
                <a:cs typeface="Arial" charset="0"/>
              </a:rPr>
              <a:t>Avulsión Humeral del Ligamento GH</a:t>
            </a:r>
          </a:p>
          <a:p>
            <a:pPr marL="685800" lvl="2" indent="0" eaLnBrk="1" hangingPunct="1">
              <a:buNone/>
              <a:defRPr/>
            </a:pPr>
            <a:r>
              <a:rPr lang="es-ES" sz="2600" b="1" dirty="0">
                <a:solidFill>
                  <a:srgbClr val="111111"/>
                </a:solidFill>
                <a:cs typeface="Arial" charset="0"/>
              </a:rPr>
              <a:t> </a:t>
            </a:r>
            <a:endParaRPr lang="es-ES" sz="2600" b="1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defRPr/>
            </a:pPr>
            <a:endParaRPr lang="es-ES" sz="1400" b="1" dirty="0">
              <a:solidFill>
                <a:srgbClr val="11111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s-ES" b="1" dirty="0">
                <a:solidFill>
                  <a:srgbClr val="FF0000"/>
                </a:solidFill>
                <a:cs typeface="Arial" charset="0"/>
              </a:rPr>
              <a:t>SLAP </a:t>
            </a:r>
            <a:r>
              <a:rPr lang="es-ES" b="1" dirty="0">
                <a:cs typeface="Arial" charset="0"/>
              </a:rPr>
              <a:t>(8%)</a:t>
            </a:r>
          </a:p>
          <a:p>
            <a:pPr eaLnBrk="1" hangingPunct="1">
              <a:defRPr/>
            </a:pPr>
            <a:endParaRPr lang="es-ES" sz="2400" b="1" dirty="0">
              <a:solidFill>
                <a:srgbClr val="111111"/>
              </a:solidFill>
              <a:cs typeface="Arial" charset="0"/>
            </a:endParaRPr>
          </a:p>
          <a:p>
            <a:pPr lvl="1" eaLnBrk="1" hangingPunct="1">
              <a:defRPr/>
            </a:pPr>
            <a:r>
              <a:rPr lang="es-ES" b="1" dirty="0">
                <a:solidFill>
                  <a:srgbClr val="111111"/>
                </a:solidFill>
                <a:cs typeface="Arial" charset="0"/>
              </a:rPr>
              <a:t>Lesión del </a:t>
            </a:r>
            <a:r>
              <a:rPr lang="es-ES" b="1" dirty="0" err="1">
                <a:solidFill>
                  <a:srgbClr val="111111"/>
                </a:solidFill>
                <a:cs typeface="Arial" charset="0"/>
              </a:rPr>
              <a:t>Labrum</a:t>
            </a:r>
            <a:r>
              <a:rPr lang="es-ES" b="1" dirty="0">
                <a:solidFill>
                  <a:srgbClr val="111111"/>
                </a:solidFill>
                <a:cs typeface="Arial" charset="0"/>
              </a:rPr>
              <a:t> Superior de Anterior a Posterior </a:t>
            </a:r>
          </a:p>
          <a:p>
            <a:pPr lvl="1" eaLnBrk="1" hangingPunct="1">
              <a:buFontTx/>
              <a:buNone/>
              <a:defRPr/>
            </a:pPr>
            <a:endParaRPr lang="es-ES" dirty="0">
              <a:solidFill>
                <a:srgbClr val="CC330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s-ES" dirty="0">
              <a:solidFill>
                <a:srgbClr val="CC3300"/>
              </a:solidFill>
              <a:latin typeface="Arial" charset="0"/>
              <a:cs typeface="Arial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95" y="2449922"/>
            <a:ext cx="2878979" cy="25650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8ED1E3F-53F5-AA45-8D60-2F907D5149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9" t="59406" r="58358" b="2464"/>
          <a:stretch/>
        </p:blipFill>
        <p:spPr>
          <a:xfrm>
            <a:off x="5687135" y="2846195"/>
            <a:ext cx="2865939" cy="25650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AC0F4F3-B1AE-354F-A651-F1F9891E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56" y="3203511"/>
            <a:ext cx="2354292" cy="289507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9574262F-40E9-7B48-8874-FA71C5FB3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56" y="3634527"/>
            <a:ext cx="2354292" cy="2570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78CF87-E308-9F1D-F6B9-527ACF8E78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551791"/>
      </p:ext>
    </p:extLst>
  </p:cSld>
  <p:clrMapOvr>
    <a:masterClrMapping/>
  </p:clrMapOvr>
  <p:transition spd="slow" advTm="230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FEC03C-4889-DC6D-232A-706C66748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0" y="2276872"/>
            <a:ext cx="9144000" cy="1324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000" b="1" dirty="0"/>
              <a:t>MANEJO INICIAL</a:t>
            </a:r>
            <a:endParaRPr lang="es-ES" sz="4000" dirty="0"/>
          </a:p>
          <a:p>
            <a:pPr marL="0" indent="0" algn="ctr">
              <a:buNone/>
            </a:pPr>
            <a:endParaRPr lang="es-ES" sz="4000" dirty="0"/>
          </a:p>
          <a:p>
            <a:pPr marL="0" indent="0" algn="ctr">
              <a:buNone/>
            </a:pPr>
            <a:r>
              <a:rPr lang="es-ES" sz="4000" b="1" dirty="0"/>
              <a:t>LUXACION GH ANTERIOR</a:t>
            </a:r>
          </a:p>
          <a:p>
            <a:pPr marL="0" indent="0" algn="ctr">
              <a:buNone/>
            </a:pPr>
            <a:endParaRPr lang="es-ES" sz="4000" dirty="0"/>
          </a:p>
          <a:p>
            <a:pPr marL="0" indent="0" algn="ctr">
              <a:buNone/>
            </a:pPr>
            <a:r>
              <a:rPr lang="es-ES" sz="4000" b="1" dirty="0"/>
              <a:t>1º EPISODIO</a:t>
            </a:r>
          </a:p>
          <a:p>
            <a:pPr marL="0" indent="0" algn="ctr">
              <a:buNone/>
            </a:pPr>
            <a:endParaRPr lang="es-ES" sz="4000" b="1" dirty="0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067F00F1-E931-7959-3E58-D8314D832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4894"/>
      </p:ext>
    </p:extLst>
  </p:cSld>
  <p:clrMapOvr>
    <a:masterClrMapping/>
  </p:clrMapOvr>
  <p:transition spd="slow" advTm="85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1020FD-DFB0-4776-2C99-5D446369F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7857EF-3838-0C17-914A-0AB40520563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6628" y="1793215"/>
            <a:ext cx="8330744" cy="4415079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solidFill>
                  <a:srgbClr val="FF0000"/>
                </a:solidFill>
                <a:latin typeface="+mn-lt"/>
              </a:rPr>
              <a:t>Generalidades </a:t>
            </a:r>
          </a:p>
          <a:p>
            <a:endParaRPr lang="es-CL" sz="1800" dirty="0"/>
          </a:p>
          <a:p>
            <a:pPr lvl="1"/>
            <a:r>
              <a:rPr lang="es-CL" sz="2600" dirty="0">
                <a:solidFill>
                  <a:srgbClr val="212BDF"/>
                </a:solidFill>
              </a:rPr>
              <a:t>¡N</a:t>
            </a:r>
            <a:r>
              <a:rPr lang="es-CL" sz="2600" b="1" dirty="0">
                <a:solidFill>
                  <a:srgbClr val="212BDF"/>
                </a:solidFill>
                <a:latin typeface="+mn-lt"/>
              </a:rPr>
              <a:t>o </a:t>
            </a:r>
            <a:r>
              <a:rPr lang="es-CL" sz="2600" b="1" dirty="0">
                <a:solidFill>
                  <a:srgbClr val="0000FF"/>
                </a:solidFill>
                <a:latin typeface="+mn-lt"/>
              </a:rPr>
              <a:t>demorar la reducción </a:t>
            </a:r>
            <a:r>
              <a:rPr lang="es-CL" sz="2600" b="1" dirty="0">
                <a:latin typeface="+mn-lt"/>
              </a:rPr>
              <a:t>de la articulación!</a:t>
            </a:r>
          </a:p>
          <a:p>
            <a:pPr lvl="1"/>
            <a:endParaRPr lang="es-CL" sz="2600" b="1" dirty="0">
              <a:latin typeface="+mn-lt"/>
            </a:endParaRPr>
          </a:p>
          <a:p>
            <a:pPr lvl="2"/>
            <a:r>
              <a:rPr lang="es-CL" sz="2600" dirty="0"/>
              <a:t>Reducción cerrada </a:t>
            </a:r>
            <a:r>
              <a:rPr lang="es-CL" sz="2600" dirty="0">
                <a:solidFill>
                  <a:srgbClr val="212BDF"/>
                </a:solidFill>
              </a:rPr>
              <a:t>&gt; 24 h </a:t>
            </a:r>
            <a:r>
              <a:rPr lang="es-CL" sz="2600" dirty="0"/>
              <a:t>aumenta el riesgo de:</a:t>
            </a:r>
          </a:p>
          <a:p>
            <a:pPr lvl="1"/>
            <a:endParaRPr lang="es-CL" sz="2600" b="1" dirty="0">
              <a:latin typeface="+mn-lt"/>
            </a:endParaRPr>
          </a:p>
          <a:p>
            <a:pPr lvl="3"/>
            <a:r>
              <a:rPr lang="es-CL" sz="2600" dirty="0"/>
              <a:t>Reducción inestable </a:t>
            </a:r>
          </a:p>
          <a:p>
            <a:pPr lvl="3"/>
            <a:endParaRPr lang="es-CL" sz="2600" dirty="0"/>
          </a:p>
          <a:p>
            <a:pPr lvl="3"/>
            <a:r>
              <a:rPr lang="es-CL" sz="2600" dirty="0"/>
              <a:t>Contractura muscular periarticular</a:t>
            </a:r>
          </a:p>
          <a:p>
            <a:pPr lvl="3"/>
            <a:endParaRPr lang="es-CL" sz="2600" dirty="0"/>
          </a:p>
          <a:p>
            <a:pPr lvl="3"/>
            <a:r>
              <a:rPr lang="es-CL" sz="2600" dirty="0"/>
              <a:t>Lesión neurovascular </a:t>
            </a:r>
          </a:p>
          <a:p>
            <a:pPr marL="342900" lvl="1" indent="0">
              <a:buNone/>
            </a:pPr>
            <a:endParaRPr lang="es-CL" b="1" dirty="0">
              <a:latin typeface="+mn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5D83C8-12B6-15EE-B971-6D788A1361FD}"/>
              </a:ext>
            </a:extLst>
          </p:cNvPr>
          <p:cNvSpPr txBox="1">
            <a:spLocks noChangeArrowheads="1"/>
          </p:cNvSpPr>
          <p:nvPr/>
        </p:nvSpPr>
        <p:spPr>
          <a:xfrm>
            <a:off x="406628" y="263476"/>
            <a:ext cx="8330744" cy="742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600" b="1" dirty="0">
                <a:latin typeface="+mn-lt"/>
              </a:rPr>
              <a:t>Manejo Inicial de la Luxación GH Anterior</a:t>
            </a: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91C35B3C-C3F7-4EB2-066E-7D9478DC9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7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0"/>
    </mc:Choice>
    <mc:Fallback>
      <p:transition spd="slow" advTm="2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5EB875-BF3C-D93D-36FC-32B839D3D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Inicial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CFFEBC1-051E-9440-9650-226EFEFF8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6964157"/>
              </p:ext>
            </p:extLst>
          </p:nvPr>
        </p:nvGraphicFramePr>
        <p:xfrm>
          <a:off x="323528" y="1498674"/>
          <a:ext cx="849694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800AD8-F865-02BC-409C-D6A830A11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290049"/>
      </p:ext>
    </p:extLst>
  </p:cSld>
  <p:clrMapOvr>
    <a:masterClrMapping/>
  </p:clrMapOvr>
  <p:transition spd="slow" advTm="403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F22DA6-0E62-3C41-A959-1A49282F0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CF22DA6-0E62-3C41-A959-1A49282F08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05A9EA-F763-964E-81A1-7872DC1AE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EF05A9EA-F763-964E-81A1-7872DC1AE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0C1F3B-CC04-4549-BAFC-4E79444FC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D00C1F3B-CC04-4549-BAFC-4E79444FC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11EFAA-7149-D847-954E-5A955E026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1511EFAA-7149-D847-954E-5A955E026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DDA2A6-2047-B045-A7E5-F2C0B532E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51DDA2A6-2047-B045-A7E5-F2C0B532EF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4F3E2D-8127-394A-95DC-01454F898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04F3E2D-8127-394A-95DC-01454F898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08FFA5-A1B1-C34C-A16B-063963750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608FFA5-A1B1-C34C-A16B-063963750D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D2F047-8B23-5946-9382-F2753A322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06D2F047-8B23-5946-9382-F2753A322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DBCF2D-55B8-BE45-A8D8-D77090A45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63DBCF2D-55B8-BE45-A8D8-D77090A45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FC462A-0FD6-884D-BF3D-FEF0DFE37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>
                                            <p:graphicEl>
                                              <a:dgm id="{21FC462A-0FD6-884D-BF3D-FEF0DFE37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F4F91-7B79-EE43-B5B3-1B2A4E640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825F4F91-7B79-EE43-B5B3-1B2A4E6402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62CE0F-BC16-643C-3D1C-33857C9FB6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Inicial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437" y="1400824"/>
            <a:ext cx="5984270" cy="50984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FF"/>
                </a:solidFill>
              </a:rPr>
              <a:t>Analgesia Intravenosa + Sedación</a:t>
            </a:r>
          </a:p>
          <a:p>
            <a:pPr>
              <a:lnSpc>
                <a:spcPct val="120000"/>
              </a:lnSpc>
            </a:pPr>
            <a:endParaRPr lang="es-ES" sz="1300" b="1" dirty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 err="1"/>
              <a:t>Opiodes</a:t>
            </a:r>
            <a:r>
              <a:rPr lang="es-ES" sz="2800" b="1" dirty="0"/>
              <a:t> + BDZ</a:t>
            </a:r>
          </a:p>
          <a:p>
            <a:pPr lvl="1">
              <a:lnSpc>
                <a:spcPct val="120000"/>
              </a:lnSpc>
            </a:pPr>
            <a:endParaRPr lang="es-ES" sz="1300" b="1" dirty="0"/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/>
              <a:t>Monitorización de la </a:t>
            </a:r>
            <a:r>
              <a:rPr lang="es-ES" sz="2800" b="1" dirty="0">
                <a:solidFill>
                  <a:srgbClr val="FF0000"/>
                </a:solidFill>
              </a:rPr>
              <a:t>vía aérea</a:t>
            </a:r>
          </a:p>
          <a:p>
            <a:pPr marL="685800" lvl="2" indent="0">
              <a:lnSpc>
                <a:spcPct val="120000"/>
              </a:lnSpc>
              <a:buNone/>
            </a:pPr>
            <a:endParaRPr lang="es-ES" sz="1800" b="1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FF"/>
                </a:solidFill>
              </a:rPr>
              <a:t>Anestesia Local </a:t>
            </a:r>
            <a:r>
              <a:rPr lang="es-ES" sz="2800" b="1" dirty="0">
                <a:solidFill>
                  <a:srgbClr val="0B07F8"/>
                </a:solidFill>
              </a:rPr>
              <a:t>(Lidocaína 1%, 10-20 </a:t>
            </a:r>
            <a:r>
              <a:rPr lang="es-ES" sz="2800" b="1" dirty="0" err="1">
                <a:solidFill>
                  <a:srgbClr val="0B07F8"/>
                </a:solidFill>
              </a:rPr>
              <a:t>mL</a:t>
            </a:r>
            <a:r>
              <a:rPr lang="es-ES" sz="2800" b="1" dirty="0">
                <a:solidFill>
                  <a:srgbClr val="0B07F8"/>
                </a:solidFill>
              </a:rPr>
              <a:t>)</a:t>
            </a:r>
          </a:p>
          <a:p>
            <a:pPr lvl="1">
              <a:lnSpc>
                <a:spcPct val="120000"/>
              </a:lnSpc>
            </a:pPr>
            <a:endParaRPr lang="es-ES" sz="1300" b="1" dirty="0">
              <a:solidFill>
                <a:srgbClr val="0B07F8"/>
              </a:solidFill>
            </a:endParaRP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/>
              <a:t>Efectivo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/>
              <a:t>No requiere monitorización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/>
              <a:t>Menor tiempo en S.U.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2800" b="1" dirty="0"/>
              <a:t>Riesgo de infección: muy bajo</a:t>
            </a:r>
          </a:p>
          <a:p>
            <a:pPr>
              <a:lnSpc>
                <a:spcPct val="80000"/>
              </a:lnSpc>
            </a:pPr>
            <a:endParaRPr lang="es-ES" sz="3500" b="1" dirty="0">
              <a:solidFill>
                <a:srgbClr val="0000FF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5" y="1935480"/>
            <a:ext cx="2278595" cy="37976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Imagen a tamaño completo de 'Management of Common Dislocations'">
            <a:extLst>
              <a:ext uri="{FF2B5EF4-FFF2-40B4-BE49-F238E27FC236}">
                <a16:creationId xmlns:a16="http://schemas.microsoft.com/office/drawing/2014/main" id="{82B5880F-0E43-00F2-E749-F7489E207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997" r="51574" b="9798"/>
          <a:stretch/>
        </p:blipFill>
        <p:spPr bwMode="auto">
          <a:xfrm>
            <a:off x="6197603" y="4207236"/>
            <a:ext cx="2771800" cy="191682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Audio 43">
            <a:extLst>
              <a:ext uri="{FF2B5EF4-FFF2-40B4-BE49-F238E27FC236}">
                <a16:creationId xmlns:a16="http://schemas.microsoft.com/office/drawing/2014/main" id="{BAAA6CB2-1CA2-B7A5-F2F9-765332C66F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225192"/>
      </p:ext>
    </p:extLst>
  </p:cSld>
  <p:clrMapOvr>
    <a:masterClrMapping/>
  </p:clrMapOvr>
  <p:transition spd="slow" advTm="589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B305B5D-3B3E-69A5-3759-397D06DE1F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E72E881-93A3-BBEE-27DD-E15D622E1A9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" y="548680"/>
            <a:ext cx="8828671" cy="1357084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9D914EC-8A67-900E-B8E0-0B5DAC599DCF}"/>
              </a:ext>
            </a:extLst>
          </p:cNvPr>
          <p:cNvSpPr txBox="1"/>
          <p:nvPr/>
        </p:nvSpPr>
        <p:spPr>
          <a:xfrm>
            <a:off x="4449831" y="1988842"/>
            <a:ext cx="4536504" cy="430887"/>
          </a:xfrm>
          <a:prstGeom prst="rect">
            <a:avLst/>
          </a:prstGeom>
          <a:solidFill>
            <a:schemeClr val="bg1"/>
          </a:solidFill>
          <a:ln>
            <a:solidFill>
              <a:srgbClr val="0B07F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err="1">
                <a:solidFill>
                  <a:srgbClr val="0000FF"/>
                </a:solidFill>
                <a:latin typeface="+mn-lt"/>
              </a:rPr>
              <a:t>Sithamparapillai</a:t>
            </a:r>
            <a:r>
              <a:rPr lang="es-ES_tradnl" sz="2200" b="1" dirty="0">
                <a:solidFill>
                  <a:srgbClr val="0000FF"/>
                </a:solidFill>
                <a:latin typeface="+mn-lt"/>
              </a:rPr>
              <a:t> A. et al, CAEP, 2022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3CA1AE8-4462-7F03-D34B-84993A50E3F8}"/>
              </a:ext>
            </a:extLst>
          </p:cNvPr>
          <p:cNvSpPr/>
          <p:nvPr/>
        </p:nvSpPr>
        <p:spPr>
          <a:xfrm>
            <a:off x="832209" y="3118323"/>
            <a:ext cx="7479581" cy="2887579"/>
          </a:xfrm>
          <a:prstGeom prst="roundRect">
            <a:avLst/>
          </a:prstGeom>
          <a:solidFill>
            <a:srgbClr val="0B07F8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rgbClr val="FFFF00"/>
                </a:solidFill>
              </a:rPr>
              <a:t>Lidocaína Intraarticular</a:t>
            </a:r>
          </a:p>
          <a:p>
            <a:pPr algn="ctr"/>
            <a:endParaRPr lang="es-CL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b="1" dirty="0"/>
              <a:t>Efectividad comparable a la sedación 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L" sz="1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b="1" dirty="0"/>
              <a:t>↓ Efectos adversos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L" sz="1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b="1" dirty="0"/>
              <a:t>↓ Estadía hospitalaria </a:t>
            </a:r>
          </a:p>
        </p:txBody>
      </p:sp>
      <p:pic>
        <p:nvPicPr>
          <p:cNvPr id="16" name="Audio 15">
            <a:extLst>
              <a:ext uri="{FF2B5EF4-FFF2-40B4-BE49-F238E27FC236}">
                <a16:creationId xmlns:a16="http://schemas.microsoft.com/office/drawing/2014/main" id="{E6F530F1-7884-6E8A-74B7-858329BD38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561584"/>
      </p:ext>
    </p:extLst>
  </p:cSld>
  <p:clrMapOvr>
    <a:masterClrMapping/>
  </p:clrMapOvr>
  <p:transition spd="slow" advTm="243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48DD63-4EB1-190E-F716-F2EB225B4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584176"/>
            <a:ext cx="8424936" cy="5157192"/>
          </a:xfrm>
        </p:spPr>
        <p:txBody>
          <a:bodyPr>
            <a:normAutofit lnSpcReduction="10000"/>
          </a:bodyPr>
          <a:lstStyle/>
          <a:p>
            <a:r>
              <a:rPr lang="es-ES_tradnl" sz="3000" b="1" dirty="0">
                <a:solidFill>
                  <a:srgbClr val="0000FF"/>
                </a:solidFill>
              </a:rPr>
              <a:t>TECNICA IDEAL</a:t>
            </a:r>
          </a:p>
          <a:p>
            <a:endParaRPr lang="es-ES_tradnl" sz="2600" b="1" dirty="0">
              <a:solidFill>
                <a:srgbClr val="0000FF"/>
              </a:solidFill>
            </a:endParaRPr>
          </a:p>
          <a:p>
            <a:pPr lvl="1"/>
            <a:r>
              <a:rPr lang="es-ES_tradnl" sz="2800" b="1" dirty="0"/>
              <a:t>Efectiva</a:t>
            </a:r>
          </a:p>
          <a:p>
            <a:pPr lvl="1"/>
            <a:endParaRPr lang="es-ES_tradnl" sz="1100" b="1" dirty="0"/>
          </a:p>
          <a:p>
            <a:pPr lvl="1"/>
            <a:r>
              <a:rPr lang="es-ES_tradnl" sz="2800" b="1" dirty="0"/>
              <a:t>Rápida</a:t>
            </a:r>
          </a:p>
          <a:p>
            <a:pPr lvl="1"/>
            <a:endParaRPr lang="es-ES_tradnl" sz="1100" b="1" dirty="0"/>
          </a:p>
          <a:p>
            <a:pPr lvl="1"/>
            <a:r>
              <a:rPr lang="es-ES_tradnl" sz="2800" b="1" dirty="0"/>
              <a:t>Simple</a:t>
            </a:r>
          </a:p>
          <a:p>
            <a:pPr lvl="1"/>
            <a:endParaRPr lang="es-ES_tradnl" sz="2800" b="1" dirty="0"/>
          </a:p>
          <a:p>
            <a:pPr lvl="1"/>
            <a:r>
              <a:rPr lang="es-ES_tradnl" sz="2800" b="1" dirty="0">
                <a:solidFill>
                  <a:srgbClr val="FF0000"/>
                </a:solidFill>
              </a:rPr>
              <a:t>Bajo requerimiento de:</a:t>
            </a:r>
          </a:p>
          <a:p>
            <a:pPr lvl="1"/>
            <a:endParaRPr lang="es-ES_tradnl" sz="1000" b="1" dirty="0"/>
          </a:p>
          <a:p>
            <a:pPr lvl="2"/>
            <a:r>
              <a:rPr lang="es-ES_tradnl" sz="2800" b="1" dirty="0"/>
              <a:t>Fuerza</a:t>
            </a:r>
          </a:p>
          <a:p>
            <a:pPr lvl="2"/>
            <a:r>
              <a:rPr lang="es-ES_tradnl" sz="2800" b="1" dirty="0"/>
              <a:t>Analgesia</a:t>
            </a:r>
          </a:p>
          <a:p>
            <a:pPr lvl="2"/>
            <a:r>
              <a:rPr lang="es-ES_tradnl" sz="2800" b="1" dirty="0"/>
              <a:t>Asistencia</a:t>
            </a:r>
          </a:p>
          <a:p>
            <a:pPr lvl="2"/>
            <a:endParaRPr lang="es-ES_tradnl" b="1" dirty="0">
              <a:solidFill>
                <a:srgbClr val="0000FF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S_tradnl" b="1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endParaRPr lang="es-ES_tradnl" dirty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0EF9A2-4505-3F4F-AD90-28F493256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931" y="2305564"/>
            <a:ext cx="3301703" cy="18572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8BCB25-10A7-5107-40F6-BA251DA68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15527"/>
      </p:ext>
    </p:extLst>
  </p:cSld>
  <p:clrMapOvr>
    <a:masterClrMapping/>
  </p:clrMapOvr>
  <p:transition spd="slow" advTm="115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D08041-B46D-999D-2A6A-66391DF2C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8424936" cy="5157192"/>
          </a:xfrm>
        </p:spPr>
        <p:txBody>
          <a:bodyPr>
            <a:normAutofit/>
          </a:bodyPr>
          <a:lstStyle/>
          <a:p>
            <a:pPr lvl="2"/>
            <a:endParaRPr lang="es-ES_tradnl" b="1" dirty="0">
              <a:solidFill>
                <a:srgbClr val="0000FF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S_tradnl" b="1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endParaRPr lang="es-ES_tradnl" dirty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Técnicas de Reducción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4E30C3-257D-7A47-9A1F-163F3332A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1" y="1527452"/>
            <a:ext cx="7726778" cy="51511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BA0C6CB-B5FB-6249-868D-EF7F41DFF768}"/>
              </a:ext>
            </a:extLst>
          </p:cNvPr>
          <p:cNvSpPr txBox="1"/>
          <p:nvPr/>
        </p:nvSpPr>
        <p:spPr>
          <a:xfrm>
            <a:off x="5867252" y="1155317"/>
            <a:ext cx="30608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i="1" dirty="0" err="1">
                <a:solidFill>
                  <a:srgbClr val="0000FF"/>
                </a:solidFill>
                <a:latin typeface="+mj-lt"/>
              </a:rPr>
              <a:t>Youm</a:t>
            </a:r>
            <a:r>
              <a:rPr lang="es-ES_tradnl" sz="2000" b="1" i="1" dirty="0">
                <a:solidFill>
                  <a:srgbClr val="0000FF"/>
                </a:solidFill>
                <a:latin typeface="+mj-lt"/>
              </a:rPr>
              <a:t> et al, JAAOS, 2014</a:t>
            </a:r>
            <a:endParaRPr lang="es-ES_tradnl" sz="2000" b="1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6E3AD456-4231-3044-DDC3-019A9BADA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38725"/>
      </p:ext>
    </p:extLst>
  </p:cSld>
  <p:clrMapOvr>
    <a:masterClrMapping/>
  </p:clrMapOvr>
  <p:transition spd="slow" advTm="314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BE3037A-E6FF-11EA-B3A2-7846D342A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28800"/>
            <a:ext cx="8208912" cy="4968552"/>
          </a:xfrm>
        </p:spPr>
        <p:txBody>
          <a:bodyPr>
            <a:normAutofit/>
          </a:bodyPr>
          <a:lstStyle/>
          <a:p>
            <a:r>
              <a:rPr lang="es-ES_tradnl" sz="2800" b="1" dirty="0"/>
              <a:t>Luxación de articulación mayor </a:t>
            </a:r>
            <a:r>
              <a:rPr lang="es-ES_tradnl" sz="2800" b="1" dirty="0">
                <a:solidFill>
                  <a:srgbClr val="0B07F8"/>
                </a:solidFill>
              </a:rPr>
              <a:t>más frecuente </a:t>
            </a:r>
            <a:r>
              <a:rPr lang="es-ES_tradnl" sz="2800" b="1" dirty="0"/>
              <a:t>del organismo</a:t>
            </a:r>
          </a:p>
          <a:p>
            <a:endParaRPr lang="es-ES_tradnl" sz="2800" b="1" dirty="0"/>
          </a:p>
          <a:p>
            <a:r>
              <a:rPr lang="es-ES_tradnl" sz="2800" b="1" dirty="0"/>
              <a:t>Más frecuente en </a:t>
            </a:r>
            <a:r>
              <a:rPr lang="es-ES_tradnl" sz="2800" b="1" dirty="0">
                <a:solidFill>
                  <a:srgbClr val="0000FF"/>
                </a:solidFill>
              </a:rPr>
              <a:t>hombres </a:t>
            </a:r>
            <a:r>
              <a:rPr lang="es-ES_tradnl" sz="2800" b="1" dirty="0"/>
              <a:t>(72%)</a:t>
            </a:r>
          </a:p>
          <a:p>
            <a:endParaRPr lang="es-ES_tradnl" sz="2800" b="1" dirty="0"/>
          </a:p>
          <a:p>
            <a:pPr lvl="1"/>
            <a:r>
              <a:rPr lang="es-ES_tradnl" sz="2800" b="1" dirty="0">
                <a:solidFill>
                  <a:srgbClr val="FF0000"/>
                </a:solidFill>
              </a:rPr>
              <a:t>Traumática</a:t>
            </a:r>
          </a:p>
          <a:p>
            <a:pPr marL="0" indent="0">
              <a:buNone/>
            </a:pPr>
            <a:endParaRPr lang="es-ES_tradnl" sz="4700" b="1" dirty="0"/>
          </a:p>
          <a:p>
            <a:endParaRPr lang="es-ES_tradnl" sz="2400" b="1" dirty="0"/>
          </a:p>
          <a:p>
            <a:pPr lvl="1"/>
            <a:endParaRPr lang="es-ES_tradnl" b="1" dirty="0"/>
          </a:p>
          <a:p>
            <a:pPr marL="0" indent="0">
              <a:buNone/>
            </a:pPr>
            <a:endParaRPr lang="es-ES_tradnl" sz="2600" b="1" dirty="0">
              <a:solidFill>
                <a:srgbClr val="FF0000"/>
              </a:solidFill>
            </a:endParaRPr>
          </a:p>
          <a:p>
            <a:pPr lvl="1"/>
            <a:endParaRPr lang="es-ES_tradnl" b="1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es-ES_tradnl" b="1" dirty="0">
              <a:solidFill>
                <a:srgbClr val="FF0000"/>
              </a:solidFill>
            </a:endParaRPr>
          </a:p>
          <a:p>
            <a:pPr lvl="1"/>
            <a:endParaRPr lang="es-ES_tradnl" sz="1900" b="1" dirty="0">
              <a:solidFill>
                <a:srgbClr val="FF0000"/>
              </a:solidFill>
            </a:endParaRPr>
          </a:p>
          <a:p>
            <a:pPr lvl="2"/>
            <a:endParaRPr lang="es-ES_tradnl" sz="19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s-ES_tradnl" sz="2800" b="1" dirty="0">
              <a:solidFill>
                <a:srgbClr val="0000FF"/>
              </a:solidFill>
            </a:endParaRPr>
          </a:p>
          <a:p>
            <a:endParaRPr lang="es-ES" dirty="0"/>
          </a:p>
          <a:p>
            <a:pPr>
              <a:buFont typeface="Wingdings" charset="0"/>
              <a:buNone/>
            </a:pP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235490"/>
            <a:ext cx="3449960" cy="22079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BF48EB-43AB-18F6-762B-76B45FC3B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27853"/>
      </p:ext>
    </p:extLst>
  </p:cSld>
  <p:clrMapOvr>
    <a:masterClrMapping/>
  </p:clrMapOvr>
  <p:transition spd="slow" advTm="867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E206827-F5A6-2654-F18A-376093F35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3962400" cy="4114800"/>
          </a:xfrm>
        </p:spPr>
        <p:txBody>
          <a:bodyPr/>
          <a:lstStyle/>
          <a:p>
            <a:r>
              <a:rPr lang="es-ES_tradnl" b="1" dirty="0">
                <a:solidFill>
                  <a:srgbClr val="0000FF"/>
                </a:solidFill>
              </a:rPr>
              <a:t>Método Hipocrático</a:t>
            </a:r>
          </a:p>
          <a:p>
            <a:endParaRPr lang="es-ES_tradnl" b="1" dirty="0">
              <a:solidFill>
                <a:srgbClr val="0000FF"/>
              </a:solidFill>
            </a:endParaRPr>
          </a:p>
          <a:p>
            <a:pPr lvl="1"/>
            <a:r>
              <a:rPr lang="es-ES_tradnl" sz="2800" b="1" dirty="0"/>
              <a:t>En desuso</a:t>
            </a:r>
          </a:p>
          <a:p>
            <a:pPr lvl="1"/>
            <a:endParaRPr lang="es-ES_tradnl" sz="2800" b="1" dirty="0"/>
          </a:p>
          <a:p>
            <a:pPr lvl="1"/>
            <a:r>
              <a:rPr lang="es-ES_tradnl" sz="2800" b="1" dirty="0"/>
              <a:t>Lesión del </a:t>
            </a:r>
            <a:r>
              <a:rPr lang="es-ES_tradnl" sz="2800" b="1" dirty="0">
                <a:solidFill>
                  <a:srgbClr val="FF0000"/>
                </a:solidFill>
              </a:rPr>
              <a:t>Plexo Braquial</a:t>
            </a:r>
          </a:p>
          <a:p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_tradnl" dirty="0">
              <a:solidFill>
                <a:srgbClr val="FFFF00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10236" r="11812" b="19685"/>
          <a:stretch>
            <a:fillRect/>
          </a:stretch>
        </p:blipFill>
        <p:spPr bwMode="auto">
          <a:xfrm>
            <a:off x="5498092" y="1844824"/>
            <a:ext cx="3096270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>
                <a:solidFill>
                  <a:schemeClr val="tx1"/>
                </a:solidFill>
              </a:rPr>
              <a:t>Reducción</a:t>
            </a:r>
            <a:br>
              <a:rPr lang="es-ES" sz="4000" b="1" dirty="0">
                <a:solidFill>
                  <a:schemeClr val="tx1"/>
                </a:solidFill>
              </a:rPr>
            </a:br>
            <a:r>
              <a:rPr lang="es-ES" sz="4000" b="1" dirty="0">
                <a:solidFill>
                  <a:schemeClr val="tx1"/>
                </a:solidFill>
              </a:rPr>
              <a:t>Luxación GH Anterior</a:t>
            </a:r>
          </a:p>
        </p:txBody>
      </p:sp>
      <p:pic>
        <p:nvPicPr>
          <p:cNvPr id="7170" name="Picture 2" descr="Imagen relacionada">
            <a:extLst>
              <a:ext uri="{FF2B5EF4-FFF2-40B4-BE49-F238E27FC236}">
                <a16:creationId xmlns:a16="http://schemas.microsoft.com/office/drawing/2014/main" id="{B7C4FCA7-4B3D-E84F-9645-F715B0CB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92" y="4581128"/>
            <a:ext cx="3096270" cy="201622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56249C-B25F-760B-BC35-840C4AAB5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25231"/>
      </p:ext>
    </p:extLst>
  </p:cSld>
  <p:clrMapOvr>
    <a:masterClrMapping/>
  </p:clrMapOvr>
  <p:transition spd="slow" advTm="111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44EC03-343B-B365-7486-594B734F6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3445"/>
            <a:ext cx="5616624" cy="4114800"/>
          </a:xfrm>
        </p:spPr>
        <p:txBody>
          <a:bodyPr/>
          <a:lstStyle/>
          <a:p>
            <a:r>
              <a:rPr lang="es-ES_tradnl" b="1" dirty="0">
                <a:solidFill>
                  <a:srgbClr val="0000FF"/>
                </a:solidFill>
              </a:rPr>
              <a:t>Tracción – </a:t>
            </a:r>
            <a:r>
              <a:rPr lang="es-ES_tradnl" b="1" dirty="0" err="1">
                <a:solidFill>
                  <a:srgbClr val="0000FF"/>
                </a:solidFill>
              </a:rPr>
              <a:t>Contratracción</a:t>
            </a:r>
            <a:endParaRPr lang="es-ES_tradnl" b="1" dirty="0">
              <a:solidFill>
                <a:srgbClr val="0000FF"/>
              </a:solidFill>
            </a:endParaRPr>
          </a:p>
          <a:p>
            <a:endParaRPr lang="es-ES_tradnl" b="1" dirty="0">
              <a:solidFill>
                <a:srgbClr val="0000FF"/>
              </a:solidFill>
            </a:endParaRPr>
          </a:p>
          <a:p>
            <a:pPr lvl="1"/>
            <a:r>
              <a:rPr lang="es-ES_tradnl" b="1" dirty="0"/>
              <a:t>Tracción Inferior y Lateral (45º)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/>
              <a:t>Realizar Rotación Externa </a:t>
            </a:r>
          </a:p>
          <a:p>
            <a:pPr lvl="1"/>
            <a:endParaRPr lang="es-ES_tradnl" b="1" dirty="0"/>
          </a:p>
          <a:p>
            <a:pPr lvl="2"/>
            <a:r>
              <a:rPr lang="es-ES_tradnl" sz="2600" b="1" dirty="0" err="1">
                <a:solidFill>
                  <a:srgbClr val="FF0000"/>
                </a:solidFill>
              </a:rPr>
              <a:t>Exito</a:t>
            </a:r>
            <a:r>
              <a:rPr lang="es-ES_tradnl" sz="2600" b="1" dirty="0">
                <a:solidFill>
                  <a:srgbClr val="FF0000"/>
                </a:solidFill>
              </a:rPr>
              <a:t>= No descrito</a:t>
            </a:r>
            <a:endParaRPr lang="es-ES" sz="2600" b="1" dirty="0">
              <a:solidFill>
                <a:srgbClr val="FF0000"/>
              </a:solidFill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11810" r="11812" b="15749"/>
          <a:stretch>
            <a:fillRect/>
          </a:stretch>
        </p:blipFill>
        <p:spPr bwMode="auto">
          <a:xfrm>
            <a:off x="6012160" y="1844824"/>
            <a:ext cx="2807284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10A682-61C1-0746-8427-96EFA6653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4437112"/>
            <a:ext cx="2807284" cy="22048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6AC966-3590-10AC-E4E6-71974E2D6A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607897"/>
      </p:ext>
    </p:extLst>
  </p:cSld>
  <p:clrMapOvr>
    <a:masterClrMapping/>
  </p:clrMapOvr>
  <p:transition spd="slow" advTm="232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61A86C-7561-A025-99F3-349272642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3445"/>
            <a:ext cx="5616624" cy="4114800"/>
          </a:xfrm>
        </p:spPr>
        <p:txBody>
          <a:bodyPr/>
          <a:lstStyle/>
          <a:p>
            <a:r>
              <a:rPr lang="es-ES_tradnl" b="1" dirty="0">
                <a:solidFill>
                  <a:srgbClr val="0000FF"/>
                </a:solidFill>
              </a:rPr>
              <a:t>Tracción – </a:t>
            </a:r>
            <a:r>
              <a:rPr lang="es-ES_tradnl" b="1" dirty="0" err="1">
                <a:solidFill>
                  <a:srgbClr val="0000FF"/>
                </a:solidFill>
              </a:rPr>
              <a:t>Contratracción</a:t>
            </a:r>
            <a:endParaRPr lang="es-ES_tradnl" b="1" dirty="0">
              <a:solidFill>
                <a:srgbClr val="0000FF"/>
              </a:solidFill>
            </a:endParaRPr>
          </a:p>
          <a:p>
            <a:endParaRPr lang="es-ES_tradnl" sz="3000" b="1" dirty="0">
              <a:solidFill>
                <a:srgbClr val="0000FF"/>
              </a:solidFill>
            </a:endParaRPr>
          </a:p>
          <a:p>
            <a:pPr lvl="1"/>
            <a:r>
              <a:rPr lang="es-ES_tradnl" sz="2700" b="1" dirty="0"/>
              <a:t>Variaciones</a:t>
            </a:r>
          </a:p>
          <a:p>
            <a:endParaRPr lang="es-ES_tradnl" b="1" dirty="0">
              <a:solidFill>
                <a:srgbClr val="0000F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2050" name="Picture 2" descr="Imagen a tamaño completo de 'Management of Common Dislocations'">
            <a:extLst>
              <a:ext uri="{FF2B5EF4-FFF2-40B4-BE49-F238E27FC236}">
                <a16:creationId xmlns:a16="http://schemas.microsoft.com/office/drawing/2014/main" id="{2D67E907-8123-8402-124A-2B562372A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40000" r="3309" b="38450"/>
          <a:stretch/>
        </p:blipFill>
        <p:spPr bwMode="auto">
          <a:xfrm>
            <a:off x="922154" y="4019568"/>
            <a:ext cx="7299692" cy="23948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36E9C1-A5BF-815E-592B-4DB4B0F79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52521"/>
      </p:ext>
    </p:extLst>
  </p:cSld>
  <p:clrMapOvr>
    <a:masterClrMapping/>
  </p:clrMapOvr>
  <p:transition spd="slow" advTm="48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9BD92A-1B08-11B4-8619-8DD39AD028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488" y="1556792"/>
            <a:ext cx="4464496" cy="5184576"/>
          </a:xfrm>
        </p:spPr>
        <p:txBody>
          <a:bodyPr/>
          <a:lstStyle/>
          <a:p>
            <a:r>
              <a:rPr lang="es-ES_tradnl" sz="2800" b="1" dirty="0">
                <a:solidFill>
                  <a:srgbClr val="0000FF"/>
                </a:solidFill>
              </a:rPr>
              <a:t>Técnica de </a:t>
            </a:r>
            <a:r>
              <a:rPr lang="es-ES_tradnl" sz="2800" b="1" dirty="0" err="1">
                <a:solidFill>
                  <a:srgbClr val="0000FF"/>
                </a:solidFill>
              </a:rPr>
              <a:t>Kocher</a:t>
            </a:r>
            <a:r>
              <a:rPr lang="es-ES_tradnl" sz="2800" b="1" dirty="0">
                <a:solidFill>
                  <a:srgbClr val="0000FF"/>
                </a:solidFill>
              </a:rPr>
              <a:t> (1870)</a:t>
            </a:r>
          </a:p>
          <a:p>
            <a:pPr lvl="1"/>
            <a:endParaRPr lang="es-ES_tradnl" sz="2000" b="1" dirty="0">
              <a:solidFill>
                <a:srgbClr val="0000FF"/>
              </a:solidFill>
            </a:endParaRPr>
          </a:p>
          <a:p>
            <a:pPr lvl="1"/>
            <a:r>
              <a:rPr lang="es-ES_tradnl" b="1" dirty="0"/>
              <a:t>Tracción + </a:t>
            </a:r>
            <a:r>
              <a:rPr lang="es-ES_tradnl" b="1" dirty="0" err="1"/>
              <a:t>Rot</a:t>
            </a:r>
            <a:r>
              <a:rPr lang="es-ES_tradnl" b="1" dirty="0"/>
              <a:t>. Externa (70 - 80º) </a:t>
            </a:r>
            <a:r>
              <a:rPr lang="es-ES_tradnl" b="1" dirty="0">
                <a:sym typeface="Wingdings" pitchFamily="2" charset="2"/>
              </a:rPr>
              <a:t>hasta sentir resistencia</a:t>
            </a:r>
          </a:p>
          <a:p>
            <a:pPr lvl="1"/>
            <a:endParaRPr lang="es-ES_tradnl" sz="1000" b="1" dirty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es-ES_tradnl" b="1" dirty="0">
                <a:sym typeface="Wingdings" pitchFamily="2" charset="2"/>
              </a:rPr>
              <a:t>Flexión  Reducción  </a:t>
            </a:r>
            <a:r>
              <a:rPr lang="es-ES_tradnl" b="1" dirty="0" err="1">
                <a:sym typeface="Wingdings" pitchFamily="2" charset="2"/>
              </a:rPr>
              <a:t>Rot</a:t>
            </a:r>
            <a:r>
              <a:rPr lang="es-ES_tradnl" b="1" dirty="0">
                <a:sym typeface="Wingdings" pitchFamily="2" charset="2"/>
              </a:rPr>
              <a:t>. Interna 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b="1" dirty="0" err="1">
                <a:solidFill>
                  <a:srgbClr val="FF0000"/>
                </a:solidFill>
              </a:rPr>
              <a:t>Exito</a:t>
            </a:r>
            <a:r>
              <a:rPr lang="es-ES_tradnl" b="1" dirty="0">
                <a:solidFill>
                  <a:srgbClr val="FF0000"/>
                </a:solidFill>
              </a:rPr>
              <a:t>= 81 - 100%</a:t>
            </a:r>
          </a:p>
          <a:p>
            <a:pPr marL="366713" lvl="1" indent="0">
              <a:buNone/>
            </a:pPr>
            <a:endParaRPr lang="es-ES_tradnl" b="1" dirty="0"/>
          </a:p>
          <a:p>
            <a:pPr>
              <a:buFontTx/>
              <a:buNone/>
            </a:pPr>
            <a:endParaRPr lang="es-ES_tradnl" dirty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>
                <a:solidFill>
                  <a:schemeClr val="tx1"/>
                </a:solidFill>
              </a:rPr>
              <a:t>Reducción</a:t>
            </a:r>
            <a:br>
              <a:rPr lang="es-ES" sz="4000" b="1" dirty="0">
                <a:solidFill>
                  <a:schemeClr val="tx1"/>
                </a:solidFill>
              </a:rPr>
            </a:br>
            <a:r>
              <a:rPr lang="es-ES" sz="4000" b="1" dirty="0">
                <a:solidFill>
                  <a:schemeClr val="tx1"/>
                </a:solidFill>
              </a:rPr>
              <a:t>Luxación GH Anterior</a:t>
            </a:r>
          </a:p>
        </p:txBody>
      </p:sp>
      <p:pic>
        <p:nvPicPr>
          <p:cNvPr id="1026" name="Picture 2" descr="Resultado de imagen para kocher technique shoulder">
            <a:extLst>
              <a:ext uri="{FF2B5EF4-FFF2-40B4-BE49-F238E27FC236}">
                <a16:creationId xmlns:a16="http://schemas.microsoft.com/office/drawing/2014/main" id="{B11315FA-291F-3946-AB5F-AB89CF5A3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/>
        </p:blipFill>
        <p:spPr bwMode="auto">
          <a:xfrm>
            <a:off x="4598936" y="2852938"/>
            <a:ext cx="4345410" cy="324036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A9F5FD1-200D-D74D-8220-67754B0BB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936" y="2852938"/>
            <a:ext cx="4345410" cy="32403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358A87C-1A21-E841-82DC-5E4AB527F703}"/>
              </a:ext>
            </a:extLst>
          </p:cNvPr>
          <p:cNvSpPr txBox="1"/>
          <p:nvPr/>
        </p:nvSpPr>
        <p:spPr>
          <a:xfrm>
            <a:off x="1151620" y="5410994"/>
            <a:ext cx="6840760" cy="12311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0000FF"/>
                </a:solidFill>
                <a:latin typeface="+mn-lt"/>
              </a:rPr>
              <a:t>Complicaciones</a:t>
            </a:r>
          </a:p>
          <a:p>
            <a:pPr algn="ctr"/>
            <a:endParaRPr lang="es-ES_tradnl" sz="1400" b="1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es-ES_tradnl" sz="2600" b="1" dirty="0" err="1">
                <a:latin typeface="+mn-lt"/>
              </a:rPr>
              <a:t>Fxs</a:t>
            </a:r>
            <a:r>
              <a:rPr lang="es-ES_tradnl" sz="2600" b="1" dirty="0">
                <a:latin typeface="+mn-lt"/>
              </a:rPr>
              <a:t>., Lesión Vascular, Lesión Muscular (MR)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795E41-7430-D728-3767-3137661746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586606"/>
      </p:ext>
    </p:extLst>
  </p:cSld>
  <p:clrMapOvr>
    <a:masterClrMapping/>
  </p:clrMapOvr>
  <p:transition spd="slow" advTm="342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1E504F-D422-3553-59E1-E5439EBAD9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5688632" cy="4824536"/>
          </a:xfrm>
        </p:spPr>
        <p:txBody>
          <a:bodyPr/>
          <a:lstStyle/>
          <a:p>
            <a:r>
              <a:rPr lang="es-ES_tradnl" sz="2800" b="1" dirty="0">
                <a:solidFill>
                  <a:srgbClr val="0000FF"/>
                </a:solidFill>
              </a:rPr>
              <a:t>Técnica de </a:t>
            </a:r>
            <a:r>
              <a:rPr lang="es-ES_tradnl" sz="2800" b="1" dirty="0" err="1">
                <a:solidFill>
                  <a:srgbClr val="0000FF"/>
                </a:solidFill>
              </a:rPr>
              <a:t>Stimson</a:t>
            </a:r>
            <a:r>
              <a:rPr lang="es-ES_tradnl" sz="2800" b="1" dirty="0">
                <a:solidFill>
                  <a:srgbClr val="0000FF"/>
                </a:solidFill>
              </a:rPr>
              <a:t> (1900)</a:t>
            </a:r>
          </a:p>
          <a:p>
            <a:endParaRPr lang="es-ES_tradnl" b="1" dirty="0"/>
          </a:p>
          <a:p>
            <a:pPr lvl="1"/>
            <a:r>
              <a:rPr lang="es-ES_tradnl" b="1" dirty="0"/>
              <a:t>Peso inicial (5 lb, 2.27 kg)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/>
              <a:t>Reducción= 15 – 20 min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/>
              <a:t>Desventaja: sedación, incómodo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 err="1">
                <a:solidFill>
                  <a:srgbClr val="FF0000"/>
                </a:solidFill>
              </a:rPr>
              <a:t>Exito</a:t>
            </a:r>
            <a:r>
              <a:rPr lang="es-ES_tradnl" b="1" dirty="0">
                <a:solidFill>
                  <a:srgbClr val="FF0000"/>
                </a:solidFill>
              </a:rPr>
              <a:t>= No descrito</a:t>
            </a:r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9" t="10024" r="30202" b="15749"/>
          <a:stretch/>
        </p:blipFill>
        <p:spPr bwMode="auto">
          <a:xfrm>
            <a:off x="6473421" y="2006225"/>
            <a:ext cx="1846901" cy="210685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3477615-853C-D14E-A1B4-8081C347E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483" y="4321224"/>
            <a:ext cx="2140775" cy="22048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50FA42-8443-23F5-9D92-DD3F82A84C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007691"/>
      </p:ext>
    </p:extLst>
  </p:cSld>
  <p:clrMapOvr>
    <a:masterClrMapping/>
  </p:clrMapOvr>
  <p:transition spd="slow" advTm="159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8B4EF3-337D-215B-7E32-B3B80234D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7730" y="1640644"/>
            <a:ext cx="5885874" cy="5217357"/>
          </a:xfrm>
        </p:spPr>
        <p:txBody>
          <a:bodyPr/>
          <a:lstStyle/>
          <a:p>
            <a:r>
              <a:rPr lang="es-ES_tradnl" sz="2800" b="1" dirty="0">
                <a:solidFill>
                  <a:srgbClr val="0000FF"/>
                </a:solidFill>
              </a:rPr>
              <a:t>Técnica de </a:t>
            </a:r>
            <a:r>
              <a:rPr lang="es-ES_tradnl" sz="2800" b="1" dirty="0" err="1">
                <a:solidFill>
                  <a:srgbClr val="0000FF"/>
                </a:solidFill>
              </a:rPr>
              <a:t>Milch</a:t>
            </a:r>
            <a:r>
              <a:rPr lang="es-ES_tradnl" sz="2800" b="1" dirty="0">
                <a:solidFill>
                  <a:srgbClr val="0000FF"/>
                </a:solidFill>
              </a:rPr>
              <a:t> (1938)</a:t>
            </a:r>
          </a:p>
          <a:p>
            <a:endParaRPr lang="es-ES_tradnl" b="1" dirty="0"/>
          </a:p>
          <a:p>
            <a:pPr lvl="1"/>
            <a:r>
              <a:rPr lang="es-ES_tradnl" b="1" dirty="0"/>
              <a:t>Abducción + </a:t>
            </a:r>
            <a:r>
              <a:rPr lang="es-ES_tradnl" b="1" dirty="0" err="1"/>
              <a:t>Rot</a:t>
            </a:r>
            <a:r>
              <a:rPr lang="es-ES_tradnl" b="1" dirty="0"/>
              <a:t>. Externa </a:t>
            </a:r>
          </a:p>
          <a:p>
            <a:pPr marL="366713" lvl="1" indent="0">
              <a:buNone/>
            </a:pPr>
            <a:r>
              <a:rPr lang="es-ES_tradnl" b="1" dirty="0"/>
              <a:t>(Pulgar: fija la </a:t>
            </a:r>
            <a:r>
              <a:rPr lang="es-ES_tradnl" b="1" dirty="0">
                <a:sym typeface="Wingdings" pitchFamily="2" charset="2"/>
              </a:rPr>
              <a:t>cabeza humeral</a:t>
            </a:r>
            <a:r>
              <a:rPr lang="es-ES_tradnl" b="1" dirty="0"/>
              <a:t>)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b="1" dirty="0" err="1">
                <a:solidFill>
                  <a:srgbClr val="FF0000"/>
                </a:solidFill>
              </a:rPr>
              <a:t>Exito</a:t>
            </a:r>
            <a:r>
              <a:rPr lang="es-ES_tradnl" b="1" dirty="0">
                <a:solidFill>
                  <a:srgbClr val="FF0000"/>
                </a:solidFill>
              </a:rPr>
              <a:t>= 70 – 100%</a:t>
            </a:r>
          </a:p>
          <a:p>
            <a:pPr lvl="1"/>
            <a:endParaRPr lang="es-ES_tradnl" b="1" dirty="0"/>
          </a:p>
          <a:p>
            <a:pPr lvl="1"/>
            <a:r>
              <a:rPr lang="es-ES_tradnl" b="1" i="1" dirty="0" err="1">
                <a:solidFill>
                  <a:srgbClr val="0B07F8"/>
                </a:solidFill>
              </a:rPr>
              <a:t>Ashton</a:t>
            </a:r>
            <a:r>
              <a:rPr lang="es-ES_tradnl" b="1" i="1" dirty="0">
                <a:solidFill>
                  <a:srgbClr val="0B07F8"/>
                </a:solidFill>
              </a:rPr>
              <a:t> et al, Rev. Sistemática, 2006</a:t>
            </a:r>
          </a:p>
          <a:p>
            <a:pPr lvl="1"/>
            <a:endParaRPr lang="es-ES_tradnl" sz="1000" b="1" dirty="0"/>
          </a:p>
          <a:p>
            <a:pPr lvl="2"/>
            <a:r>
              <a:rPr lang="es-ES_tradnl" sz="2400" b="1" dirty="0"/>
              <a:t>Efectividad= T. </a:t>
            </a:r>
            <a:r>
              <a:rPr lang="es-ES_tradnl" sz="2400" b="1" dirty="0" err="1"/>
              <a:t>Kocher</a:t>
            </a:r>
            <a:r>
              <a:rPr lang="es-ES_tradnl" sz="2400" b="1" dirty="0"/>
              <a:t>, </a:t>
            </a:r>
          </a:p>
          <a:p>
            <a:pPr marL="685800" lvl="2" indent="0">
              <a:buNone/>
            </a:pPr>
            <a:r>
              <a:rPr lang="es-ES_tradnl" sz="2400" b="1" dirty="0"/>
              <a:t>pero con </a:t>
            </a:r>
            <a:r>
              <a:rPr lang="es-ES_tradnl" sz="2400" b="1" dirty="0">
                <a:solidFill>
                  <a:srgbClr val="FF0000"/>
                </a:solidFill>
              </a:rPr>
              <a:t>⇩ complicaciones </a:t>
            </a:r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2052" name="Picture 4" descr="Stimson technique &#10; The patient is placed prone on the &#10;stretcher with the affected shoulder &#10;hanging off the edge. Weigh...">
            <a:extLst>
              <a:ext uri="{FF2B5EF4-FFF2-40B4-BE49-F238E27FC236}">
                <a16:creationId xmlns:a16="http://schemas.microsoft.com/office/drawing/2014/main" id="{DE1B66E2-8CB5-8F40-8B1C-6F8F011FF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1" t="37365" r="10897" b="19992"/>
          <a:stretch/>
        </p:blipFill>
        <p:spPr bwMode="auto">
          <a:xfrm flipH="1">
            <a:off x="6084168" y="4365104"/>
            <a:ext cx="2919716" cy="21562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milch technique for shoulder reduction">
            <a:extLst>
              <a:ext uri="{FF2B5EF4-FFF2-40B4-BE49-F238E27FC236}">
                <a16:creationId xmlns:a16="http://schemas.microsoft.com/office/drawing/2014/main" id="{6946B779-1BC5-9345-9BB1-BFC25EB7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5119" y="2301527"/>
            <a:ext cx="2377814" cy="17048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599F4B3-5AC2-35A6-4791-D52FE667F0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139342"/>
      </p:ext>
    </p:extLst>
  </p:cSld>
  <p:clrMapOvr>
    <a:masterClrMapping/>
  </p:clrMapOvr>
  <p:transition spd="slow" advTm="289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FC1A82-FC7D-E757-7FA5-FC20514D25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7730" y="1640644"/>
            <a:ext cx="5381818" cy="5217357"/>
          </a:xfrm>
        </p:spPr>
        <p:txBody>
          <a:bodyPr/>
          <a:lstStyle/>
          <a:p>
            <a:r>
              <a:rPr lang="es-ES_tradnl" sz="2800" b="1" dirty="0">
                <a:solidFill>
                  <a:srgbClr val="0000FF"/>
                </a:solidFill>
              </a:rPr>
              <a:t>Técnica de </a:t>
            </a:r>
            <a:r>
              <a:rPr lang="es-ES_tradnl" sz="2800" b="1" dirty="0" err="1">
                <a:solidFill>
                  <a:srgbClr val="0000FF"/>
                </a:solidFill>
              </a:rPr>
              <a:t>Spaso</a:t>
            </a:r>
            <a:r>
              <a:rPr lang="es-ES_tradnl" sz="2800" b="1" dirty="0">
                <a:solidFill>
                  <a:srgbClr val="0000FF"/>
                </a:solidFill>
              </a:rPr>
              <a:t> (1998)</a:t>
            </a:r>
          </a:p>
          <a:p>
            <a:endParaRPr lang="es-ES_tradnl" b="1" dirty="0"/>
          </a:p>
          <a:p>
            <a:pPr lvl="1"/>
            <a:r>
              <a:rPr lang="es-ES_tradnl" b="1" dirty="0"/>
              <a:t>Tracción Vertical + </a:t>
            </a:r>
            <a:r>
              <a:rPr lang="es-ES_tradnl" b="1" dirty="0" err="1"/>
              <a:t>Rot</a:t>
            </a:r>
            <a:r>
              <a:rPr lang="es-ES_tradnl" b="1" dirty="0"/>
              <a:t>. Externa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b="1" dirty="0"/>
              <a:t>Borde medial escapular en contacto con la camilla 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b="1" dirty="0" err="1">
                <a:solidFill>
                  <a:srgbClr val="FF0000"/>
                </a:solidFill>
              </a:rPr>
              <a:t>Exito</a:t>
            </a:r>
            <a:r>
              <a:rPr lang="es-ES_tradnl" b="1" dirty="0">
                <a:solidFill>
                  <a:srgbClr val="FF0000"/>
                </a:solidFill>
              </a:rPr>
              <a:t>= 68 – 88%</a:t>
            </a:r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4632DC3-D7D3-864E-BC89-FE49650DAD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3"/>
          <a:stretch/>
        </p:blipFill>
        <p:spPr>
          <a:xfrm>
            <a:off x="6800880" y="4297233"/>
            <a:ext cx="1830283" cy="21914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E67653-1BD5-5341-A9B4-C8C871278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880" y="1640642"/>
            <a:ext cx="1830283" cy="23786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61DDCB-2C54-22ED-ADBF-DE5DC02196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901779"/>
      </p:ext>
    </p:extLst>
  </p:cSld>
  <p:clrMapOvr>
    <a:masterClrMapping/>
  </p:clrMapOvr>
  <p:transition spd="slow" advTm="173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9268D4-C634-74CF-37EC-DBAF8A565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640644"/>
            <a:ext cx="5148188" cy="5217357"/>
          </a:xfrm>
        </p:spPr>
        <p:txBody>
          <a:bodyPr/>
          <a:lstStyle/>
          <a:p>
            <a:r>
              <a:rPr lang="es-ES_tradnl" sz="2800" b="1" dirty="0">
                <a:solidFill>
                  <a:srgbClr val="0000FF"/>
                </a:solidFill>
              </a:rPr>
              <a:t>Técnica de </a:t>
            </a:r>
            <a:r>
              <a:rPr lang="es-ES_tradnl" sz="2800" b="1" dirty="0" err="1">
                <a:solidFill>
                  <a:srgbClr val="0000FF"/>
                </a:solidFill>
              </a:rPr>
              <a:t>Spaso</a:t>
            </a:r>
            <a:r>
              <a:rPr lang="es-ES_tradnl" sz="2800" b="1" dirty="0">
                <a:solidFill>
                  <a:srgbClr val="0000FF"/>
                </a:solidFill>
              </a:rPr>
              <a:t> (1998)</a:t>
            </a:r>
          </a:p>
          <a:p>
            <a:endParaRPr lang="es-ES_tradnl" b="1" dirty="0"/>
          </a:p>
          <a:p>
            <a:pPr lvl="1"/>
            <a:r>
              <a:rPr lang="es-ES_tradnl" b="1" dirty="0"/>
              <a:t>Variación</a:t>
            </a:r>
            <a:endParaRPr lang="es-ES_tradnl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3074" name="Picture 2" descr="Imagen a tamaño completo de 'Management of Common Dislocations'">
            <a:extLst>
              <a:ext uri="{FF2B5EF4-FFF2-40B4-BE49-F238E27FC236}">
                <a16:creationId xmlns:a16="http://schemas.microsoft.com/office/drawing/2014/main" id="{668D86DC-6C39-BDCA-23FC-C631C2B65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69950" r="52813" b="6951"/>
          <a:stretch/>
        </p:blipFill>
        <p:spPr bwMode="auto">
          <a:xfrm>
            <a:off x="2542684" y="3573016"/>
            <a:ext cx="4058635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0ABB91-F8B8-0054-59C9-43B120CCA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66397"/>
      </p:ext>
    </p:extLst>
  </p:cSld>
  <p:clrMapOvr>
    <a:masterClrMapping/>
  </p:clrMapOvr>
  <p:transition spd="slow" advTm="62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A5325-42FA-CB2D-2DED-47EB6020E9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640644"/>
            <a:ext cx="5148188" cy="5217357"/>
          </a:xfrm>
        </p:spPr>
        <p:txBody>
          <a:bodyPr/>
          <a:lstStyle/>
          <a:p>
            <a:r>
              <a:rPr lang="es-ES_tradnl" b="1" dirty="0">
                <a:solidFill>
                  <a:srgbClr val="0000FF"/>
                </a:solidFill>
              </a:rPr>
              <a:t>Técnica FARES (2009)</a:t>
            </a:r>
          </a:p>
          <a:p>
            <a:endParaRPr lang="es-ES_tradnl" b="1" dirty="0"/>
          </a:p>
          <a:p>
            <a:pPr lvl="1"/>
            <a:r>
              <a:rPr lang="es-ES_tradnl" b="1" i="1" dirty="0" err="1">
                <a:solidFill>
                  <a:srgbClr val="0B07F8"/>
                </a:solidFill>
              </a:rPr>
              <a:t>Fa</a:t>
            </a:r>
            <a:r>
              <a:rPr lang="es-ES_tradnl" b="1" i="1" dirty="0" err="1"/>
              <a:t>st</a:t>
            </a:r>
            <a:r>
              <a:rPr lang="es-ES_tradnl" b="1" i="1" dirty="0"/>
              <a:t>, </a:t>
            </a:r>
            <a:r>
              <a:rPr lang="es-ES_tradnl" b="1" i="1" dirty="0" err="1">
                <a:solidFill>
                  <a:srgbClr val="0B07F8"/>
                </a:solidFill>
              </a:rPr>
              <a:t>Re</a:t>
            </a:r>
            <a:r>
              <a:rPr lang="es-ES_tradnl" b="1" i="1" dirty="0" err="1"/>
              <a:t>liable</a:t>
            </a:r>
            <a:r>
              <a:rPr lang="es-ES_tradnl" b="1" i="1" dirty="0"/>
              <a:t> and </a:t>
            </a:r>
            <a:r>
              <a:rPr lang="es-ES_tradnl" b="1" i="1" dirty="0" err="1">
                <a:solidFill>
                  <a:srgbClr val="0B07F8"/>
                </a:solidFill>
              </a:rPr>
              <a:t>S</a:t>
            </a:r>
            <a:r>
              <a:rPr lang="es-ES_tradnl" b="1" i="1" dirty="0" err="1"/>
              <a:t>afe</a:t>
            </a:r>
            <a:r>
              <a:rPr lang="es-ES_tradnl" b="1" i="1" dirty="0"/>
              <a:t> 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b="1" dirty="0"/>
              <a:t>Tracción + Movimiento Vertical </a:t>
            </a:r>
            <a:r>
              <a:rPr lang="es-ES_tradnl" b="1" dirty="0">
                <a:solidFill>
                  <a:srgbClr val="FF0000"/>
                </a:solidFill>
              </a:rPr>
              <a:t>Oscilante</a:t>
            </a:r>
            <a:r>
              <a:rPr lang="es-ES_tradnl" b="1" dirty="0"/>
              <a:t> Corto durante </a:t>
            </a:r>
            <a:r>
              <a:rPr lang="es-ES_tradnl" b="1" dirty="0" err="1"/>
              <a:t>Abduccíon</a:t>
            </a:r>
            <a:r>
              <a:rPr lang="es-ES_tradnl" b="1" dirty="0"/>
              <a:t> + </a:t>
            </a:r>
            <a:r>
              <a:rPr lang="es-ES_tradnl" b="1" dirty="0" err="1"/>
              <a:t>Rot</a:t>
            </a:r>
            <a:r>
              <a:rPr lang="es-ES_tradnl" b="1" dirty="0"/>
              <a:t>. Externa</a:t>
            </a:r>
          </a:p>
          <a:p>
            <a:pPr lvl="1"/>
            <a:endParaRPr lang="es-ES_tradnl" b="1" dirty="0"/>
          </a:p>
          <a:p>
            <a:pPr lvl="1"/>
            <a:r>
              <a:rPr lang="es-ES_tradnl" b="1" dirty="0" err="1">
                <a:solidFill>
                  <a:srgbClr val="FF0000"/>
                </a:solidFill>
              </a:rPr>
              <a:t>Exito</a:t>
            </a:r>
            <a:r>
              <a:rPr lang="es-ES_tradnl" b="1" dirty="0">
                <a:solidFill>
                  <a:srgbClr val="FF0000"/>
                </a:solidFill>
              </a:rPr>
              <a:t>= 88 – 95%</a:t>
            </a:r>
          </a:p>
          <a:p>
            <a:pPr lvl="1"/>
            <a:endParaRPr lang="es-ES_tradnl" b="1" dirty="0"/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780C38-31AE-EB44-A9B5-DDF5D244A4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835"/>
          <a:stretch/>
        </p:blipFill>
        <p:spPr>
          <a:xfrm>
            <a:off x="5940152" y="4249320"/>
            <a:ext cx="2933886" cy="22440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0D8AD5-151C-A74A-A9D0-EB634D0A2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1670903"/>
            <a:ext cx="2933886" cy="22440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02B6C0-4E7F-F872-072B-0F11AAE94F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650852"/>
      </p:ext>
    </p:extLst>
  </p:cSld>
  <p:clrMapOvr>
    <a:masterClrMapping/>
  </p:clrMapOvr>
  <p:transition spd="slow" advTm="166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F85BB9-D893-7138-48A7-06168E1D3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7730" y="1640644"/>
            <a:ext cx="5381818" cy="5217357"/>
          </a:xfrm>
        </p:spPr>
        <p:txBody>
          <a:bodyPr/>
          <a:lstStyle/>
          <a:p>
            <a:r>
              <a:rPr lang="es-ES_tradnl" b="1" dirty="0">
                <a:solidFill>
                  <a:srgbClr val="0000FF"/>
                </a:solidFill>
              </a:rPr>
              <a:t>Técnica FARES (2009)</a:t>
            </a:r>
          </a:p>
          <a:p>
            <a:endParaRPr lang="es-ES_tradnl" b="1" dirty="0"/>
          </a:p>
          <a:p>
            <a:pPr lvl="1"/>
            <a:endParaRPr lang="es-ES_tradnl" b="1" dirty="0"/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1528CD-5D11-1246-9DC1-62B2C7727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6045"/>
            <a:ext cx="2987824" cy="17828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D96E332-6844-BD4E-9835-46C107CBD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088" y="2966047"/>
            <a:ext cx="2987824" cy="17986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1FE4FD-C601-BA4F-9FD2-985D55AFE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2966047"/>
            <a:ext cx="2987824" cy="17986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D3FAC3-0BF7-EB4E-B69B-376D50D22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5694" y="4919529"/>
            <a:ext cx="2980034" cy="17986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DE0D387-4F2F-8946-B847-C9A06E246A35}"/>
              </a:ext>
            </a:extLst>
          </p:cNvPr>
          <p:cNvSpPr txBox="1"/>
          <p:nvPr/>
        </p:nvSpPr>
        <p:spPr>
          <a:xfrm>
            <a:off x="6349379" y="2466179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Reducción= 120º Abd.</a:t>
            </a:r>
          </a:p>
        </p:txBody>
      </p:sp>
      <p:sp>
        <p:nvSpPr>
          <p:cNvPr id="11" name="Flecha a la derecha con muesca 10">
            <a:extLst>
              <a:ext uri="{FF2B5EF4-FFF2-40B4-BE49-F238E27FC236}">
                <a16:creationId xmlns:a16="http://schemas.microsoft.com/office/drawing/2014/main" id="{365663FC-6AEB-694E-B647-9554725843DC}"/>
              </a:ext>
            </a:extLst>
          </p:cNvPr>
          <p:cNvSpPr/>
          <p:nvPr/>
        </p:nvSpPr>
        <p:spPr>
          <a:xfrm>
            <a:off x="700486" y="2517753"/>
            <a:ext cx="5435611" cy="317758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355364F-E1D7-0C4A-869C-4FB977CBA2B5}"/>
              </a:ext>
            </a:extLst>
          </p:cNvPr>
          <p:cNvSpPr txBox="1"/>
          <p:nvPr/>
        </p:nvSpPr>
        <p:spPr>
          <a:xfrm>
            <a:off x="5617571" y="1607723"/>
            <a:ext cx="33570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i="1" dirty="0" err="1">
                <a:solidFill>
                  <a:srgbClr val="0000FF"/>
                </a:solidFill>
                <a:latin typeface="+mj-lt"/>
              </a:rPr>
              <a:t>Sayegh</a:t>
            </a:r>
            <a:r>
              <a:rPr lang="es-ES_tradnl" sz="2000" b="1" i="1" dirty="0">
                <a:solidFill>
                  <a:srgbClr val="0000FF"/>
                </a:solidFill>
                <a:latin typeface="+mj-lt"/>
              </a:rPr>
              <a:t> et al, JBJS Am, 2009</a:t>
            </a:r>
            <a:endParaRPr lang="es-ES_tradnl" sz="2000" b="1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9F139B-736E-B449-2312-A2D2D5526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4753"/>
      </p:ext>
    </p:extLst>
  </p:cSld>
  <p:clrMapOvr>
    <a:masterClrMapping/>
  </p:clrMapOvr>
  <p:transition spd="slow" advTm="79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5E590F-F055-2BEB-8A32-8A82A649F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208912" cy="5157192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0000FF"/>
                </a:solidFill>
              </a:rPr>
              <a:t>Edad </a:t>
            </a:r>
            <a:r>
              <a:rPr lang="es-ES_tradnl" b="1" dirty="0">
                <a:sym typeface="Wingdings" pitchFamily="2" charset="2"/>
              </a:rPr>
              <a:t> </a:t>
            </a:r>
            <a:r>
              <a:rPr lang="es-ES_tradnl" b="1" dirty="0">
                <a:solidFill>
                  <a:srgbClr val="0000FF"/>
                </a:solidFill>
                <a:sym typeface="Wingdings" pitchFamily="2" charset="2"/>
              </a:rPr>
              <a:t>B</a:t>
            </a:r>
            <a:r>
              <a:rPr lang="es-ES_tradnl" b="1" dirty="0">
                <a:solidFill>
                  <a:srgbClr val="0000FF"/>
                </a:solidFill>
              </a:rPr>
              <a:t>imodal</a:t>
            </a:r>
          </a:p>
          <a:p>
            <a:endParaRPr lang="es-ES_tradnl" sz="3200" b="1" dirty="0"/>
          </a:p>
          <a:p>
            <a:pPr lvl="1"/>
            <a:r>
              <a:rPr lang="es-ES_tradnl" b="1" dirty="0">
                <a:solidFill>
                  <a:srgbClr val="FF0000"/>
                </a:solidFill>
              </a:rPr>
              <a:t>Hombres</a:t>
            </a:r>
          </a:p>
          <a:p>
            <a:pPr lvl="1"/>
            <a:endParaRPr lang="es-ES_tradnl" b="1" dirty="0">
              <a:solidFill>
                <a:srgbClr val="FF0000"/>
              </a:solidFill>
            </a:endParaRPr>
          </a:p>
          <a:p>
            <a:pPr lvl="2"/>
            <a:r>
              <a:rPr lang="es-ES_tradnl" sz="2600" b="1" dirty="0">
                <a:solidFill>
                  <a:srgbClr val="FF0000"/>
                </a:solidFill>
              </a:rPr>
              <a:t>20 - 30 años</a:t>
            </a:r>
            <a:endParaRPr lang="es-ES" sz="2600" b="1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es-ES" sz="2600" b="1" dirty="0">
              <a:sym typeface="Wingdings"/>
            </a:endParaRPr>
          </a:p>
          <a:p>
            <a:pPr lvl="1"/>
            <a:r>
              <a:rPr lang="es-ES" b="1" dirty="0">
                <a:sym typeface="Wingdings"/>
              </a:rPr>
              <a:t>Mujeres</a:t>
            </a:r>
          </a:p>
          <a:p>
            <a:pPr lvl="1"/>
            <a:endParaRPr lang="es-ES" b="1" dirty="0">
              <a:sym typeface="Wingdings"/>
            </a:endParaRPr>
          </a:p>
          <a:p>
            <a:pPr lvl="2"/>
            <a:r>
              <a:rPr lang="es-ES" sz="2600" b="1" dirty="0">
                <a:sym typeface="Wingdings"/>
              </a:rPr>
              <a:t>60 - 80 años</a:t>
            </a:r>
            <a:endParaRPr lang="es-ES_tradnl" sz="2600" b="1" dirty="0"/>
          </a:p>
          <a:p>
            <a:endParaRPr lang="es-ES_tradnl" sz="3200" b="1" dirty="0"/>
          </a:p>
          <a:p>
            <a:pPr lvl="1"/>
            <a:endParaRPr lang="es-ES_tradnl" b="1" dirty="0"/>
          </a:p>
          <a:p>
            <a:pPr marL="0" indent="0">
              <a:buNone/>
            </a:pPr>
            <a:endParaRPr lang="es-ES_tradnl" sz="2600" b="1" dirty="0">
              <a:solidFill>
                <a:srgbClr val="FF0000"/>
              </a:solidFill>
            </a:endParaRPr>
          </a:p>
          <a:p>
            <a:pPr lvl="1"/>
            <a:endParaRPr lang="es-ES_tradnl" b="1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es-ES_tradnl" b="1" dirty="0">
              <a:solidFill>
                <a:srgbClr val="FF0000"/>
              </a:solidFill>
            </a:endParaRPr>
          </a:p>
          <a:p>
            <a:pPr lvl="1"/>
            <a:endParaRPr lang="es-ES_tradnl" sz="1900" b="1" dirty="0">
              <a:solidFill>
                <a:srgbClr val="FF0000"/>
              </a:solidFill>
            </a:endParaRPr>
          </a:p>
          <a:p>
            <a:pPr lvl="2"/>
            <a:endParaRPr lang="es-ES_tradnl" sz="19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s-ES_tradnl" sz="2800" b="1" dirty="0">
              <a:solidFill>
                <a:srgbClr val="0000FF"/>
              </a:solidFill>
            </a:endParaRPr>
          </a:p>
          <a:p>
            <a:endParaRPr lang="es-ES" dirty="0"/>
          </a:p>
          <a:p>
            <a:pPr>
              <a:buFont typeface="Wingdings" charset="0"/>
              <a:buNone/>
            </a:pP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221090"/>
            <a:ext cx="5112568" cy="2427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6" y="1916832"/>
            <a:ext cx="2348145" cy="2087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B5AD94-26D7-02B2-8E17-1D3CF0D18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21997"/>
      </p:ext>
    </p:extLst>
  </p:cSld>
  <p:clrMapOvr>
    <a:masterClrMapping/>
  </p:clrMapOvr>
  <p:transition spd="slow" advTm="122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06752B-A75E-ED98-E3AD-C5BCE8F97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11"/>
            <a:ext cx="5940153" cy="5217357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0000FF"/>
                </a:solidFill>
              </a:rPr>
              <a:t>Técnica de la Manipulación Escapular</a:t>
            </a:r>
          </a:p>
          <a:p>
            <a:endParaRPr lang="es-ES_tradnl" b="1" dirty="0">
              <a:solidFill>
                <a:srgbClr val="0000FF"/>
              </a:solidFill>
            </a:endParaRPr>
          </a:p>
          <a:p>
            <a:pPr lvl="1"/>
            <a:r>
              <a:rPr lang="es-ES_tradnl" b="1" dirty="0"/>
              <a:t>Se basa en </a:t>
            </a:r>
            <a:r>
              <a:rPr lang="es-ES_tradnl" b="1" dirty="0">
                <a:solidFill>
                  <a:srgbClr val="FF0000"/>
                </a:solidFill>
              </a:rPr>
              <a:t>reposicionar la fosa glenoidea</a:t>
            </a:r>
            <a:r>
              <a:rPr lang="es-ES_tradnl" b="1" dirty="0"/>
              <a:t> más que la cabeza humeral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b="1" dirty="0"/>
              <a:t>La escápula se rota internamente y </a:t>
            </a:r>
            <a:r>
              <a:rPr lang="es-ES_tradnl" b="1" dirty="0" err="1"/>
              <a:t>medializa</a:t>
            </a:r>
            <a:endParaRPr lang="es-ES_tradnl" b="1" dirty="0"/>
          </a:p>
          <a:p>
            <a:pPr lvl="1"/>
            <a:endParaRPr lang="es-ES_tradnl" sz="1000" b="1" dirty="0"/>
          </a:p>
          <a:p>
            <a:pPr lvl="1"/>
            <a:r>
              <a:rPr lang="es-ES_tradnl" b="1" dirty="0"/>
              <a:t>Puede realizarse en prono o en sedestación (foto)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b="1" dirty="0" err="1">
                <a:solidFill>
                  <a:srgbClr val="FF0000"/>
                </a:solidFill>
              </a:rPr>
              <a:t>Exito</a:t>
            </a:r>
            <a:r>
              <a:rPr lang="es-ES_tradnl" b="1" dirty="0">
                <a:solidFill>
                  <a:srgbClr val="FF0000"/>
                </a:solidFill>
              </a:rPr>
              <a:t>= 79 - 96%</a:t>
            </a:r>
          </a:p>
          <a:p>
            <a:pPr lvl="1"/>
            <a:endParaRPr lang="es-ES_tradnl" sz="1000" b="1" dirty="0">
              <a:solidFill>
                <a:srgbClr val="0B07F8"/>
              </a:solidFill>
            </a:endParaRPr>
          </a:p>
          <a:p>
            <a:pPr lvl="1"/>
            <a:r>
              <a:rPr lang="es-ES_tradnl" b="1" dirty="0">
                <a:solidFill>
                  <a:srgbClr val="0B07F8"/>
                </a:solidFill>
              </a:rPr>
              <a:t>Segura, pero ↑ curva de aprendizaje </a:t>
            </a:r>
          </a:p>
          <a:p>
            <a:pPr marL="0" indent="0">
              <a:buNone/>
            </a:pPr>
            <a:endParaRPr lang="es-ES_tradnl" b="1" dirty="0">
              <a:solidFill>
                <a:srgbClr val="0000FF"/>
              </a:solidFill>
            </a:endParaRPr>
          </a:p>
          <a:p>
            <a:endParaRPr lang="es-ES_tradnl" b="1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es-ES_tradnl" b="1" dirty="0"/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C4BD20-C138-D908-0976-62EEEE02E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38450" r="50978" b="38314"/>
          <a:stretch/>
        </p:blipFill>
        <p:spPr bwMode="auto">
          <a:xfrm>
            <a:off x="6079520" y="2239736"/>
            <a:ext cx="2799496" cy="194919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8DF40E-D944-5772-B2CA-A3457F9A8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3" t="38450" r="3308" b="38659"/>
          <a:stretch/>
        </p:blipFill>
        <p:spPr bwMode="auto">
          <a:xfrm>
            <a:off x="6079520" y="4360390"/>
            <a:ext cx="2799496" cy="189603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18751A-45A6-E7B4-9F1D-8AEEABEE0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0421"/>
      </p:ext>
    </p:extLst>
  </p:cSld>
  <p:clrMapOvr>
    <a:masterClrMapping/>
  </p:clrMapOvr>
  <p:transition spd="slow" advTm="265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B79ECF-4451-B496-BCBE-2333E7C817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7730" y="1640644"/>
            <a:ext cx="5381818" cy="5217357"/>
          </a:xfrm>
        </p:spPr>
        <p:txBody>
          <a:bodyPr/>
          <a:lstStyle/>
          <a:p>
            <a:endParaRPr lang="es-ES_tradnl" b="1" dirty="0"/>
          </a:p>
          <a:p>
            <a:pPr lvl="1"/>
            <a:endParaRPr lang="es-ES_tradnl" b="1" dirty="0"/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7396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Comparación de Técnicas de Reducción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B28B5B4-5164-E647-A8E1-D036BD0A4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1765044"/>
            <a:ext cx="7758608" cy="49685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AFD2F860-B372-A64A-A044-6D677C594580}"/>
              </a:ext>
            </a:extLst>
          </p:cNvPr>
          <p:cNvSpPr/>
          <p:nvPr/>
        </p:nvSpPr>
        <p:spPr>
          <a:xfrm>
            <a:off x="2546598" y="2340125"/>
            <a:ext cx="1953394" cy="649057"/>
          </a:xfrm>
          <a:prstGeom prst="frame">
            <a:avLst>
              <a:gd name="adj1" fmla="val 7812"/>
            </a:avLst>
          </a:prstGeom>
          <a:solidFill>
            <a:srgbClr val="0B07F8"/>
          </a:solidFill>
          <a:ln>
            <a:solidFill>
              <a:srgbClr val="0B07F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4" name="Marco 13">
            <a:extLst>
              <a:ext uri="{FF2B5EF4-FFF2-40B4-BE49-F238E27FC236}">
                <a16:creationId xmlns:a16="http://schemas.microsoft.com/office/drawing/2014/main" id="{6FBF1A1D-0641-0E4F-A4A9-58D4B276B082}"/>
              </a:ext>
            </a:extLst>
          </p:cNvPr>
          <p:cNvSpPr/>
          <p:nvPr/>
        </p:nvSpPr>
        <p:spPr>
          <a:xfrm>
            <a:off x="2546598" y="4581128"/>
            <a:ext cx="1593354" cy="576064"/>
          </a:xfrm>
          <a:prstGeom prst="frame">
            <a:avLst>
              <a:gd name="adj1" fmla="val 78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6" name="Marco 15">
            <a:extLst>
              <a:ext uri="{FF2B5EF4-FFF2-40B4-BE49-F238E27FC236}">
                <a16:creationId xmlns:a16="http://schemas.microsoft.com/office/drawing/2014/main" id="{9C7D4D95-4E4A-464C-B7EC-AC9E66EFEEAD}"/>
              </a:ext>
            </a:extLst>
          </p:cNvPr>
          <p:cNvSpPr/>
          <p:nvPr/>
        </p:nvSpPr>
        <p:spPr>
          <a:xfrm>
            <a:off x="6363072" y="2354370"/>
            <a:ext cx="1984784" cy="858607"/>
          </a:xfrm>
          <a:prstGeom prst="frame">
            <a:avLst>
              <a:gd name="adj1" fmla="val 7812"/>
            </a:avLst>
          </a:prstGeom>
          <a:solidFill>
            <a:srgbClr val="0B07F8"/>
          </a:solidFill>
          <a:ln>
            <a:solidFill>
              <a:srgbClr val="0B07F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8" name="Marco 17">
            <a:extLst>
              <a:ext uri="{FF2B5EF4-FFF2-40B4-BE49-F238E27FC236}">
                <a16:creationId xmlns:a16="http://schemas.microsoft.com/office/drawing/2014/main" id="{166896EA-80DD-644E-BBC5-90544F8EC89D}"/>
              </a:ext>
            </a:extLst>
          </p:cNvPr>
          <p:cNvSpPr/>
          <p:nvPr/>
        </p:nvSpPr>
        <p:spPr>
          <a:xfrm>
            <a:off x="6363072" y="4704430"/>
            <a:ext cx="2088232" cy="766143"/>
          </a:xfrm>
          <a:prstGeom prst="frame">
            <a:avLst>
              <a:gd name="adj1" fmla="val 78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63A9BF3-E7F6-4D43-9D3B-057A756F66DD}"/>
              </a:ext>
            </a:extLst>
          </p:cNvPr>
          <p:cNvSpPr txBox="1"/>
          <p:nvPr/>
        </p:nvSpPr>
        <p:spPr>
          <a:xfrm>
            <a:off x="5825040" y="1271906"/>
            <a:ext cx="30608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i="1" dirty="0" err="1">
                <a:solidFill>
                  <a:srgbClr val="0000FF"/>
                </a:solidFill>
                <a:latin typeface="+mj-lt"/>
              </a:rPr>
              <a:t>Youm</a:t>
            </a:r>
            <a:r>
              <a:rPr lang="es-ES_tradnl" sz="2000" b="1" i="1" dirty="0">
                <a:solidFill>
                  <a:srgbClr val="0000FF"/>
                </a:solidFill>
                <a:latin typeface="+mj-lt"/>
              </a:rPr>
              <a:t> et al, JAAOS, 2014</a:t>
            </a:r>
            <a:endParaRPr lang="es-ES_tradnl" sz="2000" b="1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CBBC1F-FFCF-C6F6-76F2-070D24CDEE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563783"/>
      </p:ext>
    </p:extLst>
  </p:cSld>
  <p:clrMapOvr>
    <a:masterClrMapping/>
  </p:clrMapOvr>
  <p:transition spd="slow" advTm="288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16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CF8BBB-C64C-45E2-3BF8-6C3B5B53A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10"/>
            <a:ext cx="8208912" cy="5157191"/>
          </a:xfrm>
        </p:spPr>
        <p:txBody>
          <a:bodyPr>
            <a:normAutofit/>
          </a:bodyPr>
          <a:lstStyle/>
          <a:p>
            <a:r>
              <a:rPr lang="es-ES_tradnl" b="1" dirty="0"/>
              <a:t>La </a:t>
            </a:r>
            <a:r>
              <a:rPr lang="es-ES_tradnl" b="1" dirty="0">
                <a:solidFill>
                  <a:srgbClr val="FF0000"/>
                </a:solidFill>
              </a:rPr>
              <a:t>elección de la técnica </a:t>
            </a:r>
            <a:r>
              <a:rPr lang="es-ES_tradnl" b="1" dirty="0"/>
              <a:t>a realizar debe ser en base a la </a:t>
            </a:r>
            <a:r>
              <a:rPr lang="es-ES_tradnl" b="1" dirty="0">
                <a:solidFill>
                  <a:srgbClr val="FF0000"/>
                </a:solidFill>
              </a:rPr>
              <a:t>experiencia</a:t>
            </a:r>
            <a:r>
              <a:rPr lang="es-ES_tradnl" b="1" dirty="0"/>
              <a:t> y </a:t>
            </a:r>
            <a:r>
              <a:rPr lang="es-ES_tradnl" b="1" dirty="0">
                <a:solidFill>
                  <a:srgbClr val="FF0000"/>
                </a:solidFill>
              </a:rPr>
              <a:t>entrenamiento</a:t>
            </a:r>
            <a:r>
              <a:rPr lang="es-ES_tradnl" b="1" dirty="0"/>
              <a:t> del examinador, siempre minimizando el dolor y las complicaciones </a:t>
            </a:r>
          </a:p>
          <a:p>
            <a:endParaRPr lang="es-ES_tradnl" b="1" dirty="0"/>
          </a:p>
          <a:p>
            <a:r>
              <a:rPr lang="es-ES_tradnl" b="1" dirty="0"/>
              <a:t>Entrenarse y familiarizarse con </a:t>
            </a:r>
            <a:r>
              <a:rPr lang="es-ES_tradnl" b="1" dirty="0">
                <a:solidFill>
                  <a:srgbClr val="FF0000"/>
                </a:solidFill>
              </a:rPr>
              <a:t>1</a:t>
            </a:r>
            <a:r>
              <a:rPr lang="es-ES_tradnl" b="1" dirty="0"/>
              <a:t> o </a:t>
            </a:r>
            <a:r>
              <a:rPr lang="es-ES_tradnl" b="1" dirty="0">
                <a:solidFill>
                  <a:srgbClr val="FF0000"/>
                </a:solidFill>
              </a:rPr>
              <a:t>2</a:t>
            </a:r>
            <a:r>
              <a:rPr lang="es-ES_tradnl" b="1" dirty="0"/>
              <a:t> técnicas es suficiente para obtener un buen resultado </a:t>
            </a:r>
            <a:endParaRPr lang="es-ES_tradnl" sz="2600" b="1" dirty="0"/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C962FB-47C0-CEEE-2551-17650BD3A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30125"/>
      </p:ext>
    </p:extLst>
  </p:cSld>
  <p:clrMapOvr>
    <a:masterClrMapping/>
  </p:clrMapOvr>
  <p:transition spd="slow" advTm="168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CF8BBB-C64C-45E2-3BF8-6C3B5B53A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135" y="1667875"/>
            <a:ext cx="8722420" cy="5058229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0000FF"/>
                </a:solidFill>
              </a:rPr>
              <a:t>Contraindicaciones para realizarla en el S.U.</a:t>
            </a:r>
          </a:p>
          <a:p>
            <a:endParaRPr lang="es-ES_tradnl" dirty="0"/>
          </a:p>
          <a:p>
            <a:pPr lvl="1"/>
            <a:r>
              <a:rPr lang="es-ES_tradnl" dirty="0" err="1">
                <a:solidFill>
                  <a:srgbClr val="FF0000"/>
                </a:solidFill>
              </a:rPr>
              <a:t>Fx</a:t>
            </a:r>
            <a:r>
              <a:rPr lang="es-ES_tradnl" dirty="0">
                <a:solidFill>
                  <a:srgbClr val="FF0000"/>
                </a:solidFill>
              </a:rPr>
              <a:t>. del cuello humeral </a:t>
            </a:r>
            <a:r>
              <a:rPr lang="es-ES_tradnl" dirty="0"/>
              <a:t>asociada </a:t>
            </a:r>
            <a:r>
              <a:rPr lang="es-ES_tradnl" dirty="0">
                <a:sym typeface="Wingdings" pitchFamily="2" charset="2"/>
              </a:rPr>
              <a:t> Riesgo de NAV</a:t>
            </a:r>
          </a:p>
          <a:p>
            <a:pPr lvl="1"/>
            <a:endParaRPr lang="es-ES_tradnl" dirty="0">
              <a:sym typeface="Wingdings" pitchFamily="2" charset="2"/>
            </a:endParaRPr>
          </a:p>
          <a:p>
            <a:pPr lvl="2"/>
            <a:r>
              <a:rPr lang="es-ES_tradnl" sz="2400" dirty="0">
                <a:sym typeface="Wingdings" pitchFamily="2" charset="2"/>
              </a:rPr>
              <a:t>Bajo anestesia general en pabellón (eventual OTS)</a:t>
            </a:r>
          </a:p>
          <a:p>
            <a:pPr marL="914400" lvl="2" indent="0">
              <a:buNone/>
            </a:pPr>
            <a:r>
              <a:rPr lang="es-ES_tradnl" sz="2400" dirty="0">
                <a:sym typeface="Wingdings" pitchFamily="2" charset="2"/>
              </a:rPr>
              <a:t>  </a:t>
            </a:r>
          </a:p>
          <a:p>
            <a:pPr lvl="1"/>
            <a:r>
              <a:rPr lang="es-ES_tradnl" dirty="0"/>
              <a:t>Luxaciones </a:t>
            </a:r>
            <a:r>
              <a:rPr lang="es-ES_tradnl" dirty="0" err="1">
                <a:solidFill>
                  <a:srgbClr val="FF0000"/>
                </a:solidFill>
              </a:rPr>
              <a:t>subclaviculares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/>
              <a:t>y/o</a:t>
            </a:r>
            <a:r>
              <a:rPr lang="es-ES_tradnl" dirty="0">
                <a:solidFill>
                  <a:srgbClr val="FF0000"/>
                </a:solidFill>
              </a:rPr>
              <a:t> intratorácicas </a:t>
            </a:r>
          </a:p>
          <a:p>
            <a:pPr lvl="1"/>
            <a:endParaRPr lang="es-ES_tradnl" dirty="0"/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Compromiso NV </a:t>
            </a:r>
            <a:r>
              <a:rPr lang="es-ES_tradnl" dirty="0"/>
              <a:t>que requiera un estudio previo (</a:t>
            </a:r>
            <a:r>
              <a:rPr lang="es-ES_tradnl" dirty="0" err="1"/>
              <a:t>ej</a:t>
            </a:r>
            <a:r>
              <a:rPr lang="es-ES_tradnl" dirty="0"/>
              <a:t>: angiografía)</a:t>
            </a:r>
          </a:p>
          <a:p>
            <a:pPr marL="457200" lvl="1" indent="0">
              <a:buNone/>
            </a:pPr>
            <a:r>
              <a:rPr lang="es-ES_tradnl" dirty="0"/>
              <a:t> </a:t>
            </a:r>
          </a:p>
          <a:p>
            <a:pPr>
              <a:buFontTx/>
              <a:buNone/>
            </a:pPr>
            <a:endParaRPr lang="es-ES_tradnl" b="1" dirty="0">
              <a:solidFill>
                <a:srgbClr val="FFFF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Reducción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D6D667-97BC-3CA0-49F1-91029EDE5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91" y="2326689"/>
            <a:ext cx="8532782" cy="35185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5D46273-56CE-EA57-8E2A-E3E08C8C3F54}"/>
              </a:ext>
            </a:extLst>
          </p:cNvPr>
          <p:cNvSpPr txBox="1"/>
          <p:nvPr/>
        </p:nvSpPr>
        <p:spPr>
          <a:xfrm>
            <a:off x="310937" y="6488828"/>
            <a:ext cx="853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solidFill>
                  <a:srgbClr val="0000FF"/>
                </a:solidFill>
                <a:latin typeface="+mj-lt"/>
              </a:rPr>
              <a:t>Koda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et al, BMC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Research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Notes, 2014;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Wronka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et al, Eu J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Orthop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Surg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Traumatol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, 2017</a:t>
            </a:r>
            <a:endParaRPr lang="es-ES_tradnl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8690EDFA-39AD-CF3E-8738-DDCFA6F40FDC}"/>
              </a:ext>
            </a:extLst>
          </p:cNvPr>
          <p:cNvSpPr/>
          <p:nvPr/>
        </p:nvSpPr>
        <p:spPr>
          <a:xfrm>
            <a:off x="289627" y="5150954"/>
            <a:ext cx="2739954" cy="1143000"/>
          </a:xfrm>
          <a:prstGeom prst="round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err="1"/>
              <a:t>Fx</a:t>
            </a:r>
            <a:r>
              <a:rPr lang="es-CL" sz="2000" b="1" dirty="0"/>
              <a:t>. </a:t>
            </a:r>
            <a:r>
              <a:rPr lang="es-CL" sz="2000" b="1" dirty="0" err="1"/>
              <a:t>Tub</a:t>
            </a:r>
            <a:r>
              <a:rPr lang="es-CL" sz="2000" b="1" dirty="0"/>
              <a:t> &gt; Desplazada</a:t>
            </a:r>
          </a:p>
          <a:p>
            <a:pPr algn="ctr"/>
            <a:endParaRPr lang="es-CL" sz="1000" b="1" dirty="0"/>
          </a:p>
          <a:p>
            <a:pPr algn="ctr"/>
            <a:r>
              <a:rPr lang="es-CL" sz="2000" b="1" dirty="0" err="1">
                <a:solidFill>
                  <a:srgbClr val="FFFF00"/>
                </a:solidFill>
              </a:rPr>
              <a:t>Fx</a:t>
            </a:r>
            <a:r>
              <a:rPr lang="es-CL" sz="2000" b="1" dirty="0">
                <a:solidFill>
                  <a:srgbClr val="FFFF00"/>
                </a:solidFill>
              </a:rPr>
              <a:t>. Cuello Anatómico No Desplazada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EDFEB15-A5EA-6601-B6AB-064EBAEF186C}"/>
              </a:ext>
            </a:extLst>
          </p:cNvPr>
          <p:cNvSpPr/>
          <p:nvPr/>
        </p:nvSpPr>
        <p:spPr>
          <a:xfrm>
            <a:off x="3191368" y="5150954"/>
            <a:ext cx="2739954" cy="1143000"/>
          </a:xfrm>
          <a:prstGeom prst="round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Post-reducción Cerrada en el S.U.</a:t>
            </a:r>
            <a:endParaRPr lang="es-CL" sz="2000" b="1" dirty="0">
              <a:solidFill>
                <a:srgbClr val="FFFF00"/>
              </a:solidFill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C3DEEEF1-1C77-87D2-48D9-20AE4379974C}"/>
              </a:ext>
            </a:extLst>
          </p:cNvPr>
          <p:cNvSpPr/>
          <p:nvPr/>
        </p:nvSpPr>
        <p:spPr>
          <a:xfrm>
            <a:off x="6093109" y="5150954"/>
            <a:ext cx="2739954" cy="1143000"/>
          </a:xfrm>
          <a:prstGeom prst="round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Post-reducción Cerrada con Anestesia General</a:t>
            </a:r>
            <a:endParaRPr lang="es-CL" sz="2000" b="1" dirty="0">
              <a:solidFill>
                <a:srgbClr val="FFFF00"/>
              </a:solidFill>
            </a:endParaRPr>
          </a:p>
        </p:txBody>
      </p:sp>
      <p:pic>
        <p:nvPicPr>
          <p:cNvPr id="38919" name="Audio 38918">
            <a:extLst>
              <a:ext uri="{FF2B5EF4-FFF2-40B4-BE49-F238E27FC236}">
                <a16:creationId xmlns:a16="http://schemas.microsoft.com/office/drawing/2014/main" id="{E52A6D80-9BA8-11A3-C429-32CB6D17A3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653982"/>
      </p:ext>
    </p:extLst>
  </p:cSld>
  <p:clrMapOvr>
    <a:masterClrMapping/>
  </p:clrMapOvr>
  <p:transition spd="slow" advTm="1370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9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B844D6F-9E5E-1B53-2272-CBB83D49AA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62" y="1642229"/>
            <a:ext cx="5040560" cy="5217357"/>
          </a:xfrm>
        </p:spPr>
        <p:txBody>
          <a:bodyPr/>
          <a:lstStyle/>
          <a:p>
            <a:r>
              <a:rPr lang="es-ES_tradnl" sz="2400" b="1" dirty="0">
                <a:solidFill>
                  <a:srgbClr val="0B07F8"/>
                </a:solidFill>
              </a:rPr>
              <a:t>Poco frecuente</a:t>
            </a:r>
            <a:endParaRPr lang="es-ES_tradnl" sz="2400" b="1" dirty="0"/>
          </a:p>
          <a:p>
            <a:endParaRPr lang="es-ES_tradnl" sz="1000" b="1" dirty="0"/>
          </a:p>
          <a:p>
            <a:r>
              <a:rPr lang="es-ES_tradnl" sz="2400" b="1" dirty="0"/>
              <a:t>Causas del bloqueo estructural:</a:t>
            </a:r>
          </a:p>
          <a:p>
            <a:endParaRPr lang="es-ES_tradnl" sz="2400" b="1" dirty="0"/>
          </a:p>
          <a:p>
            <a:pPr lvl="1"/>
            <a:r>
              <a:rPr lang="es-ES_tradnl" sz="2400" b="1" dirty="0">
                <a:solidFill>
                  <a:srgbClr val="0B07F8"/>
                </a:solidFill>
              </a:rPr>
              <a:t>PB </a:t>
            </a:r>
            <a:r>
              <a:rPr lang="es-ES_tradnl" sz="2400" b="1" dirty="0"/>
              <a:t>(</a:t>
            </a:r>
            <a:r>
              <a:rPr lang="es-ES_tradnl" sz="2400" b="1" dirty="0">
                <a:solidFill>
                  <a:srgbClr val="FF0000"/>
                </a:solidFill>
              </a:rPr>
              <a:t>T. bíceps (+</a:t>
            </a:r>
            <a:r>
              <a:rPr lang="es-ES_tradnl" sz="2400" b="1" dirty="0" err="1">
                <a:solidFill>
                  <a:srgbClr val="FF0000"/>
                </a:solidFill>
              </a:rPr>
              <a:t>Fc</a:t>
            </a:r>
            <a:r>
              <a:rPr lang="es-ES_tradnl" sz="2400" b="1" dirty="0">
                <a:solidFill>
                  <a:srgbClr val="FF0000"/>
                </a:solidFill>
              </a:rPr>
              <a:t>)</a:t>
            </a:r>
            <a:r>
              <a:rPr lang="es-ES_tradnl" sz="2400" b="1" dirty="0"/>
              <a:t>, M. Subescapular, </a:t>
            </a:r>
            <a:r>
              <a:rPr lang="es-ES_tradnl" sz="2400" b="1" dirty="0" err="1"/>
              <a:t>labrum</a:t>
            </a:r>
            <a:r>
              <a:rPr lang="es-ES_tradnl" sz="2400" b="1" dirty="0"/>
              <a:t> y nervios)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sz="2400" b="1" dirty="0">
                <a:solidFill>
                  <a:srgbClr val="0B07F8"/>
                </a:solidFill>
              </a:rPr>
              <a:t>Oseas</a:t>
            </a:r>
            <a:r>
              <a:rPr lang="es-ES_tradnl" sz="2400" b="1" dirty="0"/>
              <a:t> (</a:t>
            </a:r>
            <a:r>
              <a:rPr lang="es-ES_tradnl" sz="2400" b="1" dirty="0" err="1"/>
              <a:t>glenoides</a:t>
            </a:r>
            <a:r>
              <a:rPr lang="es-ES_tradnl" sz="2400" b="1" dirty="0"/>
              <a:t> y </a:t>
            </a:r>
            <a:r>
              <a:rPr lang="es-ES_tradnl" sz="2400" b="1" dirty="0" err="1">
                <a:solidFill>
                  <a:srgbClr val="FF0000"/>
                </a:solidFill>
              </a:rPr>
              <a:t>troquíter</a:t>
            </a:r>
            <a:r>
              <a:rPr lang="es-ES_tradnl" sz="2400" b="1" dirty="0"/>
              <a:t>)</a:t>
            </a:r>
          </a:p>
          <a:p>
            <a:pPr lvl="1"/>
            <a:endParaRPr lang="es-ES_tradnl" sz="1000" b="1" dirty="0"/>
          </a:p>
          <a:p>
            <a:pPr lvl="1"/>
            <a:r>
              <a:rPr lang="es-ES_tradnl" sz="2400" b="1" dirty="0" err="1">
                <a:solidFill>
                  <a:srgbClr val="0B07F8"/>
                </a:solidFill>
              </a:rPr>
              <a:t>Impactación</a:t>
            </a:r>
            <a:r>
              <a:rPr lang="es-ES_tradnl" sz="2400" b="1" dirty="0">
                <a:solidFill>
                  <a:srgbClr val="0B07F8"/>
                </a:solidFill>
              </a:rPr>
              <a:t> severa de la cabeza </a:t>
            </a:r>
            <a:r>
              <a:rPr lang="es-ES_tradnl" sz="2400" b="1" dirty="0"/>
              <a:t>(Hill-Sachs)</a:t>
            </a:r>
          </a:p>
          <a:p>
            <a:pPr lvl="1"/>
            <a:endParaRPr lang="es-ES_tradnl" sz="2400" b="1" dirty="0"/>
          </a:p>
          <a:p>
            <a:r>
              <a:rPr lang="es-ES_tradnl" sz="2400" b="1" dirty="0">
                <a:solidFill>
                  <a:srgbClr val="FF0000"/>
                </a:solidFill>
              </a:rPr>
              <a:t>MANEJO</a:t>
            </a:r>
            <a:r>
              <a:rPr lang="es-ES_tradnl" sz="2400" b="1" dirty="0"/>
              <a:t> </a:t>
            </a:r>
            <a:r>
              <a:rPr lang="es-ES_tradnl" sz="2400" b="1" dirty="0">
                <a:sym typeface="Wingdings" pitchFamily="2" charset="2"/>
              </a:rPr>
              <a:t> </a:t>
            </a:r>
            <a:r>
              <a:rPr lang="es-ES_tradnl" sz="2400" b="1" dirty="0">
                <a:solidFill>
                  <a:srgbClr val="FF0000"/>
                </a:solidFill>
                <a:sym typeface="Wingdings" pitchFamily="2" charset="2"/>
              </a:rPr>
              <a:t>REDUCCION ABIERTA</a:t>
            </a:r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sz="4000" b="1" dirty="0"/>
              <a:t>Luxación GH Anterior</a:t>
            </a:r>
            <a:br>
              <a:rPr lang="es-ES" sz="4000" b="1" dirty="0"/>
            </a:br>
            <a:r>
              <a:rPr lang="es-ES" sz="4000" b="1" dirty="0"/>
              <a:t>Irreductible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886AAD6-6485-F94E-8D49-070300A18B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651" t="2115" r="298" b="1527"/>
          <a:stretch/>
        </p:blipFill>
        <p:spPr>
          <a:xfrm>
            <a:off x="5724128" y="3715968"/>
            <a:ext cx="3240360" cy="23932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0D4A1A-F678-EA4E-8515-21F57CE826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20" t="20673" r="25613" b="24862"/>
          <a:stretch/>
        </p:blipFill>
        <p:spPr>
          <a:xfrm>
            <a:off x="6378151" y="1642229"/>
            <a:ext cx="1932314" cy="18840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7FC083E-06D2-C442-846E-4D9C0B4B683C}"/>
              </a:ext>
            </a:extLst>
          </p:cNvPr>
          <p:cNvSpPr txBox="1"/>
          <p:nvPr/>
        </p:nvSpPr>
        <p:spPr>
          <a:xfrm>
            <a:off x="5364088" y="6488668"/>
            <a:ext cx="377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solidFill>
                  <a:srgbClr val="0000FF"/>
                </a:solidFill>
                <a:latin typeface="+mj-lt"/>
              </a:rPr>
              <a:t>Pantazis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et al, Open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Orthop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J, 2017</a:t>
            </a:r>
            <a:endParaRPr lang="es-ES_tradnl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28E73D1-4AA0-A713-2323-961E1BE9B7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947393"/>
      </p:ext>
    </p:extLst>
  </p:cSld>
  <p:clrMapOvr>
    <a:masterClrMapping/>
  </p:clrMapOvr>
  <p:transition spd="slow" advTm="380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343567-C75A-3733-E444-021182646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Post-Reducción 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7850" y="1579364"/>
            <a:ext cx="8424936" cy="50405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800" b="1" dirty="0">
                <a:solidFill>
                  <a:srgbClr val="0000FF"/>
                </a:solidFill>
              </a:rPr>
              <a:t>Inmovilización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s-ES_tradnl" sz="3000" b="1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FF0000"/>
                </a:solidFill>
              </a:rPr>
              <a:t>Período Corto (2 - 3 </a:t>
            </a:r>
            <a:r>
              <a:rPr lang="es-ES_tradnl" b="1" dirty="0" err="1">
                <a:solidFill>
                  <a:srgbClr val="FF0000"/>
                </a:solidFill>
              </a:rPr>
              <a:t>sem</a:t>
            </a:r>
            <a:r>
              <a:rPr lang="es-ES_tradnl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endParaRPr lang="es-ES_tradnl" sz="2500" b="1" dirty="0">
              <a:solidFill>
                <a:srgbClr val="0000FF"/>
              </a:solidFill>
            </a:endParaRPr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/>
              <a:t>Cabestrillo</a:t>
            </a:r>
          </a:p>
          <a:p>
            <a:pPr lvl="1">
              <a:lnSpc>
                <a:spcPct val="80000"/>
              </a:lnSpc>
            </a:pPr>
            <a:endParaRPr lang="es-ES_tradnl" sz="2400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/>
              <a:t>Inmovilizador</a:t>
            </a:r>
          </a:p>
          <a:p>
            <a:pPr lvl="4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s-ES_tradnl" sz="1000" b="1" dirty="0"/>
          </a:p>
          <a:p>
            <a:pPr lvl="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 err="1"/>
              <a:t>Rot</a:t>
            </a:r>
            <a:r>
              <a:rPr lang="es-ES_tradnl" sz="2400" b="1" dirty="0"/>
              <a:t>. </a:t>
            </a:r>
            <a:r>
              <a:rPr lang="es-ES_tradnl" sz="2400" b="1" dirty="0" err="1"/>
              <a:t>Int</a:t>
            </a:r>
            <a:r>
              <a:rPr lang="es-ES_tradnl" sz="2400" b="1" dirty="0"/>
              <a:t>. (RI) vs </a:t>
            </a:r>
            <a:r>
              <a:rPr lang="es-ES_tradnl" sz="2400" b="1" dirty="0" err="1"/>
              <a:t>Rot</a:t>
            </a:r>
            <a:r>
              <a:rPr lang="es-ES_tradnl" sz="2400" b="1" dirty="0"/>
              <a:t>. Ext. (RE)</a:t>
            </a:r>
          </a:p>
          <a:p>
            <a:pPr lvl="1">
              <a:lnSpc>
                <a:spcPct val="80000"/>
              </a:lnSpc>
            </a:pPr>
            <a:endParaRPr lang="es-ES_tradnl" sz="2400" b="1" dirty="0"/>
          </a:p>
          <a:p>
            <a:pPr marL="685800" lvl="2" indent="0">
              <a:lnSpc>
                <a:spcPct val="80000"/>
              </a:lnSpc>
              <a:buNone/>
            </a:pPr>
            <a:endParaRPr lang="es-ES_tradnl" sz="3100" b="1" dirty="0"/>
          </a:p>
          <a:p>
            <a:pPr lvl="1">
              <a:lnSpc>
                <a:spcPct val="80000"/>
              </a:lnSpc>
            </a:pPr>
            <a:endParaRPr lang="es-ES_tradnl" sz="2800" b="1" dirty="0">
              <a:solidFill>
                <a:srgbClr val="0000FF"/>
              </a:solidFill>
            </a:endParaRPr>
          </a:p>
          <a:p>
            <a:pPr marL="366713" lvl="1" indent="0">
              <a:lnSpc>
                <a:spcPct val="80000"/>
              </a:lnSpc>
              <a:buNone/>
            </a:pPr>
            <a:endParaRPr lang="es-ES_tradnl" sz="3200" b="1" dirty="0"/>
          </a:p>
          <a:p>
            <a:pPr>
              <a:lnSpc>
                <a:spcPct val="80000"/>
              </a:lnSpc>
            </a:pPr>
            <a:endParaRPr lang="es-ES_tradnl" sz="3500" b="1" dirty="0">
              <a:solidFill>
                <a:srgbClr val="0000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9890" t="11395" r="11896" b="10122"/>
          <a:stretch/>
        </p:blipFill>
        <p:spPr>
          <a:xfrm flipH="1">
            <a:off x="6929499" y="1641539"/>
            <a:ext cx="1584175" cy="15841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29499" y="3374383"/>
            <a:ext cx="1584175" cy="1584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630326" y="5097652"/>
            <a:ext cx="4987213" cy="11695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0000FF"/>
                </a:solidFill>
                <a:latin typeface="+mn-lt"/>
              </a:rPr>
              <a:t>RI </a:t>
            </a:r>
            <a:r>
              <a:rPr lang="es-ES_tradnl" sz="2800" b="1" i="1" dirty="0">
                <a:solidFill>
                  <a:srgbClr val="111111"/>
                </a:solidFill>
                <a:latin typeface="+mn-lt"/>
              </a:rPr>
              <a:t>vs</a:t>
            </a:r>
            <a:r>
              <a:rPr lang="es-ES_tradnl" sz="2800" b="1" dirty="0">
                <a:solidFill>
                  <a:srgbClr val="0000FF"/>
                </a:solidFill>
                <a:latin typeface="+mn-lt"/>
              </a:rPr>
              <a:t> RE</a:t>
            </a:r>
          </a:p>
          <a:p>
            <a:pPr algn="ctr"/>
            <a:endParaRPr lang="es-ES_tradnl" sz="1400" b="1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es-ES_tradnl" sz="2800" b="1" dirty="0">
                <a:solidFill>
                  <a:srgbClr val="0000FF"/>
                </a:solidFill>
                <a:latin typeface="+mn-lt"/>
              </a:rPr>
              <a:t>RE </a:t>
            </a:r>
            <a:r>
              <a:rPr lang="es-ES_tradnl" sz="2800" b="1" dirty="0">
                <a:latin typeface="+mn-lt"/>
                <a:sym typeface="Wingdings" pitchFamily="2" charset="2"/>
              </a:rPr>
              <a:t> ↓ Recidiva en &lt; 20 años</a:t>
            </a:r>
            <a:endParaRPr lang="es-ES_tradnl" sz="2800" b="1" dirty="0">
              <a:latin typeface="+mn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17850" y="6506657"/>
            <a:ext cx="601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solidFill>
                  <a:srgbClr val="0000FF"/>
                </a:solidFill>
                <a:latin typeface="+mj-lt"/>
              </a:rPr>
              <a:t>Shinagawa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et al,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Orthop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J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Sports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Med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. Meta-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analysis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, 2020</a:t>
            </a:r>
            <a:endParaRPr lang="es-ES_tradnl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028" name="Picture 4" descr="soporte-luxacion-hombro">
            <a:extLst>
              <a:ext uri="{FF2B5EF4-FFF2-40B4-BE49-F238E27FC236}">
                <a16:creationId xmlns:a16="http://schemas.microsoft.com/office/drawing/2014/main" id="{F7D35DAE-09C5-482C-2E92-077739AD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99" y="5113347"/>
            <a:ext cx="1584175" cy="15841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Audio 30">
            <a:extLst>
              <a:ext uri="{FF2B5EF4-FFF2-40B4-BE49-F238E27FC236}">
                <a16:creationId xmlns:a16="http://schemas.microsoft.com/office/drawing/2014/main" id="{E3E299A6-F423-44B9-9A09-5D1156C205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243745"/>
      </p:ext>
    </p:extLst>
  </p:cSld>
  <p:clrMapOvr>
    <a:masterClrMapping/>
  </p:clrMapOvr>
  <p:transition spd="slow" advTm="504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0B52BA-1E44-DE0A-7651-AAF5CB96D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0" y="2276872"/>
            <a:ext cx="9144000" cy="1324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000" b="1" dirty="0"/>
              <a:t>MANEJO DEFINITIVO  </a:t>
            </a:r>
          </a:p>
          <a:p>
            <a:pPr marL="0" indent="0" algn="ctr">
              <a:buNone/>
            </a:pPr>
            <a:endParaRPr lang="es-ES" sz="4000" b="1" dirty="0"/>
          </a:p>
          <a:p>
            <a:pPr marL="0" indent="0" algn="ctr">
              <a:buNone/>
            </a:pPr>
            <a:r>
              <a:rPr lang="es-ES" sz="4000" b="1" dirty="0"/>
              <a:t>LUXACION GH ANTERIOR</a:t>
            </a:r>
          </a:p>
          <a:p>
            <a:pPr marL="0" indent="0" algn="ctr">
              <a:buNone/>
            </a:pPr>
            <a:endParaRPr lang="es-ES" sz="4000" b="1" dirty="0"/>
          </a:p>
          <a:p>
            <a:pPr marL="0" indent="0" algn="ctr">
              <a:buNone/>
            </a:pPr>
            <a:r>
              <a:rPr lang="es-ES" sz="4000" b="1" dirty="0"/>
              <a:t>1º EPISODIO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0736A5-D305-775A-1290-CA3D2FDDB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91404"/>
      </p:ext>
    </p:extLst>
  </p:cSld>
  <p:clrMapOvr>
    <a:masterClrMapping/>
  </p:clrMapOvr>
  <p:transition spd="slow" advTm="50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61105D-C893-AD44-F383-8D88A5ED8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16387" name="Marcador de contenido 2"/>
          <p:cNvSpPr>
            <a:spLocks noGrp="1"/>
          </p:cNvSpPr>
          <p:nvPr>
            <p:ph sz="quarter" idx="1"/>
          </p:nvPr>
        </p:nvSpPr>
        <p:spPr>
          <a:xfrm>
            <a:off x="80631" y="1700809"/>
            <a:ext cx="8739843" cy="5133157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FF0000"/>
                </a:solidFill>
              </a:rPr>
              <a:t>CONSERVADOR </a:t>
            </a:r>
            <a:r>
              <a:rPr lang="es-ES_tradnl" sz="2800" b="1" i="1" dirty="0">
                <a:solidFill>
                  <a:srgbClr val="FF0000"/>
                </a:solidFill>
              </a:rPr>
              <a:t>VS</a:t>
            </a:r>
            <a:r>
              <a:rPr lang="es-ES_tradnl" sz="2800" b="1" dirty="0">
                <a:solidFill>
                  <a:srgbClr val="FF0000"/>
                </a:solidFill>
              </a:rPr>
              <a:t> QUIRURGICO</a:t>
            </a:r>
          </a:p>
          <a:p>
            <a:endParaRPr lang="es-ES_tradnl" sz="3000" b="1" dirty="0"/>
          </a:p>
          <a:p>
            <a:pPr lvl="1"/>
            <a:r>
              <a:rPr lang="es-ES_tradnl" sz="2800" b="1" dirty="0">
                <a:solidFill>
                  <a:srgbClr val="0B07F8"/>
                </a:solidFill>
              </a:rPr>
              <a:t>INDICACION</a:t>
            </a:r>
          </a:p>
          <a:p>
            <a:pPr marL="685800" lvl="2" indent="0">
              <a:buNone/>
            </a:pPr>
            <a:endParaRPr lang="es-ES_tradnl" b="1" dirty="0"/>
          </a:p>
          <a:p>
            <a:pPr lvl="4"/>
            <a:endParaRPr lang="es-ES_tradnl" b="1" dirty="0">
              <a:solidFill>
                <a:srgbClr val="0B07F8"/>
              </a:solidFill>
            </a:endParaRPr>
          </a:p>
          <a:p>
            <a:pPr lvl="2"/>
            <a:endParaRPr lang="es-ES_tradnl" b="1" dirty="0">
              <a:solidFill>
                <a:srgbClr val="0B07F8"/>
              </a:solidFill>
            </a:endParaRPr>
          </a:p>
          <a:p>
            <a:pPr lvl="1"/>
            <a:endParaRPr lang="es-ES_tradnl" b="1" dirty="0"/>
          </a:p>
          <a:p>
            <a:pPr lvl="2"/>
            <a:endParaRPr lang="es-ES_tradnl" b="1" baseline="30000" dirty="0"/>
          </a:p>
          <a:p>
            <a:pPr lvl="2"/>
            <a:endParaRPr lang="es-ES_tradnl" b="1" baseline="30000" dirty="0"/>
          </a:p>
          <a:p>
            <a:pPr marL="366713" lvl="1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lvl="3"/>
            <a:endParaRPr lang="es-ES_tradnl" sz="3800" b="1" dirty="0"/>
          </a:p>
          <a:p>
            <a:pPr lvl="2"/>
            <a:endParaRPr lang="es-ES_tradnl" sz="4400" b="1" dirty="0"/>
          </a:p>
          <a:p>
            <a:pPr lvl="3"/>
            <a:endParaRPr lang="es-ES_tradnl" sz="4100" b="1" dirty="0"/>
          </a:p>
          <a:p>
            <a:pPr lvl="3"/>
            <a:endParaRPr lang="es-ES_tradnl" sz="4100" b="1" dirty="0"/>
          </a:p>
          <a:p>
            <a:pPr marL="0" indent="0">
              <a:buNone/>
            </a:pPr>
            <a:endParaRPr lang="es-ES_tradnl" sz="2800" b="1" dirty="0"/>
          </a:p>
          <a:p>
            <a:endParaRPr lang="es-ES_tradnl" sz="1300" b="1" dirty="0"/>
          </a:p>
          <a:p>
            <a:endParaRPr lang="es-ES_tradnl" sz="2200" b="1" dirty="0">
              <a:solidFill>
                <a:srgbClr val="FF0000"/>
              </a:solidFill>
            </a:endParaRPr>
          </a:p>
          <a:p>
            <a:pPr lvl="1"/>
            <a:endParaRPr lang="es-ES_tradnl" sz="2500" b="1" dirty="0">
              <a:solidFill>
                <a:srgbClr val="FF0000"/>
              </a:solidFill>
            </a:endParaRPr>
          </a:p>
          <a:p>
            <a:pPr lvl="1"/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719733" y="5317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6858000" y="6172202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+mn-lt"/>
              </a:rPr>
              <a:t>	</a:t>
            </a:r>
            <a:r>
              <a:rPr lang="es-ES_tradnl" sz="2400" dirty="0"/>
              <a:t>	</a:t>
            </a:r>
            <a:endParaRPr lang="es-ES_tradn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2B751E1-974E-D400-1F1D-B1B596ED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68" y="193729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000" b="1" dirty="0"/>
              <a:t>Manejo</a:t>
            </a:r>
            <a:br>
              <a:rPr lang="es-ES_tradnl" sz="4000" b="1" dirty="0"/>
            </a:br>
            <a:r>
              <a:rPr lang="es-ES_tradnl" sz="4000" b="1" dirty="0"/>
              <a:t>Luxación GH Anterior 1º Episodio</a:t>
            </a:r>
          </a:p>
        </p:txBody>
      </p:sp>
      <p:pic>
        <p:nvPicPr>
          <p:cNvPr id="6146" name="Picture 2" descr="No Consensus Reached During Satoshi Roundtable Florida – Bitcoin News">
            <a:extLst>
              <a:ext uri="{FF2B5EF4-FFF2-40B4-BE49-F238E27FC236}">
                <a16:creationId xmlns:a16="http://schemas.microsoft.com/office/drawing/2014/main" id="{21AA19D4-9510-E188-0117-9539C3956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173" y="2737520"/>
            <a:ext cx="3522621" cy="239796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E6A6FA92-3B31-5B46-5318-FE83D3A6AE71}"/>
              </a:ext>
            </a:extLst>
          </p:cNvPr>
          <p:cNvSpPr/>
          <p:nvPr/>
        </p:nvSpPr>
        <p:spPr>
          <a:xfrm>
            <a:off x="2718404" y="5636397"/>
            <a:ext cx="3667659" cy="970698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500" b="1" dirty="0">
                <a:solidFill>
                  <a:schemeClr val="tx1"/>
                </a:solidFill>
                <a:sym typeface="Wingdings" pitchFamily="2" charset="2"/>
              </a:rPr>
              <a:t>SIN CONSENSO</a:t>
            </a:r>
          </a:p>
        </p:txBody>
      </p:sp>
      <p:pic>
        <p:nvPicPr>
          <p:cNvPr id="45" name="Audio 44">
            <a:extLst>
              <a:ext uri="{FF2B5EF4-FFF2-40B4-BE49-F238E27FC236}">
                <a16:creationId xmlns:a16="http://schemas.microsoft.com/office/drawing/2014/main" id="{3DF39C7C-2DAB-3B95-A968-7421BF053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466350"/>
      </p:ext>
    </p:extLst>
  </p:cSld>
  <p:clrMapOvr>
    <a:masterClrMapping/>
  </p:clrMapOvr>
  <p:transition spd="slow" advTm="224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8CAD5D-96EC-F78B-7206-0460A4DD02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16387" name="Marcador de contenido 2"/>
          <p:cNvSpPr>
            <a:spLocks noGrp="1"/>
          </p:cNvSpPr>
          <p:nvPr>
            <p:ph sz="quarter" idx="1"/>
          </p:nvPr>
        </p:nvSpPr>
        <p:spPr>
          <a:xfrm>
            <a:off x="80631" y="1700809"/>
            <a:ext cx="8739843" cy="5133157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FF0000"/>
                </a:solidFill>
              </a:rPr>
              <a:t>CONSERVADOR </a:t>
            </a:r>
            <a:r>
              <a:rPr lang="es-ES_tradnl" sz="2800" b="1" i="1" dirty="0">
                <a:solidFill>
                  <a:srgbClr val="FF0000"/>
                </a:solidFill>
              </a:rPr>
              <a:t>VS</a:t>
            </a:r>
            <a:r>
              <a:rPr lang="es-ES_tradnl" sz="2800" b="1" dirty="0">
                <a:solidFill>
                  <a:srgbClr val="FF0000"/>
                </a:solidFill>
              </a:rPr>
              <a:t> QUIRURGICO</a:t>
            </a:r>
          </a:p>
          <a:p>
            <a:endParaRPr lang="es-ES_tradnl" sz="3000" b="1" dirty="0"/>
          </a:p>
          <a:p>
            <a:pPr lvl="1"/>
            <a:r>
              <a:rPr lang="es-ES_tradnl" sz="2800" b="1" dirty="0">
                <a:solidFill>
                  <a:srgbClr val="0B07F8"/>
                </a:solidFill>
              </a:rPr>
              <a:t>En la toma de decisiones debemos considerar:</a:t>
            </a:r>
          </a:p>
          <a:p>
            <a:pPr lvl="1"/>
            <a:endParaRPr lang="es-ES_tradnl" sz="2800" b="1" dirty="0"/>
          </a:p>
          <a:p>
            <a:pPr lvl="2"/>
            <a:r>
              <a:rPr lang="es-ES_tradnl" sz="2800" b="1" dirty="0"/>
              <a:t>Factores pronósticos del </a:t>
            </a:r>
            <a:r>
              <a:rPr lang="es-ES_tradnl" sz="2800" b="1" dirty="0">
                <a:solidFill>
                  <a:srgbClr val="FF0000"/>
                </a:solidFill>
              </a:rPr>
              <a:t>paciente </a:t>
            </a:r>
          </a:p>
          <a:p>
            <a:pPr lvl="2"/>
            <a:endParaRPr lang="es-ES_tradnl" sz="2800" b="1" dirty="0">
              <a:solidFill>
                <a:srgbClr val="0B07F8"/>
              </a:solidFill>
            </a:endParaRPr>
          </a:p>
          <a:p>
            <a:pPr lvl="2"/>
            <a:r>
              <a:rPr lang="es-ES_tradnl" sz="2800" b="1" dirty="0"/>
              <a:t>Factores pronósticos </a:t>
            </a:r>
            <a:r>
              <a:rPr lang="es-ES_tradnl" sz="2800" b="1" dirty="0">
                <a:solidFill>
                  <a:srgbClr val="FF0000"/>
                </a:solidFill>
              </a:rPr>
              <a:t>anatómicos </a:t>
            </a:r>
          </a:p>
          <a:p>
            <a:pPr marL="685800" lvl="2" indent="0">
              <a:buNone/>
            </a:pPr>
            <a:endParaRPr lang="es-ES_tradnl" b="1" dirty="0"/>
          </a:p>
          <a:p>
            <a:pPr lvl="4"/>
            <a:endParaRPr lang="es-ES_tradnl" b="1" dirty="0">
              <a:solidFill>
                <a:srgbClr val="0B07F8"/>
              </a:solidFill>
            </a:endParaRPr>
          </a:p>
          <a:p>
            <a:pPr lvl="2"/>
            <a:endParaRPr lang="es-ES_tradnl" b="1" dirty="0">
              <a:solidFill>
                <a:srgbClr val="0B07F8"/>
              </a:solidFill>
            </a:endParaRPr>
          </a:p>
          <a:p>
            <a:pPr lvl="1"/>
            <a:endParaRPr lang="es-ES_tradnl" b="1" dirty="0"/>
          </a:p>
          <a:p>
            <a:pPr lvl="2"/>
            <a:endParaRPr lang="es-ES_tradnl" b="1" baseline="30000" dirty="0"/>
          </a:p>
          <a:p>
            <a:pPr lvl="2"/>
            <a:endParaRPr lang="es-ES_tradnl" b="1" baseline="30000" dirty="0"/>
          </a:p>
          <a:p>
            <a:pPr marL="366713" lvl="1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lvl="3"/>
            <a:endParaRPr lang="es-ES_tradnl" sz="3800" b="1" dirty="0"/>
          </a:p>
          <a:p>
            <a:pPr lvl="2"/>
            <a:endParaRPr lang="es-ES_tradnl" sz="4400" b="1" dirty="0"/>
          </a:p>
          <a:p>
            <a:pPr lvl="3"/>
            <a:endParaRPr lang="es-ES_tradnl" sz="4100" b="1" dirty="0"/>
          </a:p>
          <a:p>
            <a:pPr lvl="3"/>
            <a:endParaRPr lang="es-ES_tradnl" sz="4100" b="1" dirty="0"/>
          </a:p>
          <a:p>
            <a:pPr marL="0" indent="0">
              <a:buNone/>
            </a:pPr>
            <a:endParaRPr lang="es-ES_tradnl" sz="2800" b="1" dirty="0"/>
          </a:p>
          <a:p>
            <a:endParaRPr lang="es-ES_tradnl" sz="1300" b="1" dirty="0"/>
          </a:p>
          <a:p>
            <a:endParaRPr lang="es-ES_tradnl" sz="2200" b="1" dirty="0">
              <a:solidFill>
                <a:srgbClr val="FF0000"/>
              </a:solidFill>
            </a:endParaRPr>
          </a:p>
          <a:p>
            <a:pPr lvl="1"/>
            <a:endParaRPr lang="es-ES_tradnl" sz="2500" b="1" dirty="0">
              <a:solidFill>
                <a:srgbClr val="FF0000"/>
              </a:solidFill>
            </a:endParaRPr>
          </a:p>
          <a:p>
            <a:pPr lvl="1"/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719733" y="5317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6858000" y="6172202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+mn-lt"/>
              </a:rPr>
              <a:t>	</a:t>
            </a:r>
            <a:r>
              <a:rPr lang="es-ES_tradnl" sz="2400" dirty="0"/>
              <a:t>	</a:t>
            </a:r>
            <a:endParaRPr lang="es-ES_tradn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D83044F-993F-870C-4255-F077F992E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68" y="193729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000" b="1" dirty="0"/>
              <a:t>Manejo</a:t>
            </a:r>
            <a:br>
              <a:rPr lang="es-ES_tradnl" sz="4000" b="1" dirty="0"/>
            </a:br>
            <a:r>
              <a:rPr lang="es-ES_tradnl" sz="4000" b="1" dirty="0"/>
              <a:t>Luxación GH Anterior 1º Episodio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EF4D10-0B9D-C37A-E8E8-5D458A267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734"/>
      </p:ext>
    </p:extLst>
  </p:cSld>
  <p:clrMapOvr>
    <a:masterClrMapping/>
  </p:clrMapOvr>
  <p:transition spd="slow" advTm="10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10AC7C-C68E-04F2-4E0D-B817D14BE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821" y="1613514"/>
            <a:ext cx="6707074" cy="462686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s-ES_tradnl" sz="3100" b="1" dirty="0">
                <a:solidFill>
                  <a:srgbClr val="0000FF"/>
                </a:solidFill>
              </a:rPr>
              <a:t>Factores Pronósticos del Paciente</a:t>
            </a:r>
          </a:p>
          <a:p>
            <a:pPr>
              <a:lnSpc>
                <a:spcPct val="80000"/>
              </a:lnSpc>
            </a:pPr>
            <a:endParaRPr lang="es-ES_tradnl" b="1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s-ES_tradnl" sz="3000" b="1" dirty="0">
                <a:solidFill>
                  <a:srgbClr val="FF0000"/>
                </a:solidFill>
              </a:rPr>
              <a:t>↑ Riesgo de Recidiva</a:t>
            </a:r>
          </a:p>
          <a:p>
            <a:pPr lvl="1">
              <a:lnSpc>
                <a:spcPct val="80000"/>
              </a:lnSpc>
            </a:pPr>
            <a:endParaRPr lang="es-ES" sz="2800" b="1" dirty="0">
              <a:cs typeface="Arial" charset="0"/>
            </a:endParaRPr>
          </a:p>
          <a:p>
            <a:pPr lvl="2">
              <a:lnSpc>
                <a:spcPct val="80000"/>
              </a:lnSpc>
            </a:pPr>
            <a:r>
              <a:rPr lang="es-ES" sz="2800" b="1" dirty="0">
                <a:cs typeface="Arial" charset="0"/>
              </a:rPr>
              <a:t>Edad </a:t>
            </a:r>
            <a:r>
              <a:rPr lang="es-ES" sz="2800" b="1" dirty="0">
                <a:cs typeface="Arial" charset="0"/>
                <a:sym typeface="Wingdings" pitchFamily="2" charset="2"/>
              </a:rPr>
              <a:t> </a:t>
            </a:r>
            <a:r>
              <a:rPr lang="es-ES" sz="2800" b="1" dirty="0">
                <a:cs typeface="Arial" charset="0"/>
              </a:rPr>
              <a:t> </a:t>
            </a:r>
            <a:r>
              <a:rPr lang="es-ES" sz="2800" b="1" dirty="0">
                <a:solidFill>
                  <a:srgbClr val="0000FF"/>
                </a:solidFill>
                <a:cs typeface="Arial" charset="0"/>
              </a:rPr>
              <a:t>&lt; 25 Años</a:t>
            </a:r>
          </a:p>
          <a:p>
            <a:pPr lvl="2">
              <a:lnSpc>
                <a:spcPct val="80000"/>
              </a:lnSpc>
            </a:pPr>
            <a:endParaRPr lang="es-ES" sz="2800" b="1" dirty="0">
              <a:cs typeface="Arial" charset="0"/>
            </a:endParaRPr>
          </a:p>
          <a:p>
            <a:pPr lvl="2">
              <a:lnSpc>
                <a:spcPct val="80000"/>
              </a:lnSpc>
            </a:pPr>
            <a:r>
              <a:rPr lang="es-ES" sz="2800" b="1" dirty="0">
                <a:cs typeface="Arial" charset="0"/>
              </a:rPr>
              <a:t>Género </a:t>
            </a:r>
            <a:r>
              <a:rPr lang="es-ES" sz="2800" b="1" dirty="0">
                <a:cs typeface="Arial" charset="0"/>
                <a:sym typeface="Wingdings" pitchFamily="2" charset="2"/>
              </a:rPr>
              <a:t> </a:t>
            </a:r>
            <a:r>
              <a:rPr lang="es-ES" sz="2800" b="1" dirty="0">
                <a:solidFill>
                  <a:srgbClr val="0000FF"/>
                </a:solidFill>
                <a:cs typeface="Arial" charset="0"/>
              </a:rPr>
              <a:t>Masculino</a:t>
            </a:r>
          </a:p>
          <a:p>
            <a:pPr lvl="2">
              <a:lnSpc>
                <a:spcPct val="80000"/>
              </a:lnSpc>
            </a:pPr>
            <a:endParaRPr lang="es-ES" sz="2800" dirty="0">
              <a:solidFill>
                <a:srgbClr val="FF0000"/>
              </a:solidFill>
              <a:cs typeface="Arial" charset="0"/>
            </a:endParaRPr>
          </a:p>
          <a:p>
            <a:pPr lvl="2">
              <a:lnSpc>
                <a:spcPct val="80000"/>
              </a:lnSpc>
            </a:pPr>
            <a:r>
              <a:rPr lang="es-ES" sz="2800" b="1" dirty="0">
                <a:cs typeface="Arial" charset="0"/>
              </a:rPr>
              <a:t>Actividad/Deporte</a:t>
            </a:r>
          </a:p>
          <a:p>
            <a:pPr lvl="1">
              <a:lnSpc>
                <a:spcPct val="80000"/>
              </a:lnSpc>
            </a:pPr>
            <a:endParaRPr lang="es-ES" sz="2800" b="1" dirty="0">
              <a:cs typeface="Arial" charset="0"/>
            </a:endParaRPr>
          </a:p>
          <a:p>
            <a:pPr lvl="3">
              <a:lnSpc>
                <a:spcPct val="80000"/>
              </a:lnSpc>
            </a:pPr>
            <a:r>
              <a:rPr lang="es-ES" sz="2800" b="1" dirty="0">
                <a:solidFill>
                  <a:srgbClr val="0000FF"/>
                </a:solidFill>
                <a:cs typeface="Arial" charset="0"/>
              </a:rPr>
              <a:t>Contacto/Colisión</a:t>
            </a:r>
          </a:p>
          <a:p>
            <a:pPr lvl="2">
              <a:lnSpc>
                <a:spcPct val="80000"/>
              </a:lnSpc>
            </a:pPr>
            <a:endParaRPr lang="es-ES" sz="2800" b="1" dirty="0">
              <a:solidFill>
                <a:srgbClr val="0000FF"/>
              </a:solidFill>
              <a:cs typeface="Arial" charset="0"/>
            </a:endParaRPr>
          </a:p>
          <a:p>
            <a:pPr lvl="3">
              <a:lnSpc>
                <a:spcPct val="80000"/>
              </a:lnSpc>
            </a:pPr>
            <a:r>
              <a:rPr lang="es-ES" sz="2800" b="1" dirty="0">
                <a:solidFill>
                  <a:srgbClr val="0000FF"/>
                </a:solidFill>
                <a:cs typeface="Arial" charset="0"/>
              </a:rPr>
              <a:t>Sobre la Cabeza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8160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339" y="2541180"/>
            <a:ext cx="1874691" cy="1656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6227" r="9801"/>
          <a:stretch/>
        </p:blipFill>
        <p:spPr>
          <a:xfrm>
            <a:off x="6566339" y="4456259"/>
            <a:ext cx="1874691" cy="1656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0085839-42CF-F878-BCC5-368B4087C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33412"/>
      </p:ext>
    </p:extLst>
  </p:cSld>
  <p:clrMapOvr>
    <a:masterClrMapping/>
  </p:clrMapOvr>
  <p:transition spd="slow" advTm="259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BECD5A-1385-F7C8-0FBA-4FDABFDD90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208912" cy="4968552"/>
          </a:xfrm>
        </p:spPr>
        <p:txBody>
          <a:bodyPr>
            <a:normAutofit/>
          </a:bodyPr>
          <a:lstStyle/>
          <a:p>
            <a:r>
              <a:rPr lang="es-ES_tradnl" sz="3200" b="1" dirty="0">
                <a:solidFill>
                  <a:srgbClr val="0000FF"/>
                </a:solidFill>
              </a:rPr>
              <a:t>Luxación Traumática</a:t>
            </a:r>
          </a:p>
          <a:p>
            <a:endParaRPr lang="es-ES_tradnl" sz="3200" b="1" dirty="0"/>
          </a:p>
          <a:p>
            <a:pPr lvl="1"/>
            <a:r>
              <a:rPr lang="es-ES_tradnl" sz="3200" b="1" dirty="0">
                <a:solidFill>
                  <a:srgbClr val="FF0000"/>
                </a:solidFill>
              </a:rPr>
              <a:t>96%	</a:t>
            </a:r>
            <a:r>
              <a:rPr lang="es-ES_tradnl" sz="3200" b="1" dirty="0"/>
              <a:t>Anterior</a:t>
            </a:r>
          </a:p>
          <a:p>
            <a:pPr lvl="1"/>
            <a:endParaRPr lang="es-ES_tradnl" b="1" dirty="0"/>
          </a:p>
          <a:p>
            <a:pPr lvl="1"/>
            <a:endParaRPr lang="es-ES_tradnl" b="1" dirty="0"/>
          </a:p>
          <a:p>
            <a:pPr lvl="1"/>
            <a:r>
              <a:rPr lang="es-ES_tradnl" sz="2800" b="1" dirty="0">
                <a:solidFill>
                  <a:srgbClr val="FF0000"/>
                </a:solidFill>
              </a:rPr>
              <a:t>2 - 4%	</a:t>
            </a:r>
            <a:r>
              <a:rPr lang="es-ES_tradnl" sz="2800" b="1" dirty="0"/>
              <a:t>Posterior</a:t>
            </a:r>
          </a:p>
          <a:p>
            <a:pPr lvl="1"/>
            <a:endParaRPr lang="es-ES_tradnl" b="1" dirty="0"/>
          </a:p>
          <a:p>
            <a:pPr lvl="1"/>
            <a:endParaRPr lang="es-ES_tradnl" b="1" dirty="0"/>
          </a:p>
          <a:p>
            <a:pPr lvl="1"/>
            <a:r>
              <a:rPr lang="es-ES_tradnl" b="1" dirty="0">
                <a:solidFill>
                  <a:srgbClr val="FF0000"/>
                </a:solidFill>
              </a:rPr>
              <a:t>0.5%	</a:t>
            </a:r>
            <a:r>
              <a:rPr lang="es-ES_tradnl" b="1" dirty="0"/>
              <a:t>Inferior</a:t>
            </a:r>
          </a:p>
          <a:p>
            <a:pPr lvl="1"/>
            <a:endParaRPr lang="es-ES_tradnl" b="1" dirty="0"/>
          </a:p>
          <a:p>
            <a:pPr marL="0" indent="0">
              <a:buNone/>
            </a:pPr>
            <a:endParaRPr lang="es-ES_tradnl" sz="2600" b="1" dirty="0">
              <a:solidFill>
                <a:srgbClr val="FF0000"/>
              </a:solidFill>
            </a:endParaRPr>
          </a:p>
          <a:p>
            <a:pPr lvl="1"/>
            <a:endParaRPr lang="es-ES_tradnl" b="1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es-ES_tradnl" b="1" dirty="0">
              <a:solidFill>
                <a:srgbClr val="FF0000"/>
              </a:solidFill>
            </a:endParaRPr>
          </a:p>
          <a:p>
            <a:pPr lvl="1"/>
            <a:endParaRPr lang="es-ES_tradnl" sz="1900" b="1" dirty="0">
              <a:solidFill>
                <a:srgbClr val="FF0000"/>
              </a:solidFill>
            </a:endParaRPr>
          </a:p>
          <a:p>
            <a:pPr lvl="2"/>
            <a:endParaRPr lang="es-ES_tradnl" sz="19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s-ES_tradnl" sz="2800" b="1" dirty="0">
              <a:solidFill>
                <a:srgbClr val="0000FF"/>
              </a:solidFill>
            </a:endParaRPr>
          </a:p>
          <a:p>
            <a:endParaRPr lang="es-ES" dirty="0"/>
          </a:p>
          <a:p>
            <a:pPr>
              <a:buFont typeface="Wingdings" charset="0"/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717" y="4319277"/>
            <a:ext cx="3146213" cy="22650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717" y="1831787"/>
            <a:ext cx="3150495" cy="22682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784E86-D0C1-C5B5-396C-81B70BACD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87171"/>
      </p:ext>
    </p:extLst>
  </p:cSld>
  <p:clrMapOvr>
    <a:masterClrMapping/>
  </p:clrMapOvr>
  <p:transition spd="slow" advTm="90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FDB544-B880-D2E7-F37E-218496D8C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72816"/>
            <a:ext cx="8153400" cy="48965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s-ES" sz="3200" b="1" dirty="0">
                <a:solidFill>
                  <a:srgbClr val="0000FF"/>
                </a:solidFill>
              </a:rPr>
              <a:t>Recidiva</a:t>
            </a:r>
          </a:p>
          <a:p>
            <a:pPr marL="0" indent="0">
              <a:lnSpc>
                <a:spcPct val="80000"/>
              </a:lnSpc>
              <a:buNone/>
            </a:pPr>
            <a:endParaRPr lang="es-ES" sz="3200" b="1" dirty="0">
              <a:solidFill>
                <a:srgbClr val="0000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s-ES" sz="2600" b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s-ES_tradnl" sz="2800" b="1" dirty="0">
                <a:solidFill>
                  <a:srgbClr val="FF0000"/>
                </a:solidFill>
              </a:rPr>
              <a:t>80 </a:t>
            </a:r>
            <a:r>
              <a:rPr lang="es-ES" sz="2800" b="1" dirty="0">
                <a:solidFill>
                  <a:srgbClr val="FF0000"/>
                </a:solidFill>
              </a:rPr>
              <a:t>–</a:t>
            </a:r>
            <a:r>
              <a:rPr lang="es-ES_tradnl" sz="2800" b="1" dirty="0">
                <a:solidFill>
                  <a:srgbClr val="FF0000"/>
                </a:solidFill>
              </a:rPr>
              <a:t> 94%	&lt; 20 años</a:t>
            </a:r>
          </a:p>
          <a:p>
            <a:pPr lvl="1">
              <a:lnSpc>
                <a:spcPct val="80000"/>
              </a:lnSpc>
            </a:pPr>
            <a:endParaRPr lang="es-ES_tradnl" sz="2800" b="1" dirty="0"/>
          </a:p>
          <a:p>
            <a:pPr lvl="1">
              <a:lnSpc>
                <a:spcPct val="80000"/>
              </a:lnSpc>
            </a:pPr>
            <a:endParaRPr lang="es-ES_tradnl" sz="2800" b="1" dirty="0"/>
          </a:p>
          <a:p>
            <a:pPr lvl="1">
              <a:lnSpc>
                <a:spcPct val="80000"/>
              </a:lnSpc>
            </a:pPr>
            <a:r>
              <a:rPr lang="es-ES_tradnl" sz="2800" b="1" dirty="0"/>
              <a:t>26 </a:t>
            </a:r>
            <a:r>
              <a:rPr lang="es-ES" sz="2800" b="1" dirty="0"/>
              <a:t>–</a:t>
            </a:r>
            <a:r>
              <a:rPr lang="es-ES_tradnl" sz="2800" b="1" dirty="0"/>
              <a:t> 48%	20 </a:t>
            </a:r>
            <a:r>
              <a:rPr lang="es-ES" sz="2800" b="1" dirty="0"/>
              <a:t>–</a:t>
            </a:r>
            <a:r>
              <a:rPr lang="es-ES_tradnl" sz="2800" b="1" dirty="0"/>
              <a:t> 40 años</a:t>
            </a:r>
          </a:p>
          <a:p>
            <a:pPr lvl="1">
              <a:lnSpc>
                <a:spcPct val="80000"/>
              </a:lnSpc>
            </a:pPr>
            <a:endParaRPr lang="es-ES_tradnl" sz="2800" b="1" dirty="0"/>
          </a:p>
          <a:p>
            <a:pPr lvl="1">
              <a:lnSpc>
                <a:spcPct val="80000"/>
              </a:lnSpc>
            </a:pPr>
            <a:endParaRPr lang="es-ES_tradnl" sz="2800" b="1" dirty="0"/>
          </a:p>
          <a:p>
            <a:pPr lvl="1">
              <a:lnSpc>
                <a:spcPct val="80000"/>
              </a:lnSpc>
            </a:pPr>
            <a:r>
              <a:rPr lang="es-ES_tradnl" sz="2800" b="1" dirty="0"/>
              <a:t>0 </a:t>
            </a:r>
            <a:r>
              <a:rPr lang="es-ES" sz="2800" b="1" dirty="0"/>
              <a:t>–</a:t>
            </a:r>
            <a:r>
              <a:rPr lang="es-ES_tradnl" sz="2800" b="1" dirty="0"/>
              <a:t> 10%		&gt; 40 años</a:t>
            </a:r>
          </a:p>
          <a:p>
            <a:pPr lvl="1">
              <a:lnSpc>
                <a:spcPct val="80000"/>
              </a:lnSpc>
            </a:pPr>
            <a:endParaRPr lang="es-ES_tradnl" sz="2800" b="1" dirty="0"/>
          </a:p>
          <a:p>
            <a:pPr marL="1143000" lvl="3" indent="0">
              <a:lnSpc>
                <a:spcPct val="80000"/>
              </a:lnSpc>
              <a:buNone/>
            </a:pPr>
            <a:endParaRPr lang="es-ES_tradnl" sz="19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s-ES_tradnl" sz="2800" dirty="0"/>
              <a:t>		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s-ES_tradnl" sz="2800" dirty="0"/>
              <a:t>			</a:t>
            </a:r>
            <a:endParaRPr lang="es-ES" sz="2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9816"/>
            <a:ext cx="9144000" cy="918592"/>
          </a:xfrm>
        </p:spPr>
        <p:txBody>
          <a:bodyPr/>
          <a:lstStyle/>
          <a:p>
            <a:pPr algn="ctr"/>
            <a:r>
              <a:rPr lang="es-ES" sz="4000" b="1" dirty="0"/>
              <a:t>Luxación GH Anterior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772816"/>
            <a:ext cx="2843010" cy="21292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b="8929"/>
          <a:stretch/>
        </p:blipFill>
        <p:spPr>
          <a:xfrm>
            <a:off x="5724128" y="4149080"/>
            <a:ext cx="2873896" cy="2160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B319CD-19D8-CFFE-5295-3A16E3E91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90917"/>
      </p:ext>
    </p:extLst>
  </p:cSld>
  <p:clrMapOvr>
    <a:masterClrMapping/>
  </p:clrMapOvr>
  <p:transition spd="slow" advTm="140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E8DCBA-4351-0EA1-643E-4D924CBC3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8748464" cy="5229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ES_tradnl" b="1" dirty="0">
                <a:solidFill>
                  <a:srgbClr val="0000FF"/>
                </a:solidFill>
              </a:rPr>
              <a:t>Factores Pronósticos Anatómicos</a:t>
            </a:r>
          </a:p>
          <a:p>
            <a:pPr>
              <a:lnSpc>
                <a:spcPct val="80000"/>
              </a:lnSpc>
            </a:pPr>
            <a:endParaRPr lang="es-ES_tradnl" sz="2000" b="1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s-ES" b="1" dirty="0"/>
              <a:t>P</a:t>
            </a:r>
            <a:r>
              <a:rPr lang="es-ES_tradnl" b="1" dirty="0"/>
              <a:t>artes Blandas</a:t>
            </a:r>
          </a:p>
          <a:p>
            <a:pPr lvl="1">
              <a:lnSpc>
                <a:spcPct val="80000"/>
              </a:lnSpc>
            </a:pPr>
            <a:endParaRPr lang="es-ES_tradnl" b="1" dirty="0"/>
          </a:p>
          <a:p>
            <a:pPr lvl="2">
              <a:lnSpc>
                <a:spcPct val="80000"/>
              </a:lnSpc>
            </a:pPr>
            <a:r>
              <a:rPr lang="es-ES_tradnl" sz="2400" b="1" dirty="0" err="1"/>
              <a:t>Labrum</a:t>
            </a:r>
            <a:r>
              <a:rPr lang="es-ES_tradnl" sz="2400" b="1" dirty="0"/>
              <a:t>/Cápsula</a:t>
            </a:r>
          </a:p>
          <a:p>
            <a:pPr lvl="2">
              <a:lnSpc>
                <a:spcPct val="80000"/>
              </a:lnSpc>
            </a:pPr>
            <a:endParaRPr lang="es-ES_tradnl" sz="1000" b="1" dirty="0"/>
          </a:p>
          <a:p>
            <a:pPr lvl="2">
              <a:lnSpc>
                <a:spcPct val="80000"/>
              </a:lnSpc>
            </a:pPr>
            <a:r>
              <a:rPr lang="es-ES_tradnl" sz="2400" b="1" dirty="0"/>
              <a:t>Manguito Rotador</a:t>
            </a:r>
          </a:p>
          <a:p>
            <a:pPr marL="685800" lvl="2" indent="0">
              <a:lnSpc>
                <a:spcPct val="80000"/>
              </a:lnSpc>
              <a:buNone/>
            </a:pPr>
            <a:endParaRPr lang="es-ES_tradnl" sz="2400" b="1" dirty="0"/>
          </a:p>
          <a:p>
            <a:pPr lvl="1">
              <a:lnSpc>
                <a:spcPct val="80000"/>
              </a:lnSpc>
            </a:pPr>
            <a:r>
              <a:rPr lang="es-ES_tradnl" b="1" dirty="0">
                <a:solidFill>
                  <a:srgbClr val="FF0000"/>
                </a:solidFill>
              </a:rPr>
              <a:t>Lesiones Oseas: </a:t>
            </a:r>
            <a:r>
              <a:rPr lang="es-ES_tradnl" dirty="0">
                <a:solidFill>
                  <a:srgbClr val="212BDF"/>
                </a:solidFill>
              </a:rPr>
              <a:t>↑ Riesgo de Recidiva</a:t>
            </a:r>
            <a:endParaRPr lang="es-ES_tradnl" b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endParaRPr lang="es-ES_tradnl" b="1" dirty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s-ES_tradnl" sz="2400" b="1" dirty="0" err="1">
                <a:solidFill>
                  <a:srgbClr val="FF0000"/>
                </a:solidFill>
              </a:rPr>
              <a:t>Bankart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Oseo</a:t>
            </a:r>
            <a:endParaRPr lang="es-ES_tradnl" sz="2400" b="1" dirty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</a:pPr>
            <a:endParaRPr lang="es-ES_tradnl" sz="1000" b="1" dirty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s-ES_tradnl" sz="2400" b="1" dirty="0">
                <a:solidFill>
                  <a:srgbClr val="FF0000"/>
                </a:solidFill>
              </a:rPr>
              <a:t>Hill-Sachs</a:t>
            </a:r>
          </a:p>
          <a:p>
            <a:pPr marL="1143000" lvl="3" indent="0">
              <a:lnSpc>
                <a:spcPct val="80000"/>
              </a:lnSpc>
              <a:buNone/>
            </a:pPr>
            <a:endParaRPr lang="es-ES_tradnl" sz="32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s-ES_tradnl" sz="3200" dirty="0"/>
              <a:t>		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s-ES_tradnl" sz="3200" dirty="0"/>
              <a:t>			</a:t>
            </a:r>
            <a:endParaRPr lang="es-ES" sz="32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3400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181" y="4243400"/>
            <a:ext cx="3273315" cy="21709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7F3801-53A9-CAA9-B108-A3E23175B4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363746"/>
      </p:ext>
    </p:extLst>
  </p:cSld>
  <p:clrMapOvr>
    <a:masterClrMapping/>
  </p:clrMapOvr>
  <p:transition spd="slow" advTm="213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3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3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3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3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3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3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BDDF73-793A-3300-1F16-3DDC3A4C3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0" y="2421251"/>
            <a:ext cx="9144000" cy="1324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000" b="1" dirty="0"/>
              <a:t>MANEJO CONSERVADOR</a:t>
            </a:r>
          </a:p>
          <a:p>
            <a:pPr marL="0" indent="0" algn="ctr">
              <a:buNone/>
            </a:pPr>
            <a:r>
              <a:rPr lang="es-ES" sz="4000" b="1" dirty="0"/>
              <a:t>  </a:t>
            </a:r>
          </a:p>
          <a:p>
            <a:pPr marL="0" indent="0" algn="ctr">
              <a:buNone/>
            </a:pPr>
            <a:r>
              <a:rPr lang="es-ES" sz="4000" b="1" dirty="0"/>
              <a:t>LUXACION GH ANTERIOR</a:t>
            </a:r>
          </a:p>
          <a:p>
            <a:pPr marL="0" indent="0" algn="ctr">
              <a:buNone/>
            </a:pPr>
            <a:endParaRPr lang="es-ES" sz="4000" b="1" dirty="0"/>
          </a:p>
          <a:p>
            <a:pPr marL="0" indent="0" algn="ctr">
              <a:buNone/>
            </a:pPr>
            <a:r>
              <a:rPr lang="es-ES" sz="4000" b="1" dirty="0"/>
              <a:t>1º EPISODIO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8BE227-0614-960A-C08B-100089E32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40718"/>
      </p:ext>
    </p:extLst>
  </p:cSld>
  <p:clrMapOvr>
    <a:masterClrMapping/>
  </p:clrMapOvr>
  <p:transition spd="slow" advTm="59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8262B82-480C-E547-D64F-1AE2B7540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748" y="1642691"/>
            <a:ext cx="8712968" cy="489145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sz="2600" b="1" dirty="0"/>
              <a:t>Tratamiento de elección para pacientes con bajo riesgo de recidiva: </a:t>
            </a:r>
            <a:r>
              <a:rPr lang="es-ES" sz="2600" b="1" dirty="0">
                <a:solidFill>
                  <a:srgbClr val="FF0000"/>
                </a:solidFill>
              </a:rPr>
              <a:t>mayores</a:t>
            </a:r>
            <a:r>
              <a:rPr lang="es-ES" sz="2600" dirty="0"/>
              <a:t>,</a:t>
            </a:r>
            <a:r>
              <a:rPr lang="es-ES" sz="2600" dirty="0">
                <a:solidFill>
                  <a:srgbClr val="FF0000"/>
                </a:solidFill>
              </a:rPr>
              <a:t> </a:t>
            </a:r>
            <a:r>
              <a:rPr lang="es-ES" sz="2600" b="1" dirty="0"/>
              <a:t>de </a:t>
            </a:r>
            <a:r>
              <a:rPr lang="es-ES" sz="2600" b="1" dirty="0">
                <a:solidFill>
                  <a:srgbClr val="FF0000"/>
                </a:solidFill>
              </a:rPr>
              <a:t>baja demanda física </a:t>
            </a:r>
            <a:r>
              <a:rPr lang="es-ES" sz="2600" b="1" dirty="0"/>
              <a:t>o </a:t>
            </a:r>
            <a:r>
              <a:rPr lang="es-ES" sz="2600" b="1" dirty="0">
                <a:solidFill>
                  <a:srgbClr val="FF0000"/>
                </a:solidFill>
              </a:rPr>
              <a:t>sin lesiones óseas </a:t>
            </a:r>
            <a:r>
              <a:rPr lang="es-ES" sz="2600" b="1" dirty="0"/>
              <a:t>significativas</a:t>
            </a:r>
          </a:p>
          <a:p>
            <a:pPr marL="0" indent="0">
              <a:lnSpc>
                <a:spcPct val="80000"/>
              </a:lnSpc>
              <a:buNone/>
            </a:pPr>
            <a:endParaRPr lang="es-ES_tradnl" sz="2600" b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940D555-F8A3-D080-894C-255B3535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68" y="193729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000" b="1" dirty="0"/>
              <a:t>Manejo Conservador</a:t>
            </a:r>
            <a:br>
              <a:rPr lang="es-ES_tradnl" sz="4000" b="1" dirty="0"/>
            </a:br>
            <a:r>
              <a:rPr lang="es-ES_tradnl" sz="4000" b="1" dirty="0"/>
              <a:t>Luxación GH Anterior 1º Episodio</a:t>
            </a:r>
          </a:p>
        </p:txBody>
      </p:sp>
      <p:pic>
        <p:nvPicPr>
          <p:cNvPr id="4100" name="Picture 4" descr="Picture of how to do shoulder flexion while lying down">
            <a:extLst>
              <a:ext uri="{FF2B5EF4-FFF2-40B4-BE49-F238E27FC236}">
                <a16:creationId xmlns:a16="http://schemas.microsoft.com/office/drawing/2014/main" id="{F64C3E57-8391-A49C-E7E7-6A35D767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4" y="3011153"/>
            <a:ext cx="2294724" cy="1499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of how to do shoulder blade squeeze">
            <a:extLst>
              <a:ext uri="{FF2B5EF4-FFF2-40B4-BE49-F238E27FC236}">
                <a16:creationId xmlns:a16="http://schemas.microsoft.com/office/drawing/2014/main" id="{059E375B-49E6-F208-79CC-0D3AFB57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38" y="3011153"/>
            <a:ext cx="2294724" cy="1499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of how to do internal rotator strengthening exercise">
            <a:extLst>
              <a:ext uri="{FF2B5EF4-FFF2-40B4-BE49-F238E27FC236}">
                <a16:creationId xmlns:a16="http://schemas.microsoft.com/office/drawing/2014/main" id="{EF715778-0D8F-9EC5-3F71-45657415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12" y="3011153"/>
            <a:ext cx="2294724" cy="1499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icture of how to do isometric shoulder external rotation">
            <a:extLst>
              <a:ext uri="{FF2B5EF4-FFF2-40B4-BE49-F238E27FC236}">
                <a16:creationId xmlns:a16="http://schemas.microsoft.com/office/drawing/2014/main" id="{1841C3B7-177F-BCF4-4720-5D8EBAA4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59" y="4885261"/>
            <a:ext cx="2306752" cy="150707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icture of how to do wall push-ups">
            <a:extLst>
              <a:ext uri="{FF2B5EF4-FFF2-40B4-BE49-F238E27FC236}">
                <a16:creationId xmlns:a16="http://schemas.microsoft.com/office/drawing/2014/main" id="{01C5194C-90EB-87EF-020A-9C088BF7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91" y="4885261"/>
            <a:ext cx="2294724" cy="150707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A0354862-E886-35A3-4992-FC6452821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590843"/>
      </p:ext>
    </p:extLst>
  </p:cSld>
  <p:clrMapOvr>
    <a:masterClrMapping/>
  </p:clrMapOvr>
  <p:transition spd="slow" advTm="141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568FB77-FEEA-5899-B32B-0D5D2BEBFC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00809"/>
            <a:ext cx="8424936" cy="4963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_tradnl" sz="2800" b="1" dirty="0">
                <a:solidFill>
                  <a:srgbClr val="0000FF"/>
                </a:solidFill>
              </a:rPr>
              <a:t>Recidiva</a:t>
            </a:r>
          </a:p>
          <a:p>
            <a:pPr lvl="1">
              <a:lnSpc>
                <a:spcPct val="80000"/>
              </a:lnSpc>
            </a:pPr>
            <a:endParaRPr lang="es-ES_tradnl" sz="4000" b="1" dirty="0"/>
          </a:p>
          <a:p>
            <a:pPr lvl="2">
              <a:lnSpc>
                <a:spcPct val="80000"/>
              </a:lnSpc>
            </a:pPr>
            <a:r>
              <a:rPr lang="es-ES_tradnl" sz="2400" b="1" dirty="0"/>
              <a:t>Manejo Conservador: 26 </a:t>
            </a:r>
            <a:r>
              <a:rPr lang="es-ES" sz="2400" b="1" dirty="0"/>
              <a:t>–</a:t>
            </a:r>
            <a:r>
              <a:rPr lang="es-ES_tradnl" sz="2400" b="1" dirty="0"/>
              <a:t> 95%</a:t>
            </a:r>
          </a:p>
          <a:p>
            <a:pPr lvl="2">
              <a:lnSpc>
                <a:spcPct val="80000"/>
              </a:lnSpc>
            </a:pPr>
            <a:endParaRPr lang="es-ES_tradnl" sz="2400" b="1" dirty="0">
              <a:solidFill>
                <a:srgbClr val="0B07F8"/>
              </a:solidFill>
            </a:endParaRPr>
          </a:p>
          <a:p>
            <a:pPr lvl="3">
              <a:lnSpc>
                <a:spcPct val="80000"/>
              </a:lnSpc>
            </a:pPr>
            <a:r>
              <a:rPr lang="es-ES_tradnl" sz="2400" b="1" dirty="0">
                <a:solidFill>
                  <a:srgbClr val="FF0000"/>
                </a:solidFill>
              </a:rPr>
              <a:t>Población de Riesgo &gt; 70%</a:t>
            </a:r>
          </a:p>
          <a:p>
            <a:pPr lvl="2">
              <a:lnSpc>
                <a:spcPct val="80000"/>
              </a:lnSpc>
            </a:pPr>
            <a:endParaRPr lang="es-ES_tradnl" sz="2400" b="1" dirty="0"/>
          </a:p>
          <a:p>
            <a:pPr lvl="2">
              <a:lnSpc>
                <a:spcPct val="80000"/>
              </a:lnSpc>
            </a:pPr>
            <a:r>
              <a:rPr lang="es-ES_tradnl" sz="2400" b="1" dirty="0">
                <a:solidFill>
                  <a:srgbClr val="0000FF"/>
                </a:solidFill>
              </a:rPr>
              <a:t>Conservador</a:t>
            </a:r>
            <a:r>
              <a:rPr lang="es-ES_tradnl" sz="2400" b="1" dirty="0"/>
              <a:t> </a:t>
            </a:r>
            <a:r>
              <a:rPr lang="es-ES_tradnl" sz="2400" b="1" i="1" dirty="0"/>
              <a:t>vs </a:t>
            </a:r>
            <a:r>
              <a:rPr lang="es-ES_tradnl" sz="2400" b="1" dirty="0" err="1">
                <a:solidFill>
                  <a:srgbClr val="0000FF"/>
                </a:solidFill>
              </a:rPr>
              <a:t>Qx</a:t>
            </a:r>
            <a:r>
              <a:rPr lang="es-ES_tradnl" sz="2400" b="1" dirty="0">
                <a:solidFill>
                  <a:srgbClr val="0000FF"/>
                </a:solidFill>
              </a:rPr>
              <a:t>.:</a:t>
            </a:r>
          </a:p>
          <a:p>
            <a:pPr lvl="1">
              <a:lnSpc>
                <a:spcPct val="80000"/>
              </a:lnSpc>
            </a:pPr>
            <a:endParaRPr lang="es-ES_tradnl" sz="2400" b="1" dirty="0"/>
          </a:p>
          <a:p>
            <a:pPr lvl="3">
              <a:lnSpc>
                <a:spcPct val="80000"/>
              </a:lnSpc>
            </a:pPr>
            <a:r>
              <a:rPr lang="es-ES_tradnl" sz="2400" b="1" dirty="0"/>
              <a:t>75% </a:t>
            </a:r>
            <a:r>
              <a:rPr lang="es-ES_tradnl" sz="2400" b="1" i="1" dirty="0"/>
              <a:t>vs</a:t>
            </a:r>
            <a:r>
              <a:rPr lang="es-ES_tradnl" sz="2400" b="1" dirty="0"/>
              <a:t> 10% (artroscópico) </a:t>
            </a:r>
          </a:p>
          <a:p>
            <a:pPr lvl="3">
              <a:lnSpc>
                <a:spcPct val="80000"/>
              </a:lnSpc>
            </a:pPr>
            <a:endParaRPr lang="es-ES_tradnl" sz="1000" b="1" dirty="0"/>
          </a:p>
          <a:p>
            <a:pPr lvl="3">
              <a:lnSpc>
                <a:spcPct val="80000"/>
              </a:lnSpc>
            </a:pPr>
            <a:r>
              <a:rPr lang="es-ES_tradnl" sz="2400" b="1" dirty="0"/>
              <a:t>47% </a:t>
            </a:r>
            <a:r>
              <a:rPr lang="es-ES_tradnl" sz="2400" b="1" i="1" dirty="0"/>
              <a:t>vs</a:t>
            </a:r>
            <a:r>
              <a:rPr lang="es-ES_tradnl" sz="2400" b="1" dirty="0"/>
              <a:t> 16% (artroscópico)</a:t>
            </a:r>
          </a:p>
          <a:p>
            <a:pPr lvl="3">
              <a:lnSpc>
                <a:spcPct val="80000"/>
              </a:lnSpc>
            </a:pPr>
            <a:endParaRPr lang="es-ES_tradnl" sz="1000" b="1" dirty="0"/>
          </a:p>
          <a:p>
            <a:pPr lvl="3">
              <a:lnSpc>
                <a:spcPct val="80000"/>
              </a:lnSpc>
            </a:pPr>
            <a:r>
              <a:rPr lang="es-ES_tradnl" sz="2400" b="1" dirty="0"/>
              <a:t>56% </a:t>
            </a:r>
            <a:r>
              <a:rPr lang="es-ES_tradnl" sz="2400" b="1" i="1" dirty="0"/>
              <a:t>vs</a:t>
            </a:r>
            <a:r>
              <a:rPr lang="es-ES_tradnl" sz="2400" b="1" dirty="0"/>
              <a:t> 3% (abierto)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C1DA52-50AF-9443-80FE-F61DA480E3AD}"/>
              </a:ext>
            </a:extLst>
          </p:cNvPr>
          <p:cNvSpPr txBox="1"/>
          <p:nvPr/>
        </p:nvSpPr>
        <p:spPr>
          <a:xfrm>
            <a:off x="6023315" y="5367635"/>
            <a:ext cx="3100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Smith et al, </a:t>
            </a:r>
            <a:r>
              <a:rPr lang="es-ES_tradnl" i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Injury</a:t>
            </a:r>
            <a:r>
              <a:rPr lang="es-ES_tradnl" i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, 2013 </a:t>
            </a:r>
          </a:p>
          <a:p>
            <a:r>
              <a:rPr lang="es-ES_tradnl" i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Bottoni</a:t>
            </a:r>
            <a:r>
              <a:rPr lang="es-ES_tradnl" i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 et al, AJSM, 2002 </a:t>
            </a:r>
          </a:p>
          <a:p>
            <a:r>
              <a:rPr lang="es-ES_tradnl" i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Longo et al, </a:t>
            </a:r>
            <a:r>
              <a:rPr lang="es-ES_tradnl" i="1" dirty="0" err="1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Arthroscopy</a:t>
            </a:r>
            <a:r>
              <a:rPr lang="es-ES_tradnl" i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, 2016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940D555-F8A3-D080-894C-255B3535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68" y="193729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000" b="1" dirty="0"/>
              <a:t>Manejo Conservador</a:t>
            </a:r>
            <a:br>
              <a:rPr lang="es-ES_tradnl" sz="4000" b="1" dirty="0"/>
            </a:br>
            <a:r>
              <a:rPr lang="es-ES_tradnl" sz="4000" b="1" dirty="0"/>
              <a:t>Luxación GH Anterior 1º Episodio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BCFE261-3591-9349-D5B9-84A51AC00D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169391"/>
      </p:ext>
    </p:extLst>
  </p:cSld>
  <p:clrMapOvr>
    <a:masterClrMapping/>
  </p:clrMapOvr>
  <p:transition spd="slow" advTm="193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5338F5-27FB-3C37-9F0C-7CAB75DA8E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72816"/>
            <a:ext cx="8424936" cy="489145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_tradnl" sz="2800" b="1" dirty="0">
                <a:solidFill>
                  <a:srgbClr val="0000FF"/>
                </a:solidFill>
              </a:rPr>
              <a:t>Retorno Deportivo</a:t>
            </a:r>
          </a:p>
          <a:p>
            <a:pPr lvl="1">
              <a:lnSpc>
                <a:spcPct val="80000"/>
              </a:lnSpc>
            </a:pPr>
            <a:endParaRPr lang="es-ES_tradnl" sz="4000" b="1" dirty="0"/>
          </a:p>
          <a:p>
            <a:pPr lvl="2">
              <a:lnSpc>
                <a:spcPct val="80000"/>
              </a:lnSpc>
            </a:pPr>
            <a:r>
              <a:rPr lang="es-ES_tradnl" sz="2600" b="1" dirty="0"/>
              <a:t>Manejo Conservador </a:t>
            </a:r>
            <a:r>
              <a:rPr lang="es-ES_tradnl" sz="2600" b="1" dirty="0">
                <a:sym typeface="Wingdings" pitchFamily="2" charset="2"/>
              </a:rPr>
              <a:t> </a:t>
            </a:r>
            <a:r>
              <a:rPr lang="es-ES_tradnl" sz="2600" b="1" dirty="0">
                <a:solidFill>
                  <a:srgbClr val="FF0000"/>
                </a:solidFill>
              </a:rPr>
              <a:t>50 - 56%</a:t>
            </a:r>
          </a:p>
          <a:p>
            <a:pPr lvl="2">
              <a:lnSpc>
                <a:spcPct val="80000"/>
              </a:lnSpc>
            </a:pPr>
            <a:endParaRPr lang="es-ES_tradnl" sz="2600" b="1" dirty="0"/>
          </a:p>
          <a:p>
            <a:pPr lvl="2">
              <a:lnSpc>
                <a:spcPct val="80000"/>
              </a:lnSpc>
            </a:pPr>
            <a:r>
              <a:rPr lang="es-ES_tradnl" sz="2600" b="1" dirty="0"/>
              <a:t>Manejo Quirúrgico </a:t>
            </a:r>
            <a:r>
              <a:rPr lang="es-ES_tradnl" sz="2600" b="1" dirty="0">
                <a:sym typeface="Wingdings" pitchFamily="2" charset="2"/>
              </a:rPr>
              <a:t> </a:t>
            </a:r>
            <a:r>
              <a:rPr lang="es-ES_tradnl" sz="2600" b="1" dirty="0">
                <a:solidFill>
                  <a:srgbClr val="FF0000"/>
                </a:solidFill>
                <a:sym typeface="Wingdings" pitchFamily="2" charset="2"/>
              </a:rPr>
              <a:t>71 - 93%</a:t>
            </a:r>
          </a:p>
          <a:p>
            <a:pPr marL="685800" lvl="2" indent="0">
              <a:lnSpc>
                <a:spcPct val="80000"/>
              </a:lnSpc>
              <a:buNone/>
            </a:pPr>
            <a:endParaRPr lang="es-ES_tradnl" sz="2800" b="1" dirty="0"/>
          </a:p>
          <a:p>
            <a:pPr marL="685800" lvl="2" indent="0">
              <a:lnSpc>
                <a:spcPct val="80000"/>
              </a:lnSpc>
              <a:buNone/>
            </a:pPr>
            <a:endParaRPr lang="es-ES_tradnl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C1DA52-50AF-9443-80FE-F61DA480E3AD}"/>
              </a:ext>
            </a:extLst>
          </p:cNvPr>
          <p:cNvSpPr txBox="1"/>
          <p:nvPr/>
        </p:nvSpPr>
        <p:spPr>
          <a:xfrm>
            <a:off x="6618664" y="6480043"/>
            <a:ext cx="252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Hardy et al, AJSM, 2020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940D555-F8A3-D080-894C-255B3535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68" y="193729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000" b="1" dirty="0">
                <a:latin typeface="+mn-lt"/>
              </a:rPr>
              <a:t>Manejo Conservador</a:t>
            </a:r>
            <a:br>
              <a:rPr lang="es-ES_tradnl" sz="4000" b="1" dirty="0">
                <a:latin typeface="+mn-lt"/>
              </a:rPr>
            </a:br>
            <a:r>
              <a:rPr lang="es-ES_tradnl" sz="4000" b="1" dirty="0">
                <a:latin typeface="+mn-lt"/>
              </a:rPr>
              <a:t>Luxación GH Anterior 1º Episodio</a:t>
            </a:r>
          </a:p>
        </p:txBody>
      </p:sp>
      <p:pic>
        <p:nvPicPr>
          <p:cNvPr id="3074" name="Picture 2" descr="Una burbuja llamada fútbol | Economía | EL PAÍS">
            <a:extLst>
              <a:ext uri="{FF2B5EF4-FFF2-40B4-BE49-F238E27FC236}">
                <a16:creationId xmlns:a16="http://schemas.microsoft.com/office/drawing/2014/main" id="{360D2A51-52C5-A21F-58DC-33518A93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18" y="4292997"/>
            <a:ext cx="3452628" cy="194270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FDC2F9-261D-B7F8-B8C3-3F7504306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893759"/>
      </p:ext>
    </p:extLst>
  </p:cSld>
  <p:clrMapOvr>
    <a:masterClrMapping/>
  </p:clrMapOvr>
  <p:transition spd="slow" advTm="97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C1A54E-D1A7-0CF0-804F-C190B023E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72816"/>
            <a:ext cx="8424936" cy="468052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_tradnl" sz="2600" b="1" dirty="0"/>
              <a:t>Pese a su recomendación, varios estudios han mostrado </a:t>
            </a:r>
            <a:r>
              <a:rPr lang="es-ES_tradnl" sz="2600" b="1" dirty="0">
                <a:solidFill>
                  <a:srgbClr val="FF0000"/>
                </a:solidFill>
              </a:rPr>
              <a:t>altas tasas de falla</a:t>
            </a:r>
            <a:r>
              <a:rPr lang="es-ES_tradnl" sz="2600" b="1" dirty="0"/>
              <a:t>, especialmente en el paciente </a:t>
            </a:r>
            <a:r>
              <a:rPr lang="es-ES_tradnl" sz="2600" b="1" dirty="0">
                <a:solidFill>
                  <a:srgbClr val="FF0000"/>
                </a:solidFill>
              </a:rPr>
              <a:t>activo</a:t>
            </a:r>
            <a:r>
              <a:rPr lang="es-ES_tradnl" sz="2600" b="1" dirty="0"/>
              <a:t> de </a:t>
            </a:r>
            <a:r>
              <a:rPr lang="es-ES_tradnl" sz="2600" b="1" dirty="0">
                <a:solidFill>
                  <a:srgbClr val="FF0000"/>
                </a:solidFill>
              </a:rPr>
              <a:t>alta demanda</a:t>
            </a:r>
          </a:p>
          <a:p>
            <a:pPr>
              <a:lnSpc>
                <a:spcPct val="80000"/>
              </a:lnSpc>
            </a:pPr>
            <a:endParaRPr lang="es-ES_tradnl" sz="2800" b="1" dirty="0"/>
          </a:p>
          <a:p>
            <a:pPr marL="0" indent="0">
              <a:lnSpc>
                <a:spcPct val="80000"/>
              </a:lnSpc>
              <a:buNone/>
            </a:pPr>
            <a:endParaRPr lang="es-ES_tradnl" sz="2800" b="1" dirty="0"/>
          </a:p>
          <a:p>
            <a:pPr marL="0" indent="0">
              <a:lnSpc>
                <a:spcPct val="80000"/>
              </a:lnSpc>
              <a:buNone/>
            </a:pPr>
            <a:endParaRPr lang="es-ES_tradnl" sz="2800" b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940D555-F8A3-D080-894C-255B3535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68" y="193729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000" b="1" dirty="0"/>
              <a:t>Manejo Conservador</a:t>
            </a:r>
            <a:br>
              <a:rPr lang="es-ES_tradnl" sz="4000" b="1" dirty="0"/>
            </a:br>
            <a:r>
              <a:rPr lang="es-ES_tradnl" sz="4000" b="1" dirty="0"/>
              <a:t>Luxación GH Anterior 1º Episodio</a:t>
            </a:r>
          </a:p>
        </p:txBody>
      </p:sp>
      <p:pic>
        <p:nvPicPr>
          <p:cNvPr id="2050" name="Picture 2" descr="Rugby Championship 2022: Nueva Zelanda se consagró campeón">
            <a:extLst>
              <a:ext uri="{FF2B5EF4-FFF2-40B4-BE49-F238E27FC236}">
                <a16:creationId xmlns:a16="http://schemas.microsoft.com/office/drawing/2014/main" id="{094B19E7-1999-81CD-DAEE-D56BB9E9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572000" cy="25717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8D9934-8FDB-A2E3-A0CE-A5CE1EE537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199043"/>
      </p:ext>
    </p:extLst>
  </p:cSld>
  <p:clrMapOvr>
    <a:masterClrMapping/>
  </p:clrMapOvr>
  <p:transition spd="slow" advTm="101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9F1B4D-18A9-1D6C-2717-5DF251686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Conservador 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512" y="1700808"/>
            <a:ext cx="4308991" cy="50405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800" b="1" dirty="0">
                <a:solidFill>
                  <a:srgbClr val="0000FF"/>
                </a:solidFill>
              </a:rPr>
              <a:t>Terapia Kinésica</a:t>
            </a:r>
          </a:p>
          <a:p>
            <a:pPr marL="0" indent="0">
              <a:lnSpc>
                <a:spcPct val="80000"/>
              </a:lnSpc>
              <a:buNone/>
            </a:pPr>
            <a:endParaRPr lang="es-ES_tradnl" sz="3500" b="1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FF0000"/>
                </a:solidFill>
              </a:rPr>
              <a:t>Inicio precoz </a:t>
            </a:r>
          </a:p>
          <a:p>
            <a:pPr lvl="1">
              <a:lnSpc>
                <a:spcPct val="80000"/>
              </a:lnSpc>
            </a:pPr>
            <a:endParaRPr lang="es-ES_tradnl" sz="3400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/>
              <a:t>ROM</a:t>
            </a:r>
          </a:p>
          <a:p>
            <a:pPr lvl="2">
              <a:lnSpc>
                <a:spcPct val="80000"/>
              </a:lnSpc>
            </a:pPr>
            <a:endParaRPr lang="es-ES_tradnl" sz="2600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/>
              <a:t>Fortalecimiento CORE, MR y </a:t>
            </a:r>
            <a:r>
              <a:rPr lang="es-ES_tradnl" sz="2400" b="1" dirty="0" err="1"/>
              <a:t>periescapular</a:t>
            </a:r>
            <a:endParaRPr lang="es-ES_tradnl" sz="2400" b="1" dirty="0"/>
          </a:p>
          <a:p>
            <a:pPr marL="685800" lvl="2" indent="0">
              <a:lnSpc>
                <a:spcPct val="80000"/>
              </a:lnSpc>
              <a:buNone/>
            </a:pPr>
            <a:endParaRPr lang="es-ES_tradnl" sz="2600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 err="1"/>
              <a:t>Propiocepción</a:t>
            </a:r>
            <a:endParaRPr lang="es-ES_tradnl" sz="2400" b="1" dirty="0"/>
          </a:p>
          <a:p>
            <a:pPr lvl="2">
              <a:lnSpc>
                <a:spcPct val="80000"/>
              </a:lnSpc>
            </a:pPr>
            <a:endParaRPr lang="es-ES_tradnl" sz="3100" b="1" dirty="0"/>
          </a:p>
          <a:p>
            <a:pPr lvl="1">
              <a:lnSpc>
                <a:spcPct val="80000"/>
              </a:lnSpc>
            </a:pPr>
            <a:endParaRPr lang="es-ES_tradnl" sz="3200" b="1" dirty="0"/>
          </a:p>
          <a:p>
            <a:pPr>
              <a:lnSpc>
                <a:spcPct val="80000"/>
              </a:lnSpc>
            </a:pPr>
            <a:endParaRPr lang="es-ES_tradnl" sz="3500" b="1" dirty="0">
              <a:solidFill>
                <a:srgbClr val="0000FF"/>
              </a:solidFill>
            </a:endParaRPr>
          </a:p>
        </p:txBody>
      </p:sp>
      <p:pic>
        <p:nvPicPr>
          <p:cNvPr id="6" name="Picture 2" descr="http://www.whyiexercise.com/images/rotator.cuff.exercises.rout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8974" r="4566" b="10268"/>
          <a:stretch/>
        </p:blipFill>
        <p:spPr bwMode="auto">
          <a:xfrm>
            <a:off x="4716018" y="3429000"/>
            <a:ext cx="4200467" cy="27003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C0DFEBC-62A6-A00D-641E-61DB5578C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57529"/>
      </p:ext>
    </p:extLst>
  </p:cSld>
  <p:clrMapOvr>
    <a:masterClrMapping/>
  </p:clrMapOvr>
  <p:transition spd="slow" advTm="123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24ECAE3-024C-F889-513C-22F424C8B3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Conservador 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4888" y="1507942"/>
            <a:ext cx="8874224" cy="51571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800" b="1" dirty="0">
                <a:solidFill>
                  <a:srgbClr val="0000FF"/>
                </a:solidFill>
              </a:rPr>
              <a:t>Terapia Kinésica y Retorno Deportivo</a:t>
            </a:r>
          </a:p>
          <a:p>
            <a:pPr>
              <a:lnSpc>
                <a:spcPct val="80000"/>
              </a:lnSpc>
            </a:pPr>
            <a:endParaRPr lang="es-ES_tradnl" sz="3200" b="1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FF0000"/>
                </a:solidFill>
              </a:rPr>
              <a:t>4 – 6º </a:t>
            </a:r>
            <a:r>
              <a:rPr lang="es-ES_tradnl" b="1" dirty="0" err="1">
                <a:solidFill>
                  <a:srgbClr val="FF0000"/>
                </a:solidFill>
              </a:rPr>
              <a:t>Sem</a:t>
            </a:r>
            <a:endParaRPr lang="es-ES_tradnl" b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endParaRPr lang="es-ES_tradnl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/>
              <a:t>ROM pasivo inicial </a:t>
            </a:r>
          </a:p>
          <a:p>
            <a:pPr lvl="2">
              <a:lnSpc>
                <a:spcPct val="80000"/>
              </a:lnSpc>
            </a:pPr>
            <a:endParaRPr lang="es-ES_tradnl" sz="1000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/>
              <a:t>RE hasta posición neutra y ABD &lt; 90º </a:t>
            </a:r>
          </a:p>
          <a:p>
            <a:pPr lvl="2">
              <a:lnSpc>
                <a:spcPct val="80000"/>
              </a:lnSpc>
            </a:pPr>
            <a:endParaRPr lang="es-ES_tradnl" sz="2600" b="1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FF0000"/>
                </a:solidFill>
              </a:rPr>
              <a:t>Retorno Deportivo</a:t>
            </a:r>
          </a:p>
          <a:p>
            <a:pPr lvl="1">
              <a:lnSpc>
                <a:spcPct val="80000"/>
              </a:lnSpc>
            </a:pPr>
            <a:endParaRPr lang="es-ES_tradnl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/>
              <a:t>ROM completo indoloro</a:t>
            </a:r>
          </a:p>
          <a:p>
            <a:pPr lvl="2">
              <a:lnSpc>
                <a:spcPct val="80000"/>
              </a:lnSpc>
            </a:pPr>
            <a:endParaRPr lang="es-ES_tradnl" sz="1000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/>
              <a:t>Recuperación de la fuerza</a:t>
            </a:r>
          </a:p>
          <a:p>
            <a:pPr marL="685800" lvl="2" indent="0">
              <a:lnSpc>
                <a:spcPct val="80000"/>
              </a:lnSpc>
              <a:buNone/>
            </a:pPr>
            <a:endParaRPr lang="es-ES_tradnl" sz="1000" b="1" dirty="0"/>
          </a:p>
          <a:p>
            <a:pPr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sz="2400" b="1" dirty="0">
                <a:solidFill>
                  <a:srgbClr val="0000FF"/>
                </a:solidFill>
              </a:rPr>
              <a:t>Deportes de contacto &gt; 2 meses </a:t>
            </a:r>
          </a:p>
          <a:p>
            <a:pPr lvl="1">
              <a:lnSpc>
                <a:spcPct val="80000"/>
              </a:lnSpc>
            </a:pPr>
            <a:endParaRPr lang="es-ES_tradnl" sz="3200" b="1" dirty="0"/>
          </a:p>
          <a:p>
            <a:pPr>
              <a:lnSpc>
                <a:spcPct val="80000"/>
              </a:lnSpc>
            </a:pPr>
            <a:endParaRPr lang="es-ES_tradnl" sz="3500" b="1" dirty="0">
              <a:solidFill>
                <a:srgbClr val="0000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DEE56B-CBE1-2744-A4A3-8CC3107C382D}"/>
              </a:ext>
            </a:extLst>
          </p:cNvPr>
          <p:cNvSpPr txBox="1"/>
          <p:nvPr/>
        </p:nvSpPr>
        <p:spPr>
          <a:xfrm>
            <a:off x="6228184" y="6488668"/>
            <a:ext cx="29158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solidFill>
                  <a:srgbClr val="0000FF"/>
                </a:solidFill>
                <a:latin typeface="+mj-lt"/>
              </a:rPr>
              <a:t>Youm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et al, JAAOS, 2014</a:t>
            </a:r>
            <a:endParaRPr lang="es-ES_tradnl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026" name="Picture 2" descr="Kings' Sabonis suspended 1 game for making contact with ref | AP News">
            <a:extLst>
              <a:ext uri="{FF2B5EF4-FFF2-40B4-BE49-F238E27FC236}">
                <a16:creationId xmlns:a16="http://schemas.microsoft.com/office/drawing/2014/main" id="{98C9947D-6286-33B4-D0B8-82CA9644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40" y="4561320"/>
            <a:ext cx="2393504" cy="159766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94E2BDA-2C38-7C7A-C96F-0E67A67854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292645"/>
      </p:ext>
    </p:extLst>
  </p:cSld>
  <p:clrMapOvr>
    <a:masterClrMapping/>
  </p:clrMapOvr>
  <p:transition spd="slow" advTm="239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B79548C-DFB4-CC97-3591-D290C2ED3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0" y="2276872"/>
            <a:ext cx="9144000" cy="1324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000" b="1" dirty="0"/>
              <a:t>MANEJO QUIRURGICO</a:t>
            </a:r>
          </a:p>
          <a:p>
            <a:pPr marL="0" indent="0" algn="ctr">
              <a:buNone/>
            </a:pPr>
            <a:r>
              <a:rPr lang="es-ES" sz="4000" b="1" dirty="0"/>
              <a:t> </a:t>
            </a:r>
          </a:p>
          <a:p>
            <a:pPr marL="0" indent="0" algn="ctr">
              <a:buNone/>
            </a:pPr>
            <a:r>
              <a:rPr lang="es-ES" sz="4000" b="1" dirty="0"/>
              <a:t>LUXACION GH ANTERIOR</a:t>
            </a:r>
          </a:p>
          <a:p>
            <a:pPr marL="0" indent="0" algn="ctr">
              <a:buNone/>
            </a:pPr>
            <a:endParaRPr lang="es-ES" sz="4000" b="1" dirty="0"/>
          </a:p>
          <a:p>
            <a:pPr marL="0" indent="0" algn="ctr">
              <a:buNone/>
            </a:pPr>
            <a:r>
              <a:rPr lang="es-ES" sz="4000" b="1" dirty="0"/>
              <a:t>1º EPISODIO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4157044-9123-5FC9-8514-10DB39046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31557"/>
      </p:ext>
    </p:extLst>
  </p:cSld>
  <p:clrMapOvr>
    <a:masterClrMapping/>
  </p:clrMapOvr>
  <p:transition spd="slow" advTm="648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EC2E7CB-F7FB-51DD-1951-FE938BA79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Mecanismo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4487757" cy="5157192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0000FF"/>
                </a:solidFill>
              </a:rPr>
              <a:t>I</a:t>
            </a:r>
            <a:r>
              <a:rPr lang="es-ES_tradnl" sz="3200" b="1" dirty="0" err="1">
                <a:solidFill>
                  <a:srgbClr val="0000FF"/>
                </a:solidFill>
              </a:rPr>
              <a:t>ndirecto</a:t>
            </a:r>
            <a:endParaRPr lang="es-ES_tradnl" sz="3200" b="1" dirty="0">
              <a:solidFill>
                <a:srgbClr val="0000FF"/>
              </a:solidFill>
            </a:endParaRPr>
          </a:p>
          <a:p>
            <a:endParaRPr lang="es-ES_tradnl" sz="3000" b="1" dirty="0"/>
          </a:p>
          <a:p>
            <a:pPr lvl="1"/>
            <a:r>
              <a:rPr lang="es-ES_tradnl" sz="2600" b="1" dirty="0"/>
              <a:t>Brazo en Abducción + Rotación Externa +  Fuerza Axial</a:t>
            </a:r>
          </a:p>
          <a:p>
            <a:pPr marL="0" indent="0">
              <a:buNone/>
            </a:pPr>
            <a:endParaRPr lang="es-ES_tradnl" sz="3000" b="1" dirty="0"/>
          </a:p>
          <a:p>
            <a:r>
              <a:rPr lang="es-ES_tradnl" sz="2600" b="1" dirty="0">
                <a:solidFill>
                  <a:srgbClr val="0000FF"/>
                </a:solidFill>
              </a:rPr>
              <a:t>Directo</a:t>
            </a:r>
          </a:p>
          <a:p>
            <a:endParaRPr lang="es-ES_tradnl" sz="2600" b="1" dirty="0"/>
          </a:p>
          <a:p>
            <a:pPr lvl="1"/>
            <a:r>
              <a:rPr lang="es-ES_tradnl" b="1" dirty="0"/>
              <a:t>Raro</a:t>
            </a:r>
          </a:p>
          <a:p>
            <a:pPr lvl="2"/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marL="0" indent="0">
              <a:buNone/>
            </a:pPr>
            <a:endParaRPr lang="es-ES_tradnl" sz="2600" b="1" dirty="0">
              <a:solidFill>
                <a:srgbClr val="FF0000"/>
              </a:solidFill>
            </a:endParaRPr>
          </a:p>
          <a:p>
            <a:pPr lvl="1"/>
            <a:endParaRPr lang="es-ES_tradnl" b="1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es-ES_tradnl" b="1" dirty="0">
              <a:solidFill>
                <a:srgbClr val="FF0000"/>
              </a:solidFill>
            </a:endParaRPr>
          </a:p>
          <a:p>
            <a:pPr lvl="1"/>
            <a:endParaRPr lang="es-ES_tradnl" sz="1900" b="1" dirty="0">
              <a:solidFill>
                <a:srgbClr val="FF0000"/>
              </a:solidFill>
            </a:endParaRPr>
          </a:p>
          <a:p>
            <a:pPr lvl="2"/>
            <a:endParaRPr lang="es-ES_tradnl" sz="19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s-ES_tradnl" sz="2800" b="1" dirty="0">
              <a:solidFill>
                <a:srgbClr val="0000FF"/>
              </a:solidFill>
            </a:endParaRPr>
          </a:p>
          <a:p>
            <a:endParaRPr lang="es-ES" dirty="0"/>
          </a:p>
          <a:p>
            <a:pPr>
              <a:buFont typeface="Wingdings" charset="0"/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056" y="1772818"/>
            <a:ext cx="3767584" cy="278554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364088" y="3861048"/>
            <a:ext cx="1152128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2" y="4869160"/>
            <a:ext cx="2002971" cy="1728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BC4D83-8487-6EE1-E93A-1D3E02046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42103"/>
      </p:ext>
    </p:extLst>
  </p:cSld>
  <p:clrMapOvr>
    <a:masterClrMapping/>
  </p:clrMapOvr>
  <p:transition spd="slow" advTm="115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6DB2948-1740-0EDD-D7FA-399B12288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</a:t>
            </a:r>
            <a:r>
              <a:rPr lang="es-ES" sz="4000" b="1" dirty="0" err="1"/>
              <a:t>Qx</a:t>
            </a:r>
            <a:r>
              <a:rPr lang="es-ES" sz="4000" b="1" dirty="0"/>
              <a:t>.</a:t>
            </a:r>
            <a:br>
              <a:rPr lang="es-ES" sz="4000" b="1" dirty="0"/>
            </a:br>
            <a:r>
              <a:rPr lang="es-ES" sz="4000" b="1" dirty="0"/>
              <a:t>Luxación GH Anterior 1º Episodio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E3370B-5A73-F798-EA03-5DED33797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2491273"/>
            <a:ext cx="5912184" cy="26422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"/>
              <a:defRPr sz="29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0"/>
              <a:buChar char="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"/>
              <a:defRPr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charset="0"/>
              <a:buChar char="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s-ES_tradnl" sz="2400" b="1" dirty="0"/>
              <a:t>La cirugía luego de un 1º episodio sigue siendo </a:t>
            </a:r>
            <a:r>
              <a:rPr lang="es-ES_tradnl" sz="2400" b="1" dirty="0">
                <a:solidFill>
                  <a:srgbClr val="FF0000"/>
                </a:solidFill>
              </a:rPr>
              <a:t>controversial</a:t>
            </a:r>
          </a:p>
          <a:p>
            <a:pPr>
              <a:lnSpc>
                <a:spcPct val="80000"/>
              </a:lnSpc>
            </a:pPr>
            <a:endParaRPr lang="es-ES_tradnl" sz="2400" b="1" dirty="0"/>
          </a:p>
          <a:p>
            <a:pPr marL="0" indent="0">
              <a:lnSpc>
                <a:spcPct val="80000"/>
              </a:lnSpc>
              <a:buNone/>
            </a:pPr>
            <a:endParaRPr lang="es-ES_tradnl" sz="2400" b="1" dirty="0"/>
          </a:p>
          <a:p>
            <a:pPr>
              <a:lnSpc>
                <a:spcPct val="80000"/>
              </a:lnSpc>
            </a:pPr>
            <a:r>
              <a:rPr lang="es-ES_tradnl" sz="2400" b="1" dirty="0"/>
              <a:t>Se deben considerar los </a:t>
            </a:r>
            <a:r>
              <a:rPr lang="es-ES_tradnl" sz="2400" b="1" dirty="0">
                <a:solidFill>
                  <a:srgbClr val="FF0000"/>
                </a:solidFill>
              </a:rPr>
              <a:t>factores de riesgo de recidiva </a:t>
            </a:r>
            <a:r>
              <a:rPr lang="es-ES_tradnl" sz="2400" b="1" dirty="0"/>
              <a:t>en la toma de decisiones </a:t>
            </a:r>
          </a:p>
          <a:p>
            <a:pPr>
              <a:lnSpc>
                <a:spcPct val="80000"/>
              </a:lnSpc>
            </a:pPr>
            <a:endParaRPr lang="es-ES_tradnl" sz="2625" b="1" dirty="0">
              <a:solidFill>
                <a:srgbClr val="0000F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6AE1F90-2CAC-732A-3D31-A88C7B819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139" y="2746510"/>
            <a:ext cx="2599961" cy="13649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05CE23A5-670E-6FF3-C49C-F02B139E4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0131"/>
      </p:ext>
    </p:extLst>
  </p:cSld>
  <p:clrMapOvr>
    <a:masterClrMapping/>
  </p:clrMapOvr>
  <p:transition spd="slow" advTm="161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0239A6C-D166-5E3B-4F22-95AB5626F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406" y="1664132"/>
            <a:ext cx="8624694" cy="519386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sz="2800" b="1" dirty="0">
                <a:solidFill>
                  <a:srgbClr val="0B07F8"/>
                </a:solidFill>
              </a:rPr>
              <a:t>Riesgo de Luxación Recidivante</a:t>
            </a:r>
            <a:endParaRPr lang="es-ES_tradnl" sz="2800" b="1" dirty="0">
              <a:solidFill>
                <a:srgbClr val="0B07F8"/>
              </a:solidFill>
            </a:endParaRPr>
          </a:p>
          <a:p>
            <a:pPr>
              <a:lnSpc>
                <a:spcPct val="80000"/>
              </a:lnSpc>
            </a:pPr>
            <a:endParaRPr lang="es-ES_tradnl" sz="2600" b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s-ES_tradnl" b="1" dirty="0"/>
              <a:t>Jóvenes (&lt; 25 años)</a:t>
            </a:r>
          </a:p>
          <a:p>
            <a:pPr lvl="1">
              <a:lnSpc>
                <a:spcPct val="80000"/>
              </a:lnSpc>
            </a:pPr>
            <a:r>
              <a:rPr lang="es-ES_tradnl" b="1" dirty="0"/>
              <a:t>Sexo masculino</a:t>
            </a:r>
          </a:p>
          <a:p>
            <a:pPr lvl="1">
              <a:lnSpc>
                <a:spcPct val="80000"/>
              </a:lnSpc>
            </a:pPr>
            <a:r>
              <a:rPr lang="es-ES_tradnl" b="1" dirty="0"/>
              <a:t>Deportes de contacto o sobre la cabeza</a:t>
            </a:r>
          </a:p>
          <a:p>
            <a:pPr lvl="1">
              <a:lnSpc>
                <a:spcPct val="80000"/>
              </a:lnSpc>
            </a:pPr>
            <a:r>
              <a:rPr lang="es-ES_tradnl" b="1" dirty="0"/>
              <a:t>Lesión ósea significativa </a:t>
            </a:r>
          </a:p>
          <a:p>
            <a:pPr marL="0" indent="0">
              <a:lnSpc>
                <a:spcPct val="80000"/>
              </a:lnSpc>
              <a:buNone/>
            </a:pPr>
            <a:endParaRPr lang="es-ES_tradnl" sz="2600" b="1" dirty="0"/>
          </a:p>
          <a:p>
            <a:pPr marL="0" indent="0">
              <a:lnSpc>
                <a:spcPct val="80000"/>
              </a:lnSpc>
              <a:buNone/>
            </a:pPr>
            <a:r>
              <a:rPr lang="es-ES_tradnl" sz="2600" b="1" dirty="0">
                <a:solidFill>
                  <a:srgbClr val="0B07F8"/>
                </a:solidFill>
              </a:rPr>
              <a:t>	  La Luxación Recidivante Favorece</a:t>
            </a:r>
          </a:p>
          <a:p>
            <a:pPr marL="0" indent="0">
              <a:lnSpc>
                <a:spcPct val="80000"/>
              </a:lnSpc>
              <a:buNone/>
            </a:pPr>
            <a:endParaRPr lang="es-ES_tradnl" sz="2400" b="1" dirty="0"/>
          </a:p>
          <a:p>
            <a:pPr lvl="1">
              <a:lnSpc>
                <a:spcPct val="80000"/>
              </a:lnSpc>
            </a:pPr>
            <a:r>
              <a:rPr lang="es-ES_tradnl" b="1" dirty="0"/>
              <a:t>Lesión de </a:t>
            </a:r>
            <a:r>
              <a:rPr lang="es-ES_tradnl" b="1" dirty="0" err="1">
                <a:solidFill>
                  <a:srgbClr val="FF0000"/>
                </a:solidFill>
              </a:rPr>
              <a:t>labrum</a:t>
            </a:r>
            <a:r>
              <a:rPr lang="es-ES_tradnl" b="1" dirty="0"/>
              <a:t> más severa</a:t>
            </a:r>
          </a:p>
          <a:p>
            <a:pPr lvl="1">
              <a:lnSpc>
                <a:spcPct val="80000"/>
              </a:lnSpc>
            </a:pPr>
            <a:r>
              <a:rPr lang="es-ES_tradnl" b="1" dirty="0"/>
              <a:t>Lesión </a:t>
            </a:r>
            <a:r>
              <a:rPr lang="es-ES_tradnl" b="1" dirty="0" err="1">
                <a:solidFill>
                  <a:srgbClr val="FF0000"/>
                </a:solidFill>
              </a:rPr>
              <a:t>condral</a:t>
            </a:r>
            <a:endParaRPr lang="es-ES_tradnl" b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s-ES_tradnl" b="1" dirty="0">
                <a:solidFill>
                  <a:srgbClr val="FF0000"/>
                </a:solidFill>
              </a:rPr>
              <a:t>LESION OSEA (↑ </a:t>
            </a:r>
            <a:r>
              <a:rPr lang="es-ES_tradnl" b="1" dirty="0" err="1">
                <a:solidFill>
                  <a:srgbClr val="FF0000"/>
                </a:solidFill>
              </a:rPr>
              <a:t>Fc</a:t>
            </a:r>
            <a:r>
              <a:rPr lang="es-ES_tradnl" b="1" dirty="0">
                <a:solidFill>
                  <a:srgbClr val="FF0000"/>
                </a:solidFill>
              </a:rPr>
              <a:t>)</a:t>
            </a:r>
            <a:r>
              <a:rPr lang="es-ES_tradnl" sz="2600" b="1" dirty="0"/>
              <a:t>	</a:t>
            </a:r>
            <a:endParaRPr lang="es-ES" sz="26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5147048" y="5438139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 err="1">
                <a:solidFill>
                  <a:srgbClr val="0000FF"/>
                </a:solidFill>
                <a:latin typeface="+mj-lt"/>
              </a:rPr>
              <a:t>Aboalata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M. et al, Am J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Sports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Med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, 2017</a:t>
            </a:r>
          </a:p>
          <a:p>
            <a:r>
              <a:rPr lang="es-ES_tradnl" i="1" dirty="0" err="1">
                <a:solidFill>
                  <a:srgbClr val="0000FF"/>
                </a:solidFill>
                <a:latin typeface="+mj-lt"/>
              </a:rPr>
              <a:t>Wassertain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DN. et al,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Arthroscopy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, 2016</a:t>
            </a:r>
          </a:p>
          <a:p>
            <a:r>
              <a:rPr lang="es-ES_tradnl" i="1" dirty="0">
                <a:solidFill>
                  <a:srgbClr val="0000FF"/>
                </a:solidFill>
                <a:latin typeface="+mj-lt"/>
              </a:rPr>
              <a:t>Milano G. et al, Am J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Sports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Med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, 2011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5C9FDD8-BBA9-A948-B899-C7E027CDA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</a:t>
            </a:r>
            <a:r>
              <a:rPr lang="es-ES" sz="4000" b="1" dirty="0" err="1"/>
              <a:t>Qx</a:t>
            </a:r>
            <a:r>
              <a:rPr lang="es-ES" sz="4000" b="1" dirty="0"/>
              <a:t>.</a:t>
            </a:r>
            <a:br>
              <a:rPr lang="es-ES" sz="4000" b="1" dirty="0"/>
            </a:br>
            <a:r>
              <a:rPr lang="es-ES" sz="4000" b="1" dirty="0"/>
              <a:t>Luxación GH Anterior 1º Episodio </a:t>
            </a:r>
          </a:p>
        </p:txBody>
      </p:sp>
      <p:pic>
        <p:nvPicPr>
          <p:cNvPr id="2056" name="Picture 8" descr="General Warning Sign (ISO 7010) - Baden Consulting">
            <a:extLst>
              <a:ext uri="{FF2B5EF4-FFF2-40B4-BE49-F238E27FC236}">
                <a16:creationId xmlns:a16="http://schemas.microsoft.com/office/drawing/2014/main" id="{6E4EEE31-C3B3-03A3-F759-E6277567D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4" y="4261066"/>
            <a:ext cx="854742" cy="74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errar llave 1">
            <a:extLst>
              <a:ext uri="{FF2B5EF4-FFF2-40B4-BE49-F238E27FC236}">
                <a16:creationId xmlns:a16="http://schemas.microsoft.com/office/drawing/2014/main" id="{E6325579-3335-D24A-F453-ABACF3F07E25}"/>
              </a:ext>
            </a:extLst>
          </p:cNvPr>
          <p:cNvSpPr/>
          <p:nvPr/>
        </p:nvSpPr>
        <p:spPr>
          <a:xfrm>
            <a:off x="6133650" y="2579891"/>
            <a:ext cx="322371" cy="956447"/>
          </a:xfrm>
          <a:prstGeom prst="rightBrace">
            <a:avLst/>
          </a:prstGeom>
          <a:ln w="28575">
            <a:solidFill>
              <a:srgbClr val="0B07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06878F-8CF6-82A5-3AB5-F01B9D9FB8F1}"/>
              </a:ext>
            </a:extLst>
          </p:cNvPr>
          <p:cNvSpPr txBox="1"/>
          <p:nvPr/>
        </p:nvSpPr>
        <p:spPr>
          <a:xfrm>
            <a:off x="6563525" y="2781115"/>
            <a:ext cx="1271502" cy="553998"/>
          </a:xfrm>
          <a:prstGeom prst="rect">
            <a:avLst/>
          </a:prstGeom>
          <a:solidFill>
            <a:srgbClr val="0B07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CL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80%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5B7018-3C69-FFE4-D576-F931C126B2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097042"/>
      </p:ext>
    </p:extLst>
  </p:cSld>
  <p:clrMapOvr>
    <a:masterClrMapping/>
  </p:clrMapOvr>
  <p:transition spd="slow" advTm="457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73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73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73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30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20140C-F0D4-60B9-B6B9-E2F813113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545E60-91B1-D440-B038-77D57082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13201-9552-0C41-9EFB-C730F3CB1B9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2525" y="2658217"/>
            <a:ext cx="8784976" cy="3387080"/>
          </a:xfrm>
        </p:spPr>
        <p:txBody>
          <a:bodyPr>
            <a:noAutofit/>
          </a:bodyPr>
          <a:lstStyle/>
          <a:p>
            <a:r>
              <a:rPr lang="es-CL" sz="2800" b="1" dirty="0">
                <a:solidFill>
                  <a:srgbClr val="FF0000"/>
                </a:solidFill>
              </a:rPr>
              <a:t>Qx. </a:t>
            </a:r>
            <a:r>
              <a:rPr lang="es-CL" sz="2800" b="1" i="1" dirty="0"/>
              <a:t>vs </a:t>
            </a:r>
            <a:r>
              <a:rPr lang="es-CL" sz="2800" b="1" dirty="0">
                <a:solidFill>
                  <a:srgbClr val="FF0000"/>
                </a:solidFill>
              </a:rPr>
              <a:t>Conservador</a:t>
            </a:r>
          </a:p>
          <a:p>
            <a:endParaRPr lang="es-CL" sz="3000" b="1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B89FB-DC8C-BB4A-A1D9-0B508A408CEF}"/>
              </a:ext>
            </a:extLst>
          </p:cNvPr>
          <p:cNvSpPr txBox="1"/>
          <p:nvPr/>
        </p:nvSpPr>
        <p:spPr>
          <a:xfrm>
            <a:off x="5076058" y="1810089"/>
            <a:ext cx="3952709" cy="400110"/>
          </a:xfrm>
          <a:prstGeom prst="rect">
            <a:avLst/>
          </a:prstGeom>
          <a:solidFill>
            <a:schemeClr val="bg1"/>
          </a:solidFill>
          <a:ln>
            <a:solidFill>
              <a:srgbClr val="0B07F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FF"/>
                </a:solidFill>
                <a:latin typeface="+mn-lt"/>
              </a:rPr>
              <a:t>De </a:t>
            </a:r>
            <a:r>
              <a:rPr lang="es-ES_tradnl" sz="2000" b="1" dirty="0" err="1">
                <a:solidFill>
                  <a:srgbClr val="0000FF"/>
                </a:solidFill>
                <a:latin typeface="+mn-lt"/>
              </a:rPr>
              <a:t>Carli</a:t>
            </a:r>
            <a:r>
              <a:rPr lang="es-ES_tradnl" sz="20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s-ES_tradnl" sz="2000" b="1" i="1" dirty="0">
                <a:solidFill>
                  <a:srgbClr val="0000FF"/>
                </a:solidFill>
                <a:latin typeface="+mn-lt"/>
              </a:rPr>
              <a:t>et al</a:t>
            </a:r>
            <a:r>
              <a:rPr lang="es-ES_tradnl" sz="2000" b="1" dirty="0">
                <a:solidFill>
                  <a:srgbClr val="0000FF"/>
                </a:solidFill>
                <a:latin typeface="+mn-lt"/>
              </a:rPr>
              <a:t>, </a:t>
            </a:r>
            <a:r>
              <a:rPr lang="es-ES_tradnl" sz="2000" b="1" dirty="0" err="1">
                <a:solidFill>
                  <a:srgbClr val="0000FF"/>
                </a:solidFill>
                <a:latin typeface="+mn-lt"/>
              </a:rPr>
              <a:t>Int</a:t>
            </a:r>
            <a:r>
              <a:rPr lang="es-ES_tradnl" sz="20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s-ES_tradnl" sz="2000" b="1" dirty="0" err="1">
                <a:solidFill>
                  <a:srgbClr val="0000FF"/>
                </a:solidFill>
                <a:latin typeface="+mn-lt"/>
              </a:rPr>
              <a:t>Orthop</a:t>
            </a:r>
            <a:r>
              <a:rPr lang="es-ES_tradnl" sz="2000" b="1" dirty="0">
                <a:solidFill>
                  <a:srgbClr val="0000FF"/>
                </a:solidFill>
                <a:latin typeface="+mn-lt"/>
              </a:rPr>
              <a:t>, 2019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16304D92-4F62-AA47-8152-94D0F1413374}"/>
              </a:ext>
            </a:extLst>
          </p:cNvPr>
          <p:cNvSpPr/>
          <p:nvPr/>
        </p:nvSpPr>
        <p:spPr>
          <a:xfrm>
            <a:off x="2410576" y="4809289"/>
            <a:ext cx="4288874" cy="1832811"/>
          </a:xfrm>
          <a:prstGeom prst="roundRect">
            <a:avLst/>
          </a:prstGeom>
          <a:solidFill>
            <a:srgbClr val="0B07F8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600" b="1" dirty="0">
                <a:solidFill>
                  <a:srgbClr val="FFFF00"/>
                </a:solidFill>
              </a:rPr>
              <a:t>↓ Recidiva y ↑ Retorno Deportivo</a:t>
            </a:r>
          </a:p>
          <a:p>
            <a:pPr algn="ctr"/>
            <a:endParaRPr lang="es-CL" sz="2600" b="1" dirty="0">
              <a:solidFill>
                <a:schemeClr val="bg1"/>
              </a:solidFill>
            </a:endParaRPr>
          </a:p>
          <a:p>
            <a:pPr algn="ctr"/>
            <a:r>
              <a:rPr lang="es-CL" sz="2600" b="1" dirty="0">
                <a:solidFill>
                  <a:schemeClr val="bg1"/>
                </a:solidFill>
              </a:rPr>
              <a:t>QX. &gt; CONSERVADOR</a:t>
            </a:r>
          </a:p>
        </p:txBody>
      </p:sp>
      <p:graphicFrame>
        <p:nvGraphicFramePr>
          <p:cNvPr id="9" name="Marcador de contenido 3">
            <a:extLst>
              <a:ext uri="{FF2B5EF4-FFF2-40B4-BE49-F238E27FC236}">
                <a16:creationId xmlns:a16="http://schemas.microsoft.com/office/drawing/2014/main" id="{312E4598-6EE6-A449-B829-A3EC18331A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212316"/>
              </p:ext>
            </p:extLst>
          </p:nvPr>
        </p:nvGraphicFramePr>
        <p:xfrm>
          <a:off x="377275" y="3369068"/>
          <a:ext cx="8389449" cy="990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36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9531">
                  <a:extLst>
                    <a:ext uri="{9D8B030D-6E8A-4147-A177-3AD203B41FA5}">
                      <a16:colId xmlns:a16="http://schemas.microsoft.com/office/drawing/2014/main" val="1428330713"/>
                    </a:ext>
                  </a:extLst>
                </a:gridCol>
                <a:gridCol w="2739145">
                  <a:extLst>
                    <a:ext uri="{9D8B030D-6E8A-4147-A177-3AD203B41FA5}">
                      <a16:colId xmlns:a16="http://schemas.microsoft.com/office/drawing/2014/main" val="422676449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Evidencia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N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Edad (años)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Sexo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Seguimiento (años)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80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>
                          <a:solidFill>
                            <a:schemeClr val="dk1"/>
                          </a:solidFill>
                        </a:rPr>
                        <a:t>II</a:t>
                      </a:r>
                      <a:endParaRPr lang="es-ES_tradnl" sz="22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>
                          <a:solidFill>
                            <a:schemeClr val="tx1"/>
                          </a:solidFill>
                        </a:rPr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>
                          <a:solidFill>
                            <a:schemeClr val="tx1"/>
                          </a:solidFill>
                        </a:rPr>
                        <a:t>20 (X)</a:t>
                      </a:r>
                      <a:endParaRPr lang="es-ES_tradnl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>
                          <a:solidFill>
                            <a:schemeClr val="tx1"/>
                          </a:solidFill>
                        </a:rPr>
                        <a:t>M= 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>
                          <a:solidFill>
                            <a:srgbClr val="FF0000"/>
                          </a:solidFill>
                        </a:rPr>
                        <a:t>&gt; 6.5</a:t>
                      </a:r>
                      <a:endParaRPr lang="es-ES_tradnl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2D175A66-5A2F-654E-8B49-3CE9D1068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" y="412048"/>
            <a:ext cx="8947503" cy="1316770"/>
          </a:xfrm>
          <a:prstGeom prst="rect">
            <a:avLst/>
          </a:prstGeom>
          <a:ln>
            <a:solidFill>
              <a:srgbClr val="0B07F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F041904-2A12-0819-974F-4F3166221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334688"/>
      </p:ext>
    </p:extLst>
  </p:cSld>
  <p:clrMapOvr>
    <a:masterClrMapping/>
  </p:clrMapOvr>
  <p:transition spd="slow" advTm="187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CAE9309-98C3-19F0-7315-2547D6509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545E60-91B1-D440-B038-77D57082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13201-9552-0C41-9EFB-C730F3CB1B9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3022653"/>
            <a:ext cx="8784976" cy="2950522"/>
          </a:xfrm>
        </p:spPr>
        <p:txBody>
          <a:bodyPr>
            <a:noAutofit/>
          </a:bodyPr>
          <a:lstStyle/>
          <a:p>
            <a:r>
              <a:rPr lang="es-CL" sz="2800" b="1" dirty="0" err="1">
                <a:solidFill>
                  <a:srgbClr val="FF0000"/>
                </a:solidFill>
              </a:rPr>
              <a:t>Qx</a:t>
            </a:r>
            <a:r>
              <a:rPr lang="es-CL" sz="2800" b="1" dirty="0">
                <a:solidFill>
                  <a:srgbClr val="FF0000"/>
                </a:solidFill>
              </a:rPr>
              <a:t>. </a:t>
            </a:r>
            <a:r>
              <a:rPr lang="es-CL" sz="2800" b="1" dirty="0"/>
              <a:t>vs</a:t>
            </a:r>
            <a:r>
              <a:rPr lang="es-CL" sz="2800" b="1" dirty="0">
                <a:solidFill>
                  <a:srgbClr val="FF0000"/>
                </a:solidFill>
              </a:rPr>
              <a:t> Conservador</a:t>
            </a:r>
          </a:p>
          <a:p>
            <a:endParaRPr lang="es-CL" sz="2600" b="1" dirty="0">
              <a:solidFill>
                <a:srgbClr val="FF0000"/>
              </a:solidFill>
            </a:endParaRPr>
          </a:p>
          <a:p>
            <a:endParaRPr lang="es-CL" sz="26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Marcador de contenido 3">
            <a:extLst>
              <a:ext uri="{FF2B5EF4-FFF2-40B4-BE49-F238E27FC236}">
                <a16:creationId xmlns:a16="http://schemas.microsoft.com/office/drawing/2014/main" id="{312E4598-6EE6-A449-B829-A3EC18331ACB}"/>
              </a:ext>
            </a:extLst>
          </p:cNvPr>
          <p:cNvGraphicFramePr>
            <a:graphicFrameLocks/>
          </p:cNvGraphicFramePr>
          <p:nvPr/>
        </p:nvGraphicFramePr>
        <p:xfrm>
          <a:off x="604186" y="4149080"/>
          <a:ext cx="7935628" cy="990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670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72755567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Evidencia</a:t>
                      </a: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N</a:t>
                      </a: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Edad (años)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Seguimiento (años)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80"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solidFill>
                            <a:srgbClr val="FF000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solidFill>
                            <a:schemeClr val="tx1"/>
                          </a:solidFill>
                        </a:rPr>
                        <a:t>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>
                          <a:solidFill>
                            <a:schemeClr val="tx1"/>
                          </a:solidFill>
                        </a:rPr>
                        <a:t>24 (X)</a:t>
                      </a:r>
                      <a:endParaRPr lang="es-ES_tradnl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C572F78-5619-CBB0-EF91-7454CC26EE4A}"/>
              </a:ext>
            </a:extLst>
          </p:cNvPr>
          <p:cNvSpPr txBox="1"/>
          <p:nvPr/>
        </p:nvSpPr>
        <p:spPr>
          <a:xfrm>
            <a:off x="4663892" y="2311912"/>
            <a:ext cx="2512577" cy="430887"/>
          </a:xfrm>
          <a:prstGeom prst="rect">
            <a:avLst/>
          </a:prstGeom>
          <a:solidFill>
            <a:schemeClr val="bg1"/>
          </a:solidFill>
          <a:ln>
            <a:solidFill>
              <a:srgbClr val="0B07F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err="1">
                <a:solidFill>
                  <a:srgbClr val="0000FF"/>
                </a:solidFill>
                <a:latin typeface="+mn-lt"/>
              </a:rPr>
              <a:t>Belk</a:t>
            </a:r>
            <a:r>
              <a:rPr lang="es-ES_tradnl" sz="2200" b="1" dirty="0">
                <a:solidFill>
                  <a:srgbClr val="0000FF"/>
                </a:solidFill>
                <a:latin typeface="+mn-lt"/>
              </a:rPr>
              <a:t> JW. et al, 2023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A135D8-2BC7-BDD8-E0E5-0EBB5E854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71495"/>
            <a:ext cx="6392698" cy="19437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The American Journal of Sports Medicine | Publons">
            <a:extLst>
              <a:ext uri="{FF2B5EF4-FFF2-40B4-BE49-F238E27FC236}">
                <a16:creationId xmlns:a16="http://schemas.microsoft.com/office/drawing/2014/main" id="{2D8CCB8B-28E5-3317-94A3-584071E8C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11" y="723900"/>
            <a:ext cx="1252943" cy="148602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65A3E66-4581-CAB4-8538-C73117E9AC51}"/>
              </a:ext>
            </a:extLst>
          </p:cNvPr>
          <p:cNvSpPr/>
          <p:nvPr/>
        </p:nvSpPr>
        <p:spPr>
          <a:xfrm>
            <a:off x="2076785" y="3973115"/>
            <a:ext cx="4990429" cy="2279914"/>
          </a:xfrm>
          <a:prstGeom prst="roundRect">
            <a:avLst/>
          </a:prstGeom>
          <a:solidFill>
            <a:srgbClr val="0B07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rgbClr val="FFFF00"/>
                </a:solidFill>
              </a:rPr>
              <a:t>RECIDIVA</a:t>
            </a:r>
          </a:p>
          <a:p>
            <a:pPr algn="ctr"/>
            <a:endParaRPr lang="es-CL" sz="1500" b="1" dirty="0">
              <a:solidFill>
                <a:srgbClr val="FFFF00"/>
              </a:solidFill>
            </a:endParaRPr>
          </a:p>
          <a:p>
            <a:pPr algn="ctr"/>
            <a:r>
              <a:rPr lang="es-CL" sz="2800" b="1" dirty="0">
                <a:solidFill>
                  <a:schemeClr val="bg1"/>
                </a:solidFill>
              </a:rPr>
              <a:t>&lt; 30 años, hombres activos</a:t>
            </a:r>
          </a:p>
          <a:p>
            <a:pPr algn="ctr"/>
            <a:endParaRPr lang="es-CL" sz="2800" b="1" dirty="0">
              <a:solidFill>
                <a:schemeClr val="bg1"/>
              </a:solidFill>
            </a:endParaRPr>
          </a:p>
          <a:p>
            <a:pPr algn="ctr"/>
            <a:r>
              <a:rPr lang="es-CL" sz="2800" b="1" dirty="0">
                <a:solidFill>
                  <a:schemeClr val="bg1"/>
                </a:solidFill>
              </a:rPr>
              <a:t>QX. &lt; CONSERVADOR </a:t>
            </a:r>
          </a:p>
        </p:txBody>
      </p:sp>
      <p:pic>
        <p:nvPicPr>
          <p:cNvPr id="24" name="Audio 23">
            <a:extLst>
              <a:ext uri="{FF2B5EF4-FFF2-40B4-BE49-F238E27FC236}">
                <a16:creationId xmlns:a16="http://schemas.microsoft.com/office/drawing/2014/main" id="{99382479-25F6-C5D5-FCD1-C13D438610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500177"/>
      </p:ext>
    </p:extLst>
  </p:cSld>
  <p:clrMapOvr>
    <a:masterClrMapping/>
  </p:clrMapOvr>
  <p:transition spd="slow" advTm="247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848D7A-DD07-463C-709D-739795789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0AB4F4-3222-17C0-ECE3-F28B8E0047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496144"/>
            <a:ext cx="8784976" cy="5003130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0000FF"/>
                </a:solidFill>
              </a:rPr>
              <a:t>Procedimientos de Partes Blandas </a:t>
            </a:r>
          </a:p>
          <a:p>
            <a:endParaRPr lang="es-CL" sz="1000" b="1" dirty="0">
              <a:solidFill>
                <a:srgbClr val="FF0000"/>
              </a:solidFill>
            </a:endParaRPr>
          </a:p>
          <a:p>
            <a:pPr lvl="1"/>
            <a:r>
              <a:rPr lang="es-CL" sz="2600" b="1" dirty="0">
                <a:solidFill>
                  <a:srgbClr val="FF0000"/>
                </a:solidFill>
              </a:rPr>
              <a:t>Reparación de </a:t>
            </a:r>
            <a:r>
              <a:rPr lang="es-CL" sz="2600" b="1" dirty="0" err="1">
                <a:solidFill>
                  <a:srgbClr val="FF0000"/>
                </a:solidFill>
              </a:rPr>
              <a:t>Bankart</a:t>
            </a:r>
            <a:r>
              <a:rPr lang="es-CL" sz="2600" b="1" dirty="0">
                <a:solidFill>
                  <a:srgbClr val="FF0000"/>
                </a:solidFill>
              </a:rPr>
              <a:t> ± </a:t>
            </a:r>
            <a:r>
              <a:rPr lang="es-CL" sz="2600" b="1" dirty="0" err="1">
                <a:solidFill>
                  <a:srgbClr val="FF0000"/>
                </a:solidFill>
              </a:rPr>
              <a:t>Remplissage</a:t>
            </a:r>
            <a:r>
              <a:rPr lang="es-CL" sz="2600" b="1" dirty="0">
                <a:solidFill>
                  <a:srgbClr val="FF0000"/>
                </a:solidFill>
              </a:rPr>
              <a:t> </a:t>
            </a:r>
          </a:p>
          <a:p>
            <a:pPr lvl="1"/>
            <a:endParaRPr lang="es-CL" sz="1000" b="1" dirty="0">
              <a:solidFill>
                <a:srgbClr val="0B07F8"/>
              </a:solidFill>
            </a:endParaRPr>
          </a:p>
          <a:p>
            <a:pPr lvl="2"/>
            <a:r>
              <a:rPr lang="es-CL" sz="2400" dirty="0"/>
              <a:t>Artroscópico (+</a:t>
            </a:r>
            <a:r>
              <a:rPr lang="es-CL" sz="2400" dirty="0" err="1"/>
              <a:t>Fc</a:t>
            </a:r>
            <a:r>
              <a:rPr lang="es-CL" sz="2400" dirty="0"/>
              <a:t>) o Abierto</a:t>
            </a:r>
            <a:endParaRPr lang="es-ES_tradnl" sz="24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D7594AB-14D1-6C74-F283-F4944058D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Alternativas </a:t>
            </a:r>
            <a:r>
              <a:rPr lang="es-ES" sz="4000" b="1" dirty="0" err="1"/>
              <a:t>Qx</a:t>
            </a:r>
            <a:r>
              <a:rPr lang="es-ES" sz="4000" b="1" dirty="0"/>
              <a:t>.</a:t>
            </a:r>
            <a:br>
              <a:rPr lang="es-ES" sz="4000" b="1" dirty="0"/>
            </a:br>
            <a:r>
              <a:rPr lang="es-ES" sz="4000" b="1" dirty="0"/>
              <a:t>Luxación GH Anterior 1º Episodio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62A9128-6A72-FB99-076E-65DF966CD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2418" r="3494" b="3263"/>
          <a:stretch/>
        </p:blipFill>
        <p:spPr bwMode="auto">
          <a:xfrm>
            <a:off x="3267935" y="4162503"/>
            <a:ext cx="2243981" cy="252007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mplissage">
            <a:extLst>
              <a:ext uri="{FF2B5EF4-FFF2-40B4-BE49-F238E27FC236}">
                <a16:creationId xmlns:a16="http://schemas.microsoft.com/office/drawing/2014/main" id="{B67AD632-F36D-5457-C6A8-F42C3C6AB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328" y="4495764"/>
            <a:ext cx="3251160" cy="218681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4">
            <a:extLst>
              <a:ext uri="{FF2B5EF4-FFF2-40B4-BE49-F238E27FC236}">
                <a16:creationId xmlns:a16="http://schemas.microsoft.com/office/drawing/2014/main" id="{A40DD373-A1CE-85AD-585F-C80F4BFDB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59125"/>
            <a:ext cx="2887012" cy="312345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lamada de flecha hacia abajo 9">
            <a:extLst>
              <a:ext uri="{FF2B5EF4-FFF2-40B4-BE49-F238E27FC236}">
                <a16:creationId xmlns:a16="http://schemas.microsoft.com/office/drawing/2014/main" id="{BF1C491E-1C2E-1114-8F77-6B7240F8F975}"/>
              </a:ext>
            </a:extLst>
          </p:cNvPr>
          <p:cNvSpPr/>
          <p:nvPr/>
        </p:nvSpPr>
        <p:spPr>
          <a:xfrm>
            <a:off x="6077478" y="3429000"/>
            <a:ext cx="1842868" cy="1624109"/>
          </a:xfrm>
          <a:prstGeom prst="downArrowCallout">
            <a:avLst>
              <a:gd name="adj1" fmla="val 12935"/>
              <a:gd name="adj2" fmla="val 25000"/>
              <a:gd name="adj3" fmla="val 25000"/>
              <a:gd name="adj4" fmla="val 58914"/>
            </a:avLst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>
                <a:solidFill>
                  <a:srgbClr val="FFFF00"/>
                </a:solidFill>
              </a:rPr>
              <a:t>Capsulotenodesis</a:t>
            </a:r>
            <a:r>
              <a:rPr lang="es-CL" b="1" dirty="0">
                <a:solidFill>
                  <a:srgbClr val="FFFF00"/>
                </a:solidFill>
              </a:rPr>
              <a:t> del IE</a:t>
            </a:r>
          </a:p>
        </p:txBody>
      </p:sp>
      <p:pic>
        <p:nvPicPr>
          <p:cNvPr id="45" name="Audio 44">
            <a:extLst>
              <a:ext uri="{FF2B5EF4-FFF2-40B4-BE49-F238E27FC236}">
                <a16:creationId xmlns:a16="http://schemas.microsoft.com/office/drawing/2014/main" id="{1062EA83-1BC0-FE15-6067-7D8EF0435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312707"/>
      </p:ext>
    </p:extLst>
  </p:cSld>
  <p:clrMapOvr>
    <a:masterClrMapping/>
  </p:clrMapOvr>
  <p:transition spd="slow" advTm="691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848D7A-DD07-463C-709D-739795789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0AB4F4-3222-17C0-ECE3-F28B8E0047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496144"/>
            <a:ext cx="8232968" cy="5003130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0000FF"/>
                </a:solidFill>
              </a:rPr>
              <a:t>Procedimientos </a:t>
            </a:r>
            <a:r>
              <a:rPr lang="es-CL" dirty="0" err="1">
                <a:solidFill>
                  <a:srgbClr val="0000FF"/>
                </a:solidFill>
              </a:rPr>
              <a:t>Oseos</a:t>
            </a:r>
            <a:r>
              <a:rPr lang="es-CL" b="1" dirty="0">
                <a:solidFill>
                  <a:srgbClr val="0000FF"/>
                </a:solidFill>
              </a:rPr>
              <a:t> </a:t>
            </a:r>
          </a:p>
          <a:p>
            <a:endParaRPr lang="es-CL" sz="1000" b="1" dirty="0">
              <a:solidFill>
                <a:srgbClr val="FF0000"/>
              </a:solidFill>
            </a:endParaRPr>
          </a:p>
          <a:p>
            <a:pPr lvl="1"/>
            <a:r>
              <a:rPr lang="es-CL" sz="2600" b="1" dirty="0">
                <a:solidFill>
                  <a:srgbClr val="FF0000"/>
                </a:solidFill>
              </a:rPr>
              <a:t>Cirugía de </a:t>
            </a:r>
            <a:r>
              <a:rPr lang="es-CL" sz="2600" b="1" dirty="0" err="1">
                <a:solidFill>
                  <a:srgbClr val="FF0000"/>
                </a:solidFill>
              </a:rPr>
              <a:t>Latarjet</a:t>
            </a:r>
            <a:r>
              <a:rPr lang="es-CL" sz="2600" b="1" dirty="0">
                <a:solidFill>
                  <a:srgbClr val="FF0000"/>
                </a:solidFill>
              </a:rPr>
              <a:t>  </a:t>
            </a:r>
          </a:p>
          <a:p>
            <a:pPr lvl="1"/>
            <a:endParaRPr lang="es-CL" sz="1100" b="1" dirty="0">
              <a:solidFill>
                <a:srgbClr val="0B07F8"/>
              </a:solidFill>
            </a:endParaRPr>
          </a:p>
          <a:p>
            <a:pPr lvl="2"/>
            <a:r>
              <a:rPr lang="es-CL" sz="2400" dirty="0"/>
              <a:t>Abierta (+</a:t>
            </a:r>
            <a:r>
              <a:rPr lang="es-CL" sz="2400" dirty="0" err="1"/>
              <a:t>Fc</a:t>
            </a:r>
            <a:r>
              <a:rPr lang="es-CL" sz="2400" dirty="0"/>
              <a:t>) o Artroscópica</a:t>
            </a:r>
            <a:endParaRPr lang="es-CL" sz="2400" b="1" dirty="0">
              <a:solidFill>
                <a:srgbClr val="0B07F8"/>
              </a:solidFill>
            </a:endParaRPr>
          </a:p>
          <a:p>
            <a:endParaRPr lang="es-CL" sz="2400" b="1" dirty="0">
              <a:solidFill>
                <a:srgbClr val="535353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D7594AB-14D1-6C74-F283-F4944058D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Alternativas </a:t>
            </a:r>
            <a:r>
              <a:rPr lang="es-ES" sz="4000" b="1" dirty="0" err="1"/>
              <a:t>Qx</a:t>
            </a:r>
            <a:r>
              <a:rPr lang="es-ES" sz="4000" b="1" dirty="0"/>
              <a:t>.</a:t>
            </a:r>
            <a:br>
              <a:rPr lang="es-ES" sz="4000" b="1" dirty="0"/>
            </a:br>
            <a:r>
              <a:rPr lang="es-ES" sz="4000" b="1" dirty="0"/>
              <a:t>Luxación GH Anterior 1º Episodio </a:t>
            </a:r>
          </a:p>
        </p:txBody>
      </p:sp>
      <p:pic>
        <p:nvPicPr>
          <p:cNvPr id="2050" name="Picture 2" descr="Medical diagram showing how the Coracoid bone is transferred to the front of the shoulder during the Latarjet procedure">
            <a:extLst>
              <a:ext uri="{FF2B5EF4-FFF2-40B4-BE49-F238E27FC236}">
                <a16:creationId xmlns:a16="http://schemas.microsoft.com/office/drawing/2014/main" id="{B123073D-8BEF-1C73-386C-935479734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4" y="3641703"/>
            <a:ext cx="4320321" cy="28575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 medical diagrams showing how a Latarjet procedure is performed to treat shoulder instability">
            <a:extLst>
              <a:ext uri="{FF2B5EF4-FFF2-40B4-BE49-F238E27FC236}">
                <a16:creationId xmlns:a16="http://schemas.microsoft.com/office/drawing/2014/main" id="{F462CF76-984C-54F2-3562-C050F83D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67" y="3641702"/>
            <a:ext cx="4320321" cy="28575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408F0F-37EB-96C6-0DB2-12CBA77D6F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500" r="68245"/>
          <a:stretch/>
        </p:blipFill>
        <p:spPr>
          <a:xfrm>
            <a:off x="6551023" y="2049089"/>
            <a:ext cx="1567005" cy="13799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Audio 31">
            <a:extLst>
              <a:ext uri="{FF2B5EF4-FFF2-40B4-BE49-F238E27FC236}">
                <a16:creationId xmlns:a16="http://schemas.microsoft.com/office/drawing/2014/main" id="{943CA98C-E6A5-02CD-9145-BCAAD35039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681095"/>
      </p:ext>
    </p:extLst>
  </p:cSld>
  <p:clrMapOvr>
    <a:masterClrMapping/>
  </p:clrMapOvr>
  <p:transition spd="slow" advTm="699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848D7A-DD07-463C-709D-739795789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0AB4F4-3222-17C0-ECE3-F28B8E0047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496144"/>
            <a:ext cx="8232968" cy="5003130"/>
          </a:xfrm>
        </p:spPr>
        <p:txBody>
          <a:bodyPr>
            <a:normAutofit lnSpcReduction="10000"/>
          </a:bodyPr>
          <a:lstStyle/>
          <a:p>
            <a:r>
              <a:rPr lang="es-CL" sz="2600" b="1" dirty="0">
                <a:solidFill>
                  <a:srgbClr val="0000FF"/>
                </a:solidFill>
              </a:rPr>
              <a:t>Procedimientos de Partes Blandas </a:t>
            </a:r>
          </a:p>
          <a:p>
            <a:endParaRPr lang="es-CL" sz="1000" b="1" dirty="0">
              <a:solidFill>
                <a:srgbClr val="FF0000"/>
              </a:solidFill>
            </a:endParaRPr>
          </a:p>
          <a:p>
            <a:pPr lvl="1"/>
            <a:r>
              <a:rPr lang="es-CL" b="1" dirty="0">
                <a:solidFill>
                  <a:srgbClr val="FF0000"/>
                </a:solidFill>
              </a:rPr>
              <a:t>Reparación de </a:t>
            </a:r>
            <a:r>
              <a:rPr lang="es-CL" b="1" dirty="0" err="1">
                <a:solidFill>
                  <a:srgbClr val="FF0000"/>
                </a:solidFill>
              </a:rPr>
              <a:t>Bankart</a:t>
            </a:r>
            <a:r>
              <a:rPr lang="es-CL" b="1" dirty="0">
                <a:solidFill>
                  <a:srgbClr val="FF0000"/>
                </a:solidFill>
              </a:rPr>
              <a:t> ± </a:t>
            </a:r>
            <a:r>
              <a:rPr lang="es-CL" b="1" dirty="0" err="1">
                <a:solidFill>
                  <a:srgbClr val="FF0000"/>
                </a:solidFill>
              </a:rPr>
              <a:t>Remplissage</a:t>
            </a:r>
            <a:endParaRPr lang="es-CL" b="1" dirty="0">
              <a:solidFill>
                <a:srgbClr val="FF0000"/>
              </a:solidFill>
            </a:endParaRPr>
          </a:p>
          <a:p>
            <a:pPr lvl="1"/>
            <a:endParaRPr lang="es-CL" sz="1100" b="1" dirty="0">
              <a:solidFill>
                <a:srgbClr val="0B07F8"/>
              </a:solidFill>
            </a:endParaRPr>
          </a:p>
          <a:p>
            <a:pPr lvl="2"/>
            <a:r>
              <a:rPr lang="es-ES_tradnl" sz="2400" b="1" dirty="0"/>
              <a:t>Sigue siendo uno de los procedimientos más utilizados en el manejo de la inestabilidad GH anterior</a:t>
            </a:r>
          </a:p>
          <a:p>
            <a:pPr lvl="2"/>
            <a:endParaRPr lang="es-ES_tradnl" sz="2600" b="1" dirty="0"/>
          </a:p>
          <a:p>
            <a:r>
              <a:rPr lang="es-CL" sz="2600" b="1" dirty="0">
                <a:solidFill>
                  <a:srgbClr val="0000FF"/>
                </a:solidFill>
              </a:rPr>
              <a:t>Procedimientos </a:t>
            </a:r>
            <a:r>
              <a:rPr lang="es-CL" sz="2600" b="1" dirty="0" err="1">
                <a:solidFill>
                  <a:srgbClr val="0000FF"/>
                </a:solidFill>
              </a:rPr>
              <a:t>Oseos</a:t>
            </a:r>
            <a:endParaRPr lang="es-CL" sz="2600" b="1" dirty="0">
              <a:solidFill>
                <a:srgbClr val="0000FF"/>
              </a:solidFill>
            </a:endParaRPr>
          </a:p>
          <a:p>
            <a:endParaRPr lang="es-CL" sz="1000" b="1" dirty="0">
              <a:solidFill>
                <a:srgbClr val="FF0000"/>
              </a:solidFill>
            </a:endParaRPr>
          </a:p>
          <a:p>
            <a:pPr lvl="1"/>
            <a:r>
              <a:rPr lang="es-CL" b="1" dirty="0">
                <a:solidFill>
                  <a:srgbClr val="FF0000"/>
                </a:solidFill>
              </a:rPr>
              <a:t>Cirugía de </a:t>
            </a:r>
            <a:r>
              <a:rPr lang="es-CL" b="1" dirty="0" err="1">
                <a:solidFill>
                  <a:srgbClr val="FF0000"/>
                </a:solidFill>
              </a:rPr>
              <a:t>Latarjet</a:t>
            </a:r>
            <a:r>
              <a:rPr lang="es-CL" b="1" dirty="0">
                <a:solidFill>
                  <a:srgbClr val="FF0000"/>
                </a:solidFill>
              </a:rPr>
              <a:t>  </a:t>
            </a:r>
          </a:p>
          <a:p>
            <a:pPr lvl="1"/>
            <a:endParaRPr lang="es-CL" sz="1100" b="1" dirty="0">
              <a:solidFill>
                <a:srgbClr val="0B07F8"/>
              </a:solidFill>
            </a:endParaRPr>
          </a:p>
          <a:p>
            <a:pPr lvl="2"/>
            <a:r>
              <a:rPr lang="es-CL" sz="2400" dirty="0"/>
              <a:t>M</a:t>
            </a:r>
            <a:r>
              <a:rPr lang="es-CL" sz="2400" b="1" dirty="0"/>
              <a:t>uchos cirujanos optan por este procedimiento como 1º opción (&gt;70% en Francia)</a:t>
            </a:r>
          </a:p>
          <a:p>
            <a:pPr lvl="2"/>
            <a:endParaRPr lang="es-CL" sz="1100" b="1" dirty="0"/>
          </a:p>
          <a:p>
            <a:pPr lvl="3"/>
            <a:r>
              <a:rPr lang="es-CL" sz="2400" b="1" dirty="0">
                <a:solidFill>
                  <a:srgbClr val="0B07F8"/>
                </a:solidFill>
              </a:rPr>
              <a:t>Indicación principal </a:t>
            </a:r>
            <a:r>
              <a:rPr lang="es-CL" sz="2400" b="1" dirty="0">
                <a:solidFill>
                  <a:srgbClr val="0B07F8"/>
                </a:solidFill>
                <a:sym typeface="Wingdings" pitchFamily="2" charset="2"/>
              </a:rPr>
              <a:t> FR de recidiva</a:t>
            </a:r>
            <a:endParaRPr lang="es-CL" sz="2400" b="1" dirty="0">
              <a:solidFill>
                <a:srgbClr val="0B07F8"/>
              </a:solidFill>
            </a:endParaRPr>
          </a:p>
          <a:p>
            <a:endParaRPr lang="es-CL" sz="2400" b="1" dirty="0">
              <a:solidFill>
                <a:srgbClr val="535353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D7594AB-14D1-6C74-F283-F4944058D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Alternativas </a:t>
            </a:r>
            <a:r>
              <a:rPr lang="es-ES" sz="4000" b="1" dirty="0" err="1"/>
              <a:t>Qx</a:t>
            </a:r>
            <a:r>
              <a:rPr lang="es-ES" sz="4000" b="1" dirty="0"/>
              <a:t>.</a:t>
            </a:r>
            <a:br>
              <a:rPr lang="es-ES" sz="4000" b="1" dirty="0"/>
            </a:br>
            <a:r>
              <a:rPr lang="es-ES" sz="4000" b="1" dirty="0"/>
              <a:t>Luxación GH Anterior 1º Episodio </a:t>
            </a:r>
          </a:p>
        </p:txBody>
      </p:sp>
      <p:pic>
        <p:nvPicPr>
          <p:cNvPr id="33" name="Audio 32">
            <a:extLst>
              <a:ext uri="{FF2B5EF4-FFF2-40B4-BE49-F238E27FC236}">
                <a16:creationId xmlns:a16="http://schemas.microsoft.com/office/drawing/2014/main" id="{12A5D0E3-3FBD-71E7-464C-E99D748AB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52031"/>
      </p:ext>
    </p:extLst>
  </p:cSld>
  <p:clrMapOvr>
    <a:masterClrMapping/>
  </p:clrMapOvr>
  <p:transition spd="slow" advTm="377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0B41375-792F-ED46-AABA-5C1390EC4F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545E60-91B1-D440-B038-77D57082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13201-9552-0C41-9EFB-C730F3CB1B9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7981" y="3253858"/>
            <a:ext cx="8784976" cy="2393163"/>
          </a:xfrm>
        </p:spPr>
        <p:txBody>
          <a:bodyPr>
            <a:noAutofit/>
          </a:bodyPr>
          <a:lstStyle/>
          <a:p>
            <a:r>
              <a:rPr lang="es-CL" sz="2800" b="1" dirty="0">
                <a:solidFill>
                  <a:srgbClr val="FF0000"/>
                </a:solidFill>
              </a:rPr>
              <a:t>Reparación de </a:t>
            </a:r>
            <a:r>
              <a:rPr lang="es-CL" sz="2800" b="1" dirty="0" err="1">
                <a:solidFill>
                  <a:srgbClr val="FF0000"/>
                </a:solidFill>
              </a:rPr>
              <a:t>Bankart</a:t>
            </a:r>
            <a:r>
              <a:rPr lang="es-CL" sz="2800" b="1" dirty="0">
                <a:solidFill>
                  <a:srgbClr val="FF0000"/>
                </a:solidFill>
              </a:rPr>
              <a:t> </a:t>
            </a:r>
            <a:r>
              <a:rPr lang="es-CL" sz="2800" b="1" dirty="0"/>
              <a:t>vs</a:t>
            </a:r>
            <a:r>
              <a:rPr lang="es-CL" sz="2800" b="1" dirty="0">
                <a:solidFill>
                  <a:srgbClr val="FF0000"/>
                </a:solidFill>
              </a:rPr>
              <a:t> Conservador  </a:t>
            </a:r>
          </a:p>
          <a:p>
            <a:endParaRPr lang="es-CL" sz="2600" b="1" dirty="0">
              <a:solidFill>
                <a:srgbClr val="FF0000"/>
              </a:solidFill>
            </a:endParaRPr>
          </a:p>
          <a:p>
            <a:endParaRPr lang="es-CL" sz="26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Marcador de contenido 3">
            <a:extLst>
              <a:ext uri="{FF2B5EF4-FFF2-40B4-BE49-F238E27FC236}">
                <a16:creationId xmlns:a16="http://schemas.microsoft.com/office/drawing/2014/main" id="{312E4598-6EE6-A449-B829-A3EC18331ACB}"/>
              </a:ext>
            </a:extLst>
          </p:cNvPr>
          <p:cNvGraphicFramePr>
            <a:graphicFrameLocks/>
          </p:cNvGraphicFramePr>
          <p:nvPr/>
        </p:nvGraphicFramePr>
        <p:xfrm>
          <a:off x="612648" y="3995205"/>
          <a:ext cx="7609216" cy="990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446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847">
                  <a:extLst>
                    <a:ext uri="{9D8B030D-6E8A-4147-A177-3AD203B41FA5}">
                      <a16:colId xmlns:a16="http://schemas.microsoft.com/office/drawing/2014/main" val="727555677"/>
                    </a:ext>
                  </a:extLst>
                </a:gridCol>
                <a:gridCol w="1561847">
                  <a:extLst>
                    <a:ext uri="{9D8B030D-6E8A-4147-A177-3AD203B41FA5}">
                      <a16:colId xmlns:a16="http://schemas.microsoft.com/office/drawing/2014/main" val="664650239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Evidencia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N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Edad (años)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Corto Plazo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Largo Plazo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80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>
                          <a:solidFill>
                            <a:schemeClr val="dk1"/>
                          </a:solidFill>
                        </a:rPr>
                        <a:t>II</a:t>
                      </a:r>
                      <a:endParaRPr lang="es-ES_tradnl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>
                          <a:solidFill>
                            <a:schemeClr val="tx1"/>
                          </a:solidFill>
                        </a:rPr>
                        <a:t>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>
                          <a:solidFill>
                            <a:schemeClr val="tx1"/>
                          </a:solidFill>
                        </a:rPr>
                        <a:t>23.7 (X)</a:t>
                      </a:r>
                      <a:endParaRPr lang="es-ES_tradnl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>
                          <a:solidFill>
                            <a:schemeClr val="tx1"/>
                          </a:solidFill>
                        </a:rPr>
                        <a:t>2-3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>
                          <a:solidFill>
                            <a:schemeClr val="tx1"/>
                          </a:solidFill>
                        </a:rPr>
                        <a:t>5-12 años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Journal of Shoulder and Elbow Surgery - Journal - Elsevier">
            <a:extLst>
              <a:ext uri="{FF2B5EF4-FFF2-40B4-BE49-F238E27FC236}">
                <a16:creationId xmlns:a16="http://schemas.microsoft.com/office/drawing/2014/main" id="{3F9709F7-8958-FD65-34A1-E16F8D65F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1" y="723902"/>
            <a:ext cx="1168290" cy="160315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5A1FEBA-1675-4300-067F-8BC2A3A41F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5" b="37674"/>
          <a:stretch/>
        </p:blipFill>
        <p:spPr>
          <a:xfrm>
            <a:off x="163352" y="448732"/>
            <a:ext cx="7499207" cy="18840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EBA48E1-E143-0819-B3C0-5B482C14C0C4}"/>
              </a:ext>
            </a:extLst>
          </p:cNvPr>
          <p:cNvSpPr txBox="1"/>
          <p:nvPr/>
        </p:nvSpPr>
        <p:spPr>
          <a:xfrm>
            <a:off x="4788026" y="2496153"/>
            <a:ext cx="2874533" cy="430887"/>
          </a:xfrm>
          <a:prstGeom prst="rect">
            <a:avLst/>
          </a:prstGeom>
          <a:solidFill>
            <a:schemeClr val="bg1"/>
          </a:solidFill>
          <a:ln>
            <a:solidFill>
              <a:srgbClr val="0B07F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 err="1">
                <a:solidFill>
                  <a:srgbClr val="0000FF"/>
                </a:solidFill>
                <a:latin typeface="+mn-lt"/>
              </a:rPr>
              <a:t>Alkhatib</a:t>
            </a:r>
            <a:r>
              <a:rPr lang="es-ES_tradnl" sz="2200" b="1" dirty="0">
                <a:solidFill>
                  <a:srgbClr val="0000FF"/>
                </a:solidFill>
                <a:latin typeface="+mn-lt"/>
              </a:rPr>
              <a:t> N. et al, 2022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86E642EC-4A9A-6A88-F33D-512AFFC53702}"/>
              </a:ext>
            </a:extLst>
          </p:cNvPr>
          <p:cNvSpPr/>
          <p:nvPr/>
        </p:nvSpPr>
        <p:spPr>
          <a:xfrm>
            <a:off x="885787" y="3298422"/>
            <a:ext cx="7262440" cy="3402503"/>
          </a:xfrm>
          <a:prstGeom prst="roundRect">
            <a:avLst/>
          </a:prstGeom>
          <a:solidFill>
            <a:srgbClr val="0B07F8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600" b="1" dirty="0">
                <a:solidFill>
                  <a:schemeClr val="bg1"/>
                </a:solidFill>
              </a:rPr>
              <a:t>CORTO Y LARGO PLAZO</a:t>
            </a:r>
          </a:p>
          <a:p>
            <a:pPr algn="ctr"/>
            <a:endParaRPr lang="es-CL" sz="1000" b="1" dirty="0">
              <a:solidFill>
                <a:srgbClr val="FFFF00"/>
              </a:solidFill>
            </a:endParaRPr>
          </a:p>
          <a:p>
            <a:pPr algn="ctr"/>
            <a:r>
              <a:rPr lang="es-CL" sz="2600" b="1" dirty="0">
                <a:solidFill>
                  <a:srgbClr val="FFFF00"/>
                </a:solidFill>
              </a:rPr>
              <a:t>↓ Inestabilidad Recidivante, ↓ Cirugía posterior y ↑ Satisfacción</a:t>
            </a:r>
          </a:p>
          <a:p>
            <a:pPr algn="ctr"/>
            <a:endParaRPr lang="es-CL" sz="2000" b="1" dirty="0">
              <a:solidFill>
                <a:schemeClr val="bg1"/>
              </a:solidFill>
            </a:endParaRPr>
          </a:p>
          <a:p>
            <a:pPr algn="ctr"/>
            <a:r>
              <a:rPr lang="es-CL" sz="2600" b="1" dirty="0">
                <a:solidFill>
                  <a:schemeClr val="bg1"/>
                </a:solidFill>
              </a:rPr>
              <a:t>BANKART &gt; CONSERVADOR</a:t>
            </a:r>
          </a:p>
          <a:p>
            <a:pPr algn="ctr"/>
            <a:endParaRPr lang="es-CL" sz="2000" b="1" dirty="0">
              <a:solidFill>
                <a:schemeClr val="bg1"/>
              </a:solidFill>
            </a:endParaRPr>
          </a:p>
          <a:p>
            <a:pPr algn="ctr"/>
            <a:r>
              <a:rPr lang="es-CL" sz="2600" b="1" dirty="0">
                <a:solidFill>
                  <a:srgbClr val="FFFF00"/>
                </a:solidFill>
              </a:rPr>
              <a:t>Retorno Deportivo</a:t>
            </a:r>
          </a:p>
          <a:p>
            <a:pPr algn="ctr"/>
            <a:endParaRPr lang="es-CL" sz="1000" b="1" dirty="0">
              <a:solidFill>
                <a:schemeClr val="bg1"/>
              </a:solidFill>
            </a:endParaRPr>
          </a:p>
          <a:p>
            <a:pPr algn="ctr"/>
            <a:r>
              <a:rPr lang="es-CL" sz="2600" b="1" dirty="0">
                <a:solidFill>
                  <a:schemeClr val="bg1"/>
                </a:solidFill>
              </a:rPr>
              <a:t>BANKART = CONSERVADOR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6150B87F-A2A1-6938-0FAC-DFF06DEA156C}"/>
              </a:ext>
            </a:extLst>
          </p:cNvPr>
          <p:cNvSpPr/>
          <p:nvPr/>
        </p:nvSpPr>
        <p:spPr>
          <a:xfrm>
            <a:off x="875548" y="3179717"/>
            <a:ext cx="7282917" cy="358239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rgbClr val="0B07F8"/>
                </a:solidFill>
              </a:rPr>
              <a:t>RECIDIVA</a:t>
            </a:r>
          </a:p>
          <a:p>
            <a:pPr algn="ctr"/>
            <a:endParaRPr lang="es-CL" sz="2400" b="1" dirty="0">
              <a:solidFill>
                <a:schemeClr val="tx1"/>
              </a:solidFill>
            </a:endParaRPr>
          </a:p>
          <a:p>
            <a:pPr algn="ctr"/>
            <a:r>
              <a:rPr lang="es-CL" sz="2400" b="1" dirty="0">
                <a:solidFill>
                  <a:schemeClr val="tx1"/>
                </a:solidFill>
              </a:rPr>
              <a:t>Corto Plazo</a:t>
            </a:r>
          </a:p>
          <a:p>
            <a:pPr algn="ctr"/>
            <a:endParaRPr lang="es-CL" sz="2000" b="1" dirty="0">
              <a:solidFill>
                <a:schemeClr val="tx1"/>
              </a:solidFill>
            </a:endParaRPr>
          </a:p>
          <a:p>
            <a:pPr algn="ctr"/>
            <a:r>
              <a:rPr lang="es-CL" sz="2400" b="1" dirty="0">
                <a:solidFill>
                  <a:schemeClr val="tx1"/>
                </a:solidFill>
              </a:rPr>
              <a:t>BANKART= </a:t>
            </a:r>
            <a:r>
              <a:rPr lang="es-CL" sz="2400" b="1" dirty="0">
                <a:solidFill>
                  <a:srgbClr val="0B07F8"/>
                </a:solidFill>
              </a:rPr>
              <a:t>7%</a:t>
            </a:r>
            <a:r>
              <a:rPr lang="es-CL" sz="2400" b="1" dirty="0">
                <a:solidFill>
                  <a:schemeClr val="tx1"/>
                </a:solidFill>
              </a:rPr>
              <a:t> vs CONSERVADOR= </a:t>
            </a:r>
            <a:r>
              <a:rPr lang="es-CL" sz="2400" b="1" dirty="0">
                <a:solidFill>
                  <a:srgbClr val="0B07F8"/>
                </a:solidFill>
              </a:rPr>
              <a:t>44%</a:t>
            </a:r>
          </a:p>
          <a:p>
            <a:pPr algn="ctr"/>
            <a:endParaRPr lang="es-CL" sz="2400" b="1" dirty="0">
              <a:solidFill>
                <a:schemeClr val="tx1"/>
              </a:solidFill>
            </a:endParaRPr>
          </a:p>
          <a:p>
            <a:pPr algn="ctr"/>
            <a:r>
              <a:rPr lang="es-CL" sz="2400" b="1" dirty="0">
                <a:solidFill>
                  <a:schemeClr val="tx1"/>
                </a:solidFill>
              </a:rPr>
              <a:t>Largo Plazo</a:t>
            </a:r>
          </a:p>
          <a:p>
            <a:pPr algn="ctr"/>
            <a:endParaRPr lang="es-CL" sz="2000" b="1" dirty="0">
              <a:solidFill>
                <a:schemeClr val="tx1"/>
              </a:solidFill>
            </a:endParaRPr>
          </a:p>
          <a:p>
            <a:pPr algn="ctr"/>
            <a:r>
              <a:rPr lang="es-CL" sz="2400" b="1" dirty="0">
                <a:solidFill>
                  <a:schemeClr val="tx1"/>
                </a:solidFill>
              </a:rPr>
              <a:t>BANKART= </a:t>
            </a:r>
            <a:r>
              <a:rPr lang="es-CL" sz="2400" b="1" dirty="0">
                <a:solidFill>
                  <a:srgbClr val="0B07F8"/>
                </a:solidFill>
              </a:rPr>
              <a:t>15%</a:t>
            </a:r>
            <a:r>
              <a:rPr lang="es-CL" sz="2400" b="1" dirty="0">
                <a:solidFill>
                  <a:schemeClr val="tx1"/>
                </a:solidFill>
              </a:rPr>
              <a:t> vs CONSERVADOR= </a:t>
            </a:r>
            <a:r>
              <a:rPr lang="es-CL" sz="2400" b="1" dirty="0">
                <a:solidFill>
                  <a:srgbClr val="0B07F8"/>
                </a:solidFill>
              </a:rPr>
              <a:t>65%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261C26F-C5E7-EB9F-A598-50FF8923CC46}"/>
              </a:ext>
            </a:extLst>
          </p:cNvPr>
          <p:cNvCxnSpPr>
            <a:cxnSpLocks/>
          </p:cNvCxnSpPr>
          <p:nvPr/>
        </p:nvCxnSpPr>
        <p:spPr>
          <a:xfrm>
            <a:off x="3491880" y="1844824"/>
            <a:ext cx="3744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386A4DC-266C-2916-C7E3-EE91A985C284}"/>
              </a:ext>
            </a:extLst>
          </p:cNvPr>
          <p:cNvCxnSpPr>
            <a:cxnSpLocks/>
          </p:cNvCxnSpPr>
          <p:nvPr/>
        </p:nvCxnSpPr>
        <p:spPr>
          <a:xfrm>
            <a:off x="251520" y="2204864"/>
            <a:ext cx="69847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6AF298-25AC-66B2-44B9-87D61E2F4A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014552"/>
      </p:ext>
    </p:extLst>
  </p:cSld>
  <p:clrMapOvr>
    <a:masterClrMapping/>
  </p:clrMapOvr>
  <p:transition spd="slow" advTm="409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848D7A-DD07-463C-709D-739795789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0AB4F4-3222-17C0-ECE3-F28B8E0047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561514"/>
            <a:ext cx="8748588" cy="4937760"/>
          </a:xfrm>
        </p:spPr>
        <p:txBody>
          <a:bodyPr>
            <a:normAutofit fontScale="92500" lnSpcReduction="10000"/>
          </a:bodyPr>
          <a:lstStyle/>
          <a:p>
            <a:r>
              <a:rPr lang="es-CL" sz="3000" dirty="0">
                <a:solidFill>
                  <a:srgbClr val="0B07F8"/>
                </a:solidFill>
              </a:rPr>
              <a:t>Reparación de </a:t>
            </a:r>
            <a:r>
              <a:rPr lang="es-CL" sz="3000" dirty="0" err="1">
                <a:solidFill>
                  <a:srgbClr val="0B07F8"/>
                </a:solidFill>
              </a:rPr>
              <a:t>Bankart</a:t>
            </a:r>
            <a:r>
              <a:rPr lang="es-CL" sz="3000" dirty="0">
                <a:solidFill>
                  <a:srgbClr val="0B07F8"/>
                </a:solidFill>
              </a:rPr>
              <a:t> </a:t>
            </a:r>
            <a:r>
              <a:rPr lang="es-CL" sz="3000" dirty="0"/>
              <a:t>vs</a:t>
            </a:r>
            <a:r>
              <a:rPr lang="es-CL" sz="3000" dirty="0">
                <a:solidFill>
                  <a:srgbClr val="0B07F8"/>
                </a:solidFill>
              </a:rPr>
              <a:t> Cirugía de </a:t>
            </a:r>
            <a:r>
              <a:rPr lang="es-CL" sz="3000" dirty="0" err="1">
                <a:solidFill>
                  <a:srgbClr val="0B07F8"/>
                </a:solidFill>
              </a:rPr>
              <a:t>Latarjet</a:t>
            </a:r>
            <a:endParaRPr lang="es-CL" sz="3000" dirty="0">
              <a:solidFill>
                <a:srgbClr val="0B07F8"/>
              </a:solidFill>
            </a:endParaRPr>
          </a:p>
          <a:p>
            <a:endParaRPr lang="es-CL" sz="2600" dirty="0">
              <a:solidFill>
                <a:srgbClr val="0B07F8"/>
              </a:solidFill>
            </a:endParaRPr>
          </a:p>
          <a:p>
            <a:pPr lvl="1"/>
            <a:r>
              <a:rPr lang="es-CL" sz="2800" dirty="0" err="1">
                <a:solidFill>
                  <a:srgbClr val="FF0000"/>
                </a:solidFill>
              </a:rPr>
              <a:t>Bankart</a:t>
            </a:r>
            <a:r>
              <a:rPr lang="es-CL" sz="2800" dirty="0">
                <a:solidFill>
                  <a:srgbClr val="FF0000"/>
                </a:solidFill>
              </a:rPr>
              <a:t> </a:t>
            </a:r>
          </a:p>
          <a:p>
            <a:pPr lvl="1"/>
            <a:endParaRPr lang="es-CL" sz="1200" dirty="0">
              <a:solidFill>
                <a:srgbClr val="0B07F8"/>
              </a:solidFill>
            </a:endParaRPr>
          </a:p>
          <a:p>
            <a:pPr lvl="2"/>
            <a:r>
              <a:rPr lang="es-CL" sz="2600" dirty="0">
                <a:solidFill>
                  <a:srgbClr val="0B07F8"/>
                </a:solidFill>
              </a:rPr>
              <a:t>Cirugía en 1º Episodio </a:t>
            </a:r>
            <a:r>
              <a:rPr lang="es-CL" sz="2600" b="1" dirty="0"/>
              <a:t>vs </a:t>
            </a:r>
            <a:r>
              <a:rPr lang="es-CL" sz="2600" dirty="0">
                <a:solidFill>
                  <a:srgbClr val="0B07F8"/>
                </a:solidFill>
              </a:rPr>
              <a:t>Cirugía en </a:t>
            </a:r>
            <a:r>
              <a:rPr lang="es-CL" sz="2600" b="1" dirty="0">
                <a:solidFill>
                  <a:srgbClr val="0B07F8"/>
                </a:solidFill>
              </a:rPr>
              <a:t>Luxación Recidivante</a:t>
            </a:r>
          </a:p>
          <a:p>
            <a:pPr lvl="1"/>
            <a:endParaRPr lang="es-CL" sz="1200" dirty="0">
              <a:solidFill>
                <a:srgbClr val="0B07F8"/>
              </a:solidFill>
            </a:endParaRPr>
          </a:p>
          <a:p>
            <a:pPr lvl="3"/>
            <a:r>
              <a:rPr lang="es-CL" sz="2600" b="1" dirty="0">
                <a:solidFill>
                  <a:srgbClr val="FF0000"/>
                </a:solidFill>
              </a:rPr>
              <a:t>Peor</a:t>
            </a:r>
            <a:r>
              <a:rPr lang="es-CL" sz="2600" b="1" dirty="0"/>
              <a:t> pronóstico en </a:t>
            </a:r>
            <a:r>
              <a:rPr lang="es-CL" sz="2600" b="1" dirty="0">
                <a:solidFill>
                  <a:srgbClr val="FF0000"/>
                </a:solidFill>
              </a:rPr>
              <a:t>cirugía recidivante </a:t>
            </a:r>
          </a:p>
          <a:p>
            <a:pPr lvl="3"/>
            <a:endParaRPr lang="es-CL" sz="1100" b="1" dirty="0"/>
          </a:p>
          <a:p>
            <a:pPr lvl="4"/>
            <a:r>
              <a:rPr lang="es-CL" sz="2600" dirty="0"/>
              <a:t>↑ Recidiva y </a:t>
            </a:r>
            <a:r>
              <a:rPr lang="es-CL" sz="2600" dirty="0" err="1"/>
              <a:t>reoperaciones</a:t>
            </a:r>
            <a:endParaRPr lang="es-CL" sz="2600" b="1" dirty="0"/>
          </a:p>
          <a:p>
            <a:pPr lvl="1"/>
            <a:endParaRPr lang="es-CL" sz="2600" dirty="0">
              <a:solidFill>
                <a:srgbClr val="0B07F8"/>
              </a:solidFill>
            </a:endParaRPr>
          </a:p>
          <a:p>
            <a:pPr lvl="1"/>
            <a:r>
              <a:rPr lang="es-CL" sz="2800" b="1" dirty="0" err="1">
                <a:solidFill>
                  <a:srgbClr val="FF0000"/>
                </a:solidFill>
              </a:rPr>
              <a:t>Latarjet</a:t>
            </a:r>
            <a:endParaRPr lang="es-CL" sz="2800" b="1" dirty="0">
              <a:solidFill>
                <a:srgbClr val="FF0000"/>
              </a:solidFill>
            </a:endParaRPr>
          </a:p>
          <a:p>
            <a:pPr lvl="1"/>
            <a:endParaRPr lang="es-CL" sz="1100" b="1" dirty="0">
              <a:solidFill>
                <a:srgbClr val="0B07F8"/>
              </a:solidFill>
            </a:endParaRPr>
          </a:p>
          <a:p>
            <a:pPr lvl="2"/>
            <a:r>
              <a:rPr lang="es-CL" sz="2600" dirty="0">
                <a:solidFill>
                  <a:srgbClr val="0B07F8"/>
                </a:solidFill>
              </a:rPr>
              <a:t>Cirugía en 1º Episodio </a:t>
            </a:r>
            <a:r>
              <a:rPr lang="es-CL" sz="2600" b="1" dirty="0"/>
              <a:t>vs </a:t>
            </a:r>
            <a:r>
              <a:rPr lang="es-CL" sz="2600" dirty="0">
                <a:solidFill>
                  <a:srgbClr val="0B07F8"/>
                </a:solidFill>
              </a:rPr>
              <a:t>Cirugía en </a:t>
            </a:r>
            <a:r>
              <a:rPr lang="es-CL" sz="2600" b="1" dirty="0">
                <a:solidFill>
                  <a:srgbClr val="0B07F8"/>
                </a:solidFill>
              </a:rPr>
              <a:t>Luxación Recidivante</a:t>
            </a:r>
          </a:p>
          <a:p>
            <a:pPr lvl="1"/>
            <a:endParaRPr lang="es-CL" sz="1100" dirty="0">
              <a:solidFill>
                <a:srgbClr val="0B07F8"/>
              </a:solidFill>
            </a:endParaRPr>
          </a:p>
          <a:p>
            <a:pPr lvl="3"/>
            <a:r>
              <a:rPr lang="es-CL" sz="2600" dirty="0"/>
              <a:t>Resultados </a:t>
            </a:r>
            <a:r>
              <a:rPr lang="es-CL" sz="2600" dirty="0">
                <a:solidFill>
                  <a:srgbClr val="FF0000"/>
                </a:solidFill>
              </a:rPr>
              <a:t>similares</a:t>
            </a:r>
            <a:r>
              <a:rPr lang="es-CL" sz="2600" dirty="0"/>
              <a:t> </a:t>
            </a:r>
          </a:p>
          <a:p>
            <a:pPr lvl="1"/>
            <a:endParaRPr lang="es-CL" b="1" dirty="0">
              <a:solidFill>
                <a:srgbClr val="0B07F8"/>
              </a:solidFill>
            </a:endParaRPr>
          </a:p>
          <a:p>
            <a:endParaRPr lang="es-CL" dirty="0">
              <a:solidFill>
                <a:srgbClr val="0B07F8"/>
              </a:solidFill>
            </a:endParaRPr>
          </a:p>
          <a:p>
            <a:pPr lvl="1"/>
            <a:endParaRPr lang="es-CL" b="1" dirty="0">
              <a:solidFill>
                <a:srgbClr val="0B07F8"/>
              </a:solidFill>
            </a:endParaRPr>
          </a:p>
          <a:p>
            <a:endParaRPr lang="es-CL" sz="2400" b="1" dirty="0">
              <a:solidFill>
                <a:srgbClr val="535353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AC24C1-836A-7742-B134-80B4A9B51A62}"/>
              </a:ext>
            </a:extLst>
          </p:cNvPr>
          <p:cNvSpPr txBox="1"/>
          <p:nvPr/>
        </p:nvSpPr>
        <p:spPr>
          <a:xfrm>
            <a:off x="6386052" y="648866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rgbClr val="0000FF"/>
                </a:solidFill>
                <a:latin typeface="+mj-lt"/>
              </a:rPr>
              <a:t>Hardy A. et al, AJSM, 2020</a:t>
            </a:r>
            <a:endParaRPr lang="es-ES_tradnl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698E8B-9092-1373-6031-8B396090F0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</a:t>
            </a:r>
            <a:r>
              <a:rPr lang="es-ES" sz="4000" b="1" dirty="0" err="1"/>
              <a:t>Qx</a:t>
            </a:r>
            <a:r>
              <a:rPr lang="es-ES" sz="4000" b="1" dirty="0"/>
              <a:t>.</a:t>
            </a:r>
            <a:br>
              <a:rPr lang="es-ES" sz="4000" b="1" dirty="0"/>
            </a:br>
            <a:r>
              <a:rPr lang="es-ES" sz="4000" b="1" dirty="0"/>
              <a:t>Luxación GH Anterior 1º Episodio </a:t>
            </a:r>
          </a:p>
        </p:txBody>
      </p:sp>
      <p:pic>
        <p:nvPicPr>
          <p:cNvPr id="23" name="Audio 22">
            <a:extLst>
              <a:ext uri="{FF2B5EF4-FFF2-40B4-BE49-F238E27FC236}">
                <a16:creationId xmlns:a16="http://schemas.microsoft.com/office/drawing/2014/main" id="{20EDE89D-F5E7-3340-E4CE-8B90D7C5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78435"/>
      </p:ext>
    </p:extLst>
  </p:cSld>
  <p:clrMapOvr>
    <a:masterClrMapping/>
  </p:clrMapOvr>
  <p:transition spd="slow" advTm="246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3DC170-934D-27BC-2087-ABC9AC98F3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6371" y="145015"/>
            <a:ext cx="9144000" cy="990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4000" b="1" dirty="0">
                <a:latin typeface="+mn-lt"/>
                <a:cs typeface="Arial" charset="0"/>
              </a:rPr>
              <a:t>Manejo</a:t>
            </a:r>
            <a:br>
              <a:rPr lang="es-ES" sz="4000" b="1" dirty="0">
                <a:latin typeface="+mn-lt"/>
                <a:cs typeface="Arial" charset="0"/>
              </a:rPr>
            </a:br>
            <a:r>
              <a:rPr lang="es-ES" sz="4000" b="1" dirty="0">
                <a:latin typeface="+mn-lt"/>
                <a:cs typeface="Arial" charset="0"/>
              </a:rPr>
              <a:t>Lesión </a:t>
            </a:r>
            <a:r>
              <a:rPr lang="es-ES" sz="4000" b="1" dirty="0" err="1">
                <a:latin typeface="+mn-lt"/>
                <a:cs typeface="Arial" charset="0"/>
              </a:rPr>
              <a:t>Osea</a:t>
            </a:r>
            <a:r>
              <a:rPr lang="es-ES" sz="4000" b="1" dirty="0">
                <a:latin typeface="+mn-lt"/>
                <a:cs typeface="Arial" charset="0"/>
              </a:rPr>
              <a:t> Glenoidea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98525" y="5445125"/>
            <a:ext cx="367030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s-ES" sz="2400">
              <a:solidFill>
                <a:srgbClr val="0066FF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s-ES" sz="2400">
              <a:solidFill>
                <a:srgbClr val="0066FF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499D88C-FAFD-0049-B6BD-9B8D070097AA}"/>
              </a:ext>
            </a:extLst>
          </p:cNvPr>
          <p:cNvSpPr/>
          <p:nvPr/>
        </p:nvSpPr>
        <p:spPr>
          <a:xfrm>
            <a:off x="955130" y="5601948"/>
            <a:ext cx="6482116" cy="385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1100" lvl="2" algn="ctr">
              <a:lnSpc>
                <a:spcPct val="130000"/>
              </a:lnSpc>
              <a:defRPr/>
            </a:pPr>
            <a:endParaRPr lang="es-ES" sz="16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9B3E4D-891C-1407-51EF-913434E6E1B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651" y="1628802"/>
            <a:ext cx="6908661" cy="5229199"/>
          </a:xfrm>
        </p:spPr>
        <p:txBody>
          <a:bodyPr>
            <a:normAutofit/>
          </a:bodyPr>
          <a:lstStyle/>
          <a:p>
            <a:r>
              <a:rPr lang="es-CL" sz="2400" b="1" dirty="0">
                <a:solidFill>
                  <a:srgbClr val="0000FF"/>
                </a:solidFill>
              </a:rPr>
              <a:t>BANKART OSEO </a:t>
            </a:r>
            <a:r>
              <a:rPr lang="es-CL" sz="3200" b="1" dirty="0"/>
              <a:t>≠</a:t>
            </a:r>
            <a:r>
              <a:rPr lang="es-CL" sz="2400" b="1" dirty="0"/>
              <a:t> </a:t>
            </a:r>
            <a:r>
              <a:rPr lang="es-CL" sz="2400" b="1" dirty="0">
                <a:solidFill>
                  <a:srgbClr val="0000FF"/>
                </a:solidFill>
              </a:rPr>
              <a:t>DEFECTO OSEO GLENOIDEO</a:t>
            </a:r>
          </a:p>
          <a:p>
            <a:endParaRPr lang="es-CL" sz="2600" b="1" dirty="0"/>
          </a:p>
          <a:p>
            <a:pPr lvl="1"/>
            <a:r>
              <a:rPr lang="es-CL" b="1" dirty="0" err="1">
                <a:solidFill>
                  <a:srgbClr val="FF0000"/>
                </a:solidFill>
              </a:rPr>
              <a:t>Bankart</a:t>
            </a:r>
            <a:r>
              <a:rPr lang="es-CL" b="1" dirty="0">
                <a:solidFill>
                  <a:srgbClr val="FF0000"/>
                </a:solidFill>
              </a:rPr>
              <a:t> </a:t>
            </a:r>
            <a:r>
              <a:rPr lang="es-CL" b="1" dirty="0" err="1">
                <a:solidFill>
                  <a:srgbClr val="FF0000"/>
                </a:solidFill>
              </a:rPr>
              <a:t>Oseo</a:t>
            </a:r>
            <a:r>
              <a:rPr lang="es-CL" b="1" dirty="0">
                <a:solidFill>
                  <a:srgbClr val="FF0000"/>
                </a:solidFill>
              </a:rPr>
              <a:t> </a:t>
            </a:r>
          </a:p>
          <a:p>
            <a:pPr lvl="1"/>
            <a:endParaRPr lang="es-CL" b="1" dirty="0"/>
          </a:p>
          <a:p>
            <a:pPr lvl="2"/>
            <a:r>
              <a:rPr lang="es-CL" sz="2600" b="1" dirty="0"/>
              <a:t>Prevalencia= 8.6 – 41% en 1º episodio</a:t>
            </a:r>
          </a:p>
          <a:p>
            <a:pPr lvl="2"/>
            <a:endParaRPr lang="es-CL" sz="1000" b="1" dirty="0"/>
          </a:p>
          <a:p>
            <a:pPr lvl="2"/>
            <a:r>
              <a:rPr lang="es-CL" sz="2600" b="1" dirty="0">
                <a:solidFill>
                  <a:srgbClr val="0B07F8"/>
                </a:solidFill>
              </a:rPr>
              <a:t>Fragmento óseo avulsivo</a:t>
            </a:r>
          </a:p>
          <a:p>
            <a:pPr lvl="2"/>
            <a:endParaRPr lang="es-CL" sz="1000" b="1" dirty="0"/>
          </a:p>
          <a:p>
            <a:pPr lvl="2"/>
            <a:r>
              <a:rPr lang="es-CL" sz="2600" b="1" dirty="0"/>
              <a:t>Pacientes jóvenes, activos con </a:t>
            </a:r>
            <a:r>
              <a:rPr lang="es-CL" sz="2600" b="1" dirty="0">
                <a:solidFill>
                  <a:srgbClr val="0000FF"/>
                </a:solidFill>
              </a:rPr>
              <a:t>fragmentos grandes (&gt; 20 - 25%) </a:t>
            </a:r>
            <a:r>
              <a:rPr lang="es-CL" sz="2600" b="1" dirty="0"/>
              <a:t>tienen altas tasas de recidiva con el manejo conservador </a:t>
            </a:r>
            <a:r>
              <a:rPr lang="es-CL" sz="2600" b="1" dirty="0">
                <a:sym typeface="Wingdings" pitchFamily="2" charset="2"/>
              </a:rPr>
              <a:t> </a:t>
            </a:r>
            <a:r>
              <a:rPr lang="es-CL" sz="2600" b="1" dirty="0">
                <a:solidFill>
                  <a:srgbClr val="0000FF"/>
                </a:solidFill>
                <a:sym typeface="Wingdings" pitchFamily="2" charset="2"/>
              </a:rPr>
              <a:t>Cirugía</a:t>
            </a:r>
            <a:endParaRPr lang="es-CL" sz="2600" b="1" dirty="0">
              <a:solidFill>
                <a:srgbClr val="0000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C3D55D-534B-6035-F0D4-B6767A013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r="38975"/>
          <a:stretch/>
        </p:blipFill>
        <p:spPr bwMode="auto">
          <a:xfrm>
            <a:off x="7191671" y="4077523"/>
            <a:ext cx="1527571" cy="19732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547E842-102F-D36C-3766-7E7066E8CE0D}"/>
              </a:ext>
            </a:extLst>
          </p:cNvPr>
          <p:cNvSpPr txBox="1"/>
          <p:nvPr/>
        </p:nvSpPr>
        <p:spPr>
          <a:xfrm>
            <a:off x="4568825" y="6488668"/>
            <a:ext cx="458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solidFill>
                  <a:srgbClr val="0000FF"/>
                </a:solidFill>
                <a:latin typeface="+mj-lt"/>
              </a:rPr>
              <a:t>Nolte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PC. et al,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Sports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Med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Arthrosc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Rev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, 2020</a:t>
            </a:r>
            <a:endParaRPr lang="es-ES_tradnl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25" name="Audio 24">
            <a:extLst>
              <a:ext uri="{FF2B5EF4-FFF2-40B4-BE49-F238E27FC236}">
                <a16:creationId xmlns:a16="http://schemas.microsoft.com/office/drawing/2014/main" id="{DE412F0E-2355-B8C7-B7FE-0A24229D5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6791"/>
      </p:ext>
    </p:extLst>
  </p:cSld>
  <p:clrMapOvr>
    <a:masterClrMapping/>
  </p:clrMapOvr>
  <p:transition spd="slow" advTm="29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68D6EF-0487-3BEE-8D25-02BB5A6C7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4968552" cy="5157192"/>
          </a:xfrm>
        </p:spPr>
        <p:txBody>
          <a:bodyPr>
            <a:normAutofit/>
          </a:bodyPr>
          <a:lstStyle/>
          <a:p>
            <a:endParaRPr lang="es-ES_tradnl" sz="3200" b="1" dirty="0"/>
          </a:p>
          <a:p>
            <a:pPr marL="685800" lvl="2" indent="0">
              <a:buNone/>
            </a:pPr>
            <a:endParaRPr lang="es-ES_tradnl" b="1" dirty="0"/>
          </a:p>
          <a:p>
            <a:pPr marL="366713" lvl="1" indent="0">
              <a:buNone/>
            </a:pPr>
            <a:endParaRPr lang="es-ES_tradnl" b="1" dirty="0"/>
          </a:p>
          <a:p>
            <a:pPr marL="0" indent="0">
              <a:buNone/>
            </a:pPr>
            <a:endParaRPr lang="es-ES_tradnl" sz="2600" b="1" dirty="0">
              <a:solidFill>
                <a:srgbClr val="FF0000"/>
              </a:solidFill>
            </a:endParaRPr>
          </a:p>
          <a:p>
            <a:pPr lvl="1"/>
            <a:endParaRPr lang="es-ES_tradnl" b="1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es-ES_tradnl" b="1" dirty="0">
              <a:solidFill>
                <a:srgbClr val="FF0000"/>
              </a:solidFill>
            </a:endParaRPr>
          </a:p>
          <a:p>
            <a:pPr lvl="1"/>
            <a:endParaRPr lang="es-ES_tradnl" sz="1900" b="1" dirty="0">
              <a:solidFill>
                <a:srgbClr val="FF0000"/>
              </a:solidFill>
            </a:endParaRPr>
          </a:p>
          <a:p>
            <a:pPr lvl="2"/>
            <a:endParaRPr lang="es-ES_tradnl" sz="19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s-ES_tradnl" sz="2800" b="1" dirty="0">
              <a:solidFill>
                <a:srgbClr val="0000FF"/>
              </a:solidFill>
            </a:endParaRPr>
          </a:p>
          <a:p>
            <a:endParaRPr lang="es-ES" dirty="0"/>
          </a:p>
          <a:p>
            <a:pPr>
              <a:buFont typeface="Wingdings" charset="0"/>
              <a:buNone/>
            </a:pP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17583" t="31288" r="26729"/>
          <a:stretch/>
        </p:blipFill>
        <p:spPr>
          <a:xfrm>
            <a:off x="755576" y="2780928"/>
            <a:ext cx="4320480" cy="25202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Mecanismo</a:t>
            </a:r>
            <a:br>
              <a:rPr lang="es-ES" sz="4000" b="1" dirty="0"/>
            </a:br>
            <a:r>
              <a:rPr lang="es-ES" sz="4000" b="1" dirty="0"/>
              <a:t>Luxación GH Anterior</a:t>
            </a:r>
          </a:p>
        </p:txBody>
      </p:sp>
      <p:pic>
        <p:nvPicPr>
          <p:cNvPr id="11" name="Imagen 10" descr="dislocation giff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2" y="1700810"/>
            <a:ext cx="2520280" cy="25045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disloc_anim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2" y="4310238"/>
            <a:ext cx="2520280" cy="25045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8EC6E3C-28DB-459F-432A-CD768CC71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08499"/>
      </p:ext>
    </p:extLst>
  </p:cSld>
  <p:clrMapOvr>
    <a:masterClrMapping/>
  </p:clrMapOvr>
  <p:transition spd="slow" advTm="72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B1A09D-3B3F-038F-689D-CFCDFF19DC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2" y="177896"/>
            <a:ext cx="9144000" cy="990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4000" b="1" dirty="0">
                <a:latin typeface="+mn-lt"/>
                <a:cs typeface="Arial" charset="0"/>
              </a:rPr>
              <a:t>Manejo</a:t>
            </a:r>
            <a:br>
              <a:rPr lang="es-ES" sz="4000" b="1" dirty="0">
                <a:latin typeface="+mn-lt"/>
                <a:cs typeface="Arial" charset="0"/>
              </a:rPr>
            </a:br>
            <a:r>
              <a:rPr lang="es-ES" sz="4000" b="1" dirty="0">
                <a:latin typeface="+mn-lt"/>
                <a:cs typeface="Arial" charset="0"/>
              </a:rPr>
              <a:t>Lesión </a:t>
            </a:r>
            <a:r>
              <a:rPr lang="es-ES" sz="4000" b="1" dirty="0" err="1">
                <a:latin typeface="+mn-lt"/>
                <a:cs typeface="Arial" charset="0"/>
              </a:rPr>
              <a:t>Osea</a:t>
            </a:r>
            <a:r>
              <a:rPr lang="es-ES" sz="4000" b="1" dirty="0">
                <a:latin typeface="+mn-lt"/>
                <a:cs typeface="Arial" charset="0"/>
              </a:rPr>
              <a:t> Glenoidea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98525" y="5445125"/>
            <a:ext cx="367030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s-ES" sz="2400">
              <a:solidFill>
                <a:srgbClr val="0066FF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s-ES" sz="2400">
              <a:solidFill>
                <a:srgbClr val="0066FF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499D88C-FAFD-0049-B6BD-9B8D070097AA}"/>
              </a:ext>
            </a:extLst>
          </p:cNvPr>
          <p:cNvSpPr/>
          <p:nvPr/>
        </p:nvSpPr>
        <p:spPr>
          <a:xfrm>
            <a:off x="955130" y="5601948"/>
            <a:ext cx="6482116" cy="385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1100" lvl="2" algn="ctr">
              <a:lnSpc>
                <a:spcPct val="130000"/>
              </a:lnSpc>
              <a:defRPr/>
            </a:pPr>
            <a:endParaRPr lang="es-ES" sz="16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9B3E4D-891C-1407-51EF-913434E6E1B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651" y="1591478"/>
            <a:ext cx="8669115" cy="5266523"/>
          </a:xfrm>
        </p:spPr>
        <p:txBody>
          <a:bodyPr>
            <a:normAutofit/>
          </a:bodyPr>
          <a:lstStyle/>
          <a:p>
            <a:r>
              <a:rPr lang="es-CL" sz="2400" b="1" dirty="0">
                <a:solidFill>
                  <a:srgbClr val="0000FF"/>
                </a:solidFill>
              </a:rPr>
              <a:t>BANKART OSEO </a:t>
            </a:r>
            <a:r>
              <a:rPr lang="es-CL" sz="3200" b="1" dirty="0"/>
              <a:t>≠ </a:t>
            </a:r>
            <a:r>
              <a:rPr lang="es-CL" sz="2400" b="1" dirty="0">
                <a:solidFill>
                  <a:srgbClr val="0000FF"/>
                </a:solidFill>
              </a:rPr>
              <a:t>DEFECTO OSEO GLENOIDEO</a:t>
            </a:r>
          </a:p>
          <a:p>
            <a:pPr marL="685800" lvl="2" indent="0">
              <a:buNone/>
            </a:pPr>
            <a:endParaRPr lang="es-CL" sz="2400" b="1" dirty="0"/>
          </a:p>
          <a:p>
            <a:pPr lvl="1"/>
            <a:r>
              <a:rPr lang="es-CL" b="1" dirty="0">
                <a:solidFill>
                  <a:srgbClr val="FF0000"/>
                </a:solidFill>
              </a:rPr>
              <a:t>Defecto </a:t>
            </a:r>
            <a:r>
              <a:rPr lang="es-CL" b="1" dirty="0" err="1">
                <a:solidFill>
                  <a:srgbClr val="FF0000"/>
                </a:solidFill>
              </a:rPr>
              <a:t>Oseo</a:t>
            </a:r>
            <a:r>
              <a:rPr lang="es-CL" b="1" dirty="0">
                <a:solidFill>
                  <a:srgbClr val="FF0000"/>
                </a:solidFill>
              </a:rPr>
              <a:t> Glenoideo</a:t>
            </a:r>
          </a:p>
          <a:p>
            <a:pPr lvl="1"/>
            <a:endParaRPr lang="es-CL" b="1" dirty="0"/>
          </a:p>
          <a:p>
            <a:pPr lvl="2"/>
            <a:r>
              <a:rPr lang="es-CL" sz="2600" b="1" dirty="0"/>
              <a:t>Prevalencia= 50 – 86%</a:t>
            </a:r>
          </a:p>
          <a:p>
            <a:pPr lvl="2"/>
            <a:endParaRPr lang="es-CL" sz="1000" b="1" dirty="0"/>
          </a:p>
          <a:p>
            <a:pPr lvl="2"/>
            <a:r>
              <a:rPr lang="es-CL" sz="2600" b="1" dirty="0">
                <a:solidFill>
                  <a:srgbClr val="0B07F8"/>
                </a:solidFill>
              </a:rPr>
              <a:t>Sin fragmento avulsivo, presente en la </a:t>
            </a:r>
            <a:r>
              <a:rPr lang="es-CL" sz="2600" b="1" dirty="0">
                <a:solidFill>
                  <a:srgbClr val="FF0000"/>
                </a:solidFill>
              </a:rPr>
              <a:t>INESTABILIDAD RECIDIVANTE!!!</a:t>
            </a:r>
          </a:p>
          <a:p>
            <a:pPr lvl="2"/>
            <a:endParaRPr lang="es-CL" sz="1000" b="1" dirty="0"/>
          </a:p>
          <a:p>
            <a:pPr lvl="2"/>
            <a:r>
              <a:rPr lang="es-CL" sz="2600" b="1" dirty="0"/>
              <a:t>Significativo: &gt;10 – 13.5%</a:t>
            </a:r>
          </a:p>
          <a:p>
            <a:pPr lvl="3"/>
            <a:endParaRPr lang="es-CL" sz="1000" b="1" dirty="0">
              <a:sym typeface="Wingdings" pitchFamily="2" charset="2"/>
            </a:endParaRPr>
          </a:p>
          <a:p>
            <a:pPr lvl="3"/>
            <a:r>
              <a:rPr lang="es-CL" sz="2400" b="1" dirty="0">
                <a:sym typeface="Wingdings" pitchFamily="2" charset="2"/>
              </a:rPr>
              <a:t> </a:t>
            </a:r>
            <a:r>
              <a:rPr lang="es-CL" sz="2400" b="1" dirty="0" err="1">
                <a:solidFill>
                  <a:srgbClr val="0000FF"/>
                </a:solidFill>
                <a:sym typeface="Wingdings" pitchFamily="2" charset="2"/>
              </a:rPr>
              <a:t>Qx</a:t>
            </a:r>
            <a:r>
              <a:rPr lang="es-CL" sz="2400" b="1" dirty="0">
                <a:solidFill>
                  <a:srgbClr val="0000FF"/>
                </a:solidFill>
                <a:sym typeface="Wingdings" pitchFamily="2" charset="2"/>
              </a:rPr>
              <a:t>.: Procedimiento óseo </a:t>
            </a:r>
            <a:r>
              <a:rPr lang="es-CL" sz="2400" b="1" dirty="0">
                <a:sym typeface="Wingdings" pitchFamily="2" charset="2"/>
              </a:rPr>
              <a:t>(Ej.: Cirugía de </a:t>
            </a:r>
            <a:r>
              <a:rPr lang="es-CL" sz="2400" b="1" dirty="0" err="1">
                <a:sym typeface="Wingdings" pitchFamily="2" charset="2"/>
              </a:rPr>
              <a:t>Latarjet</a:t>
            </a:r>
            <a:r>
              <a:rPr lang="es-CL" sz="2400" b="1" dirty="0">
                <a:sym typeface="Wingdings" pitchFamily="2" charset="2"/>
              </a:rPr>
              <a:t>)</a:t>
            </a:r>
            <a:r>
              <a:rPr lang="es-CL" sz="2400" b="1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5DAE3E-459A-7513-3C89-D9C27DA60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r="20855"/>
          <a:stretch/>
        </p:blipFill>
        <p:spPr bwMode="auto">
          <a:xfrm>
            <a:off x="7323212" y="2951690"/>
            <a:ext cx="1584176" cy="2095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E6E3C-35B2-27A5-3B3E-71229801B18E}"/>
              </a:ext>
            </a:extLst>
          </p:cNvPr>
          <p:cNvSpPr txBox="1"/>
          <p:nvPr/>
        </p:nvSpPr>
        <p:spPr>
          <a:xfrm>
            <a:off x="4575177" y="6480175"/>
            <a:ext cx="4582675" cy="37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solidFill>
                  <a:srgbClr val="0000FF"/>
                </a:solidFill>
                <a:latin typeface="+mj-lt"/>
              </a:rPr>
              <a:t>Nolte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PC. et al,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Sports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Med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Arthrosc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Rev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, 2020</a:t>
            </a:r>
            <a:endParaRPr lang="es-ES_tradnl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5" name="Audio 34">
            <a:extLst>
              <a:ext uri="{FF2B5EF4-FFF2-40B4-BE49-F238E27FC236}">
                <a16:creationId xmlns:a16="http://schemas.microsoft.com/office/drawing/2014/main" id="{6BC60FE9-178F-D535-5BA0-CDCB8C3EF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67177"/>
      </p:ext>
    </p:extLst>
  </p:cSld>
  <p:clrMapOvr>
    <a:masterClrMapping/>
  </p:clrMapOvr>
  <p:transition spd="slow" advTm="535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AAB3ED-49BC-90AF-2063-4BBDC6CA7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D7594AB-14D1-6C74-F283-F4944058D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Definitivo</a:t>
            </a:r>
            <a:br>
              <a:rPr lang="es-ES" sz="4000" b="1" dirty="0"/>
            </a:br>
            <a:r>
              <a:rPr lang="es-ES" sz="4000" b="1" dirty="0"/>
              <a:t>Luxación GH Anterior 1º Episodio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4A0B3D-950D-8276-B197-0AF179BD4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06" y="1347985"/>
            <a:ext cx="7004387" cy="50287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F5C9225-8096-CE71-BFE8-A3157BBE3758}"/>
              </a:ext>
            </a:extLst>
          </p:cNvPr>
          <p:cNvSpPr txBox="1"/>
          <p:nvPr/>
        </p:nvSpPr>
        <p:spPr>
          <a:xfrm>
            <a:off x="5148064" y="6488668"/>
            <a:ext cx="400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solidFill>
                  <a:srgbClr val="0000FF"/>
                </a:solidFill>
                <a:latin typeface="+mj-lt"/>
              </a:rPr>
              <a:t>Boffano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 M. et al, EFORT Open </a:t>
            </a:r>
            <a:r>
              <a:rPr lang="es-ES_tradnl" i="1" dirty="0" err="1">
                <a:solidFill>
                  <a:srgbClr val="0000FF"/>
                </a:solidFill>
                <a:latin typeface="+mj-lt"/>
              </a:rPr>
              <a:t>Rev</a:t>
            </a:r>
            <a:r>
              <a:rPr lang="es-ES_tradnl" i="1" dirty="0">
                <a:solidFill>
                  <a:srgbClr val="0000FF"/>
                </a:solidFill>
                <a:latin typeface="+mj-lt"/>
              </a:rPr>
              <a:t>, 2017</a:t>
            </a:r>
            <a:endParaRPr lang="es-ES_tradnl" i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86CCCD5-D643-498E-7284-C87403681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30522"/>
      </p:ext>
    </p:extLst>
  </p:cSld>
  <p:clrMapOvr>
    <a:masterClrMapping/>
  </p:clrMapOvr>
  <p:transition spd="slow" advTm="580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60FA07-CD44-9A24-C691-C6F3B01376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0AB4F4-3222-17C0-ECE3-F28B8E0047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1616682"/>
            <a:ext cx="8568952" cy="5157192"/>
          </a:xfrm>
        </p:spPr>
        <p:txBody>
          <a:bodyPr/>
          <a:lstStyle/>
          <a:p>
            <a:r>
              <a:rPr lang="es-CL" sz="2400" b="1" dirty="0"/>
              <a:t>El manejo definitivo debe ser </a:t>
            </a:r>
            <a:r>
              <a:rPr lang="es-CL" sz="2400" b="1" dirty="0">
                <a:solidFill>
                  <a:srgbClr val="0B07F8"/>
                </a:solidFill>
              </a:rPr>
              <a:t>caso a caso</a:t>
            </a:r>
          </a:p>
          <a:p>
            <a:endParaRPr lang="es-CL" sz="2600" b="1" dirty="0"/>
          </a:p>
          <a:p>
            <a:r>
              <a:rPr lang="es-CL" sz="2400" b="1" dirty="0"/>
              <a:t>Considerar:</a:t>
            </a:r>
          </a:p>
          <a:p>
            <a:endParaRPr lang="es-CL" sz="1500" b="1" dirty="0"/>
          </a:p>
          <a:p>
            <a:pPr lvl="1"/>
            <a:r>
              <a:rPr lang="es-CL" sz="2400" b="1" dirty="0"/>
              <a:t>Edad </a:t>
            </a:r>
          </a:p>
          <a:p>
            <a:pPr marL="366713" lvl="1" indent="0">
              <a:buNone/>
            </a:pPr>
            <a:endParaRPr lang="es-CL" sz="1000" b="1" dirty="0"/>
          </a:p>
          <a:p>
            <a:pPr lvl="1"/>
            <a:r>
              <a:rPr lang="es-CL" sz="2400" b="1" dirty="0"/>
              <a:t>Nivel de actividad </a:t>
            </a:r>
          </a:p>
          <a:p>
            <a:pPr lvl="1"/>
            <a:endParaRPr lang="es-CL" sz="1000" b="1" dirty="0"/>
          </a:p>
          <a:p>
            <a:pPr lvl="1"/>
            <a:r>
              <a:rPr lang="es-CL" sz="2400" b="1" dirty="0"/>
              <a:t>Género</a:t>
            </a:r>
          </a:p>
          <a:p>
            <a:pPr lvl="1"/>
            <a:endParaRPr lang="es-CL" sz="1000" b="1" dirty="0"/>
          </a:p>
          <a:p>
            <a:pPr lvl="1"/>
            <a:r>
              <a:rPr lang="es-CL" sz="2400" b="1" dirty="0"/>
              <a:t>Lesiones óseas </a:t>
            </a:r>
          </a:p>
          <a:p>
            <a:pPr lvl="1"/>
            <a:endParaRPr lang="es-CL" sz="1000" b="1" dirty="0"/>
          </a:p>
          <a:p>
            <a:pPr lvl="1"/>
            <a:r>
              <a:rPr lang="es-CL" sz="2400" b="1" dirty="0"/>
              <a:t>Expectativas del paciente </a:t>
            </a:r>
          </a:p>
          <a:p>
            <a:pPr marL="0" indent="0">
              <a:buNone/>
            </a:pPr>
            <a:endParaRPr lang="es-CL" dirty="0">
              <a:solidFill>
                <a:srgbClr val="535353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D7594AB-14D1-6C74-F283-F4944058D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Manejo Definitivo</a:t>
            </a:r>
            <a:br>
              <a:rPr lang="es-ES" sz="4000" b="1" dirty="0"/>
            </a:br>
            <a:r>
              <a:rPr lang="es-ES" sz="4000" b="1" dirty="0"/>
              <a:t>Luxación GH Anterior 1º Episodio 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BEB755BA-6FEA-CA62-34EF-5BBF10521C8D}"/>
              </a:ext>
            </a:extLst>
          </p:cNvPr>
          <p:cNvSpPr/>
          <p:nvPr/>
        </p:nvSpPr>
        <p:spPr>
          <a:xfrm>
            <a:off x="675249" y="3093814"/>
            <a:ext cx="7793501" cy="3240360"/>
          </a:xfrm>
          <a:prstGeom prst="roundRect">
            <a:avLst/>
          </a:prstGeom>
          <a:solidFill>
            <a:srgbClr val="0B07F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600" b="1" dirty="0">
                <a:solidFill>
                  <a:srgbClr val="FFFF00"/>
                </a:solidFill>
              </a:rPr>
              <a:t>F</a:t>
            </a:r>
            <a:r>
              <a:rPr lang="es-CL" sz="2400" b="1" dirty="0">
                <a:solidFill>
                  <a:srgbClr val="FFFF00"/>
                </a:solidFill>
              </a:rPr>
              <a:t>R DE LUXACION RECIDIVANTE</a:t>
            </a:r>
          </a:p>
          <a:p>
            <a:pPr algn="ctr"/>
            <a:endParaRPr lang="es-CL" sz="2400" b="1" dirty="0">
              <a:solidFill>
                <a:schemeClr val="bg1"/>
              </a:solidFill>
            </a:endParaRPr>
          </a:p>
          <a:p>
            <a:pPr algn="ctr"/>
            <a:r>
              <a:rPr lang="es-CL" sz="2400" b="1" dirty="0">
                <a:solidFill>
                  <a:schemeClr val="bg1"/>
                </a:solidFill>
              </a:rPr>
              <a:t>&lt; 25 AÑOS</a:t>
            </a:r>
          </a:p>
          <a:p>
            <a:pPr algn="ctr"/>
            <a:endParaRPr lang="es-CL" sz="1000" b="1" dirty="0">
              <a:solidFill>
                <a:schemeClr val="bg1"/>
              </a:solidFill>
            </a:endParaRPr>
          </a:p>
          <a:p>
            <a:pPr algn="ctr"/>
            <a:r>
              <a:rPr lang="es-CL" sz="2400" b="1" dirty="0">
                <a:solidFill>
                  <a:schemeClr val="bg1"/>
                </a:solidFill>
              </a:rPr>
              <a:t>DEPORTE CONTACTO/COLISION/OVERHEAD</a:t>
            </a:r>
          </a:p>
          <a:p>
            <a:pPr algn="ctr"/>
            <a:endParaRPr lang="es-CL" sz="1000" b="1" dirty="0">
              <a:solidFill>
                <a:schemeClr val="bg1"/>
              </a:solidFill>
            </a:endParaRPr>
          </a:p>
          <a:p>
            <a:pPr algn="ctr"/>
            <a:r>
              <a:rPr lang="es-CL" sz="2400" b="1" dirty="0">
                <a:solidFill>
                  <a:schemeClr val="bg1"/>
                </a:solidFill>
              </a:rPr>
              <a:t>MASCULINO</a:t>
            </a:r>
          </a:p>
          <a:p>
            <a:pPr algn="ctr"/>
            <a:endParaRPr lang="es-CL" sz="2400" b="1" dirty="0">
              <a:solidFill>
                <a:srgbClr val="FFFF00"/>
              </a:solidFill>
            </a:endParaRPr>
          </a:p>
          <a:p>
            <a:pPr algn="ctr"/>
            <a:r>
              <a:rPr lang="es-CL" sz="2400" b="1" dirty="0">
                <a:solidFill>
                  <a:schemeClr val="bg1"/>
                </a:solidFill>
              </a:rPr>
              <a:t>LESION OSEA SIGNIFICATIVA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228BB90-F6FD-DCF8-E9C8-489BD20961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312895"/>
      </p:ext>
    </p:extLst>
  </p:cSld>
  <p:clrMapOvr>
    <a:masterClrMapping/>
  </p:clrMapOvr>
  <p:transition spd="slow" advTm="488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6BA5D0-0E36-7366-C091-A9C07313E1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s-ES_tradnl" sz="4000" b="1" dirty="0"/>
              <a:t>Mensaje Para La Casa</a:t>
            </a:r>
          </a:p>
        </p:txBody>
      </p:sp>
      <p:sp>
        <p:nvSpPr>
          <p:cNvPr id="16387" name="Marcador de contenido 2"/>
          <p:cNvSpPr>
            <a:spLocks noGrp="1"/>
          </p:cNvSpPr>
          <p:nvPr>
            <p:ph sz="quarter" idx="1"/>
          </p:nvPr>
        </p:nvSpPr>
        <p:spPr>
          <a:xfrm>
            <a:off x="179512" y="1770620"/>
            <a:ext cx="8654544" cy="497074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s-ES_tradnl" sz="2400" b="1" dirty="0"/>
              <a:t>La luxación GH </a:t>
            </a:r>
            <a:r>
              <a:rPr lang="es-ES_tradnl" sz="2400" b="1" dirty="0">
                <a:solidFill>
                  <a:srgbClr val="0000FF"/>
                </a:solidFill>
              </a:rPr>
              <a:t>anterior traumática </a:t>
            </a:r>
            <a:r>
              <a:rPr lang="es-ES_tradnl" sz="2400" b="1" dirty="0"/>
              <a:t>es la más frecuente de las luxaciones de hombro</a:t>
            </a:r>
          </a:p>
          <a:p>
            <a:pPr algn="just">
              <a:lnSpc>
                <a:spcPct val="120000"/>
              </a:lnSpc>
            </a:pPr>
            <a:endParaRPr lang="es-ES_tradnl" sz="2400" b="1" dirty="0"/>
          </a:p>
          <a:p>
            <a:pPr algn="just">
              <a:lnSpc>
                <a:spcPct val="120000"/>
              </a:lnSpc>
            </a:pPr>
            <a:r>
              <a:rPr lang="es-ES_tradnl" sz="2400" b="1" dirty="0"/>
              <a:t>Se presenta generalmente en </a:t>
            </a:r>
            <a:r>
              <a:rPr lang="es-ES_tradnl" sz="2400" b="1" dirty="0">
                <a:solidFill>
                  <a:srgbClr val="0B07F8"/>
                </a:solidFill>
              </a:rPr>
              <a:t>hombres jóvenes </a:t>
            </a:r>
            <a:r>
              <a:rPr lang="es-ES_tradnl" sz="2400" b="1" dirty="0"/>
              <a:t>que practican </a:t>
            </a:r>
            <a:r>
              <a:rPr lang="es-ES_tradnl" sz="2400" b="1" dirty="0">
                <a:solidFill>
                  <a:srgbClr val="0B07F8"/>
                </a:solidFill>
              </a:rPr>
              <a:t>deportes de contacto </a:t>
            </a:r>
            <a:r>
              <a:rPr lang="es-ES_tradnl" sz="2400" b="1" dirty="0"/>
              <a:t>o por </a:t>
            </a:r>
            <a:r>
              <a:rPr lang="es-ES_tradnl" sz="2400" b="1" dirty="0">
                <a:solidFill>
                  <a:srgbClr val="0B07F8"/>
                </a:solidFill>
              </a:rPr>
              <a:t>sobre la cabeza</a:t>
            </a:r>
          </a:p>
          <a:p>
            <a:pPr algn="just">
              <a:lnSpc>
                <a:spcPct val="120000"/>
              </a:lnSpc>
            </a:pPr>
            <a:endParaRPr lang="es-ES_tradnl" sz="2400" b="1" dirty="0">
              <a:solidFill>
                <a:srgbClr val="0B07F8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s-ES_tradnl" sz="2400" b="1" dirty="0"/>
              <a:t>Se debe evaluar el estado </a:t>
            </a:r>
            <a:r>
              <a:rPr lang="es-ES_tradnl" sz="2400" b="1" dirty="0">
                <a:solidFill>
                  <a:srgbClr val="0B07F8"/>
                </a:solidFill>
              </a:rPr>
              <a:t>NV</a:t>
            </a:r>
            <a:r>
              <a:rPr lang="es-ES_tradnl" sz="2400" b="1" dirty="0"/>
              <a:t> antes y después de </a:t>
            </a:r>
            <a:r>
              <a:rPr lang="es-ES_tradnl" sz="2400" b="1" dirty="0">
                <a:solidFill>
                  <a:srgbClr val="0000FF"/>
                </a:solidFill>
              </a:rPr>
              <a:t>reducir</a:t>
            </a:r>
            <a:r>
              <a:rPr lang="es-ES_tradnl" sz="2400" b="1" dirty="0"/>
              <a:t> la articulación</a:t>
            </a:r>
          </a:p>
          <a:p>
            <a:pPr marL="0" indent="0" algn="just">
              <a:lnSpc>
                <a:spcPct val="80000"/>
              </a:lnSpc>
              <a:buNone/>
            </a:pPr>
            <a:endParaRPr lang="es-ES" sz="1800" b="1" dirty="0"/>
          </a:p>
          <a:p>
            <a:pPr algn="just">
              <a:lnSpc>
                <a:spcPct val="80000"/>
              </a:lnSpc>
            </a:pPr>
            <a:endParaRPr lang="es-ES_tradnl" sz="1800" b="1" dirty="0">
              <a:solidFill>
                <a:srgbClr val="0000FF"/>
              </a:solidFill>
            </a:endParaRPr>
          </a:p>
          <a:p>
            <a:pPr algn="just"/>
            <a:endParaRPr lang="es-ES_tradnl" sz="2600" b="1" dirty="0">
              <a:solidFill>
                <a:srgbClr val="0B07F8"/>
              </a:solidFill>
            </a:endParaRPr>
          </a:p>
          <a:p>
            <a:endParaRPr lang="es-ES_tradnl" sz="2600" b="1" dirty="0">
              <a:solidFill>
                <a:srgbClr val="0B07F8"/>
              </a:solidFill>
            </a:endParaRPr>
          </a:p>
          <a:p>
            <a:endParaRPr lang="es-ES_tradnl" sz="2600" b="1" dirty="0">
              <a:solidFill>
                <a:srgbClr val="0B07F8"/>
              </a:solidFill>
            </a:endParaRPr>
          </a:p>
          <a:p>
            <a:endParaRPr lang="es-ES_tradnl" sz="2600" b="1" dirty="0"/>
          </a:p>
          <a:p>
            <a:pPr marL="0" indent="0">
              <a:buNone/>
            </a:pPr>
            <a:endParaRPr lang="es-ES_tradnl" sz="2800" b="1" dirty="0"/>
          </a:p>
          <a:p>
            <a:endParaRPr lang="es-ES" sz="2600" b="1" dirty="0"/>
          </a:p>
          <a:p>
            <a:pPr lvl="2"/>
            <a:endParaRPr lang="es-ES_tradnl" sz="2100" dirty="0"/>
          </a:p>
          <a:p>
            <a:pPr lvl="2"/>
            <a:endParaRPr lang="es-ES_tradnl" sz="2100" i="1" dirty="0">
              <a:solidFill>
                <a:srgbClr val="FF0000"/>
              </a:solidFill>
            </a:endParaRPr>
          </a:p>
          <a:p>
            <a:pPr lvl="1">
              <a:buNone/>
            </a:pPr>
            <a:endParaRPr lang="es-ES_tradnl" sz="2900" dirty="0"/>
          </a:p>
          <a:p>
            <a:pPr lvl="2">
              <a:buNone/>
            </a:pPr>
            <a:endParaRPr lang="es-ES_tradnl" sz="2900" dirty="0">
              <a:solidFill>
                <a:srgbClr val="0000FF"/>
              </a:solidFill>
            </a:endParaRPr>
          </a:p>
          <a:p>
            <a:pPr lvl="3"/>
            <a:endParaRPr lang="es-ES_tradnl" dirty="0"/>
          </a:p>
          <a:p>
            <a:pPr lvl="1"/>
            <a:endParaRPr lang="es-ES_tradnl" sz="2900" dirty="0"/>
          </a:p>
          <a:p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9719733" y="5317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CBDA8C-E441-0143-9992-A8D0F71102C8}"/>
              </a:ext>
            </a:extLst>
          </p:cNvPr>
          <p:cNvSpPr txBox="1"/>
          <p:nvPr/>
        </p:nvSpPr>
        <p:spPr>
          <a:xfrm>
            <a:off x="8649327" y="3207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DEFFDF-F9FA-BDB2-B445-9DA46D626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4528"/>
      </p:ext>
    </p:extLst>
  </p:cSld>
  <p:clrMapOvr>
    <a:masterClrMapping/>
  </p:clrMapOvr>
  <p:transition spd="slow" advTm="209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B96391F-6FE8-6A91-B6D2-DA579D2B0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s-ES_tradnl" sz="4000" b="1" dirty="0"/>
              <a:t>Mensaje Para La Casa</a:t>
            </a:r>
          </a:p>
        </p:txBody>
      </p:sp>
      <p:sp>
        <p:nvSpPr>
          <p:cNvPr id="16387" name="Marcador de contenido 2"/>
          <p:cNvSpPr>
            <a:spLocks noGrp="1"/>
          </p:cNvSpPr>
          <p:nvPr>
            <p:ph sz="quarter" idx="1"/>
          </p:nvPr>
        </p:nvSpPr>
        <p:spPr>
          <a:xfrm>
            <a:off x="179512" y="1770620"/>
            <a:ext cx="8784976" cy="5085184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s-ES_tradnl" sz="2400" b="1" dirty="0"/>
              <a:t>Para la reducción, el </a:t>
            </a:r>
            <a:r>
              <a:rPr lang="es-ES_tradnl" sz="2400" b="1" dirty="0">
                <a:solidFill>
                  <a:srgbClr val="0B07F8"/>
                </a:solidFill>
              </a:rPr>
              <a:t>anestésico local</a:t>
            </a:r>
            <a:r>
              <a:rPr lang="es-ES_tradnl" sz="2400" b="1" dirty="0"/>
              <a:t> ha demostrado ser e</a:t>
            </a:r>
            <a:r>
              <a:rPr lang="es-ES" sz="2400" b="1" dirty="0" err="1"/>
              <a:t>fectivo</a:t>
            </a:r>
            <a:r>
              <a:rPr lang="es-ES" sz="2400" b="1" dirty="0"/>
              <a:t>, no requiere monitorización de la vía aérea y disminuye el tiempo en la urgencia</a:t>
            </a:r>
            <a:endParaRPr lang="es-ES_tradnl" sz="2400" b="1" dirty="0"/>
          </a:p>
          <a:p>
            <a:pPr algn="just">
              <a:lnSpc>
                <a:spcPct val="120000"/>
              </a:lnSpc>
            </a:pPr>
            <a:endParaRPr lang="es-ES" sz="2400" b="1" dirty="0"/>
          </a:p>
          <a:p>
            <a:pPr algn="just">
              <a:lnSpc>
                <a:spcPct val="120000"/>
              </a:lnSpc>
            </a:pPr>
            <a:r>
              <a:rPr lang="es-ES" sz="2400" b="1" dirty="0"/>
              <a:t>Ideal dominar al menos </a:t>
            </a:r>
            <a:r>
              <a:rPr lang="es-ES" sz="2400" b="1" dirty="0">
                <a:solidFill>
                  <a:srgbClr val="0B07F8"/>
                </a:solidFill>
              </a:rPr>
              <a:t>una técnica </a:t>
            </a:r>
            <a:r>
              <a:rPr lang="es-ES" sz="2400" b="1" dirty="0"/>
              <a:t>de reducción que sea simple, efectiva y con </a:t>
            </a:r>
            <a:r>
              <a:rPr lang="es-ES" sz="2400" b="1" dirty="0">
                <a:solidFill>
                  <a:srgbClr val="0B07F8"/>
                </a:solidFill>
              </a:rPr>
              <a:t>bajo riesgo de complicaciones</a:t>
            </a:r>
          </a:p>
          <a:p>
            <a:pPr marL="0" indent="0">
              <a:buNone/>
            </a:pPr>
            <a:endParaRPr lang="es-ES_tradnl" sz="2600" b="1" dirty="0">
              <a:solidFill>
                <a:srgbClr val="0B07F8"/>
              </a:solidFill>
            </a:endParaRPr>
          </a:p>
          <a:p>
            <a:endParaRPr lang="es-ES_tradnl" sz="2600" b="1" dirty="0">
              <a:solidFill>
                <a:srgbClr val="0B07F8"/>
              </a:solidFill>
            </a:endParaRPr>
          </a:p>
          <a:p>
            <a:endParaRPr lang="es-ES_tradnl" sz="2600" b="1" dirty="0"/>
          </a:p>
          <a:p>
            <a:pPr marL="0" indent="0">
              <a:buNone/>
            </a:pPr>
            <a:endParaRPr lang="es-ES_tradnl" sz="2800" b="1" dirty="0"/>
          </a:p>
          <a:p>
            <a:endParaRPr lang="es-ES" sz="2600" b="1" dirty="0"/>
          </a:p>
          <a:p>
            <a:pPr lvl="2"/>
            <a:endParaRPr lang="es-ES_tradnl" sz="2100" dirty="0"/>
          </a:p>
          <a:p>
            <a:pPr lvl="2"/>
            <a:endParaRPr lang="es-ES_tradnl" sz="2100" i="1" dirty="0">
              <a:solidFill>
                <a:srgbClr val="FF0000"/>
              </a:solidFill>
            </a:endParaRPr>
          </a:p>
          <a:p>
            <a:pPr lvl="1">
              <a:buNone/>
            </a:pPr>
            <a:endParaRPr lang="es-ES_tradnl" sz="2900" dirty="0"/>
          </a:p>
          <a:p>
            <a:pPr lvl="2">
              <a:buNone/>
            </a:pPr>
            <a:endParaRPr lang="es-ES_tradnl" sz="2900" dirty="0">
              <a:solidFill>
                <a:srgbClr val="0000FF"/>
              </a:solidFill>
            </a:endParaRPr>
          </a:p>
          <a:p>
            <a:pPr lvl="3"/>
            <a:endParaRPr lang="es-ES_tradnl" dirty="0"/>
          </a:p>
          <a:p>
            <a:pPr lvl="1"/>
            <a:endParaRPr lang="es-ES_tradnl" sz="2900" dirty="0"/>
          </a:p>
          <a:p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9719733" y="5317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CBDA8C-E441-0143-9992-A8D0F71102C8}"/>
              </a:ext>
            </a:extLst>
          </p:cNvPr>
          <p:cNvSpPr txBox="1"/>
          <p:nvPr/>
        </p:nvSpPr>
        <p:spPr>
          <a:xfrm>
            <a:off x="8649327" y="3207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5D358B11-9FEE-A21A-7AE6-FC9212E1E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8602"/>
      </p:ext>
    </p:extLst>
  </p:cSld>
  <p:clrMapOvr>
    <a:masterClrMapping/>
  </p:clrMapOvr>
  <p:transition spd="slow" advTm="182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B96391F-6FE8-6A91-B6D2-DA579D2B0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es-ES_tradnl" sz="4000" b="1" dirty="0"/>
              <a:t>Mensaje Para La Casa</a:t>
            </a:r>
          </a:p>
        </p:txBody>
      </p:sp>
      <p:sp>
        <p:nvSpPr>
          <p:cNvPr id="16387" name="Marcador de contenido 2"/>
          <p:cNvSpPr>
            <a:spLocks noGrp="1"/>
          </p:cNvSpPr>
          <p:nvPr>
            <p:ph sz="quarter" idx="1"/>
          </p:nvPr>
        </p:nvSpPr>
        <p:spPr>
          <a:xfrm>
            <a:off x="179512" y="1770620"/>
            <a:ext cx="8784976" cy="5085184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s-ES_tradnl" sz="2400" b="1" dirty="0"/>
              <a:t>Pese a la </a:t>
            </a:r>
            <a:r>
              <a:rPr lang="es-ES_tradnl" sz="2400" b="1" dirty="0">
                <a:solidFill>
                  <a:srgbClr val="0000FF"/>
                </a:solidFill>
              </a:rPr>
              <a:t>falta de consenso </a:t>
            </a:r>
            <a:r>
              <a:rPr lang="es-ES_tradnl" sz="2400" b="1" dirty="0"/>
              <a:t>en el </a:t>
            </a:r>
            <a:r>
              <a:rPr lang="es-ES_tradnl" sz="2400" b="1" dirty="0">
                <a:solidFill>
                  <a:srgbClr val="0000FF"/>
                </a:solidFill>
              </a:rPr>
              <a:t>manejo definitivo del 1º episodio, </a:t>
            </a:r>
            <a:r>
              <a:rPr lang="es-ES_tradnl" sz="2400" b="1" dirty="0"/>
              <a:t>existiría cierta evidencia en favor de la </a:t>
            </a:r>
            <a:r>
              <a:rPr lang="es-ES_tradnl" sz="2400" b="1" dirty="0">
                <a:solidFill>
                  <a:srgbClr val="0B07F8"/>
                </a:solidFill>
              </a:rPr>
              <a:t>cirugía</a:t>
            </a:r>
            <a:r>
              <a:rPr lang="es-ES_tradnl" sz="2400" b="1" dirty="0"/>
              <a:t> para </a:t>
            </a:r>
            <a:r>
              <a:rPr lang="es-ES_tradnl" sz="2400" b="1"/>
              <a:t>pacientes </a:t>
            </a:r>
            <a:r>
              <a:rPr lang="es-ES_tradnl" sz="2400" b="1">
                <a:solidFill>
                  <a:srgbClr val="0B07F8"/>
                </a:solidFill>
              </a:rPr>
              <a:t>&lt; 25 </a:t>
            </a:r>
            <a:r>
              <a:rPr lang="es-ES_tradnl" sz="2400" b="1" dirty="0">
                <a:solidFill>
                  <a:srgbClr val="0B07F8"/>
                </a:solidFill>
              </a:rPr>
              <a:t>años</a:t>
            </a:r>
            <a:r>
              <a:rPr lang="es-ES_tradnl" sz="2400" b="1" dirty="0"/>
              <a:t>, de sexo </a:t>
            </a:r>
            <a:r>
              <a:rPr lang="es-ES_tradnl" sz="2400" b="1" dirty="0">
                <a:solidFill>
                  <a:srgbClr val="0B07F8"/>
                </a:solidFill>
              </a:rPr>
              <a:t>masculino</a:t>
            </a:r>
            <a:r>
              <a:rPr lang="es-ES_tradnl" sz="2400" b="1" dirty="0"/>
              <a:t>, deportistas de </a:t>
            </a:r>
            <a:r>
              <a:rPr lang="es-ES_tradnl" sz="2400" b="1" dirty="0">
                <a:solidFill>
                  <a:srgbClr val="0B07F8"/>
                </a:solidFill>
              </a:rPr>
              <a:t>contacto/</a:t>
            </a:r>
            <a:r>
              <a:rPr lang="es-ES_tradnl" sz="2400" b="1" dirty="0" err="1">
                <a:solidFill>
                  <a:srgbClr val="0B07F8"/>
                </a:solidFill>
              </a:rPr>
              <a:t>overhead</a:t>
            </a:r>
            <a:r>
              <a:rPr lang="es-ES_tradnl" sz="2400" b="1" dirty="0">
                <a:solidFill>
                  <a:srgbClr val="0B07F8"/>
                </a:solidFill>
              </a:rPr>
              <a:t> </a:t>
            </a:r>
            <a:r>
              <a:rPr lang="es-ES_tradnl" sz="2400" b="1" dirty="0"/>
              <a:t>y en quienes presenten </a:t>
            </a:r>
            <a:r>
              <a:rPr lang="es-ES_tradnl" sz="2400" b="1" dirty="0">
                <a:solidFill>
                  <a:srgbClr val="0B07F8"/>
                </a:solidFill>
              </a:rPr>
              <a:t>lesiones óseas significativas</a:t>
            </a:r>
          </a:p>
          <a:p>
            <a:endParaRPr lang="es-ES_tradnl" sz="2600" b="1" dirty="0">
              <a:solidFill>
                <a:srgbClr val="0B07F8"/>
              </a:solidFill>
            </a:endParaRPr>
          </a:p>
          <a:p>
            <a:endParaRPr lang="es-ES_tradnl" sz="2600" b="1" dirty="0">
              <a:solidFill>
                <a:srgbClr val="0B07F8"/>
              </a:solidFill>
            </a:endParaRPr>
          </a:p>
          <a:p>
            <a:endParaRPr lang="es-ES_tradnl" sz="2600" b="1" dirty="0"/>
          </a:p>
          <a:p>
            <a:pPr marL="0" indent="0">
              <a:buNone/>
            </a:pPr>
            <a:endParaRPr lang="es-ES_tradnl" sz="2800" b="1" dirty="0"/>
          </a:p>
          <a:p>
            <a:endParaRPr lang="es-ES" sz="2600" b="1" dirty="0"/>
          </a:p>
          <a:p>
            <a:pPr lvl="2"/>
            <a:endParaRPr lang="es-ES_tradnl" sz="2100" dirty="0"/>
          </a:p>
          <a:p>
            <a:pPr lvl="2"/>
            <a:endParaRPr lang="es-ES_tradnl" sz="2100" i="1" dirty="0">
              <a:solidFill>
                <a:srgbClr val="FF0000"/>
              </a:solidFill>
            </a:endParaRPr>
          </a:p>
          <a:p>
            <a:pPr lvl="1">
              <a:buNone/>
            </a:pPr>
            <a:endParaRPr lang="es-ES_tradnl" sz="2900" dirty="0"/>
          </a:p>
          <a:p>
            <a:pPr lvl="2">
              <a:buNone/>
            </a:pPr>
            <a:endParaRPr lang="es-ES_tradnl" sz="2900" dirty="0">
              <a:solidFill>
                <a:srgbClr val="0000FF"/>
              </a:solidFill>
            </a:endParaRPr>
          </a:p>
          <a:p>
            <a:pPr lvl="3"/>
            <a:endParaRPr lang="es-ES_tradnl" dirty="0"/>
          </a:p>
          <a:p>
            <a:pPr lvl="1"/>
            <a:endParaRPr lang="es-ES_tradnl" sz="2900" dirty="0"/>
          </a:p>
          <a:p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9719733" y="5317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CBDA8C-E441-0143-9992-A8D0F71102C8}"/>
              </a:ext>
            </a:extLst>
          </p:cNvPr>
          <p:cNvSpPr txBox="1"/>
          <p:nvPr/>
        </p:nvSpPr>
        <p:spPr>
          <a:xfrm>
            <a:off x="8649327" y="3207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1A5F0222-311F-A791-9279-4931AC2A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9412"/>
      </p:ext>
    </p:extLst>
  </p:cSld>
  <p:clrMapOvr>
    <a:masterClrMapping/>
  </p:clrMapOvr>
  <p:transition spd="slow" advTm="188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FDEAB7F-32FB-5B4F-AACF-A5B0C4F3909E}"/>
              </a:ext>
            </a:extLst>
          </p:cNvPr>
          <p:cNvSpPr/>
          <p:nvPr/>
        </p:nvSpPr>
        <p:spPr>
          <a:xfrm>
            <a:off x="4322925" y="537321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  <p:pic>
        <p:nvPicPr>
          <p:cNvPr id="10242" name="Picture 2" descr="https://i1.wp.com/www.orthospinenews.com/wp-content/uploads/2014/12/houstonsportsmedicine-shoulder-injury-treatment.jpg?resize=683%2C512">
            <a:extLst>
              <a:ext uri="{FF2B5EF4-FFF2-40B4-BE49-F238E27FC236}">
                <a16:creationId xmlns:a16="http://schemas.microsoft.com/office/drawing/2014/main" id="{7FFBD915-1A45-EC47-9172-171FBF398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5484E20-61AB-644C-BC9E-A0BA2D3C393A}"/>
              </a:ext>
            </a:extLst>
          </p:cNvPr>
          <p:cNvSpPr/>
          <p:nvPr/>
        </p:nvSpPr>
        <p:spPr>
          <a:xfrm>
            <a:off x="231777" y="321711"/>
            <a:ext cx="3300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accent3"/>
                </a:solidFill>
                <a:effectLst>
                  <a:reflection blurRad="6350" stA="53000" endA="300" endPos="35500" dir="5400000" sy="-90000" algn="bl" rotWithShape="0"/>
                </a:effectLst>
              </a:rPr>
              <a:t>GRACIAS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E63AF4-8EBA-900D-9CED-5BE6AD035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29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2FFB36-94CA-E587-1ECB-12AC79794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424936" cy="504056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b="1" dirty="0">
                <a:solidFill>
                  <a:srgbClr val="0000FF"/>
                </a:solidFill>
              </a:rPr>
              <a:t>Historia Clínica</a:t>
            </a:r>
          </a:p>
          <a:p>
            <a:pPr>
              <a:lnSpc>
                <a:spcPct val="80000"/>
              </a:lnSpc>
            </a:pPr>
            <a:endParaRPr lang="es-ES" sz="3200" dirty="0"/>
          </a:p>
          <a:p>
            <a:pPr lvl="1">
              <a:lnSpc>
                <a:spcPct val="80000"/>
              </a:lnSpc>
            </a:pPr>
            <a:r>
              <a:rPr lang="es-ES_tradnl" b="1" dirty="0"/>
              <a:t>¿1º episodio o recurrente?</a:t>
            </a:r>
          </a:p>
          <a:p>
            <a:pPr lvl="2">
              <a:lnSpc>
                <a:spcPct val="80000"/>
              </a:lnSpc>
            </a:pPr>
            <a:endParaRPr lang="es-ES_tradnl" sz="2600" b="1" dirty="0"/>
          </a:p>
          <a:p>
            <a:pPr lvl="1">
              <a:lnSpc>
                <a:spcPct val="80000"/>
              </a:lnSpc>
            </a:pPr>
            <a:r>
              <a:rPr lang="es-ES_tradnl" b="1" dirty="0"/>
              <a:t>¿Mecanismo?</a:t>
            </a:r>
          </a:p>
          <a:p>
            <a:pPr marL="366713" lvl="1" indent="0">
              <a:lnSpc>
                <a:spcPct val="80000"/>
              </a:lnSpc>
              <a:buNone/>
            </a:pPr>
            <a:r>
              <a:rPr lang="es-ES_tradnl" b="1" dirty="0"/>
              <a:t> </a:t>
            </a:r>
          </a:p>
          <a:p>
            <a:pPr lvl="1">
              <a:lnSpc>
                <a:spcPct val="80000"/>
              </a:lnSpc>
            </a:pPr>
            <a:r>
              <a:rPr lang="es-ES_tradnl" b="1" dirty="0"/>
              <a:t>¿Involuntario o voluntario?</a:t>
            </a:r>
          </a:p>
          <a:p>
            <a:pPr lvl="1">
              <a:lnSpc>
                <a:spcPct val="80000"/>
              </a:lnSpc>
            </a:pPr>
            <a:endParaRPr lang="es-ES_tradnl" b="1" dirty="0"/>
          </a:p>
          <a:p>
            <a:pPr lvl="1">
              <a:lnSpc>
                <a:spcPct val="80000"/>
              </a:lnSpc>
            </a:pPr>
            <a:r>
              <a:rPr lang="es-ES_tradnl" b="1" dirty="0"/>
              <a:t>¿Episodios anteriores?</a:t>
            </a:r>
          </a:p>
          <a:p>
            <a:pPr lvl="1">
              <a:lnSpc>
                <a:spcPct val="80000"/>
              </a:lnSpc>
            </a:pPr>
            <a:endParaRPr lang="es-ES_tradnl" b="1" dirty="0"/>
          </a:p>
          <a:p>
            <a:pPr lvl="2">
              <a:lnSpc>
                <a:spcPct val="80000"/>
              </a:lnSpc>
            </a:pPr>
            <a:r>
              <a:rPr lang="es-ES_tradnl" sz="2600" b="1" dirty="0"/>
              <a:t>Reducciones, imágenes, lesiones asociadas, etc.</a:t>
            </a:r>
            <a:endParaRPr lang="es-ES_tradnl" sz="2600" dirty="0"/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s-ES" sz="28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16404" t="16864" r="3952" b="6805"/>
          <a:stretch/>
        </p:blipFill>
        <p:spPr>
          <a:xfrm>
            <a:off x="6222747" y="2387451"/>
            <a:ext cx="2298953" cy="14717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5CC586-96CD-FCA7-B43B-5C16D89FC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8297"/>
      </p:ext>
    </p:extLst>
  </p:cSld>
  <p:clrMapOvr>
    <a:masterClrMapping/>
  </p:clrMapOvr>
  <p:transition spd="slow" advTm="243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84585D-646F-0BF7-22BA-6DFF71AA8C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1219200"/>
            <a:ext cx="9144000" cy="5280074"/>
          </a:xfrm>
          <a:prstGeom prst="rect">
            <a:avLst/>
          </a:prstGeom>
        </p:spPr>
      </p:pic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30" y="1800284"/>
            <a:ext cx="8424936" cy="50405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s-ES" sz="3000" b="1" dirty="0">
                <a:solidFill>
                  <a:srgbClr val="0000FF"/>
                </a:solidFill>
              </a:rPr>
              <a:t>Examen Físico </a:t>
            </a:r>
          </a:p>
          <a:p>
            <a:pPr>
              <a:lnSpc>
                <a:spcPct val="80000"/>
              </a:lnSpc>
            </a:pPr>
            <a:endParaRPr lang="es-ES" sz="6500" b="1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s-ES_tradnl" sz="2800" b="1" dirty="0"/>
              <a:t>Espacio debajo del acromion</a:t>
            </a:r>
          </a:p>
          <a:p>
            <a:pPr lvl="1">
              <a:lnSpc>
                <a:spcPct val="80000"/>
              </a:lnSpc>
            </a:pPr>
            <a:endParaRPr lang="es-ES_tradnl" sz="2800" b="1" dirty="0"/>
          </a:p>
          <a:p>
            <a:pPr lvl="2">
              <a:lnSpc>
                <a:spcPct val="80000"/>
              </a:lnSpc>
            </a:pPr>
            <a:r>
              <a:rPr lang="es-ES_tradnl" sz="2800" b="1" dirty="0">
                <a:solidFill>
                  <a:srgbClr val="FF0000"/>
                </a:solidFill>
              </a:rPr>
              <a:t>“Hombro en Charretera”</a:t>
            </a:r>
          </a:p>
          <a:p>
            <a:pPr lvl="2">
              <a:lnSpc>
                <a:spcPct val="80000"/>
              </a:lnSpc>
            </a:pPr>
            <a:endParaRPr lang="es-ES_tradnl" sz="2800" b="1" dirty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</a:pPr>
            <a:r>
              <a:rPr lang="es-ES_tradnl" sz="2800" b="1" dirty="0">
                <a:solidFill>
                  <a:srgbClr val="FF0000"/>
                </a:solidFill>
              </a:rPr>
              <a:t>“Golpe de Hacha”</a:t>
            </a:r>
          </a:p>
          <a:p>
            <a:pPr lvl="2">
              <a:lnSpc>
                <a:spcPct val="80000"/>
              </a:lnSpc>
            </a:pPr>
            <a:endParaRPr lang="es-ES_tradnl" sz="2800" b="1" dirty="0"/>
          </a:p>
          <a:p>
            <a:pPr lvl="1">
              <a:lnSpc>
                <a:spcPct val="80000"/>
              </a:lnSpc>
            </a:pPr>
            <a:r>
              <a:rPr lang="es-ES_tradnl" sz="2800" b="1" dirty="0"/>
              <a:t>Brazo en abducción y </a:t>
            </a:r>
            <a:r>
              <a:rPr lang="es-ES_tradnl" sz="2800" b="1" dirty="0" err="1"/>
              <a:t>rot</a:t>
            </a:r>
            <a:r>
              <a:rPr lang="es-ES_tradnl" sz="2800" b="1" dirty="0"/>
              <a:t>. </a:t>
            </a:r>
            <a:r>
              <a:rPr lang="es-ES" sz="2800" dirty="0" err="1"/>
              <a:t>int</a:t>
            </a:r>
            <a:r>
              <a:rPr lang="es-ES" sz="2800" dirty="0"/>
              <a:t>.</a:t>
            </a:r>
            <a:endParaRPr lang="es-ES_tradnl" sz="2800" b="1" dirty="0"/>
          </a:p>
          <a:p>
            <a:pPr lvl="1">
              <a:lnSpc>
                <a:spcPct val="80000"/>
              </a:lnSpc>
            </a:pPr>
            <a:endParaRPr lang="es-ES_tradnl" sz="2800" b="1" dirty="0"/>
          </a:p>
          <a:p>
            <a:pPr lvl="1">
              <a:lnSpc>
                <a:spcPct val="80000"/>
              </a:lnSpc>
            </a:pPr>
            <a:r>
              <a:rPr lang="es-ES_tradnl" sz="2800" b="1" dirty="0"/>
              <a:t>Dolor + Impotencia funcional</a:t>
            </a:r>
          </a:p>
          <a:p>
            <a:pPr lvl="1">
              <a:lnSpc>
                <a:spcPct val="80000"/>
              </a:lnSpc>
            </a:pPr>
            <a:endParaRPr lang="es-ES_tradnl" sz="2800" b="1" dirty="0"/>
          </a:p>
          <a:p>
            <a:pPr lvl="1">
              <a:lnSpc>
                <a:spcPct val="80000"/>
              </a:lnSpc>
            </a:pPr>
            <a:r>
              <a:rPr lang="es-ES_tradnl" sz="2800" b="1" dirty="0"/>
              <a:t>La cabeza humeral se palpa anterior</a:t>
            </a:r>
            <a:endParaRPr lang="es-ES_tradnl" b="1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s-ES_tradnl" sz="1800" dirty="0"/>
              <a:t>                </a:t>
            </a:r>
            <a:endParaRPr lang="es-ES_tradnl" b="1" dirty="0"/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s-ES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8067" r="1853"/>
          <a:stretch/>
        </p:blipFill>
        <p:spPr>
          <a:xfrm>
            <a:off x="6516216" y="2355944"/>
            <a:ext cx="2304256" cy="20654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920" t="4217" r="11821" b="12450"/>
          <a:stretch/>
        </p:blipFill>
        <p:spPr>
          <a:xfrm>
            <a:off x="6768244" y="4586053"/>
            <a:ext cx="1800200" cy="180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22B6100-FE37-074B-819F-ACA1CB3CA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990600"/>
          </a:xfrm>
        </p:spPr>
        <p:txBody>
          <a:bodyPr/>
          <a:lstStyle/>
          <a:p>
            <a:pPr algn="ctr"/>
            <a:r>
              <a:rPr lang="es-ES" sz="4000" b="1" dirty="0"/>
              <a:t>Luxación GH Anterior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B042EF-B959-EF4D-B33E-C6D02ECD53F8}"/>
              </a:ext>
            </a:extLst>
          </p:cNvPr>
          <p:cNvSpPr txBox="1"/>
          <p:nvPr/>
        </p:nvSpPr>
        <p:spPr>
          <a:xfrm>
            <a:off x="6894831" y="1908582"/>
            <a:ext cx="154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>
                <a:solidFill>
                  <a:srgbClr val="FF0000"/>
                </a:solidFill>
              </a:rPr>
              <a:t>Anteroinferior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FC104F-C7E4-3729-D2FE-531269587D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185" t="-1" b="38470"/>
          <a:stretch/>
        </p:blipFill>
        <p:spPr>
          <a:xfrm flipH="1">
            <a:off x="7397502" y="3329166"/>
            <a:ext cx="1435595" cy="10921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AE539DF4-ACD4-2CFB-71FB-41C9A8FC07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919951"/>
      </p:ext>
    </p:extLst>
  </p:cSld>
  <p:clrMapOvr>
    <a:masterClrMapping/>
  </p:clrMapOvr>
  <p:transition spd="slow" advTm="407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2.3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2|7.1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4|23.5|8.5|8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.5|2.3|11.3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|5.1|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|5.1|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|5.1|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|5.1|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.7|13.6|2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21.4|4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3.7|5.9|2|5.3|3.4|2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22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4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7|4.3|1.1|1.8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4|2.3|3.1|4.7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4|3.1|5.3|5.2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6.7|2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5409</TotalTime>
  <Words>2405</Words>
  <Application>Microsoft Macintosh PowerPoint</Application>
  <PresentationFormat>Presentación en pantalla (4:3)</PresentationFormat>
  <Paragraphs>860</Paragraphs>
  <Slides>76</Slides>
  <Notes>14</Notes>
  <HiddenSlides>0</HiddenSlides>
  <MMClips>76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76</vt:i4>
      </vt:variant>
    </vt:vector>
  </HeadingPairs>
  <TitlesOfParts>
    <vt:vector size="84" baseType="lpstr">
      <vt:lpstr>Arial</vt:lpstr>
      <vt:lpstr>Arial</vt:lpstr>
      <vt:lpstr>Calibri</vt:lpstr>
      <vt:lpstr>Calibri Light</vt:lpstr>
      <vt:lpstr>Wingdings</vt:lpstr>
      <vt:lpstr>Wingdings 2</vt:lpstr>
      <vt:lpstr>Tema de Office</vt:lpstr>
      <vt:lpstr>1_Tema de Office</vt:lpstr>
      <vt:lpstr>LUXACION GLENOHUMERAL ANTERIOR MANEJO 1º EPISODIO </vt:lpstr>
      <vt:lpstr>Contenidos</vt:lpstr>
      <vt:lpstr>Luxación GH</vt:lpstr>
      <vt:lpstr>Luxación GH</vt:lpstr>
      <vt:lpstr>Luxación GH</vt:lpstr>
      <vt:lpstr>Mecanismo Luxación GH Anterior</vt:lpstr>
      <vt:lpstr>Mecanismo Luxación GH Anterior</vt:lpstr>
      <vt:lpstr>Luxación GH Anterior</vt:lpstr>
      <vt:lpstr>Luxación GH Anterior</vt:lpstr>
      <vt:lpstr>Luxación GH Anterior</vt:lpstr>
      <vt:lpstr>Luxación GH Anterior</vt:lpstr>
      <vt:lpstr>Luxación GH Anterior</vt:lpstr>
      <vt:lpstr>Luxación GH Anterior</vt:lpstr>
      <vt:lpstr>Luxación GH Anterior</vt:lpstr>
      <vt:lpstr>Luxación GH Anterior</vt:lpstr>
      <vt:lpstr>Lesión de Bankart</vt:lpstr>
      <vt:lpstr>Bankart Oseo</vt:lpstr>
      <vt:lpstr>Lesión de Hill-Sachs</vt:lpstr>
      <vt:lpstr>Lesión de Hill-Sachs</vt:lpstr>
      <vt:lpstr>Rotura del Manguito Rotador</vt:lpstr>
      <vt:lpstr>Fractura de Tuberosidad Mayor</vt:lpstr>
      <vt:lpstr>Otras Lesiones Asociadas</vt:lpstr>
      <vt:lpstr>Presentación de PowerPoint</vt:lpstr>
      <vt:lpstr>Presentación de PowerPoint</vt:lpstr>
      <vt:lpstr>Manejo Inicial Luxación GH Anterior</vt:lpstr>
      <vt:lpstr>Manejo Inicial Luxación GH Anterior</vt:lpstr>
      <vt:lpstr>Presentación de PowerPoint</vt:lpstr>
      <vt:lpstr>Reducción Luxación GH Anterior</vt:lpstr>
      <vt:lpstr>Técnicas de Reducción</vt:lpstr>
      <vt:lpstr>Reducción Luxación GH Anterior</vt:lpstr>
      <vt:lpstr>Reducción Luxación GH Anterior</vt:lpstr>
      <vt:lpstr>Reducción Luxación GH Anterior</vt:lpstr>
      <vt:lpstr>Reducción Luxación GH Anterior</vt:lpstr>
      <vt:lpstr>Reducción Luxación GH Anterior</vt:lpstr>
      <vt:lpstr>Reducción Luxación GH Anterior</vt:lpstr>
      <vt:lpstr>Reducción Luxación GH Anterior</vt:lpstr>
      <vt:lpstr>Reducción Luxación GH Anterior</vt:lpstr>
      <vt:lpstr>Reducción Luxación GH Anterior</vt:lpstr>
      <vt:lpstr>Reducción Luxación GH Anterior</vt:lpstr>
      <vt:lpstr>Reducción Luxación GH Anterior</vt:lpstr>
      <vt:lpstr>Comparación de Técnicas de Reducción</vt:lpstr>
      <vt:lpstr>Reducción Luxación GH Anterior</vt:lpstr>
      <vt:lpstr>Reducción Luxación GH Anterior</vt:lpstr>
      <vt:lpstr> Luxación GH Anterior Irreductible</vt:lpstr>
      <vt:lpstr>Manejo Post-Reducción  Luxación GH Anterior</vt:lpstr>
      <vt:lpstr>Presentación de PowerPoint</vt:lpstr>
      <vt:lpstr>Manejo Luxación GH Anterior 1º Episodio</vt:lpstr>
      <vt:lpstr>Manejo Luxación GH Anterior 1º Episodio</vt:lpstr>
      <vt:lpstr>Luxación GH Anterior</vt:lpstr>
      <vt:lpstr>Luxación GH Anterior </vt:lpstr>
      <vt:lpstr>Luxación GH Anterior</vt:lpstr>
      <vt:lpstr>Presentación de PowerPoint</vt:lpstr>
      <vt:lpstr>Manejo Conservador Luxación GH Anterior 1º Episodio</vt:lpstr>
      <vt:lpstr>Manejo Conservador Luxación GH Anterior 1º Episodio</vt:lpstr>
      <vt:lpstr>Manejo Conservador Luxación GH Anterior 1º Episodio</vt:lpstr>
      <vt:lpstr>Manejo Conservador Luxación GH Anterior 1º Episodio</vt:lpstr>
      <vt:lpstr>Manejo Conservador  Luxación GH Anterior</vt:lpstr>
      <vt:lpstr>Manejo Conservador  Luxación GH Anterior</vt:lpstr>
      <vt:lpstr>Presentación de PowerPoint</vt:lpstr>
      <vt:lpstr>Manejo Qx. Luxación GH Anterior 1º Episodio </vt:lpstr>
      <vt:lpstr>Manejo Qx. Luxación GH Anterior 1º Episodio </vt:lpstr>
      <vt:lpstr>Presentación de PowerPoint</vt:lpstr>
      <vt:lpstr>Presentación de PowerPoint</vt:lpstr>
      <vt:lpstr>Alternativas Qx. Luxación GH Anterior 1º Episodio </vt:lpstr>
      <vt:lpstr>Alternativas Qx. Luxación GH Anterior 1º Episodio </vt:lpstr>
      <vt:lpstr>Alternativas Qx. Luxación GH Anterior 1º Episodio </vt:lpstr>
      <vt:lpstr>Presentación de PowerPoint</vt:lpstr>
      <vt:lpstr>Manejo Qx. Luxación GH Anterior 1º Episodio </vt:lpstr>
      <vt:lpstr>Manejo Lesión Osea Glenoidea</vt:lpstr>
      <vt:lpstr>Manejo Lesión Osea Glenoidea</vt:lpstr>
      <vt:lpstr>Manejo Definitivo Luxación GH Anterior 1º Episodio </vt:lpstr>
      <vt:lpstr>Manejo Definitivo Luxación GH Anterior 1º Episodio </vt:lpstr>
      <vt:lpstr>Mensaje Para La Casa</vt:lpstr>
      <vt:lpstr>Mensaje Para La Casa</vt:lpstr>
      <vt:lpstr>Mensaje Para La Casa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CRISTOBAL FELIPE DIAZ LORENZO (crdiaz)</dc:creator>
  <cp:lastModifiedBy>ANIBAL DEBANDI CUADRA</cp:lastModifiedBy>
  <cp:revision>128</cp:revision>
  <dcterms:created xsi:type="dcterms:W3CDTF">2023-01-19T17:13:24Z</dcterms:created>
  <dcterms:modified xsi:type="dcterms:W3CDTF">2024-10-29T02:51:10Z</dcterms:modified>
</cp:coreProperties>
</file>