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81" r:id="rId4"/>
    <p:sldId id="260" r:id="rId5"/>
    <p:sldId id="261" r:id="rId6"/>
    <p:sldId id="262" r:id="rId7"/>
    <p:sldId id="268" r:id="rId8"/>
    <p:sldId id="263" r:id="rId9"/>
    <p:sldId id="264" r:id="rId10"/>
    <p:sldId id="270" r:id="rId11"/>
    <p:sldId id="271" r:id="rId12"/>
    <p:sldId id="273" r:id="rId13"/>
    <p:sldId id="274" r:id="rId14"/>
    <p:sldId id="275" r:id="rId15"/>
    <p:sldId id="276" r:id="rId16"/>
    <p:sldId id="277" r:id="rId17"/>
    <p:sldId id="283" r:id="rId18"/>
    <p:sldId id="278" r:id="rId19"/>
    <p:sldId id="285" r:id="rId20"/>
    <p:sldId id="279" r:id="rId21"/>
    <p:sldId id="280" r:id="rId22"/>
    <p:sldId id="282" r:id="rId23"/>
    <p:sldId id="284" r:id="rId24"/>
    <p:sldId id="286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7"/>
    <p:restoredTop sz="92531"/>
  </p:normalViewPr>
  <p:slideViewPr>
    <p:cSldViewPr snapToGrid="0">
      <p:cViewPr>
        <p:scale>
          <a:sx n="100" d="100"/>
          <a:sy n="100" d="100"/>
        </p:scale>
        <p:origin x="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D7965-F4BE-5B40-B1C8-CE2647701E68}" type="datetimeFigureOut">
              <a:rPr lang="es-CL" smtClean="0"/>
              <a:t>09-07-23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93BBD-5079-0E4A-A27F-E7D92092788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102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Definición: Dolor a nivel del antepié, en región plantar, debajo de 1 o mas cabezas de los </a:t>
            </a:r>
            <a:r>
              <a:rPr lang="es-CL" dirty="0" err="1"/>
              <a:t>metarsianos</a:t>
            </a:r>
            <a:r>
              <a:rPr lang="es-CL" dirty="0"/>
              <a:t>.</a:t>
            </a:r>
          </a:p>
          <a:p>
            <a:endParaRPr lang="es-CL" dirty="0"/>
          </a:p>
          <a:p>
            <a:r>
              <a:rPr lang="es-CL" dirty="0"/>
              <a:t>Diversas </a:t>
            </a:r>
            <a:r>
              <a:rPr lang="es-CL" dirty="0" err="1"/>
              <a:t>Etiologias</a:t>
            </a:r>
            <a:r>
              <a:rPr lang="es-CL" dirty="0"/>
              <a:t> de porque se produce la </a:t>
            </a:r>
            <a:r>
              <a:rPr lang="es-CL" dirty="0" err="1"/>
              <a:t>metatarsalgia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939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800" dirty="0" err="1">
                <a:effectLst/>
                <a:latin typeface="TimesLTStd"/>
              </a:rPr>
              <a:t>hese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were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especially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evident</a:t>
            </a:r>
            <a:r>
              <a:rPr lang="es-CL" sz="1800" dirty="0">
                <a:effectLst/>
                <a:latin typeface="TimesLTStd"/>
              </a:rPr>
              <a:t> in </a:t>
            </a:r>
            <a:r>
              <a:rPr lang="es-CL" sz="1800" dirty="0" err="1">
                <a:effectLst/>
                <a:latin typeface="TimesLTStd"/>
              </a:rPr>
              <a:t>shortenings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greater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than</a:t>
            </a:r>
            <a:r>
              <a:rPr lang="es-CL" sz="1800" dirty="0">
                <a:effectLst/>
                <a:latin typeface="TimesLTStd"/>
              </a:rPr>
              <a:t> 3 </a:t>
            </a:r>
            <a:r>
              <a:rPr lang="es-CL" sz="1800" dirty="0" err="1">
                <a:effectLst/>
                <a:latin typeface="TimesLTStd"/>
              </a:rPr>
              <a:t>mm.</a:t>
            </a:r>
            <a:r>
              <a:rPr lang="es-CL" sz="1800" dirty="0">
                <a:effectLst/>
                <a:latin typeface="TimesLTStd"/>
              </a:rPr>
              <a:t> In </a:t>
            </a:r>
            <a:r>
              <a:rPr lang="es-CL" sz="1800" dirty="0" err="1">
                <a:effectLst/>
                <a:latin typeface="TimesLTStd"/>
              </a:rPr>
              <a:t>large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shorten</a:t>
            </a:r>
            <a:r>
              <a:rPr lang="es-CL" sz="1800" dirty="0">
                <a:effectLst/>
                <a:latin typeface="TimesLTStd"/>
              </a:rPr>
              <a:t>- </a:t>
            </a:r>
            <a:r>
              <a:rPr lang="es-CL" sz="1800" dirty="0" err="1">
                <a:effectLst/>
                <a:latin typeface="TimesLTStd"/>
              </a:rPr>
              <a:t>ings</a:t>
            </a:r>
            <a:r>
              <a:rPr lang="es-CL" sz="1800" dirty="0">
                <a:effectLst/>
                <a:latin typeface="TimesLTStd"/>
              </a:rPr>
              <a:t>,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center </a:t>
            </a:r>
            <a:r>
              <a:rPr lang="es-CL" sz="1800" dirty="0" err="1">
                <a:effectLst/>
                <a:latin typeface="TimesLTStd"/>
              </a:rPr>
              <a:t>of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rotation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of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metatarsal</a:t>
            </a:r>
            <a:r>
              <a:rPr lang="es-CL" sz="1800" dirty="0">
                <a:effectLst/>
                <a:latin typeface="TimesLTStd"/>
              </a:rPr>
              <a:t> head </a:t>
            </a:r>
            <a:r>
              <a:rPr lang="es-CL" sz="1800" dirty="0" err="1">
                <a:effectLst/>
                <a:latin typeface="TimesLTStd"/>
              </a:rPr>
              <a:t>would</a:t>
            </a:r>
            <a:r>
              <a:rPr lang="es-CL" sz="1800" dirty="0">
                <a:effectLst/>
                <a:latin typeface="TimesLTStd"/>
              </a:rPr>
              <a:t> be </a:t>
            </a:r>
            <a:r>
              <a:rPr lang="es-CL" sz="1800" dirty="0" err="1">
                <a:effectLst/>
                <a:latin typeface="TimesLTStd"/>
              </a:rPr>
              <a:t>below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center </a:t>
            </a:r>
            <a:r>
              <a:rPr lang="es-CL" sz="1800" dirty="0" err="1">
                <a:effectLst/>
                <a:latin typeface="TimesLTStd"/>
              </a:rPr>
              <a:t>of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action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of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interosseous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muscles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that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would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go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from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functioning</a:t>
            </a:r>
            <a:r>
              <a:rPr lang="es-CL" sz="1800" dirty="0">
                <a:effectLst/>
                <a:latin typeface="TimesLTStd"/>
              </a:rPr>
              <a:t> as plantar </a:t>
            </a:r>
            <a:r>
              <a:rPr lang="es-CL" sz="1800" dirty="0" err="1">
                <a:effectLst/>
                <a:latin typeface="TimesLTStd"/>
              </a:rPr>
              <a:t>flexors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to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functioning</a:t>
            </a:r>
            <a:r>
              <a:rPr lang="es-CL" sz="1800" dirty="0">
                <a:effectLst/>
                <a:latin typeface="TimesLTStd"/>
              </a:rPr>
              <a:t> as </a:t>
            </a:r>
            <a:r>
              <a:rPr lang="es-CL" sz="1800" dirty="0" err="1">
                <a:effectLst/>
                <a:latin typeface="TimesLTStd"/>
              </a:rPr>
              <a:t>dorsiflexors</a:t>
            </a:r>
            <a:r>
              <a:rPr lang="es-CL" sz="1800" dirty="0">
                <a:effectLst/>
                <a:latin typeface="TimesLTStd"/>
              </a:rPr>
              <a:t>. </a:t>
            </a:r>
            <a:r>
              <a:rPr lang="es-CL" sz="1800" dirty="0" err="1">
                <a:effectLst/>
                <a:latin typeface="TimesLTStd"/>
              </a:rPr>
              <a:t>To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avoid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these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complications</a:t>
            </a:r>
            <a:r>
              <a:rPr lang="es-CL" sz="1800" dirty="0">
                <a:effectLst/>
                <a:latin typeface="TimesLTStd"/>
              </a:rPr>
              <a:t>, Maceira [</a:t>
            </a:r>
            <a:r>
              <a:rPr lang="es-CL" sz="1800" dirty="0">
                <a:solidFill>
                  <a:srgbClr val="0000FF"/>
                </a:solidFill>
                <a:effectLst/>
                <a:latin typeface="TimesLTStd"/>
              </a:rPr>
              <a:t>21</a:t>
            </a:r>
            <a:r>
              <a:rPr lang="es-CL" sz="1800" dirty="0">
                <a:effectLst/>
                <a:latin typeface="TimesLTStd"/>
              </a:rPr>
              <a:t>] popular- </a:t>
            </a:r>
            <a:r>
              <a:rPr lang="es-CL" sz="1800" dirty="0" err="1">
                <a:effectLst/>
                <a:latin typeface="TimesLTStd"/>
              </a:rPr>
              <a:t>ized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triple </a:t>
            </a:r>
            <a:r>
              <a:rPr lang="es-CL" sz="1800" dirty="0" err="1">
                <a:effectLst/>
                <a:latin typeface="TimesLTStd"/>
              </a:rPr>
              <a:t>cut</a:t>
            </a:r>
            <a:r>
              <a:rPr lang="es-CL" sz="1800" dirty="0">
                <a:effectLst/>
                <a:latin typeface="TimesLTStd"/>
              </a:rPr>
              <a:t> (triple Weil), </a:t>
            </a:r>
            <a:r>
              <a:rPr lang="es-CL" sz="1800" dirty="0" err="1">
                <a:effectLst/>
                <a:latin typeface="TimesLTStd"/>
              </a:rPr>
              <a:t>achieving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that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center </a:t>
            </a:r>
            <a:r>
              <a:rPr lang="es-CL" sz="1800" dirty="0" err="1">
                <a:effectLst/>
                <a:latin typeface="TimesLTStd"/>
              </a:rPr>
              <a:t>of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rotation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of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the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sz="1800" dirty="0" err="1">
                <a:effectLst/>
                <a:latin typeface="TimesLTStd"/>
              </a:rPr>
              <a:t>metatarsal</a:t>
            </a:r>
            <a:r>
              <a:rPr lang="es-CL" sz="1800" dirty="0">
                <a:effectLst/>
                <a:latin typeface="TimesLTStd"/>
              </a:rPr>
              <a:t> 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6306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Tendecia</a:t>
            </a:r>
            <a:r>
              <a:rPr lang="es-CL" dirty="0"/>
              <a:t> actual a la cirugía mis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178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Entende</a:t>
            </a:r>
            <a:r>
              <a:rPr lang="es-CL" dirty="0"/>
              <a:t> como caminamos !! </a:t>
            </a:r>
          </a:p>
          <a:p>
            <a:r>
              <a:rPr lang="es-CL" dirty="0"/>
              <a:t>No todos los metatarsianos son iguales </a:t>
            </a:r>
          </a:p>
          <a:p>
            <a:endParaRPr lang="es-CL" dirty="0"/>
          </a:p>
          <a:p>
            <a:r>
              <a:rPr lang="es-CL" dirty="0"/>
              <a:t>1 Tibia Rota hacia anterior hasta que el pie tiene contacto con el suelo. 1er </a:t>
            </a:r>
            <a:r>
              <a:rPr lang="es-CL" dirty="0" err="1"/>
              <a:t>rocker</a:t>
            </a:r>
            <a:r>
              <a:rPr lang="es-CL" dirty="0"/>
              <a:t> o </a:t>
            </a:r>
            <a:r>
              <a:rPr lang="es-CL" dirty="0" err="1"/>
              <a:t>rocker</a:t>
            </a:r>
            <a:r>
              <a:rPr lang="es-CL" dirty="0"/>
              <a:t> </a:t>
            </a:r>
            <a:r>
              <a:rPr lang="es-CL" dirty="0" err="1"/>
              <a:t>talon</a:t>
            </a:r>
            <a:endParaRPr lang="es-CL" dirty="0"/>
          </a:p>
          <a:p>
            <a:endParaRPr lang="es-CL" dirty="0"/>
          </a:p>
          <a:p>
            <a:r>
              <a:rPr lang="es-CL" dirty="0"/>
              <a:t>2 Ya pie plantígrado con el contacto total. Tibia Rota en relación a talo. 2 </a:t>
            </a:r>
            <a:r>
              <a:rPr lang="es-CL" dirty="0" err="1"/>
              <a:t>rocker</a:t>
            </a:r>
            <a:r>
              <a:rPr lang="es-CL" dirty="0"/>
              <a:t> o </a:t>
            </a:r>
            <a:r>
              <a:rPr lang="es-CL" dirty="0" err="1"/>
              <a:t>rocker</a:t>
            </a:r>
            <a:r>
              <a:rPr lang="es-CL" dirty="0"/>
              <a:t> tobillo</a:t>
            </a:r>
          </a:p>
          <a:p>
            <a:endParaRPr lang="es-CL" dirty="0"/>
          </a:p>
          <a:p>
            <a:r>
              <a:rPr lang="es-CL" dirty="0"/>
              <a:t>3 Centro de masa del cuerpo esta anterior al pie. Tibia rota en relación a </a:t>
            </a:r>
            <a:r>
              <a:rPr lang="es-CL" dirty="0" err="1"/>
              <a:t>artriculacion</a:t>
            </a:r>
            <a:r>
              <a:rPr lang="es-CL" dirty="0"/>
              <a:t> metatarsofalángicas </a:t>
            </a:r>
            <a:r>
              <a:rPr lang="es-CL" dirty="0" err="1"/>
              <a:t>miertras</a:t>
            </a:r>
            <a:r>
              <a:rPr lang="es-CL" dirty="0"/>
              <a:t> se genera la fase propulsiva del </a:t>
            </a:r>
            <a:r>
              <a:rPr lang="es-CL" dirty="0" err="1"/>
              <a:t>antepir</a:t>
            </a:r>
            <a:r>
              <a:rPr lang="es-CL" dirty="0"/>
              <a:t>. 3 </a:t>
            </a:r>
            <a:r>
              <a:rPr lang="es-CL" dirty="0" err="1"/>
              <a:t>rocker</a:t>
            </a:r>
            <a:r>
              <a:rPr lang="es-CL" dirty="0"/>
              <a:t> o </a:t>
            </a:r>
            <a:r>
              <a:rPr lang="es-CL" dirty="0" err="1"/>
              <a:t>rocker</a:t>
            </a:r>
            <a:r>
              <a:rPr lang="es-CL" dirty="0"/>
              <a:t> del </a:t>
            </a:r>
            <a:r>
              <a:rPr lang="es-CL" dirty="0" err="1"/>
              <a:t>antepie</a:t>
            </a:r>
            <a:r>
              <a:rPr lang="es-CL" dirty="0"/>
              <a:t>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393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801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331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2do </a:t>
            </a:r>
            <a:r>
              <a:rPr lang="es-CL" dirty="0" err="1"/>
              <a:t>rocker</a:t>
            </a:r>
            <a:r>
              <a:rPr lang="es-CL" dirty="0"/>
              <a:t> </a:t>
            </a:r>
          </a:p>
          <a:p>
            <a:r>
              <a:rPr lang="es-CL" dirty="0"/>
              <a:t>la importancia acortamiento </a:t>
            </a:r>
            <a:r>
              <a:rPr lang="es-CL" dirty="0" err="1"/>
              <a:t>gastrosoleo</a:t>
            </a:r>
            <a:r>
              <a:rPr lang="es-CL" dirty="0"/>
              <a:t> funcional principal</a:t>
            </a:r>
          </a:p>
          <a:p>
            <a:r>
              <a:rPr lang="es-CL" dirty="0"/>
              <a:t>mas frecuenten en pacientes con pies cavo varo que por </a:t>
            </a:r>
            <a:r>
              <a:rPr lang="es-CL" dirty="0" err="1"/>
              <a:t>fisiopatologia</a:t>
            </a:r>
            <a:r>
              <a:rPr lang="es-CL" dirty="0"/>
              <a:t> esta involucrado este complejo</a:t>
            </a:r>
          </a:p>
          <a:p>
            <a:endParaRPr lang="es-CL" dirty="0"/>
          </a:p>
          <a:p>
            <a:r>
              <a:rPr lang="es-CL" dirty="0"/>
              <a:t>genera su </a:t>
            </a:r>
            <a:r>
              <a:rPr lang="es-CL" dirty="0" err="1"/>
              <a:t>funcion</a:t>
            </a:r>
            <a:r>
              <a:rPr lang="es-CL" dirty="0"/>
              <a:t> en DF de tobillo</a:t>
            </a:r>
          </a:p>
          <a:p>
            <a:endParaRPr lang="es-CL" dirty="0"/>
          </a:p>
          <a:p>
            <a:r>
              <a:rPr lang="es-CL" dirty="0"/>
              <a:t>pies cavo </a:t>
            </a:r>
            <a:r>
              <a:rPr lang="es-CL" dirty="0" err="1"/>
              <a:t>varos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792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relarcion</a:t>
            </a:r>
            <a:r>
              <a:rPr lang="es-CL" dirty="0"/>
              <a:t> normal o </a:t>
            </a:r>
            <a:r>
              <a:rPr lang="es-CL" dirty="0" err="1"/>
              <a:t>armonica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 err="1"/>
              <a:t>index</a:t>
            </a:r>
            <a:r>
              <a:rPr lang="es-CL" dirty="0"/>
              <a:t> plus m1 &gt; m2</a:t>
            </a:r>
          </a:p>
          <a:p>
            <a:r>
              <a:rPr lang="es-CL" dirty="0" err="1"/>
              <a:t>indesx</a:t>
            </a:r>
            <a:r>
              <a:rPr lang="es-CL" dirty="0"/>
              <a:t> plus </a:t>
            </a:r>
            <a:r>
              <a:rPr lang="es-CL" dirty="0" err="1"/>
              <a:t>minus</a:t>
            </a:r>
            <a:r>
              <a:rPr lang="es-CL" dirty="0"/>
              <a:t> m2 = m1</a:t>
            </a:r>
          </a:p>
          <a:p>
            <a:r>
              <a:rPr lang="es-CL" dirty="0" err="1"/>
              <a:t>index</a:t>
            </a:r>
            <a:r>
              <a:rPr lang="es-CL" dirty="0"/>
              <a:t> </a:t>
            </a:r>
            <a:r>
              <a:rPr lang="es-CL" dirty="0" err="1"/>
              <a:t>minus</a:t>
            </a:r>
            <a:r>
              <a:rPr lang="es-CL" dirty="0"/>
              <a:t> m1 &lt;  m2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3074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ciclo de la marcha</a:t>
            </a:r>
          </a:p>
          <a:p>
            <a:r>
              <a:rPr lang="es-CL" dirty="0" err="1"/>
              <a:t>rocker</a:t>
            </a:r>
            <a:endParaRPr lang="es-CL" dirty="0"/>
          </a:p>
          <a:p>
            <a:r>
              <a:rPr lang="es-CL" dirty="0" err="1"/>
              <a:t>sobrereclutamiento</a:t>
            </a:r>
            <a:r>
              <a:rPr lang="es-CL" dirty="0"/>
              <a:t> de extensores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46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Tto</a:t>
            </a:r>
            <a:r>
              <a:rPr lang="es-CL" dirty="0"/>
              <a:t> </a:t>
            </a:r>
            <a:r>
              <a:rPr lang="es-CL" dirty="0" err="1"/>
              <a:t>ortopedico</a:t>
            </a:r>
            <a:r>
              <a:rPr lang="es-CL" dirty="0"/>
              <a:t>: 4 – 6  meses mayor </a:t>
            </a:r>
            <a:r>
              <a:rPr lang="es-CL" dirty="0" err="1"/>
              <a:t>eficacion</a:t>
            </a:r>
            <a:r>
              <a:rPr lang="es-CL" dirty="0"/>
              <a:t>, luego falla de </a:t>
            </a:r>
            <a:r>
              <a:rPr lang="es-CL" dirty="0" err="1"/>
              <a:t>tto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924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Va depender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93BBD-5079-0E4A-A27F-E7D920927886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570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AB1A63-5751-D6A6-0917-D72D92CB5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8361A3-BA96-4813-7909-716BA5595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05D50F-3262-66A5-FA6D-A276905E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E7E3EA-51D7-DE9E-FDEA-D5DA199A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36E0A7-4C36-79DC-CA14-EACB172A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534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C8D5B-BB79-795E-5124-9958B3626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EB0779-CD88-39A3-A526-4653A74F5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57C20B-1321-740B-3FC2-9BB7D471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C75FF3-A513-584A-2A91-44EB70332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8E247A-045B-C979-2DD7-A00B7F4B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255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919E6D-A84E-B02D-A572-CF8DB3CE5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9B3EC6-CC40-826D-D980-EAFE261A4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5FE614-FC0C-5BA7-973E-82266F34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3B0744-F8EC-44DE-75DB-9AD9AFD2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4875EF-0A6C-A59B-C087-DD9789E7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347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0EE21-ADF2-CE03-A604-140B22586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778BD7-CE09-25EF-2D5E-66FEE4DA2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AB731-7AFA-51D5-973A-D93CB1CE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46EB2-5B75-83F0-AFD2-0C3B9ED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621F4-334F-269E-3E18-2FFA490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01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12B06-AD77-31E6-AFC1-75BBE0BD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71BB4C-B072-F3AF-2AB5-A7213EBE9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C71A04-E409-6F1F-D781-231DC444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BD7653-F651-B8C7-2432-706D32EB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41B5F8-E8D9-55AE-C094-A1ACE379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934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202C7A-0568-54F7-7B3A-A9D88D98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35D146-3DDC-F394-5B5B-B8666EDA4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7B5D11-336B-2200-AA73-7628B0D22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4D1447-7086-4A7A-C0C4-DE294E45F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1BE8ED-BBC0-1C14-4523-62F021F4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7B60C6-7ECD-FAF1-8CD3-916E10BB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595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ED841-CE04-F368-338E-CA5A0AC1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BEBBDB-CC44-F066-D481-3B7E3A11F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AF3AA8-C817-5C93-15C7-8997FABF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19B3CE-48B5-13A5-9E96-4F155F72E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DF5864-8701-CEE6-0876-853D5D5E1E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42BEC0-5C2A-81E0-B126-6776312F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D6A855-297A-6F7A-6841-AB1F849D0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186F24-F03E-3D69-09AB-529F2C80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361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F33E1-3DB8-10C5-9996-9A6B5B22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63CED8-09E3-CBDD-4128-451822BC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54AC64-5EFB-1A36-C646-E3C8C58CA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C1B1A0-2B4D-C12B-F65C-0E3DCF15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895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113FB6-775A-D548-10F0-135DB87FD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3C6521-0F09-9B5D-00AA-E024EA80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255BEA-277E-FD60-36C6-E12E442E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749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41E67-E0EE-0E23-F1B8-69EB4480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6EAC0-FB5E-F758-F9B3-8DD56A02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4FBAD7-AE1C-DA3C-C282-C2C348660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1C6B1F-87D6-CC09-A84A-C3E874BB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DE7292-19CB-7824-DF59-734760C0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636F13-F50F-DE23-523E-535F46B2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615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B2DD61-3FE5-DD01-769B-C3C48954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C0DDBE-6A8E-2514-3A6E-771678D65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9AB6F2-9BE4-8A36-1508-ED0E6979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33030E-7E12-736D-962E-93C28DFE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E58901-C822-7E7E-2598-DFBAF5D3F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50080C-B936-2C0D-D008-CDAFA67C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2024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366B24-A584-501A-8E4F-0C0D8504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6DD8C4-0CA2-49CA-6F8E-E5241DFE8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58176B-275E-B2B7-D38A-EED185D82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99B64-0F8E-5C40-9BDA-1CAA8D156F69}" type="datetimeFigureOut">
              <a:rPr lang="es-CL" smtClean="0"/>
              <a:t>02-07-23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54244-7157-A031-FCCA-DDE1242C0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7DD796-FF78-4A05-47CB-5C4D088BC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2A65D-6AE9-434B-A328-5F2631A2820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314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2.m4a"/><Relationship Id="rId7" Type="http://schemas.openxmlformats.org/officeDocument/2006/relationships/image" Target="../media/image27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2A1052-F13D-D706-3746-EBC8B71E9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pPr algn="l"/>
            <a:r>
              <a:rPr lang="es-CL" sz="5400" dirty="0" err="1"/>
              <a:t>Metatarsalgia</a:t>
            </a:r>
            <a:r>
              <a:rPr lang="es-CL" sz="5400" dirty="0"/>
              <a:t>: Manejo y Osteotomías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64D406-E3A2-62DC-8B8F-6F6A99855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50431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CL" sz="2000" b="1" dirty="0"/>
              <a:t>Dr. Francisco Sabah V.</a:t>
            </a:r>
          </a:p>
          <a:p>
            <a:pPr algn="l"/>
            <a:r>
              <a:rPr lang="es-CL" sz="2000" dirty="0"/>
              <a:t>Cirugía de Tobillo y Pie</a:t>
            </a:r>
          </a:p>
          <a:p>
            <a:pPr algn="l"/>
            <a:r>
              <a:rPr lang="es-CL" sz="2000" dirty="0"/>
              <a:t>Hospital San José – Clínica INDISA</a:t>
            </a:r>
          </a:p>
          <a:p>
            <a:pPr algn="l"/>
            <a:r>
              <a:rPr lang="es-CL" sz="2000" dirty="0"/>
              <a:t>Julio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C4922AF-FB94-813E-99C5-831D097D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6886" y="62568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0DD799-AD15-F38F-8EA1-3F58B6A2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069" y="3740290"/>
            <a:ext cx="4708833" cy="263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udio 23">
            <a:extLst>
              <a:ext uri="{FF2B5EF4-FFF2-40B4-BE49-F238E27FC236}">
                <a16:creationId xmlns:a16="http://schemas.microsoft.com/office/drawing/2014/main" id="{84898065-B662-8F52-D1A8-757A87E6C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2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9"/>
    </mc:Choice>
    <mc:Fallback>
      <p:transition spd="slow" advTm="1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C8E00-EE97-00E1-EE68-0D6D467A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BD486-7934-10D0-9EDE-C7CD2D800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CL" dirty="0"/>
              <a:t>Examinar ”Leer” la planta del pie</a:t>
            </a:r>
          </a:p>
          <a:p>
            <a:endParaRPr lang="es-CL" dirty="0"/>
          </a:p>
          <a:p>
            <a:r>
              <a:rPr lang="es-CL" b="1" dirty="0"/>
              <a:t>Marcha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  <a:p>
            <a:r>
              <a:rPr lang="es-CL" dirty="0"/>
              <a:t>Queratosis</a:t>
            </a:r>
          </a:p>
          <a:p>
            <a:pPr lvl="1"/>
            <a:r>
              <a:rPr lang="es-CL" dirty="0"/>
              <a:t>Mecanismo de stress </a:t>
            </a:r>
          </a:p>
          <a:p>
            <a:endParaRPr lang="es-CL" dirty="0"/>
          </a:p>
          <a:p>
            <a:r>
              <a:rPr lang="es-CL" dirty="0"/>
              <a:t>Alineamiento de pie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Complejo Gastro Soleo (</a:t>
            </a:r>
            <a:r>
              <a:rPr lang="es-CL" sz="1800" dirty="0" err="1">
                <a:effectLst/>
                <a:latin typeface="TimesLTStd"/>
              </a:rPr>
              <a:t>Silfverskiöld</a:t>
            </a:r>
            <a:r>
              <a:rPr lang="es-CL" sz="1800" dirty="0">
                <a:effectLst/>
                <a:latin typeface="TimesLTStd"/>
              </a:rPr>
              <a:t> </a:t>
            </a:r>
            <a:r>
              <a:rPr lang="es-CL" dirty="0"/>
              <a:t>)</a:t>
            </a:r>
          </a:p>
          <a:p>
            <a:pPr lvl="1"/>
            <a:r>
              <a:rPr lang="es-CL" dirty="0"/>
              <a:t>(+) GS es responsable equino </a:t>
            </a:r>
          </a:p>
          <a:p>
            <a:pPr lvl="1"/>
            <a:endParaRPr lang="es-CL" dirty="0"/>
          </a:p>
          <a:p>
            <a:r>
              <a:rPr lang="es-CL" dirty="0"/>
              <a:t>¿En que fase de la marcha se produce el dolor?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5BF6E3-6C91-640D-CA9B-E42C11404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062" y="1233048"/>
            <a:ext cx="4749938" cy="4391903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508D2504-F8D2-544B-6547-4756764AE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0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763"/>
    </mc:Choice>
    <mc:Fallback>
      <p:transition spd="slow" advTm="112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80816F2-EFB0-44E7-94C9-B65CB34DF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C02744-5874-9091-0908-0E0968C8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897"/>
            <a:ext cx="5998043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/>
              <a:t>Queratosis</a:t>
            </a:r>
            <a:r>
              <a:rPr lang="en-US" sz="4000" dirty="0"/>
              <a:t> 2do Rocker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8D3C024-05AC-5A64-730D-24D6C9001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5998043" cy="2588458"/>
          </a:xfrm>
        </p:spPr>
        <p:txBody>
          <a:bodyPr>
            <a:normAutofit/>
          </a:bodyPr>
          <a:lstStyle/>
          <a:p>
            <a:r>
              <a:rPr lang="en-US" sz="2000" dirty="0" err="1"/>
              <a:t>Estrictamente</a:t>
            </a:r>
            <a:r>
              <a:rPr lang="en-US" sz="2000" dirty="0"/>
              <a:t> plantar a cabeza de MTT</a:t>
            </a:r>
          </a:p>
          <a:p>
            <a:endParaRPr lang="en-US" sz="2000" dirty="0"/>
          </a:p>
          <a:p>
            <a:r>
              <a:rPr lang="en-US" sz="2000" dirty="0" err="1"/>
              <a:t>Complejo</a:t>
            </a:r>
            <a:r>
              <a:rPr lang="en-US" sz="2000" dirty="0"/>
              <a:t> Gastro </a:t>
            </a:r>
            <a:r>
              <a:rPr lang="en-US" sz="2000" dirty="0" err="1"/>
              <a:t>soleo</a:t>
            </a:r>
            <a:r>
              <a:rPr lang="en-US" sz="2000" dirty="0"/>
              <a:t> </a:t>
            </a:r>
            <a:r>
              <a:rPr lang="en-US" sz="2000" dirty="0" err="1"/>
              <a:t>rol</a:t>
            </a:r>
            <a:r>
              <a:rPr lang="en-US" sz="2000" dirty="0"/>
              <a:t> </a:t>
            </a:r>
            <a:r>
              <a:rPr lang="en-US" sz="2000" dirty="0" err="1"/>
              <a:t>importante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FD36DA8-94B7-EDA5-E225-61D6D6433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462"/>
          <a:stretch/>
        </p:blipFill>
        <p:spPr>
          <a:xfrm>
            <a:off x="7656497" y="557189"/>
            <a:ext cx="3885234" cy="5747358"/>
          </a:xfrm>
          <a:prstGeom prst="rect">
            <a:avLst/>
          </a:prstGeom>
        </p:spPr>
      </p:pic>
      <p:pic>
        <p:nvPicPr>
          <p:cNvPr id="18" name="Audio 17">
            <a:extLst>
              <a:ext uri="{FF2B5EF4-FFF2-40B4-BE49-F238E27FC236}">
                <a16:creationId xmlns:a16="http://schemas.microsoft.com/office/drawing/2014/main" id="{C64AABFB-8A3E-AB8F-8A8C-97B58D943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2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9"/>
    </mc:Choice>
    <mc:Fallback>
      <p:transition spd="slow" advTm="1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D54F3F-9543-14FA-3709-7595030E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6" y="525194"/>
            <a:ext cx="4840354" cy="2806506"/>
          </a:xfrm>
        </p:spPr>
        <p:txBody>
          <a:bodyPr anchor="b">
            <a:normAutofit/>
          </a:bodyPr>
          <a:lstStyle/>
          <a:p>
            <a:r>
              <a:rPr lang="es-CL" sz="4000" dirty="0"/>
              <a:t>Queratosis 3er </a:t>
            </a:r>
            <a:r>
              <a:rPr lang="es-CL" sz="4000" dirty="0" err="1"/>
              <a:t>Rocker</a:t>
            </a:r>
            <a:endParaRPr lang="es-CL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671384-6472-9B01-94F2-0504B3D9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25" y="3526301"/>
            <a:ext cx="3986156" cy="2588458"/>
          </a:xfrm>
        </p:spPr>
        <p:txBody>
          <a:bodyPr>
            <a:normAutofit/>
          </a:bodyPr>
          <a:lstStyle/>
          <a:p>
            <a:r>
              <a:rPr lang="es-CL" sz="2000" dirty="0"/>
              <a:t>Queratosis difusa</a:t>
            </a:r>
          </a:p>
          <a:p>
            <a:endParaRPr lang="es-CL" sz="2000" dirty="0"/>
          </a:p>
          <a:p>
            <a:r>
              <a:rPr lang="es-CL" sz="2000" dirty="0"/>
              <a:t>No esta limitada solo un MTT</a:t>
            </a:r>
          </a:p>
          <a:p>
            <a:endParaRPr lang="es-CL" sz="2000" dirty="0"/>
          </a:p>
          <a:p>
            <a:endParaRPr lang="es-CL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16DE10-9ED3-709A-9305-2EE935C4C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97"/>
          <a:stretch/>
        </p:blipFill>
        <p:spPr>
          <a:xfrm>
            <a:off x="4824356" y="360024"/>
            <a:ext cx="6830817" cy="6137951"/>
          </a:xfrm>
          <a:prstGeom prst="rect">
            <a:avLst/>
          </a:prstGeom>
        </p:spPr>
      </p:pic>
      <p:pic>
        <p:nvPicPr>
          <p:cNvPr id="16" name="Audio 15">
            <a:extLst>
              <a:ext uri="{FF2B5EF4-FFF2-40B4-BE49-F238E27FC236}">
                <a16:creationId xmlns:a16="http://schemas.microsoft.com/office/drawing/2014/main" id="{C7EDD8EC-2C12-6B92-026A-D39BE24F5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4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96"/>
    </mc:Choice>
    <mc:Fallback>
      <p:transition spd="slow" advTm="2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1E6AA0-F081-0D22-185C-AC49A4A2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3986156" cy="2806506"/>
          </a:xfrm>
        </p:spPr>
        <p:txBody>
          <a:bodyPr anchor="b">
            <a:normAutofit/>
          </a:bodyPr>
          <a:lstStyle/>
          <a:p>
            <a:r>
              <a:rPr lang="es-CL" sz="4000" dirty="0"/>
              <a:t>Estudio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CB9764DB-9EC7-701F-DF9B-16FB67A9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44" y="3429000"/>
            <a:ext cx="3986156" cy="2588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L" sz="2000" dirty="0"/>
          </a:p>
          <a:p>
            <a:pPr marL="0" indent="0" algn="ctr">
              <a:buNone/>
            </a:pPr>
            <a:endParaRPr lang="es-CL" sz="2000" dirty="0"/>
          </a:p>
          <a:p>
            <a:pPr marL="0" indent="0" algn="ctr">
              <a:buNone/>
            </a:pPr>
            <a:endParaRPr lang="es-CL" sz="2000" dirty="0"/>
          </a:p>
          <a:p>
            <a:pPr marL="0" indent="0" algn="ctr">
              <a:buNone/>
            </a:pPr>
            <a:r>
              <a:rPr lang="es-CL" sz="4000" dirty="0" err="1"/>
              <a:t>Rx</a:t>
            </a:r>
            <a:r>
              <a:rPr lang="es-CL" sz="4000" dirty="0"/>
              <a:t> con Carga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93B6FC-7C6D-37A1-9516-5D711CAED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4" r="6599"/>
          <a:stretch/>
        </p:blipFill>
        <p:spPr>
          <a:xfrm>
            <a:off x="5091245" y="457324"/>
            <a:ext cx="6830817" cy="6137951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E95C7531-AB05-4CAB-4557-99CB932B2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1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09"/>
    </mc:Choice>
    <mc:Fallback>
      <p:transition spd="slow" advTm="4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4A8493-65D9-616C-0437-94A0CEB5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s-CL" sz="3400"/>
              <a:t>Tratamiento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160ADD-DA40-5588-1339-56409EE64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1400" dirty="0"/>
              <a:t>Conservador (Siempre)</a:t>
            </a:r>
          </a:p>
          <a:p>
            <a:pPr marL="0" indent="0">
              <a:buNone/>
            </a:pPr>
            <a:endParaRPr lang="es-CL" sz="1400" dirty="0"/>
          </a:p>
          <a:p>
            <a:pPr marL="514350" indent="-514350">
              <a:buFont typeface="+mj-lt"/>
              <a:buAutoNum type="arabicPeriod"/>
            </a:pPr>
            <a:r>
              <a:rPr lang="es-CL" sz="1400" dirty="0"/>
              <a:t>Medidas Generales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sz="1400" dirty="0"/>
              <a:t>Elongación complejo </a:t>
            </a:r>
            <a:r>
              <a:rPr lang="es-CL" sz="1400" dirty="0" err="1"/>
              <a:t>Gastrosoleo</a:t>
            </a:r>
            <a:r>
              <a:rPr lang="es-CL" sz="1400" dirty="0"/>
              <a:t> </a:t>
            </a:r>
          </a:p>
          <a:p>
            <a:pPr marL="457200" lvl="1" indent="0">
              <a:buNone/>
            </a:pPr>
            <a:endParaRPr lang="es-CL" sz="1400" dirty="0"/>
          </a:p>
          <a:p>
            <a:pPr marL="514350" indent="-514350">
              <a:buFont typeface="+mj-lt"/>
              <a:buAutoNum type="arabicPeriod"/>
            </a:pPr>
            <a:r>
              <a:rPr lang="es-CL" sz="1400" dirty="0"/>
              <a:t>Antiinflamatorios</a:t>
            </a:r>
          </a:p>
          <a:p>
            <a:pPr marL="514350" indent="-514350">
              <a:buFont typeface="+mj-lt"/>
              <a:buAutoNum type="arabicPeriod"/>
            </a:pPr>
            <a:endParaRPr lang="es-CL" sz="1400" dirty="0"/>
          </a:p>
          <a:p>
            <a:pPr marL="514350" indent="-514350">
              <a:buFont typeface="+mj-lt"/>
              <a:buAutoNum type="arabicPeriod"/>
            </a:pPr>
            <a:r>
              <a:rPr lang="es-CL" sz="1400" b="1" dirty="0"/>
              <a:t>Plantillas Ortopédicas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sz="1400" b="1" dirty="0"/>
              <a:t>Barra </a:t>
            </a:r>
            <a:r>
              <a:rPr lang="es-CL" sz="1400" b="1" dirty="0" err="1"/>
              <a:t>retrocapital</a:t>
            </a:r>
            <a:endParaRPr lang="es-CL" sz="1400" b="1" dirty="0"/>
          </a:p>
          <a:p>
            <a:pPr marL="971550" lvl="1" indent="-514350">
              <a:buFont typeface="+mj-lt"/>
              <a:buAutoNum type="arabicPeriod"/>
            </a:pPr>
            <a:r>
              <a:rPr lang="es-CL" sz="1400" b="1" dirty="0" err="1"/>
              <a:t>Boton</a:t>
            </a:r>
            <a:endParaRPr lang="es-CL" sz="1400" b="1" dirty="0"/>
          </a:p>
          <a:p>
            <a:pPr marL="971550" lvl="1" indent="-514350">
              <a:buFont typeface="+mj-lt"/>
              <a:buAutoNum type="arabicPeriod"/>
            </a:pPr>
            <a:r>
              <a:rPr lang="es-CL" sz="1400" b="1" dirty="0"/>
              <a:t>Soportes Arco</a:t>
            </a:r>
          </a:p>
          <a:p>
            <a:pPr marL="514350" indent="-514350">
              <a:buFont typeface="+mj-lt"/>
              <a:buAutoNum type="arabicPeriod"/>
            </a:pPr>
            <a:endParaRPr lang="es-CL" sz="1800" b="1" dirty="0"/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Calzado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CL" sz="1400" dirty="0"/>
              <a:t>Suela Blanda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EA4606-E599-AF9C-D9AE-06C3CA072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935" y="517600"/>
            <a:ext cx="2386584" cy="27432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2D6A7AD-8FB1-2EF5-70A5-5B48858E7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3275" y="3958621"/>
            <a:ext cx="4326455" cy="221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udio 26">
            <a:extLst>
              <a:ext uri="{FF2B5EF4-FFF2-40B4-BE49-F238E27FC236}">
                <a16:creationId xmlns:a16="http://schemas.microsoft.com/office/drawing/2014/main" id="{D1D885CE-BA97-B240-2A25-391F2289E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9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73"/>
    </mc:Choice>
    <mc:Fallback>
      <p:transition spd="slow" advTm="210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30A0B-FFAB-3704-3F8A-DE1FFA73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 Quirúrgico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C0F300-5396-3C8C-289D-AB4963DC5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dirty="0"/>
              <a:t>Objetivos</a:t>
            </a:r>
          </a:p>
          <a:p>
            <a:pPr lvl="1"/>
            <a:r>
              <a:rPr lang="es-CL" dirty="0"/>
              <a:t>Pie sin dolor</a:t>
            </a:r>
          </a:p>
          <a:p>
            <a:pPr lvl="1"/>
            <a:r>
              <a:rPr lang="es-CL" dirty="0" err="1"/>
              <a:t>Plantigrado</a:t>
            </a:r>
            <a:endParaRPr lang="es-CL" dirty="0"/>
          </a:p>
          <a:p>
            <a:pPr lvl="1"/>
            <a:r>
              <a:rPr lang="es-CL" dirty="0"/>
              <a:t>Funcional</a:t>
            </a:r>
          </a:p>
          <a:p>
            <a:pPr marL="457200" lvl="1" indent="0">
              <a:buNone/>
            </a:pPr>
            <a:endParaRPr lang="es-CL" dirty="0"/>
          </a:p>
          <a:p>
            <a:pPr lvl="1"/>
            <a:endParaRPr lang="es-CL" dirty="0"/>
          </a:p>
          <a:p>
            <a:r>
              <a:rPr lang="es-CL" dirty="0"/>
              <a:t>Cirugía</a:t>
            </a:r>
          </a:p>
          <a:p>
            <a:pPr lvl="1"/>
            <a:r>
              <a:rPr lang="es-CL" dirty="0"/>
              <a:t>OTT Distal</a:t>
            </a:r>
          </a:p>
          <a:p>
            <a:pPr lvl="1"/>
            <a:r>
              <a:rPr lang="es-CL" dirty="0"/>
              <a:t>OTT MIS (Tipo DMMO)</a:t>
            </a:r>
          </a:p>
          <a:p>
            <a:pPr lvl="1"/>
            <a:r>
              <a:rPr lang="es-CL" dirty="0"/>
              <a:t>Alargamiento </a:t>
            </a:r>
            <a:r>
              <a:rPr lang="es-CL" dirty="0" err="1"/>
              <a:t>Gastrosoleo</a:t>
            </a:r>
            <a:endParaRPr lang="es-CL" dirty="0"/>
          </a:p>
          <a:p>
            <a:pPr lvl="1"/>
            <a:r>
              <a:rPr lang="es-CL" dirty="0"/>
              <a:t>OTT Proximales</a:t>
            </a:r>
          </a:p>
          <a:p>
            <a:pPr lvl="1"/>
            <a:r>
              <a:rPr lang="es-CL" dirty="0"/>
              <a:t>Mixto</a:t>
            </a:r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5C916A51-DE54-59D6-5A4B-5AA8EB068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6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10"/>
    </mc:Choice>
    <mc:Fallback>
      <p:transition spd="slow" advTm="5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32C8A2C-9DF2-ED57-B06D-9B485E7963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3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A83340-D2F1-F42D-0579-46CB81C3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s-CL" sz="2800"/>
              <a:t>Osteotomía Tipo Weil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DE511A-437C-F835-FC57-32611D7B6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85000" lnSpcReduction="20000"/>
          </a:bodyPr>
          <a:lstStyle/>
          <a:p>
            <a:r>
              <a:rPr lang="es-CL" sz="1700" dirty="0"/>
              <a:t>Distal</a:t>
            </a:r>
          </a:p>
          <a:p>
            <a:endParaRPr lang="es-CL" sz="1700" dirty="0"/>
          </a:p>
          <a:p>
            <a:r>
              <a:rPr lang="es-CL" sz="1700" dirty="0"/>
              <a:t>Weil – Triple Weil (Maceira)</a:t>
            </a:r>
          </a:p>
          <a:p>
            <a:endParaRPr lang="es-CL" sz="1700" dirty="0"/>
          </a:p>
          <a:p>
            <a:r>
              <a:rPr lang="es-CL" sz="1700" dirty="0"/>
              <a:t>Acortamiento de MTT controlado</a:t>
            </a:r>
          </a:p>
          <a:p>
            <a:endParaRPr lang="es-CL" sz="1700" dirty="0"/>
          </a:p>
          <a:p>
            <a:r>
              <a:rPr lang="es-CL" sz="1700" dirty="0"/>
              <a:t>Restaurar </a:t>
            </a:r>
            <a:r>
              <a:rPr lang="es-CL" sz="1700" dirty="0" err="1"/>
              <a:t>parabalo</a:t>
            </a:r>
            <a:r>
              <a:rPr lang="es-CL" sz="1700" dirty="0"/>
              <a:t> “Ideal”</a:t>
            </a:r>
          </a:p>
          <a:p>
            <a:endParaRPr lang="es-CL" sz="1700" dirty="0"/>
          </a:p>
          <a:p>
            <a:r>
              <a:rPr lang="es-CL" sz="1700" dirty="0" err="1"/>
              <a:t>Floating</a:t>
            </a:r>
            <a:r>
              <a:rPr lang="es-CL" sz="1700" dirty="0"/>
              <a:t> Toe – Edema  </a:t>
            </a:r>
          </a:p>
          <a:p>
            <a:endParaRPr lang="es-CL" sz="1700" dirty="0"/>
          </a:p>
          <a:p>
            <a:r>
              <a:rPr lang="es-CL" sz="1700" dirty="0" err="1"/>
              <a:t>Metatarsalgia</a:t>
            </a:r>
            <a:r>
              <a:rPr lang="es-CL" sz="1700" dirty="0"/>
              <a:t> de 3er </a:t>
            </a:r>
            <a:r>
              <a:rPr lang="es-CL" sz="1700" dirty="0" err="1"/>
              <a:t>Rocker</a:t>
            </a:r>
            <a:endParaRPr lang="es-CL" sz="1700" dirty="0"/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7EBAAE2D-F446-838C-F7C7-AD315025D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88"/>
    </mc:Choice>
    <mc:Fallback>
      <p:transition spd="slow" advTm="111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6C7A80-B619-F2FD-50F9-E9B3D790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8E784C-2B65-A582-4F0A-8F42087D8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EA8D66-9046-75E2-0C6A-DFCAA7844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87" y="681037"/>
            <a:ext cx="11092613" cy="53752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69C75E-C828-0637-78BB-E8C389EF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87" y="681037"/>
            <a:ext cx="11092613" cy="5375275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44A09700-09BA-951B-54D4-A0D560DD0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4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59"/>
    </mc:Choice>
    <mc:Fallback>
      <p:transition spd="slow" advTm="4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586F52-1D10-062A-995A-E28AAD07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s-CL" sz="5400" dirty="0"/>
              <a:t>DMMO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1075BE-92D9-B032-DF4B-8E33CA98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r>
              <a:rPr lang="es-CL" sz="1900" dirty="0"/>
              <a:t>”Distal </a:t>
            </a:r>
            <a:r>
              <a:rPr lang="es-CL" sz="1900" dirty="0" err="1"/>
              <a:t>Metatarsal</a:t>
            </a:r>
            <a:r>
              <a:rPr lang="es-CL" sz="1900" dirty="0"/>
              <a:t> </a:t>
            </a:r>
            <a:r>
              <a:rPr lang="es-CL" sz="1900" dirty="0" err="1"/>
              <a:t>Metaphyseal</a:t>
            </a:r>
            <a:r>
              <a:rPr lang="es-CL" sz="1900" dirty="0"/>
              <a:t> </a:t>
            </a:r>
            <a:r>
              <a:rPr lang="es-CL" sz="1900" dirty="0" err="1"/>
              <a:t>Osteotomies</a:t>
            </a:r>
            <a:r>
              <a:rPr lang="es-CL" sz="1900" dirty="0"/>
              <a:t>”</a:t>
            </a:r>
          </a:p>
          <a:p>
            <a:pPr lvl="1"/>
            <a:r>
              <a:rPr lang="es-CL" sz="1500" dirty="0"/>
              <a:t>Popularizada en Europa</a:t>
            </a:r>
          </a:p>
          <a:p>
            <a:endParaRPr lang="es-CL" sz="1900" dirty="0"/>
          </a:p>
          <a:p>
            <a:r>
              <a:rPr lang="es-CL" sz="1900" dirty="0"/>
              <a:t>Técnica percutánea – Fresa MIS</a:t>
            </a:r>
          </a:p>
          <a:p>
            <a:r>
              <a:rPr lang="es-CL" sz="1900" dirty="0" err="1"/>
              <a:t>Extrarticular</a:t>
            </a:r>
            <a:endParaRPr lang="es-CL" sz="1900" dirty="0"/>
          </a:p>
          <a:p>
            <a:r>
              <a:rPr lang="es-CL" sz="1900" dirty="0"/>
              <a:t>En 45° a axis de MTT - Sin fijación</a:t>
            </a:r>
          </a:p>
          <a:p>
            <a:endParaRPr lang="es-CL" sz="1900" dirty="0"/>
          </a:p>
          <a:p>
            <a:r>
              <a:rPr lang="es-CL" sz="1900" dirty="0"/>
              <a:t>Carga inmediata – Consolidación Dinámica</a:t>
            </a:r>
          </a:p>
          <a:p>
            <a:endParaRPr lang="es-CL" sz="1900" dirty="0"/>
          </a:p>
          <a:p>
            <a:r>
              <a:rPr lang="es-CL" sz="1900" dirty="0"/>
              <a:t>Menores complicaciones -  Resultados funcionales satisfactorios</a:t>
            </a:r>
          </a:p>
          <a:p>
            <a:pPr marL="0" indent="0">
              <a:buNone/>
            </a:pPr>
            <a:endParaRPr lang="es-CL" sz="19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57BCF6-E238-7AA5-5F3D-F62F68E2B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40" y="518766"/>
            <a:ext cx="4014216" cy="30508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63A386-46B7-2E55-7BBF-D92662336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380" y="4088335"/>
            <a:ext cx="3493676" cy="2489244"/>
          </a:xfrm>
          <a:prstGeom prst="rect">
            <a:avLst/>
          </a:prstGeom>
        </p:spPr>
      </p:pic>
      <p:pic>
        <p:nvPicPr>
          <p:cNvPr id="21" name="Audio 20">
            <a:extLst>
              <a:ext uri="{FF2B5EF4-FFF2-40B4-BE49-F238E27FC236}">
                <a16:creationId xmlns:a16="http://schemas.microsoft.com/office/drawing/2014/main" id="{B95E91F9-C6DC-227E-DC50-33B5D2052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6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18"/>
    </mc:Choice>
    <mc:Fallback>
      <p:transition spd="slow" advTm="7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30CB2-3DC4-8F5D-B04B-FCE7CA6A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814A08-1F79-7660-B42A-868A01BCD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142313-2389-075C-2283-5B8176A31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365125"/>
            <a:ext cx="4978400" cy="61400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9A5673-D53E-2680-7812-D2D619AB9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593" y="352849"/>
            <a:ext cx="4777707" cy="6140026"/>
          </a:xfrm>
          <a:prstGeom prst="rect">
            <a:avLst/>
          </a:prstGeom>
        </p:spPr>
      </p:pic>
      <p:pic>
        <p:nvPicPr>
          <p:cNvPr id="20" name="Audio 19">
            <a:extLst>
              <a:ext uri="{FF2B5EF4-FFF2-40B4-BE49-F238E27FC236}">
                <a16:creationId xmlns:a16="http://schemas.microsoft.com/office/drawing/2014/main" id="{8313001A-7E9A-9939-E264-90F5D89EB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8"/>
    </mc:Choice>
    <mc:Fallback>
      <p:transition spd="slow" advTm="2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E85BA3D-6B9F-F2F4-B4D6-F4F59477E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27787"/>
          <a:stretch/>
        </p:blipFill>
        <p:spPr bwMode="auto"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3" name="Freeform: Shape 5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1922EC-4BD3-2B21-1301-C2C73279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es-CL" sz="3400"/>
              <a:t>Generalidades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4CF4D1-B49D-8787-C4ED-A8536D0AB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s-CL" sz="1900"/>
              <a:t>Dolor a nivel de antepié – región plantar </a:t>
            </a:r>
          </a:p>
          <a:p>
            <a:endParaRPr lang="es-CL" sz="1900"/>
          </a:p>
          <a:p>
            <a:r>
              <a:rPr lang="es-CL" sz="1900"/>
              <a:t>1 o mas cabezas de metatarsianos </a:t>
            </a:r>
          </a:p>
          <a:p>
            <a:endParaRPr lang="es-CL" sz="1900"/>
          </a:p>
          <a:p>
            <a:r>
              <a:rPr lang="es-CL" sz="1900"/>
              <a:t>Exceso de presión </a:t>
            </a:r>
            <a:r>
              <a:rPr lang="es-CL" sz="1900">
                <a:sym typeface="Wingdings" pitchFamily="2" charset="2"/>
              </a:rPr>
              <a:t> Dolor e inflamación</a:t>
            </a:r>
          </a:p>
          <a:p>
            <a:endParaRPr lang="es-CL" sz="1900">
              <a:sym typeface="Wingdings" pitchFamily="2" charset="2"/>
            </a:endParaRPr>
          </a:p>
          <a:p>
            <a:r>
              <a:rPr lang="es-CL" sz="1900">
                <a:sym typeface="Wingdings" pitchFamily="2" charset="2"/>
              </a:rPr>
              <a:t>Existen pies con mayor incidencia</a:t>
            </a:r>
          </a:p>
          <a:p>
            <a:pPr lvl="1"/>
            <a:r>
              <a:rPr lang="es-CL" sz="1900">
                <a:sym typeface="Wingdings" pitchFamily="2" charset="2"/>
              </a:rPr>
              <a:t>Factores anatómicos y funciónales</a:t>
            </a:r>
          </a:p>
          <a:p>
            <a:pPr lvl="1"/>
            <a:r>
              <a:rPr lang="es-CL" sz="1900">
                <a:sym typeface="Wingdings" pitchFamily="2" charset="2"/>
              </a:rPr>
              <a:t>Ciclo de la marcha</a:t>
            </a:r>
          </a:p>
        </p:txBody>
      </p:sp>
      <p:pic>
        <p:nvPicPr>
          <p:cNvPr id="25" name="Audio 24">
            <a:extLst>
              <a:ext uri="{FF2B5EF4-FFF2-40B4-BE49-F238E27FC236}">
                <a16:creationId xmlns:a16="http://schemas.microsoft.com/office/drawing/2014/main" id="{6BD1357B-E18C-F899-E49F-10CD58906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8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90"/>
    </mc:Choice>
    <mc:Fallback>
      <p:transition spd="slow" advTm="4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3685AA-818B-9254-35DA-4CFCC675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CL" sz="5400"/>
              <a:t>Alargamiento Gastrosoleo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B2194-9E28-6A2A-F383-74591540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r>
              <a:rPr lang="es-CL" sz="2200" dirty="0"/>
              <a:t>Test </a:t>
            </a:r>
            <a:r>
              <a:rPr lang="es-CL" sz="2200" dirty="0" err="1"/>
              <a:t>Silverskiold</a:t>
            </a:r>
            <a:r>
              <a:rPr lang="es-CL" sz="2200" dirty="0"/>
              <a:t> (+)</a:t>
            </a:r>
          </a:p>
          <a:p>
            <a:pPr marL="0" indent="0">
              <a:buNone/>
            </a:pPr>
            <a:endParaRPr lang="es-CL" sz="2200" dirty="0"/>
          </a:p>
          <a:p>
            <a:endParaRPr lang="es-CL" sz="2200" dirty="0"/>
          </a:p>
          <a:p>
            <a:r>
              <a:rPr lang="es-CL" sz="2200" dirty="0"/>
              <a:t>Diferentes niveles (5 Zonas)</a:t>
            </a:r>
          </a:p>
          <a:p>
            <a:pPr lvl="1"/>
            <a:r>
              <a:rPr lang="es-CL" sz="2200" dirty="0"/>
              <a:t>&gt; Distal &gt; Alargamiento &gt; Perdida Fuerza</a:t>
            </a:r>
          </a:p>
          <a:p>
            <a:pPr lvl="1"/>
            <a:endParaRPr lang="es-CL" sz="2200" dirty="0"/>
          </a:p>
          <a:p>
            <a:pPr lvl="1"/>
            <a:endParaRPr lang="es-CL" sz="2200" dirty="0"/>
          </a:p>
          <a:p>
            <a:r>
              <a:rPr lang="es-CL" sz="2600" dirty="0"/>
              <a:t>Liberación Gastrocnemio Medial (</a:t>
            </a:r>
            <a:r>
              <a:rPr lang="es-CL" sz="2600" dirty="0" err="1"/>
              <a:t>Barouk</a:t>
            </a:r>
            <a:r>
              <a:rPr lang="es-CL" sz="2600" dirty="0"/>
              <a:t>)</a:t>
            </a:r>
          </a:p>
          <a:p>
            <a:endParaRPr lang="es-CL" sz="2600" dirty="0"/>
          </a:p>
          <a:p>
            <a:endParaRPr lang="es-CL" sz="2600" dirty="0"/>
          </a:p>
          <a:p>
            <a:r>
              <a:rPr lang="es-CL" sz="2600" dirty="0" err="1"/>
              <a:t>Metatarsalgias</a:t>
            </a:r>
            <a:r>
              <a:rPr lang="es-CL" sz="2600" dirty="0"/>
              <a:t> de 2do </a:t>
            </a:r>
            <a:r>
              <a:rPr lang="es-CL" sz="2600" dirty="0" err="1"/>
              <a:t>Rocker</a:t>
            </a:r>
            <a:endParaRPr lang="es-CL" sz="2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C13D63-5E70-354D-0D33-C835DBD70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2" r="2" b="26868"/>
          <a:stretch/>
        </p:blipFill>
        <p:spPr>
          <a:xfrm>
            <a:off x="7598221" y="2165032"/>
            <a:ext cx="3941064" cy="40965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D79196-BCF5-EB57-AC2A-5F41EE252BE6}"/>
              </a:ext>
            </a:extLst>
          </p:cNvPr>
          <p:cNvSpPr txBox="1"/>
          <p:nvPr/>
        </p:nvSpPr>
        <p:spPr>
          <a:xfrm>
            <a:off x="7439129" y="6375106"/>
            <a:ext cx="425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Dr. Manuel Monteagudo – Madrid, España </a:t>
            </a: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63DE4A10-EB15-5439-C983-39BEE2E28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3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34"/>
    </mc:Choice>
    <mc:Fallback>
      <p:transition spd="slow" advTm="7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B251D-41A0-E980-D531-BA55EFE1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G_1559_673A7FE0-77DA-4D39-B0BB-6A1AFC4F3F04.mp4">
            <a:hlinkClick r:id="" action="ppaction://media"/>
            <a:extLst>
              <a:ext uri="{FF2B5EF4-FFF2-40B4-BE49-F238E27FC236}">
                <a16:creationId xmlns:a16="http://schemas.microsoft.com/office/drawing/2014/main" id="{68EE031C-72A3-3C04-87CE-2C084C3CF5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5032" y="189897"/>
            <a:ext cx="3545856" cy="6302978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CB866A-59CA-B5E5-888D-57538A697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82" y="1193006"/>
            <a:ext cx="3386233" cy="47960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7A2AC2-79DD-99E7-6C55-035708AB89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5705" y="425057"/>
            <a:ext cx="3877345" cy="5832658"/>
          </a:xfrm>
          <a:prstGeom prst="rect">
            <a:avLst/>
          </a:prstGeom>
        </p:spPr>
      </p:pic>
      <p:pic>
        <p:nvPicPr>
          <p:cNvPr id="23" name="Audio 22">
            <a:extLst>
              <a:ext uri="{FF2B5EF4-FFF2-40B4-BE49-F238E27FC236}">
                <a16:creationId xmlns:a16="http://schemas.microsoft.com/office/drawing/2014/main" id="{97AE769E-2ED3-6CA8-3BDA-E1E5F65335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8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41"/>
    </mc:Choice>
    <mc:Fallback>
      <p:transition spd="slow" advTm="46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077" objId="6"/>
        <p14:stopEvt time="31438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E25F8-0108-C03A-0C38-3321CA67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s-CL" sz="5400"/>
              <a:t>Osteotomia Proximales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F50B8B-9602-7C1A-CD84-8FF4BDE7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r>
              <a:rPr lang="es-CL" sz="2200" dirty="0"/>
              <a:t>Utilidad en </a:t>
            </a:r>
            <a:r>
              <a:rPr lang="es-CL" sz="2200" dirty="0" err="1"/>
              <a:t>Metarsalgias</a:t>
            </a:r>
            <a:r>
              <a:rPr lang="es-CL" sz="2200" dirty="0"/>
              <a:t> de 2do </a:t>
            </a:r>
            <a:r>
              <a:rPr lang="es-CL" sz="2200" dirty="0" err="1"/>
              <a:t>Rocker</a:t>
            </a:r>
            <a:endParaRPr lang="es-CL" sz="2200" dirty="0"/>
          </a:p>
          <a:p>
            <a:endParaRPr lang="es-CL" sz="2200" dirty="0"/>
          </a:p>
          <a:p>
            <a:r>
              <a:rPr lang="es-CL" sz="2200" dirty="0" err="1"/>
              <a:t>Dorsiflectoras</a:t>
            </a:r>
            <a:r>
              <a:rPr lang="es-CL" sz="2200" dirty="0"/>
              <a:t> – Ascender MTT</a:t>
            </a:r>
          </a:p>
          <a:p>
            <a:endParaRPr lang="es-CL" sz="2200" dirty="0"/>
          </a:p>
          <a:p>
            <a:r>
              <a:rPr lang="es-CL" sz="2200" dirty="0"/>
              <a:t>Dificultad en calcular cuanto ascender MTT</a:t>
            </a:r>
          </a:p>
          <a:p>
            <a:endParaRPr lang="es-CL" sz="2200" dirty="0"/>
          </a:p>
          <a:p>
            <a:r>
              <a:rPr lang="es-CL" sz="2200" dirty="0" err="1"/>
              <a:t>Metatarsalgia</a:t>
            </a:r>
            <a:r>
              <a:rPr lang="es-CL" sz="2200" dirty="0"/>
              <a:t> de transferencia </a:t>
            </a:r>
          </a:p>
          <a:p>
            <a:endParaRPr lang="es-CL" sz="2200" dirty="0"/>
          </a:p>
          <a:p>
            <a:r>
              <a:rPr lang="es-CL" sz="2200" dirty="0"/>
              <a:t>¿DMMO Vertical?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0B148E-7A6B-062A-141C-04D75F0B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956" y="143279"/>
            <a:ext cx="3821693" cy="34299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81572AD-3BFD-A95F-0B94-DC0197BDC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959" y="4354030"/>
            <a:ext cx="3108961" cy="21762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65C1A2-4498-2302-C37B-B4A6C1DECE6A}"/>
              </a:ext>
            </a:extLst>
          </p:cNvPr>
          <p:cNvSpPr txBox="1"/>
          <p:nvPr/>
        </p:nvSpPr>
        <p:spPr>
          <a:xfrm>
            <a:off x="7732180" y="3588249"/>
            <a:ext cx="4259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 err="1"/>
              <a:t>Barouk</a:t>
            </a:r>
            <a:r>
              <a:rPr lang="es-CL" sz="1600" dirty="0"/>
              <a:t> – </a:t>
            </a:r>
            <a:r>
              <a:rPr lang="es-CL" sz="1600" dirty="0" err="1"/>
              <a:t>Rippstein</a:t>
            </a:r>
            <a:r>
              <a:rPr lang="es-CL" sz="1600" dirty="0"/>
              <a:t> – </a:t>
            </a:r>
            <a:r>
              <a:rPr lang="es-CL" sz="1600" dirty="0" err="1"/>
              <a:t>Toullec</a:t>
            </a:r>
            <a:r>
              <a:rPr lang="es-CL" sz="1600" dirty="0"/>
              <a:t> (BRT)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4D57D0-F746-59ED-3C11-A30B4EF7642D}"/>
              </a:ext>
            </a:extLst>
          </p:cNvPr>
          <p:cNvSpPr txBox="1"/>
          <p:nvPr/>
        </p:nvSpPr>
        <p:spPr>
          <a:xfrm>
            <a:off x="7867815" y="6486944"/>
            <a:ext cx="4259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/>
              <a:t>OTT Proximal en V</a:t>
            </a:r>
          </a:p>
        </p:txBody>
      </p:sp>
      <p:pic>
        <p:nvPicPr>
          <p:cNvPr id="17" name="Audio 16">
            <a:extLst>
              <a:ext uri="{FF2B5EF4-FFF2-40B4-BE49-F238E27FC236}">
                <a16:creationId xmlns:a16="http://schemas.microsoft.com/office/drawing/2014/main" id="{2C142937-126C-34B1-2535-2F9E8C7A2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8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04"/>
    </mc:Choice>
    <mc:Fallback>
      <p:transition spd="slow" advTm="6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2D374-154A-8AF8-B1EE-7BB219DD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Conclusiones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434BF-446C-4F7C-4541-6D37A6C76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dirty="0"/>
              <a:t>Conocer el ciclo de la marcha – </a:t>
            </a:r>
            <a:r>
              <a:rPr lang="es-CL" b="1" dirty="0" err="1"/>
              <a:t>Rockers</a:t>
            </a:r>
            <a:endParaRPr lang="es-CL" b="1" dirty="0"/>
          </a:p>
          <a:p>
            <a:endParaRPr lang="es-CL" dirty="0"/>
          </a:p>
          <a:p>
            <a:r>
              <a:rPr lang="es-CL" b="1" dirty="0"/>
              <a:t>Examen físico </a:t>
            </a:r>
            <a:r>
              <a:rPr lang="es-CL" dirty="0"/>
              <a:t>– Gran </a:t>
            </a:r>
            <a:r>
              <a:rPr lang="es-CL" dirty="0" err="1"/>
              <a:t>guia</a:t>
            </a:r>
            <a:r>
              <a:rPr lang="es-CL" dirty="0"/>
              <a:t> para determinar que tipo de </a:t>
            </a:r>
            <a:r>
              <a:rPr lang="es-CL" dirty="0" err="1"/>
              <a:t>metatarsalgia</a:t>
            </a:r>
            <a:endParaRPr lang="es-CL" dirty="0"/>
          </a:p>
          <a:p>
            <a:endParaRPr lang="es-CL" dirty="0"/>
          </a:p>
          <a:p>
            <a:r>
              <a:rPr lang="es-CL" dirty="0"/>
              <a:t>Entender el estudio </a:t>
            </a:r>
            <a:r>
              <a:rPr lang="es-CL" b="1" dirty="0"/>
              <a:t>Radiográfico</a:t>
            </a:r>
            <a:r>
              <a:rPr lang="es-CL" dirty="0"/>
              <a:t> y tipos de </a:t>
            </a:r>
            <a:r>
              <a:rPr lang="es-CL" dirty="0" err="1"/>
              <a:t>antepie</a:t>
            </a:r>
            <a:endParaRPr lang="es-CL" dirty="0"/>
          </a:p>
          <a:p>
            <a:endParaRPr lang="es-CL" dirty="0"/>
          </a:p>
          <a:p>
            <a:r>
              <a:rPr lang="es-CL" dirty="0"/>
              <a:t>1er tratamiento – </a:t>
            </a:r>
            <a:r>
              <a:rPr lang="es-CL" b="1" dirty="0"/>
              <a:t>Conservador</a:t>
            </a:r>
          </a:p>
          <a:p>
            <a:endParaRPr lang="es-CL" dirty="0"/>
          </a:p>
          <a:p>
            <a:r>
              <a:rPr lang="es-CL" dirty="0"/>
              <a:t>Cirugía según </a:t>
            </a:r>
            <a:r>
              <a:rPr lang="es-CL" b="1" dirty="0"/>
              <a:t>tipo de </a:t>
            </a:r>
            <a:r>
              <a:rPr lang="es-CL" b="1" dirty="0" err="1"/>
              <a:t>metatarsalgia</a:t>
            </a:r>
            <a:endParaRPr lang="es-CL" b="1" dirty="0"/>
          </a:p>
          <a:p>
            <a:endParaRPr lang="es-CL" dirty="0"/>
          </a:p>
          <a:p>
            <a:r>
              <a:rPr lang="es-CL" b="1" dirty="0"/>
              <a:t>Osteotomías: </a:t>
            </a:r>
            <a:r>
              <a:rPr lang="es-CL" dirty="0"/>
              <a:t>DMMO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B3D329E5-BD39-BBAA-B36F-641A1D8EA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3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59"/>
    </mc:Choice>
    <mc:Fallback>
      <p:transition spd="slow" advTm="76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A1052-F13D-D706-3746-EBC8B71E9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pPr algn="l"/>
            <a:r>
              <a:rPr lang="es-CL" sz="5400" dirty="0" err="1"/>
              <a:t>Metatarsalgia</a:t>
            </a:r>
            <a:r>
              <a:rPr lang="es-CL" sz="5400" dirty="0"/>
              <a:t>: Manejo y Osteotomías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64D406-E3A2-62DC-8B8F-6F6A99855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50431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CL" sz="2000" b="1" dirty="0"/>
              <a:t>Dr. Francisco Sabah V.</a:t>
            </a:r>
          </a:p>
          <a:p>
            <a:pPr algn="l"/>
            <a:r>
              <a:rPr lang="es-CL" sz="2000" dirty="0"/>
              <a:t>Cirugía de Tobillo y Pie</a:t>
            </a:r>
          </a:p>
          <a:p>
            <a:pPr algn="l"/>
            <a:r>
              <a:rPr lang="es-CL" sz="2000" dirty="0"/>
              <a:t>Hospital San José – Clínica INDISA</a:t>
            </a:r>
          </a:p>
          <a:p>
            <a:pPr algn="l"/>
            <a:r>
              <a:rPr lang="es-CL" sz="2000" dirty="0"/>
              <a:t>Julio 2023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C4922AF-FB94-813E-99C5-831D097D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6886" y="62568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0DD799-AD15-F38F-8EA1-3F58B6A2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069" y="3740290"/>
            <a:ext cx="4708833" cy="263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Audio 31">
            <a:extLst>
              <a:ext uri="{FF2B5EF4-FFF2-40B4-BE49-F238E27FC236}">
                <a16:creationId xmlns:a16="http://schemas.microsoft.com/office/drawing/2014/main" id="{06DB90EF-B29C-A511-48EF-26629D5A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7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8"/>
    </mc:Choice>
    <mc:Fallback>
      <p:transition spd="slow" advTm="7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F3BEE2-301C-8818-D95D-F9F6DF47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latin typeface="+mj-lt"/>
                <a:ea typeface="+mj-ea"/>
                <a:cs typeface="+mj-cs"/>
              </a:rPr>
              <a:t>Etiologias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21C086E-67AD-5EE7-59ED-2F0C59746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C46188C-3791-8682-9E6C-93FB055F3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196" y="694947"/>
            <a:ext cx="6903720" cy="5522973"/>
          </a:xfrm>
          <a:prstGeom prst="rect">
            <a:avLst/>
          </a:prstGeom>
        </p:spPr>
      </p:pic>
      <p:pic>
        <p:nvPicPr>
          <p:cNvPr id="38" name="Audio 37">
            <a:extLst>
              <a:ext uri="{FF2B5EF4-FFF2-40B4-BE49-F238E27FC236}">
                <a16:creationId xmlns:a16="http://schemas.microsoft.com/office/drawing/2014/main" id="{F79F338C-1091-E3BE-71ED-BC6C9C2CB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58"/>
    </mc:Choice>
    <mc:Fallback>
      <p:transition spd="slow" advTm="9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C468D3-AC84-32A7-6387-E4B383FA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s-CL" sz="5400"/>
              <a:t>Fisiopatologia</a:t>
            </a:r>
          </a:p>
        </p:txBody>
      </p:sp>
      <p:sp>
        <p:nvSpPr>
          <p:cNvPr id="8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E12691-5D97-CD2A-CC3B-D8073C030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3"/>
            <a:ext cx="4931664" cy="3920097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s-CL" sz="2200" dirty="0"/>
              <a:t>Teoría de los 3 </a:t>
            </a:r>
            <a:r>
              <a:rPr lang="es-CL" sz="2200" dirty="0" err="1"/>
              <a:t>Rockers</a:t>
            </a:r>
            <a:r>
              <a:rPr lang="es-CL" sz="2200" dirty="0"/>
              <a:t>  - Ciclo de la marcha</a:t>
            </a:r>
          </a:p>
          <a:p>
            <a:endParaRPr lang="es-CL" sz="2200" dirty="0"/>
          </a:p>
          <a:p>
            <a:pPr marL="457200" indent="-457200">
              <a:buAutoNum type="arabicPeriod"/>
            </a:pPr>
            <a:r>
              <a:rPr lang="es-CL" sz="2200" dirty="0"/>
              <a:t>Contacto Talón</a:t>
            </a:r>
          </a:p>
          <a:p>
            <a:pPr marL="457200" indent="-457200">
              <a:buAutoNum type="arabicPeriod"/>
            </a:pPr>
            <a:endParaRPr lang="es-CL" sz="2200" dirty="0"/>
          </a:p>
          <a:p>
            <a:pPr marL="457200" indent="-457200">
              <a:buAutoNum type="arabicPeriod"/>
            </a:pPr>
            <a:r>
              <a:rPr lang="es-CL" sz="2200" dirty="0"/>
              <a:t>Pie Plantígrado</a:t>
            </a:r>
          </a:p>
          <a:p>
            <a:pPr marL="457200" indent="-457200">
              <a:buAutoNum type="arabicPeriod"/>
            </a:pPr>
            <a:endParaRPr lang="es-CL" sz="2200" dirty="0"/>
          </a:p>
          <a:p>
            <a:pPr marL="457200" indent="-457200">
              <a:buAutoNum type="arabicPeriod"/>
            </a:pPr>
            <a:r>
              <a:rPr lang="es-CL" sz="2200" dirty="0"/>
              <a:t>Antepié – Fase Propulsiva</a:t>
            </a:r>
          </a:p>
          <a:p>
            <a:pPr marL="0" indent="0">
              <a:buNone/>
            </a:pPr>
            <a:endParaRPr lang="es-CL" sz="2200" dirty="0"/>
          </a:p>
          <a:p>
            <a:pPr marL="0" indent="0">
              <a:buNone/>
            </a:pPr>
            <a:endParaRPr lang="es-CL" sz="2200" dirty="0"/>
          </a:p>
          <a:p>
            <a:pPr marL="0" indent="0">
              <a:buNone/>
            </a:pPr>
            <a:r>
              <a:rPr lang="es-CL" sz="2200" b="1" dirty="0"/>
              <a:t>Puede ocurrir en cualquier fase de la marcha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BFAEC6-0D5E-9FC2-2D7A-9DA87192A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754" y="2121408"/>
            <a:ext cx="5458968" cy="36984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389BA99-7CCF-EDC7-3E24-594989B681B0}"/>
              </a:ext>
            </a:extLst>
          </p:cNvPr>
          <p:cNvSpPr txBox="1"/>
          <p:nvPr/>
        </p:nvSpPr>
        <p:spPr>
          <a:xfrm>
            <a:off x="6978914" y="6581000"/>
            <a:ext cx="5102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>
                <a:effectLst/>
                <a:latin typeface="TimesLTStd"/>
              </a:rPr>
              <a:t>Perry J. </a:t>
            </a:r>
            <a:r>
              <a:rPr lang="es-CL" sz="1200" dirty="0" err="1">
                <a:effectLst/>
                <a:latin typeface="TimesLTStd"/>
              </a:rPr>
              <a:t>Gait</a:t>
            </a:r>
            <a:r>
              <a:rPr lang="es-CL" sz="1200" dirty="0">
                <a:effectLst/>
                <a:latin typeface="TimesLTStd"/>
              </a:rPr>
              <a:t> </a:t>
            </a:r>
            <a:r>
              <a:rPr lang="es-CL" sz="1200" dirty="0" err="1">
                <a:effectLst/>
                <a:latin typeface="TimesLTStd"/>
              </a:rPr>
              <a:t>analysis</a:t>
            </a:r>
            <a:r>
              <a:rPr lang="es-CL" sz="1200" dirty="0">
                <a:effectLst/>
                <a:latin typeface="TimesLTStd"/>
              </a:rPr>
              <a:t>: normal and </a:t>
            </a:r>
            <a:r>
              <a:rPr lang="es-CL" sz="1200" dirty="0" err="1">
                <a:effectLst/>
                <a:latin typeface="TimesLTStd"/>
              </a:rPr>
              <a:t>pathological</a:t>
            </a:r>
            <a:r>
              <a:rPr lang="es-CL" sz="1200" dirty="0">
                <a:effectLst/>
                <a:latin typeface="TimesLTStd"/>
              </a:rPr>
              <a:t> </a:t>
            </a:r>
            <a:r>
              <a:rPr lang="es-CL" sz="1200" dirty="0" err="1">
                <a:effectLst/>
                <a:latin typeface="TimesLTStd"/>
              </a:rPr>
              <a:t>function</a:t>
            </a:r>
            <a:r>
              <a:rPr lang="es-CL" sz="1200" dirty="0">
                <a:effectLst/>
                <a:latin typeface="TimesLTStd"/>
              </a:rPr>
              <a:t>. </a:t>
            </a:r>
            <a:r>
              <a:rPr lang="es-CL" sz="1200" dirty="0" err="1">
                <a:effectLst/>
                <a:latin typeface="TimesLTStd"/>
              </a:rPr>
              <a:t>Thorofare</a:t>
            </a:r>
            <a:r>
              <a:rPr lang="es-CL" sz="1200" dirty="0">
                <a:effectLst/>
                <a:latin typeface="TimesLTStd"/>
              </a:rPr>
              <a:t>: </a:t>
            </a:r>
            <a:r>
              <a:rPr lang="es-CL" sz="1200" dirty="0" err="1">
                <a:effectLst/>
                <a:latin typeface="TimesLTStd"/>
              </a:rPr>
              <a:t>Slack</a:t>
            </a:r>
            <a:r>
              <a:rPr lang="es-CL" sz="1200" dirty="0">
                <a:effectLst/>
                <a:latin typeface="TimesLTStd"/>
              </a:rPr>
              <a:t>; 1992</a:t>
            </a:r>
            <a:endParaRPr lang="es-CL" sz="1200" dirty="0"/>
          </a:p>
        </p:txBody>
      </p:sp>
      <p:pic>
        <p:nvPicPr>
          <p:cNvPr id="43" name="Audio 42">
            <a:extLst>
              <a:ext uri="{FF2B5EF4-FFF2-40B4-BE49-F238E27FC236}">
                <a16:creationId xmlns:a16="http://schemas.microsoft.com/office/drawing/2014/main" id="{663F1E23-4C2E-6566-3658-C24F98C11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3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78"/>
    </mc:Choice>
    <mc:Fallback>
      <p:transition spd="slow" advTm="84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1082FD-66F0-614D-5505-D16750D5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L" sz="5400" dirty="0"/>
              <a:t>1er </a:t>
            </a:r>
            <a:r>
              <a:rPr lang="es-CL" sz="5400" dirty="0" err="1"/>
              <a:t>Rocker</a:t>
            </a:r>
            <a:r>
              <a:rPr lang="es-CL" sz="5400" dirty="0"/>
              <a:t>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965B97-22F8-D4CB-DCEE-26A042218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20000"/>
          </a:bodyPr>
          <a:lstStyle/>
          <a:p>
            <a:r>
              <a:rPr lang="es-CL" sz="2200" dirty="0"/>
              <a:t>No hay contacto del antepié con el suelo</a:t>
            </a:r>
          </a:p>
          <a:p>
            <a:endParaRPr lang="es-CL" sz="2200" dirty="0"/>
          </a:p>
          <a:p>
            <a:r>
              <a:rPr lang="es-CL" sz="2200" dirty="0" err="1"/>
              <a:t>Dorsiflectores</a:t>
            </a:r>
            <a:r>
              <a:rPr lang="es-CL" sz="2200" dirty="0"/>
              <a:t> (TA – EHL)</a:t>
            </a:r>
          </a:p>
          <a:p>
            <a:endParaRPr lang="es-CL" sz="2200" dirty="0"/>
          </a:p>
          <a:p>
            <a:r>
              <a:rPr lang="es-CL" sz="2200" dirty="0"/>
              <a:t>¿</a:t>
            </a:r>
            <a:r>
              <a:rPr lang="es-CL" sz="2200" dirty="0" err="1"/>
              <a:t>Metatarsalgias</a:t>
            </a:r>
            <a:r>
              <a:rPr lang="es-CL" sz="2200" dirty="0"/>
              <a:t>?</a:t>
            </a:r>
          </a:p>
          <a:p>
            <a:endParaRPr lang="es-CL" sz="2200" dirty="0"/>
          </a:p>
          <a:p>
            <a:r>
              <a:rPr lang="es-CL" sz="2200" dirty="0"/>
              <a:t>Equinos</a:t>
            </a:r>
          </a:p>
          <a:p>
            <a:pPr lvl="1"/>
            <a:r>
              <a:rPr lang="es-CL" sz="1800" dirty="0"/>
              <a:t>Patológico</a:t>
            </a:r>
          </a:p>
          <a:p>
            <a:pPr lvl="1"/>
            <a:r>
              <a:rPr lang="es-CL" sz="1800" dirty="0"/>
              <a:t>Neurológico</a:t>
            </a:r>
          </a:p>
          <a:p>
            <a:pPr lvl="1"/>
            <a:r>
              <a:rPr lang="es-CL" sz="1800" dirty="0" err="1"/>
              <a:t>Postraumatico</a:t>
            </a:r>
            <a:endParaRPr lang="es-CL" sz="1800" dirty="0"/>
          </a:p>
          <a:p>
            <a:pPr lvl="1"/>
            <a:endParaRPr lang="es-CL" sz="1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9FBA11-7091-3476-F10E-7CEBE3DB8DC7}"/>
              </a:ext>
            </a:extLst>
          </p:cNvPr>
          <p:cNvSpPr txBox="1"/>
          <p:nvPr/>
        </p:nvSpPr>
        <p:spPr>
          <a:xfrm>
            <a:off x="5823469" y="6581001"/>
            <a:ext cx="6368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Metatarsalgia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Pilar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Martinez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Albornoz and Manuel Monteagudo.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Foot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Ankle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Disorders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253163-FD66-1BB2-DF4E-47412FCB7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569" y="3265033"/>
            <a:ext cx="4845567" cy="2536399"/>
          </a:xfrm>
          <a:prstGeom prst="rect">
            <a:avLst/>
          </a:prstGeom>
        </p:spPr>
      </p:pic>
      <p:pic>
        <p:nvPicPr>
          <p:cNvPr id="23" name="Audio 22">
            <a:extLst>
              <a:ext uri="{FF2B5EF4-FFF2-40B4-BE49-F238E27FC236}">
                <a16:creationId xmlns:a16="http://schemas.microsoft.com/office/drawing/2014/main" id="{BBBAEDF4-7F43-03F2-7C7D-D34697189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49"/>
    </mc:Choice>
    <mc:Fallback>
      <p:transition spd="slow" advTm="4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420E3D-DE5F-C0D1-C7D1-59BA1C1B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s-CL" sz="5400"/>
              <a:t>2do Rocker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CDE147-E39D-B901-B600-812A1C0DE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s-CL" sz="1500"/>
              <a:t>Pie plantígrado respecto al suelo</a:t>
            </a:r>
          </a:p>
          <a:p>
            <a:pPr marL="0" indent="0">
              <a:buNone/>
            </a:pPr>
            <a:endParaRPr lang="es-CL" sz="1500"/>
          </a:p>
          <a:p>
            <a:r>
              <a:rPr lang="es-CL" sz="1500"/>
              <a:t>Factores mecánicos</a:t>
            </a:r>
          </a:p>
          <a:p>
            <a:pPr lvl="1"/>
            <a:r>
              <a:rPr lang="es-CL" sz="1500"/>
              <a:t>Aumento sobrecarga plantar a nivel de cabeza metatarsianos</a:t>
            </a:r>
          </a:p>
          <a:p>
            <a:pPr lvl="1"/>
            <a:endParaRPr lang="es-CL" sz="1500"/>
          </a:p>
          <a:p>
            <a:r>
              <a:rPr lang="es-CL" sz="1500"/>
              <a:t> </a:t>
            </a:r>
            <a:r>
              <a:rPr lang="es-CL" sz="1500" b="1"/>
              <a:t>Acortamiento complejo GS</a:t>
            </a:r>
          </a:p>
          <a:p>
            <a:endParaRPr lang="es-CL" sz="1500"/>
          </a:p>
          <a:p>
            <a:r>
              <a:rPr lang="es-CL" sz="1500"/>
              <a:t>Inclinación plantar aumentada MTT</a:t>
            </a:r>
          </a:p>
          <a:p>
            <a:pPr marL="0" indent="0">
              <a:buNone/>
            </a:pPr>
            <a:endParaRPr lang="es-CL" sz="1500"/>
          </a:p>
          <a:p>
            <a:r>
              <a:rPr lang="es-CL" sz="1500"/>
              <a:t>Mixto</a:t>
            </a:r>
          </a:p>
          <a:p>
            <a:endParaRPr lang="es-CL" sz="1500"/>
          </a:p>
          <a:p>
            <a:endParaRPr lang="es-CL" sz="1500"/>
          </a:p>
          <a:p>
            <a:endParaRPr lang="es-CL" sz="1500"/>
          </a:p>
          <a:p>
            <a:pPr lvl="1"/>
            <a:endParaRPr lang="es-CL" sz="150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2BCC93-ACD3-267C-9E65-1ED9FB5EB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048" y="1456949"/>
            <a:ext cx="5458968" cy="394410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D200B47-B326-F050-6722-FA66A072A554}"/>
              </a:ext>
            </a:extLst>
          </p:cNvPr>
          <p:cNvSpPr txBox="1"/>
          <p:nvPr/>
        </p:nvSpPr>
        <p:spPr>
          <a:xfrm>
            <a:off x="5823469" y="6581001"/>
            <a:ext cx="6368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Metatarsalgia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Pilar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Martinez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Albornoz and Manuel Monteagudo.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Foot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Ankle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Disorders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extLst>
              <a:ext uri="{FF2B5EF4-FFF2-40B4-BE49-F238E27FC236}">
                <a16:creationId xmlns:a16="http://schemas.microsoft.com/office/drawing/2014/main" id="{B7BA9EFD-01C6-FD8D-B6C7-A9DE68BED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4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26"/>
    </mc:Choice>
    <mc:Fallback>
      <p:transition spd="slow" advTm="4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420E3D-DE5F-C0D1-C7D1-59BA1C1BB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7484364" cy="1481328"/>
          </a:xfrm>
        </p:spPr>
        <p:txBody>
          <a:bodyPr anchor="b">
            <a:normAutofit fontScale="90000"/>
          </a:bodyPr>
          <a:lstStyle/>
          <a:p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Acortamiento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Gastro-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Soleo</a:t>
            </a:r>
            <a:endParaRPr lang="es-CL" sz="5400" dirty="0"/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CDE147-E39D-B901-B600-812A1C0DE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1300" dirty="0" err="1"/>
              <a:t>Musculatura</a:t>
            </a:r>
            <a:r>
              <a:rPr lang="en-US" sz="1300" dirty="0"/>
              <a:t> Biarticular</a:t>
            </a:r>
          </a:p>
          <a:p>
            <a:pPr marL="0"/>
            <a:endParaRPr lang="en-US" sz="1300" dirty="0"/>
          </a:p>
          <a:p>
            <a:r>
              <a:rPr lang="en-US" sz="1300" dirty="0"/>
              <a:t>Etapa final de 2do rocker</a:t>
            </a:r>
          </a:p>
          <a:p>
            <a:pPr lvl="2"/>
            <a:r>
              <a:rPr lang="en-US" sz="1300" dirty="0"/>
              <a:t>Carga masa corporal se </a:t>
            </a:r>
            <a:r>
              <a:rPr lang="en-US" sz="1300" dirty="0" err="1"/>
              <a:t>va</a:t>
            </a:r>
            <a:r>
              <a:rPr lang="en-US" sz="1300" dirty="0"/>
              <a:t> a </a:t>
            </a:r>
            <a:r>
              <a:rPr lang="en-US" sz="1300" dirty="0" err="1"/>
              <a:t>anteriorizando</a:t>
            </a:r>
            <a:endParaRPr lang="en-US" sz="1300" dirty="0"/>
          </a:p>
          <a:p>
            <a:pPr lvl="2"/>
            <a:r>
              <a:rPr lang="en-US" sz="1300" dirty="0" err="1"/>
              <a:t>Rodilla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extensión</a:t>
            </a:r>
            <a:r>
              <a:rPr lang="en-US" sz="1300" dirty="0"/>
              <a:t> </a:t>
            </a:r>
            <a:r>
              <a:rPr lang="en-US" sz="1300" dirty="0" err="1"/>
              <a:t>completa</a:t>
            </a:r>
            <a:endParaRPr lang="en-US" sz="1300" dirty="0"/>
          </a:p>
          <a:p>
            <a:pPr lvl="2"/>
            <a:r>
              <a:rPr lang="en-US" sz="1300" dirty="0" err="1"/>
              <a:t>Dorsiflexión</a:t>
            </a:r>
            <a:r>
              <a:rPr lang="en-US" sz="1300" dirty="0"/>
              <a:t> de </a:t>
            </a:r>
            <a:r>
              <a:rPr lang="en-US" sz="1300" dirty="0" err="1"/>
              <a:t>tobillo</a:t>
            </a:r>
            <a:r>
              <a:rPr lang="en-US" sz="1300" dirty="0"/>
              <a:t> &gt; 10°</a:t>
            </a:r>
          </a:p>
          <a:p>
            <a:pPr marL="914400" lvl="2"/>
            <a:endParaRPr lang="en-US" sz="1300" dirty="0"/>
          </a:p>
          <a:p>
            <a:r>
              <a:rPr lang="en-US" sz="1300" dirty="0" err="1"/>
              <a:t>Necesario</a:t>
            </a:r>
            <a:r>
              <a:rPr lang="en-US" sz="1300" dirty="0"/>
              <a:t> para un </a:t>
            </a:r>
            <a:r>
              <a:rPr lang="en-US" sz="1300" dirty="0" err="1"/>
              <a:t>patrón</a:t>
            </a:r>
            <a:r>
              <a:rPr lang="en-US" sz="1300" dirty="0"/>
              <a:t> de </a:t>
            </a:r>
            <a:r>
              <a:rPr lang="en-US" sz="1300" dirty="0" err="1"/>
              <a:t>marcha</a:t>
            </a:r>
            <a:r>
              <a:rPr lang="en-US" sz="1300" dirty="0"/>
              <a:t> normal</a:t>
            </a:r>
          </a:p>
          <a:p>
            <a:endParaRPr lang="en-US" sz="1300" dirty="0"/>
          </a:p>
          <a:p>
            <a:r>
              <a:rPr lang="en-US" sz="1300" dirty="0" err="1"/>
              <a:t>Acortamiento</a:t>
            </a:r>
            <a:r>
              <a:rPr lang="en-US" sz="1300" dirty="0"/>
              <a:t> GS</a:t>
            </a:r>
          </a:p>
          <a:p>
            <a:pPr lvl="1"/>
            <a:r>
              <a:rPr lang="en-US" sz="1300" dirty="0"/>
              <a:t>Perdida de </a:t>
            </a:r>
            <a:r>
              <a:rPr lang="en-US" sz="1300" dirty="0" err="1"/>
              <a:t>dorsiflexión</a:t>
            </a:r>
            <a:r>
              <a:rPr lang="en-US" sz="1300" dirty="0"/>
              <a:t> de </a:t>
            </a:r>
            <a:r>
              <a:rPr lang="en-US" sz="1300" dirty="0" err="1"/>
              <a:t>tobillo</a:t>
            </a:r>
            <a:r>
              <a:rPr lang="en-US" sz="1300" dirty="0"/>
              <a:t> (&gt; </a:t>
            </a:r>
            <a:r>
              <a:rPr lang="en-US" sz="1300" dirty="0" err="1"/>
              <a:t>tiempo</a:t>
            </a:r>
            <a:r>
              <a:rPr lang="en-US" sz="1300" dirty="0"/>
              <a:t> </a:t>
            </a:r>
            <a:r>
              <a:rPr lang="en-US" sz="1300" dirty="0" err="1"/>
              <a:t>plantígrado</a:t>
            </a:r>
            <a:r>
              <a:rPr lang="en-US" sz="1300" dirty="0"/>
              <a:t>)</a:t>
            </a:r>
          </a:p>
          <a:p>
            <a:pPr lvl="1"/>
            <a:r>
              <a:rPr lang="en-US" sz="1300" b="1" dirty="0"/>
              <a:t>Centro de </a:t>
            </a:r>
            <a:r>
              <a:rPr lang="en-US" sz="1300" b="1" dirty="0" err="1"/>
              <a:t>presión</a:t>
            </a:r>
            <a:r>
              <a:rPr lang="en-US" sz="1300" b="1" dirty="0"/>
              <a:t> de carga a </a:t>
            </a:r>
            <a:r>
              <a:rPr lang="en-US" sz="1300" b="1" dirty="0" err="1"/>
              <a:t>nivel</a:t>
            </a:r>
            <a:r>
              <a:rPr lang="en-US" sz="1300" b="1" dirty="0"/>
              <a:t> de cabeza </a:t>
            </a:r>
            <a:r>
              <a:rPr lang="en-US" sz="1300" b="1" dirty="0" err="1"/>
              <a:t>metatarsianos</a:t>
            </a:r>
            <a:endParaRPr lang="en-US" sz="1300" b="1" dirty="0"/>
          </a:p>
          <a:p>
            <a:pPr lvl="1"/>
            <a:r>
              <a:rPr lang="en-US" sz="1300" dirty="0" err="1"/>
              <a:t>Síntomas</a:t>
            </a:r>
            <a:r>
              <a:rPr lang="en-US" sz="1300" dirty="0"/>
              <a:t> a </a:t>
            </a:r>
            <a:r>
              <a:rPr lang="en-US" sz="1300" dirty="0" err="1"/>
              <a:t>nivel</a:t>
            </a:r>
            <a:r>
              <a:rPr lang="en-US" sz="1300" dirty="0"/>
              <a:t> de </a:t>
            </a:r>
            <a:r>
              <a:rPr lang="en-US" sz="1300" dirty="0" err="1"/>
              <a:t>antepié</a:t>
            </a:r>
            <a:endParaRPr lang="en-US" sz="1300" dirty="0"/>
          </a:p>
          <a:p>
            <a:endParaRPr lang="es-CL" sz="1500" dirty="0"/>
          </a:p>
          <a:p>
            <a:endParaRPr lang="es-CL" sz="1500" dirty="0"/>
          </a:p>
          <a:p>
            <a:endParaRPr lang="es-CL" sz="1500" dirty="0"/>
          </a:p>
          <a:p>
            <a:pPr lvl="1"/>
            <a:endParaRPr lang="es-CL" sz="15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200B47-B326-F050-6722-FA66A072A554}"/>
              </a:ext>
            </a:extLst>
          </p:cNvPr>
          <p:cNvSpPr txBox="1"/>
          <p:nvPr/>
        </p:nvSpPr>
        <p:spPr>
          <a:xfrm>
            <a:off x="5823469" y="6568232"/>
            <a:ext cx="6368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Metatarsalgia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Pilar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Martinez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Albornoz and Manuel Monteagudo.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Foot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Ankle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Disorders</a:t>
            </a:r>
            <a:r>
              <a:rPr lang="es-CL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2023 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F0741C-B8E2-5714-97CD-1C7737229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188" y="2121408"/>
            <a:ext cx="3124200" cy="1930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E5E245-063D-E810-0860-F7D77FD35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088" y="4338504"/>
            <a:ext cx="2692400" cy="1955800"/>
          </a:xfrm>
          <a:prstGeom prst="rect">
            <a:avLst/>
          </a:prstGeom>
        </p:spPr>
      </p:pic>
      <p:pic>
        <p:nvPicPr>
          <p:cNvPr id="29" name="Audio 28">
            <a:extLst>
              <a:ext uri="{FF2B5EF4-FFF2-40B4-BE49-F238E27FC236}">
                <a16:creationId xmlns:a16="http://schemas.microsoft.com/office/drawing/2014/main" id="{4384140A-A84B-7DFD-AB22-7AC0B4B8B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78"/>
    </mc:Choice>
    <mc:Fallback>
      <p:transition spd="slow" advTm="10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B4DCFA-6A23-7038-4552-171D977E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s-CL" sz="5400" dirty="0"/>
              <a:t>3er </a:t>
            </a:r>
            <a:r>
              <a:rPr lang="es-CL" sz="5400" dirty="0" err="1"/>
              <a:t>Rocker</a:t>
            </a:r>
            <a:endParaRPr lang="es-CL" sz="5400" dirty="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55A44C-2917-A3B5-96F8-881B74E54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 lnSpcReduction="10000"/>
          </a:bodyPr>
          <a:lstStyle/>
          <a:p>
            <a:r>
              <a:rPr lang="es-CL" sz="2200" dirty="0"/>
              <a:t>Fase Propulsiva</a:t>
            </a:r>
          </a:p>
          <a:p>
            <a:pPr marL="0" indent="0">
              <a:buNone/>
            </a:pPr>
            <a:endParaRPr lang="es-CL" sz="2200" dirty="0"/>
          </a:p>
          <a:p>
            <a:r>
              <a:rPr lang="es-CL" sz="2200" dirty="0"/>
              <a:t>Carga a nivel plantar distal (Grasa plantar, placa plantar, piel)</a:t>
            </a:r>
          </a:p>
          <a:p>
            <a:endParaRPr lang="es-CL" sz="2200" dirty="0"/>
          </a:p>
          <a:p>
            <a:r>
              <a:rPr lang="es-CL" sz="2200" dirty="0"/>
              <a:t>Factores Mecánicos</a:t>
            </a:r>
          </a:p>
          <a:p>
            <a:pPr lvl="1"/>
            <a:r>
              <a:rPr lang="es-CL" sz="1800" dirty="0" err="1"/>
              <a:t>Index</a:t>
            </a:r>
            <a:r>
              <a:rPr lang="es-CL" sz="1800" dirty="0"/>
              <a:t> </a:t>
            </a:r>
            <a:r>
              <a:rPr lang="es-CL" sz="1800" dirty="0" err="1"/>
              <a:t>Minus</a:t>
            </a:r>
            <a:r>
              <a:rPr lang="es-CL" sz="1800" dirty="0"/>
              <a:t> </a:t>
            </a:r>
          </a:p>
          <a:p>
            <a:pPr lvl="1"/>
            <a:r>
              <a:rPr lang="es-CL" sz="1800" dirty="0" err="1"/>
              <a:t>Hallux</a:t>
            </a:r>
            <a:r>
              <a:rPr lang="es-CL" sz="1800" dirty="0"/>
              <a:t> </a:t>
            </a:r>
            <a:r>
              <a:rPr lang="es-CL" sz="1800" dirty="0" err="1"/>
              <a:t>Valgus</a:t>
            </a:r>
            <a:endParaRPr lang="es-CL" sz="1800" dirty="0"/>
          </a:p>
          <a:p>
            <a:pPr lvl="1"/>
            <a:r>
              <a:rPr lang="es-CL" sz="1800" b="1" dirty="0"/>
              <a:t>Longitud MTT</a:t>
            </a:r>
          </a:p>
          <a:p>
            <a:pPr marL="457200" lvl="1" indent="0">
              <a:buNone/>
            </a:pPr>
            <a:endParaRPr lang="es-CL" sz="1800" dirty="0"/>
          </a:p>
          <a:p>
            <a:r>
              <a:rPr lang="es-CL" sz="2200" dirty="0"/>
              <a:t>Formula </a:t>
            </a:r>
            <a:r>
              <a:rPr lang="es-CL" sz="2200" dirty="0" err="1"/>
              <a:t>Metatarsal</a:t>
            </a:r>
            <a:endParaRPr lang="es-CL" sz="2200" dirty="0"/>
          </a:p>
          <a:p>
            <a:pPr lvl="1"/>
            <a:endParaRPr lang="es-CL" sz="1800" dirty="0"/>
          </a:p>
          <a:p>
            <a:pPr marL="457200" lvl="1" indent="0">
              <a:buNone/>
            </a:pPr>
            <a:endParaRPr lang="es-C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5AB305-54A6-7B33-BE0E-414F0829F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560" y="805180"/>
            <a:ext cx="5410504" cy="5577840"/>
          </a:xfrm>
          <a:prstGeom prst="rect">
            <a:avLst/>
          </a:prstGeom>
        </p:spPr>
      </p:pic>
      <p:pic>
        <p:nvPicPr>
          <p:cNvPr id="30" name="Audio 29">
            <a:extLst>
              <a:ext uri="{FF2B5EF4-FFF2-40B4-BE49-F238E27FC236}">
                <a16:creationId xmlns:a16="http://schemas.microsoft.com/office/drawing/2014/main" id="{D5EDF1F5-B45A-A0B0-2D79-B39A4BC27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30"/>
    </mc:Choice>
    <mc:Fallback>
      <p:transition spd="slow" advTm="3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149DD8-2CD9-BCC8-38A9-792BF284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98" y="1138036"/>
            <a:ext cx="5598202" cy="1402470"/>
          </a:xfrm>
        </p:spPr>
        <p:txBody>
          <a:bodyPr anchor="t">
            <a:normAutofit/>
          </a:bodyPr>
          <a:lstStyle/>
          <a:p>
            <a:r>
              <a:rPr lang="es-CL" sz="3200"/>
              <a:t>Formula metartarsal (Maestro)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E0ECA85-80EB-F285-41A1-67D207D0C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772" y="768626"/>
            <a:ext cx="3112138" cy="5459894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8738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79F0BF-9B74-6597-DE4D-A0A4234CE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598" y="1930400"/>
            <a:ext cx="6004602" cy="4211983"/>
          </a:xfrm>
        </p:spPr>
        <p:txBody>
          <a:bodyPr>
            <a:normAutofit fontScale="77500" lnSpcReduction="20000"/>
          </a:bodyPr>
          <a:lstStyle/>
          <a:p>
            <a:r>
              <a:rPr lang="es-CL" sz="2000" dirty="0"/>
              <a:t>Armonía del antepié en relación longitud MTT</a:t>
            </a:r>
          </a:p>
          <a:p>
            <a:pPr lvl="1"/>
            <a:r>
              <a:rPr lang="es-CL" sz="1600" dirty="0"/>
              <a:t>Sesamoideo fibular a nivel de 4to MTT</a:t>
            </a:r>
          </a:p>
          <a:p>
            <a:endParaRPr lang="es-CL" sz="2000" dirty="0"/>
          </a:p>
          <a:p>
            <a:r>
              <a:rPr lang="es-CL" sz="2000" dirty="0"/>
              <a:t>M1 = M2 / M2 &lt; M1 (1 - 3 mm)</a:t>
            </a:r>
          </a:p>
          <a:p>
            <a:endParaRPr lang="es-CL" sz="2000" dirty="0"/>
          </a:p>
          <a:p>
            <a:r>
              <a:rPr lang="es-CL" sz="2000" b="1" dirty="0"/>
              <a:t>Regresión geométrica </a:t>
            </a:r>
          </a:p>
          <a:p>
            <a:pPr lvl="1"/>
            <a:r>
              <a:rPr lang="es-CL" sz="1600" dirty="0"/>
              <a:t>M2 &gt; M3 &gt; M4 &gt; M5</a:t>
            </a:r>
          </a:p>
          <a:p>
            <a:pPr lvl="1"/>
            <a:r>
              <a:rPr lang="es-CL" sz="1600" dirty="0"/>
              <a:t> 0        3mm – 6mm – 12mm</a:t>
            </a:r>
          </a:p>
          <a:p>
            <a:endParaRPr lang="es-CL" sz="2000" dirty="0"/>
          </a:p>
          <a:p>
            <a:r>
              <a:rPr lang="es-CL" sz="2000" dirty="0" err="1"/>
              <a:t>Index</a:t>
            </a:r>
            <a:r>
              <a:rPr lang="es-CL" sz="2000" dirty="0"/>
              <a:t> Plus / </a:t>
            </a:r>
            <a:r>
              <a:rPr lang="es-CL" sz="2000" dirty="0" err="1"/>
              <a:t>Index</a:t>
            </a:r>
            <a:r>
              <a:rPr lang="es-CL" sz="2000" dirty="0"/>
              <a:t> Plus </a:t>
            </a:r>
            <a:r>
              <a:rPr lang="es-CL" sz="2000" dirty="0" err="1"/>
              <a:t>Minus</a:t>
            </a:r>
            <a:r>
              <a:rPr lang="es-CL" sz="2000" dirty="0"/>
              <a:t> / </a:t>
            </a:r>
            <a:r>
              <a:rPr lang="es-CL" sz="2000" dirty="0" err="1"/>
              <a:t>Index</a:t>
            </a:r>
            <a:r>
              <a:rPr lang="es-CL" sz="2000" dirty="0"/>
              <a:t> </a:t>
            </a:r>
            <a:r>
              <a:rPr lang="es-CL" sz="2000" dirty="0" err="1"/>
              <a:t>Minus</a:t>
            </a:r>
            <a:endParaRPr lang="es-CL" sz="2000" dirty="0"/>
          </a:p>
          <a:p>
            <a:endParaRPr lang="es-CL" sz="2000" dirty="0"/>
          </a:p>
          <a:p>
            <a:r>
              <a:rPr lang="es-CL" sz="2000" dirty="0"/>
              <a:t>Mayor tendencia a sintomatología en Formulas No </a:t>
            </a:r>
            <a:r>
              <a:rPr lang="es-CL" sz="2000" dirty="0" err="1"/>
              <a:t>Armonicas</a:t>
            </a: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pPr marL="0" indent="0">
              <a:buNone/>
            </a:pPr>
            <a:endParaRPr lang="es-CL" sz="2000" dirty="0"/>
          </a:p>
          <a:p>
            <a:pPr marL="0" indent="0" algn="ctr">
              <a:buNone/>
            </a:pPr>
            <a:r>
              <a:rPr lang="es-CL" sz="2000" dirty="0"/>
              <a:t>NO CONSIDERA PLANO SAGITAL Y OTROS FACTORES MECANICOS</a:t>
            </a:r>
          </a:p>
          <a:p>
            <a:endParaRPr lang="es-CL" sz="2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8454B8-4B0A-9E19-75D1-97EF4D38D1DB}"/>
              </a:ext>
            </a:extLst>
          </p:cNvPr>
          <p:cNvSpPr txBox="1"/>
          <p:nvPr/>
        </p:nvSpPr>
        <p:spPr>
          <a:xfrm>
            <a:off x="4838700" y="6581001"/>
            <a:ext cx="7806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Maestro M (1998).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Metatarsalgia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Biomechanical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Origin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Treated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Weil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Osteotomy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Shortening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2A39D7F5-B5C2-2690-4ACD-C9916ECF6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4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61"/>
    </mc:Choice>
    <mc:Fallback>
      <p:transition spd="slow" advTm="11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20460</TotalTime>
  <Words>973</Words>
  <Application>Microsoft Macintosh PowerPoint</Application>
  <PresentationFormat>Panorámica</PresentationFormat>
  <Paragraphs>264</Paragraphs>
  <Slides>24</Slides>
  <Notes>11</Notes>
  <HiddenSlides>0</HiddenSlides>
  <MMClips>25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TimesLTStd</vt:lpstr>
      <vt:lpstr>Tema de Office</vt:lpstr>
      <vt:lpstr>Metatarsalgia: Manejo y Osteotomías</vt:lpstr>
      <vt:lpstr>Generalidades</vt:lpstr>
      <vt:lpstr>Etiologias</vt:lpstr>
      <vt:lpstr>Fisiopatologia</vt:lpstr>
      <vt:lpstr>1er Rocker </vt:lpstr>
      <vt:lpstr>2do Rocker</vt:lpstr>
      <vt:lpstr>Acortamiento Gastro-Soleo</vt:lpstr>
      <vt:lpstr>3er Rocker</vt:lpstr>
      <vt:lpstr>Formula metartarsal (Maestro)</vt:lpstr>
      <vt:lpstr>Clínica</vt:lpstr>
      <vt:lpstr>Queratosis 2do Rocker</vt:lpstr>
      <vt:lpstr>Queratosis 3er Rocker</vt:lpstr>
      <vt:lpstr>Estudio</vt:lpstr>
      <vt:lpstr>Tratamiento</vt:lpstr>
      <vt:lpstr>Tratamiento Quirúrgico</vt:lpstr>
      <vt:lpstr>Osteotomía Tipo Weil</vt:lpstr>
      <vt:lpstr>Presentación de PowerPoint</vt:lpstr>
      <vt:lpstr>DMMO</vt:lpstr>
      <vt:lpstr>Presentación de PowerPoint</vt:lpstr>
      <vt:lpstr>Alargamiento Gastrosoleo</vt:lpstr>
      <vt:lpstr>Presentación de PowerPoint</vt:lpstr>
      <vt:lpstr>Osteotomia Proximales</vt:lpstr>
      <vt:lpstr>Conclusiones </vt:lpstr>
      <vt:lpstr>Metatarsalgia: Manejo y Osteotomías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Metatarsalgia: Manejo y Osteotomías</dc:title>
  <dc:creator>Francisco Sabah V.</dc:creator>
  <cp:lastModifiedBy>Francisco Sabah V.</cp:lastModifiedBy>
  <cp:revision>2</cp:revision>
  <dcterms:created xsi:type="dcterms:W3CDTF">2023-07-02T21:29:28Z</dcterms:created>
  <dcterms:modified xsi:type="dcterms:W3CDTF">2023-07-17T02:29:41Z</dcterms:modified>
</cp:coreProperties>
</file>