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82" r:id="rId1"/>
  </p:sldMasterIdLst>
  <p:notesMasterIdLst>
    <p:notesMasterId r:id="rId43"/>
  </p:notesMasterIdLst>
  <p:sldIdLst>
    <p:sldId id="437" r:id="rId2"/>
    <p:sldId id="295" r:id="rId3"/>
    <p:sldId id="438" r:id="rId4"/>
    <p:sldId id="442" r:id="rId5"/>
    <p:sldId id="443" r:id="rId6"/>
    <p:sldId id="439" r:id="rId7"/>
    <p:sldId id="440" r:id="rId8"/>
    <p:sldId id="441" r:id="rId9"/>
    <p:sldId id="452" r:id="rId10"/>
    <p:sldId id="453" r:id="rId11"/>
    <p:sldId id="454" r:id="rId12"/>
    <p:sldId id="451" r:id="rId13"/>
    <p:sldId id="450" r:id="rId14"/>
    <p:sldId id="455" r:id="rId15"/>
    <p:sldId id="449" r:id="rId16"/>
    <p:sldId id="456" r:id="rId17"/>
    <p:sldId id="457" r:id="rId18"/>
    <p:sldId id="458" r:id="rId19"/>
    <p:sldId id="463" r:id="rId20"/>
    <p:sldId id="459" r:id="rId21"/>
    <p:sldId id="460" r:id="rId22"/>
    <p:sldId id="461" r:id="rId23"/>
    <p:sldId id="462" r:id="rId24"/>
    <p:sldId id="464" r:id="rId25"/>
    <p:sldId id="472" r:id="rId26"/>
    <p:sldId id="444" r:id="rId27"/>
    <p:sldId id="445" r:id="rId28"/>
    <p:sldId id="467" r:id="rId29"/>
    <p:sldId id="471" r:id="rId30"/>
    <p:sldId id="468" r:id="rId31"/>
    <p:sldId id="469" r:id="rId32"/>
    <p:sldId id="473" r:id="rId33"/>
    <p:sldId id="474" r:id="rId34"/>
    <p:sldId id="475" r:id="rId35"/>
    <p:sldId id="476" r:id="rId36"/>
    <p:sldId id="477" r:id="rId37"/>
    <p:sldId id="478" r:id="rId38"/>
    <p:sldId id="479" r:id="rId39"/>
    <p:sldId id="480" r:id="rId40"/>
    <p:sldId id="481" r:id="rId41"/>
    <p:sldId id="44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04"/>
    <p:restoredTop sz="95775"/>
  </p:normalViewPr>
  <p:slideViewPr>
    <p:cSldViewPr snapToGrid="0">
      <p:cViewPr>
        <p:scale>
          <a:sx n="89" d="100"/>
          <a:sy n="89" d="100"/>
        </p:scale>
        <p:origin x="18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9DE95-A5AA-2041-B6CB-47CFDFB2057F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EFCBB-4635-FF43-BCBD-6C5A45F3BEB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875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21507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AB7CC70-25F0-4F48-B208-7DF6086DB99E}" type="slidenum">
              <a:rPr lang="es-ES" sz="1200"/>
              <a:pPr eaLnBrk="1" hangingPunct="1"/>
              <a:t>1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1291789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10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76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11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13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12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86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13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9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14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2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15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09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16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16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17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2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18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80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19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4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2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82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20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86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21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41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22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98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23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27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24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24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25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43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26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69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27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432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28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20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29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47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3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00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30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80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31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85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32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3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33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954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34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88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35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938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36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15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37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913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38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975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39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90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4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983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40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458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41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38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5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91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6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039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7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90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8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34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8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  <a:ea typeface="MS PGothic" charset="0"/>
            </a:endParaRPr>
          </a:p>
        </p:txBody>
      </p:sp>
      <p:sp>
        <p:nvSpPr>
          <p:cNvPr id="10137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275E24A-63EB-DD44-B9FD-468CDF0832D9}" type="slidenum">
              <a:rPr lang="es-ES" sz="1200">
                <a:solidFill>
                  <a:srgbClr val="000000"/>
                </a:solidFill>
              </a:rPr>
              <a:pPr/>
              <a:t>9</a:t>
            </a:fld>
            <a:endParaRPr lang="es-E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0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7263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816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590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681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6261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246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78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883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5514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050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2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9C8F188-82E5-5B4B-A14F-6370C2C7B193}" type="datetimeFigureOut">
              <a:rPr lang="es-CL" smtClean="0"/>
              <a:t>25-06-23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902CE6F-BE86-D141-A82C-AB8F86482B8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587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5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7.jpeg"/><Relationship Id="rId11" Type="http://schemas.openxmlformats.org/officeDocument/2006/relationships/image" Target="../media/image5.pn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70.png"/><Relationship Id="rId11" Type="http://schemas.openxmlformats.org/officeDocument/2006/relationships/image" Target="../media/image5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991139" y="1834039"/>
            <a:ext cx="8229600" cy="13575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s-CL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  <a:t>Fracturas expuestas en tobillo-pie y estrategias de fijación externa</a:t>
            </a:r>
            <a:endParaRPr lang="es-ES" i="1" dirty="0">
              <a:solidFill>
                <a:srgbClr val="7F7F7F"/>
              </a:solidFill>
              <a:latin typeface="Calibri" charset="0"/>
              <a:ea typeface="MS PGothic" charset="0"/>
            </a:endParaRPr>
          </a:p>
        </p:txBody>
      </p:sp>
      <p:sp>
        <p:nvSpPr>
          <p:cNvPr id="20482" name="Marcador de contenido 7"/>
          <p:cNvSpPr>
            <a:spLocks noGrp="1"/>
          </p:cNvSpPr>
          <p:nvPr>
            <p:ph idx="1"/>
          </p:nvPr>
        </p:nvSpPr>
        <p:spPr>
          <a:xfrm>
            <a:off x="2110547" y="4259484"/>
            <a:ext cx="8229600" cy="1823156"/>
          </a:xfrm>
        </p:spPr>
        <p:txBody>
          <a:bodyPr/>
          <a:lstStyle/>
          <a:p>
            <a:pPr marL="3175" indent="0" algn="ctr" defTabSz="449263">
              <a:spcBef>
                <a:spcPts val="8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CL" sz="2000" b="1" dirty="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  <a:p>
            <a:pPr marL="3175" indent="0" algn="ctr" defTabSz="449263">
              <a:spcBef>
                <a:spcPts val="80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CL" sz="2400" b="1" dirty="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>Mauricio Parra Henríquez</a:t>
            </a:r>
            <a:endParaRPr lang="es-CL" sz="1800" u="sng" dirty="0">
              <a:solidFill>
                <a:schemeClr val="tx1"/>
              </a:solidFill>
              <a:latin typeface="Arial" charset="0"/>
              <a:ea typeface="MS PGothic" charset="0"/>
              <a:cs typeface="Arial" charset="0"/>
            </a:endParaRPr>
          </a:p>
          <a:p>
            <a:pPr marL="3175" indent="0" defTabSz="449263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dirty="0">
              <a:latin typeface="Calibri" charset="0"/>
              <a:ea typeface="MS PGothic" charset="0"/>
            </a:endParaRPr>
          </a:p>
        </p:txBody>
      </p:sp>
      <p:sp>
        <p:nvSpPr>
          <p:cNvPr id="20484" name="CuadroTexto 1"/>
          <p:cNvSpPr txBox="1">
            <a:spLocks noChangeArrowheads="1"/>
          </p:cNvSpPr>
          <p:nvPr/>
        </p:nvSpPr>
        <p:spPr bwMode="auto">
          <a:xfrm>
            <a:off x="2695575" y="4618039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s-CL" sz="180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E31FA8-6C9E-C041-89CC-1DDDC6C877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826"/>
          <a:stretch/>
        </p:blipFill>
        <p:spPr>
          <a:xfrm>
            <a:off x="5128272" y="5643003"/>
            <a:ext cx="1935455" cy="914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F4CB1E0-C679-F5E4-0E8F-86A8956C0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95" y="5625440"/>
            <a:ext cx="1885071" cy="914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ADDD0B-5268-B12F-7888-30DE69290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0147" y="5625440"/>
            <a:ext cx="914400" cy="9144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5C5A992-AF84-AB5C-3E34-01EF1EE33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9420" y="72503"/>
            <a:ext cx="633157" cy="1357580"/>
          </a:xfrm>
          <a:prstGeom prst="rect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CA10836C-C3D0-2DB9-A3C4-C5A00B1FC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6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5"/>
    </mc:Choice>
    <mc:Fallback>
      <p:transition spd="slow" advTm="10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MANEJO INICIAL / COBERTURA PARTES BLANDAS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371605"/>
            <a:ext cx="10515600" cy="4873618"/>
          </a:xfrm>
        </p:spPr>
        <p:txBody>
          <a:bodyPr>
            <a:normAutofit/>
          </a:bodyPr>
          <a:lstStyle/>
          <a:p>
            <a:r>
              <a:rPr lang="es-ES" sz="2400" dirty="0"/>
              <a:t>Ideal: cierre primario ( sin tensión )</a:t>
            </a:r>
          </a:p>
          <a:p>
            <a:r>
              <a:rPr lang="es-ES" sz="2400" dirty="0"/>
              <a:t>Colgajos locales</a:t>
            </a:r>
          </a:p>
          <a:p>
            <a:r>
              <a:rPr lang="es-ES" sz="2400" dirty="0"/>
              <a:t>Colgajos Libres microquirúrgicos (extremidad inferior) III-B</a:t>
            </a:r>
          </a:p>
          <a:p>
            <a:r>
              <a:rPr lang="es-ES" sz="2400" dirty="0"/>
              <a:t>Cobertura definitiva:  72 horas, mismo tiempo OTS interna definitiva</a:t>
            </a:r>
          </a:p>
          <a:p>
            <a:r>
              <a:rPr lang="es-ES" sz="2400" dirty="0"/>
              <a:t>VAC : muy útil…….pero</a:t>
            </a:r>
          </a:p>
          <a:p>
            <a:pPr lvl="1"/>
            <a:r>
              <a:rPr lang="es-ES" sz="2200" dirty="0"/>
              <a:t>Anemia</a:t>
            </a:r>
          </a:p>
          <a:p>
            <a:pPr lvl="1"/>
            <a:r>
              <a:rPr lang="es-ES" sz="2200" dirty="0"/>
              <a:t>No debe impedir nuevos aseos y cobertura precoz</a:t>
            </a:r>
          </a:p>
          <a:p>
            <a:endParaRPr lang="es-ES" sz="2400" dirty="0"/>
          </a:p>
          <a:p>
            <a:endParaRPr lang="es-ES" sz="2200" dirty="0"/>
          </a:p>
          <a:p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4AE486-DC0A-B2E1-55CA-41ABB7E93ECC}"/>
              </a:ext>
            </a:extLst>
          </p:cNvPr>
          <p:cNvSpPr txBox="1"/>
          <p:nvPr/>
        </p:nvSpPr>
        <p:spPr>
          <a:xfrm>
            <a:off x="1585575" y="5766393"/>
            <a:ext cx="9408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/>
              <a:t>Mohamed J. </a:t>
            </a:r>
            <a:r>
              <a:rPr lang="es-CL" sz="1800" dirty="0" err="1"/>
              <a:t>Halawi</a:t>
            </a:r>
            <a:r>
              <a:rPr lang="es-CL" sz="1800" dirty="0"/>
              <a:t>. </a:t>
            </a:r>
            <a:r>
              <a:rPr lang="es-CL" sz="1800" dirty="0" err="1"/>
              <a:t>Orthopedics</a:t>
            </a:r>
            <a:r>
              <a:rPr lang="es-CL" sz="1800" dirty="0"/>
              <a:t>, 2015; 38 (11).</a:t>
            </a:r>
          </a:p>
          <a:p>
            <a:r>
              <a:rPr lang="es-CL" dirty="0" err="1"/>
              <a:t>Sta</a:t>
            </a:r>
            <a:r>
              <a:rPr lang="es-CL" sz="1800" dirty="0" err="1"/>
              <a:t>ndars</a:t>
            </a:r>
            <a:r>
              <a:rPr lang="es-CL" sz="1800" dirty="0"/>
              <a:t> </a:t>
            </a:r>
            <a:r>
              <a:rPr lang="es-CL" dirty="0" err="1"/>
              <a:t>for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managment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open fractures</a:t>
            </a:r>
            <a:r>
              <a:rPr lang="es-CL" b="1" dirty="0"/>
              <a:t>, </a:t>
            </a:r>
            <a:r>
              <a:rPr lang="es-CL" sz="1800" dirty="0"/>
              <a:t>BAPRA/BOA. </a:t>
            </a:r>
            <a:r>
              <a:rPr lang="es-CL" dirty="0"/>
              <a:t>Oxford </a:t>
            </a:r>
            <a:r>
              <a:rPr lang="es-CL" dirty="0" err="1"/>
              <a:t>University</a:t>
            </a:r>
            <a:r>
              <a:rPr lang="es-CL" dirty="0"/>
              <a:t> </a:t>
            </a:r>
            <a:r>
              <a:rPr lang="es-CL" dirty="0" err="1"/>
              <a:t>press</a:t>
            </a:r>
            <a:r>
              <a:rPr lang="es-CL" dirty="0"/>
              <a:t> 2020.</a:t>
            </a:r>
          </a:p>
          <a:p>
            <a:r>
              <a:rPr lang="es-CL" sz="1800" strike="noStrike" dirty="0"/>
              <a:t>Daniel Z. </a:t>
            </a:r>
            <a:r>
              <a:rPr lang="es-CL" sz="1800" strike="noStrike" dirty="0" err="1"/>
              <a:t>You</a:t>
            </a:r>
            <a:r>
              <a:rPr lang="es-CL" sz="1800" strike="noStrike" dirty="0"/>
              <a:t>. OTA </a:t>
            </a:r>
            <a:r>
              <a:rPr lang="es-CL" sz="1800" strike="noStrike" dirty="0" err="1"/>
              <a:t>Int</a:t>
            </a:r>
            <a:r>
              <a:rPr lang="es-CL" sz="1800" strike="noStrike" dirty="0"/>
              <a:t> </a:t>
            </a:r>
            <a:r>
              <a:rPr lang="es-CL" sz="1800" b="0" i="0" strike="noStrike" dirty="0">
                <a:effectLst/>
              </a:rPr>
              <a:t>2020 Mar; 3(1): e067</a:t>
            </a:r>
            <a:r>
              <a:rPr lang="es-CL" b="0" i="0" u="none" strike="noStrik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.</a:t>
            </a:r>
            <a:endParaRPr lang="es-CL" dirty="0"/>
          </a:p>
          <a:p>
            <a:endParaRPr lang="es-CL" sz="1800" dirty="0"/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CF00BA3E-2F9F-A0C3-3DC6-21662A92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9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12"/>
    </mc:Choice>
    <mc:Fallback>
      <p:transition spd="slow" advTm="10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MANEJO INICIAL / ESTABILIZACIÓN ÓSEA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227140"/>
            <a:ext cx="10515600" cy="4873618"/>
          </a:xfrm>
        </p:spPr>
        <p:txBody>
          <a:bodyPr>
            <a:normAutofit/>
          </a:bodyPr>
          <a:lstStyle/>
          <a:p>
            <a:r>
              <a:rPr lang="es-ES" sz="2400" dirty="0"/>
              <a:t>Gold estándar: fijación interna primaria (descontaminación efectiva, tejido óseo viable, partes blandas adecuadas)</a:t>
            </a:r>
          </a:p>
          <a:p>
            <a:r>
              <a:rPr lang="es-ES" sz="2400" dirty="0"/>
              <a:t>No aumenta tasa infección. Tipo I, II, III-A.</a:t>
            </a:r>
          </a:p>
          <a:p>
            <a:r>
              <a:rPr lang="es-ES" sz="2400" dirty="0"/>
              <a:t>Rol fijación externa temporal: estabilidad ósea rápida con mínima manipulación partes blandas.</a:t>
            </a:r>
          </a:p>
          <a:p>
            <a:pPr lvl="1">
              <a:lnSpc>
                <a:spcPct val="110000"/>
              </a:lnSpc>
            </a:pPr>
            <a:r>
              <a:rPr lang="es-ES" sz="2200" dirty="0"/>
              <a:t>Grado III</a:t>
            </a:r>
          </a:p>
          <a:p>
            <a:pPr lvl="1">
              <a:lnSpc>
                <a:spcPct val="110000"/>
              </a:lnSpc>
            </a:pPr>
            <a:r>
              <a:rPr lang="es-ES" sz="2200" dirty="0" err="1"/>
              <a:t>Politrauma</a:t>
            </a:r>
            <a:r>
              <a:rPr lang="es-ES" sz="2200" dirty="0"/>
              <a:t> /Control de daños.</a:t>
            </a:r>
          </a:p>
          <a:p>
            <a:r>
              <a:rPr lang="es-ES" sz="2400" dirty="0"/>
              <a:t>LXFX </a:t>
            </a:r>
            <a:r>
              <a:rPr lang="es-ES" sz="2400" dirty="0" err="1"/>
              <a:t>bi</a:t>
            </a:r>
            <a:r>
              <a:rPr lang="es-ES" sz="2400" dirty="0"/>
              <a:t> o </a:t>
            </a:r>
            <a:r>
              <a:rPr lang="es-ES" sz="2400" dirty="0" err="1"/>
              <a:t>trimaleolares</a:t>
            </a:r>
            <a:r>
              <a:rPr lang="es-ES" sz="2400" dirty="0"/>
              <a:t> cerradas &gt; 60 años:  45-73% perdida reducción dentro del yeso -&gt; compromiso secundario de partes blandas.</a:t>
            </a:r>
          </a:p>
          <a:p>
            <a:pPr marL="228600" lvl="1" indent="0">
              <a:buNone/>
            </a:pPr>
            <a:endParaRPr lang="es-ES" sz="2200" dirty="0"/>
          </a:p>
          <a:p>
            <a:endParaRPr lang="es-ES" sz="2200" dirty="0"/>
          </a:p>
          <a:p>
            <a:endParaRPr lang="es-ES" sz="2400" dirty="0"/>
          </a:p>
          <a:p>
            <a:endParaRPr lang="es-ES" sz="2200" dirty="0"/>
          </a:p>
          <a:p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4AE486-DC0A-B2E1-55CA-41ABB7E93ECC}"/>
              </a:ext>
            </a:extLst>
          </p:cNvPr>
          <p:cNvSpPr txBox="1"/>
          <p:nvPr/>
        </p:nvSpPr>
        <p:spPr>
          <a:xfrm>
            <a:off x="1585575" y="5766393"/>
            <a:ext cx="94086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/>
              <a:t>Mohamed J. </a:t>
            </a:r>
            <a:r>
              <a:rPr lang="es-CL" sz="1800" dirty="0" err="1"/>
              <a:t>Halawi</a:t>
            </a:r>
            <a:r>
              <a:rPr lang="es-CL" sz="1800" dirty="0"/>
              <a:t>. </a:t>
            </a:r>
            <a:r>
              <a:rPr lang="es-CL" sz="1800" dirty="0" err="1"/>
              <a:t>Orthopedics</a:t>
            </a:r>
            <a:r>
              <a:rPr lang="es-CL" sz="1800" dirty="0"/>
              <a:t>, 2015; 38 (11).</a:t>
            </a:r>
          </a:p>
          <a:p>
            <a:r>
              <a:rPr lang="es-CL" dirty="0" err="1"/>
              <a:t>Sta</a:t>
            </a:r>
            <a:r>
              <a:rPr lang="es-CL" sz="1800" dirty="0" err="1"/>
              <a:t>ndars</a:t>
            </a:r>
            <a:r>
              <a:rPr lang="es-CL" sz="1800" dirty="0"/>
              <a:t> </a:t>
            </a:r>
            <a:r>
              <a:rPr lang="es-CL" dirty="0" err="1"/>
              <a:t>for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managment</a:t>
            </a:r>
            <a:r>
              <a:rPr lang="es-CL" dirty="0"/>
              <a:t> </a:t>
            </a:r>
            <a:r>
              <a:rPr lang="es-CL" dirty="0" err="1"/>
              <a:t>of</a:t>
            </a:r>
            <a:r>
              <a:rPr lang="es-CL" dirty="0"/>
              <a:t> </a:t>
            </a:r>
            <a:r>
              <a:rPr lang="es-CL" dirty="0" err="1"/>
              <a:t>the</a:t>
            </a:r>
            <a:r>
              <a:rPr lang="es-CL" dirty="0"/>
              <a:t> open fractures</a:t>
            </a:r>
            <a:r>
              <a:rPr lang="es-CL" b="1" dirty="0"/>
              <a:t>, </a:t>
            </a:r>
            <a:r>
              <a:rPr lang="es-CL" sz="1800" dirty="0"/>
              <a:t>BAPRA/BOA. </a:t>
            </a:r>
            <a:r>
              <a:rPr lang="es-CL" dirty="0"/>
              <a:t>Oxford </a:t>
            </a:r>
            <a:r>
              <a:rPr lang="es-CL" dirty="0" err="1"/>
              <a:t>University</a:t>
            </a:r>
            <a:r>
              <a:rPr lang="es-CL" dirty="0"/>
              <a:t> </a:t>
            </a:r>
            <a:r>
              <a:rPr lang="es-CL" dirty="0" err="1"/>
              <a:t>press</a:t>
            </a:r>
            <a:r>
              <a:rPr lang="es-CL" dirty="0"/>
              <a:t> 2020.</a:t>
            </a:r>
          </a:p>
          <a:p>
            <a:r>
              <a:rPr lang="es-CL" sz="1800" dirty="0"/>
              <a:t>M. Parra H.  Guías clínicas manejo fracturas expuestas. H Clínico Mutual </a:t>
            </a:r>
            <a:r>
              <a:rPr lang="es-CL" sz="1800" dirty="0" err="1"/>
              <a:t>Seg</a:t>
            </a:r>
            <a:r>
              <a:rPr lang="es-CL" sz="1800" dirty="0"/>
              <a:t>, 2018</a:t>
            </a:r>
          </a:p>
          <a:p>
            <a:endParaRPr lang="es-CL" sz="1800" dirty="0"/>
          </a:p>
          <a:p>
            <a:endParaRPr lang="es-CL" sz="1800" dirty="0"/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80BBD5C3-E3D3-B7B4-0368-20AFAF275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0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21"/>
    </mc:Choice>
    <mc:Fallback>
      <p:transition spd="slow" advTm="107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Fijación externa / Zonas seguridad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2045429"/>
            <a:ext cx="10515600" cy="4199793"/>
          </a:xfrm>
        </p:spPr>
        <p:txBody>
          <a:bodyPr>
            <a:normAutofit/>
          </a:bodyPr>
          <a:lstStyle/>
          <a:p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4AE486-DC0A-B2E1-55CA-41ABB7E93ECC}"/>
              </a:ext>
            </a:extLst>
          </p:cNvPr>
          <p:cNvSpPr txBox="1"/>
          <p:nvPr/>
        </p:nvSpPr>
        <p:spPr>
          <a:xfrm>
            <a:off x="3048000" y="62452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0" i="0" u="non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James J. </a:t>
            </a:r>
            <a:r>
              <a:rPr lang="es-CL" b="0" i="0" u="none" dirty="0" err="1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Hutson</a:t>
            </a:r>
            <a:r>
              <a:rPr lang="es-CL" b="0" i="0" u="none" strike="noStrik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es-CL" b="0" i="0" u="none" strike="noStrike" dirty="0" err="1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Tech</a:t>
            </a:r>
            <a:r>
              <a:rPr lang="es-CL" b="0" i="0" u="none" strike="noStrik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s-CL" b="0" i="0" u="none" strike="noStrike" dirty="0" err="1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Orth</a:t>
            </a:r>
            <a:r>
              <a:rPr lang="es-CL" b="0" i="0" u="none" strike="noStrik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; 2002, 17 (1)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BA3ADF-0B4A-5A84-099B-DAA2991F1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00" y="1622423"/>
            <a:ext cx="6832600" cy="4152900"/>
          </a:xfrm>
          <a:prstGeom prst="rect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BFCD787B-E933-D6B8-146A-5E5B6A161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6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87"/>
    </mc:Choice>
    <mc:Fallback>
      <p:transition spd="slow" advTm="2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Fijación externa / Zonas seguridad</a:t>
            </a:r>
          </a:p>
        </p:txBody>
      </p:sp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id="{24C2D059-311F-A4FE-580C-94136DC1E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27500" y="1358900"/>
            <a:ext cx="3937000" cy="41402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4AE486-DC0A-B2E1-55CA-41ABB7E93ECC}"/>
              </a:ext>
            </a:extLst>
          </p:cNvPr>
          <p:cNvSpPr txBox="1"/>
          <p:nvPr/>
        </p:nvSpPr>
        <p:spPr>
          <a:xfrm>
            <a:off x="3048000" y="62452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0" i="0" u="non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James J. </a:t>
            </a:r>
            <a:r>
              <a:rPr lang="es-CL" b="0" i="0" u="none" dirty="0" err="1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Hutson</a:t>
            </a:r>
            <a:r>
              <a:rPr lang="es-CL" b="0" i="0" u="none" strike="noStrik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es-CL" b="0" i="0" u="none" strike="noStrike" dirty="0" err="1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Tech</a:t>
            </a:r>
            <a:r>
              <a:rPr lang="es-CL" b="0" i="0" u="none" strike="noStrik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s-CL" b="0" i="0" u="none" strike="noStrike" dirty="0" err="1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Orth</a:t>
            </a:r>
            <a:r>
              <a:rPr lang="es-CL" b="0" i="0" u="none" strike="noStrik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; 2002, 17 (1)</a:t>
            </a:r>
            <a:endParaRPr lang="es-CL" dirty="0"/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C4851262-4784-392B-9181-949C6C555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3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53"/>
    </mc:Choice>
    <mc:Fallback>
      <p:transition spd="slow" advTm="3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Fijación externa / Zonas seguridad</a:t>
            </a:r>
          </a:p>
        </p:txBody>
      </p:sp>
      <p:pic>
        <p:nvPicPr>
          <p:cNvPr id="3" name="Marcador de contenido 2">
            <a:extLst>
              <a:ext uri="{FF2B5EF4-FFF2-40B4-BE49-F238E27FC236}">
                <a16:creationId xmlns:a16="http://schemas.microsoft.com/office/drawing/2014/main" id="{744BF609-E944-F03C-693A-4E8280035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447083" y="1635918"/>
            <a:ext cx="3297833" cy="4200525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4AE486-DC0A-B2E1-55CA-41ABB7E93ECC}"/>
              </a:ext>
            </a:extLst>
          </p:cNvPr>
          <p:cNvSpPr txBox="1"/>
          <p:nvPr/>
        </p:nvSpPr>
        <p:spPr>
          <a:xfrm>
            <a:off x="3048000" y="62452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0" i="0" u="non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James J. </a:t>
            </a:r>
            <a:r>
              <a:rPr lang="es-CL" b="0" i="0" u="none" dirty="0" err="1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Hutson</a:t>
            </a:r>
            <a:r>
              <a:rPr lang="es-CL" b="0" i="0" u="none" strike="noStrik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es-CL" b="0" i="0" u="none" strike="noStrike" dirty="0" err="1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Tech</a:t>
            </a:r>
            <a:r>
              <a:rPr lang="es-CL" b="0" i="0" u="none" strike="noStrik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s-CL" b="0" i="0" u="none" strike="noStrike" dirty="0" err="1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Orth</a:t>
            </a:r>
            <a:r>
              <a:rPr lang="es-CL" b="0" i="0" u="none" strike="noStrik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; 2002, 17 (1)</a:t>
            </a:r>
            <a:endParaRPr lang="es-CL" dirty="0"/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A6031C95-A2D7-06D2-1512-F33E67E09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53"/>
    </mc:Choice>
    <mc:Fallback>
      <p:transition spd="slow" advTm="1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Fijación externa / Tutor tubular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2045429"/>
            <a:ext cx="4013200" cy="4199793"/>
          </a:xfrm>
        </p:spPr>
        <p:txBody>
          <a:bodyPr>
            <a:normAutofit/>
          </a:bodyPr>
          <a:lstStyle/>
          <a:p>
            <a:r>
              <a:rPr lang="es-ES" sz="2400" dirty="0"/>
              <a:t>Objetivos:</a:t>
            </a:r>
          </a:p>
          <a:p>
            <a:pPr lvl="1"/>
            <a:r>
              <a:rPr lang="es-ES" sz="2200" dirty="0"/>
              <a:t>Alineación			</a:t>
            </a:r>
          </a:p>
          <a:p>
            <a:pPr lvl="1"/>
            <a:r>
              <a:rPr lang="es-ES" sz="2200" dirty="0"/>
              <a:t>Estabilidad </a:t>
            </a:r>
          </a:p>
          <a:p>
            <a:pPr lvl="1"/>
            <a:r>
              <a:rPr lang="es-ES" sz="2200" dirty="0"/>
              <a:t>Cohibir sangrado</a:t>
            </a:r>
          </a:p>
          <a:p>
            <a:pPr lvl="1"/>
            <a:r>
              <a:rPr lang="es-ES" sz="2200" dirty="0"/>
              <a:t>Protección partes blandas</a:t>
            </a:r>
          </a:p>
          <a:p>
            <a:pPr lvl="1"/>
            <a:endParaRPr lang="es-ES" sz="22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4AE486-DC0A-B2E1-55CA-41ABB7E93ECC}"/>
              </a:ext>
            </a:extLst>
          </p:cNvPr>
          <p:cNvSpPr txBox="1"/>
          <p:nvPr/>
        </p:nvSpPr>
        <p:spPr>
          <a:xfrm>
            <a:off x="3048000" y="577532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strike="noStrike" dirty="0"/>
              <a:t>Jesse E.  </a:t>
            </a:r>
            <a:r>
              <a:rPr lang="es-CL" sz="1800" strike="noStrike" dirty="0" err="1"/>
              <a:t>Bible</a:t>
            </a:r>
            <a:r>
              <a:rPr lang="es-CL" dirty="0"/>
              <a:t>. JAAOS 23 (11) 2015</a:t>
            </a:r>
          </a:p>
          <a:p>
            <a:r>
              <a:rPr lang="es-CL" dirty="0" err="1"/>
              <a:t>Tejwani</a:t>
            </a:r>
            <a:r>
              <a:rPr lang="es-CL" dirty="0"/>
              <a:t>, </a:t>
            </a:r>
            <a:r>
              <a:rPr lang="es-CL" dirty="0" err="1"/>
              <a:t>Nirmal</a:t>
            </a:r>
            <a:r>
              <a:rPr lang="es-CL" dirty="0"/>
              <a:t>. JAAOS 23 (2) 2015</a:t>
            </a:r>
          </a:p>
          <a:p>
            <a:r>
              <a:rPr lang="es-CL" dirty="0" err="1"/>
              <a:t>Aofoundation.org</a:t>
            </a:r>
            <a:r>
              <a:rPr lang="es-CL" dirty="0"/>
              <a:t> </a:t>
            </a:r>
          </a:p>
        </p:txBody>
      </p:sp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E2C2324B-50C4-DF02-ED37-9BC50E033418}"/>
              </a:ext>
            </a:extLst>
          </p:cNvPr>
          <p:cNvSpPr txBox="1">
            <a:spLocks/>
          </p:cNvSpPr>
          <p:nvPr/>
        </p:nvSpPr>
        <p:spPr>
          <a:xfrm>
            <a:off x="5613400" y="2045429"/>
            <a:ext cx="4013200" cy="4199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/>
              <a:t>Configuraciones:</a:t>
            </a:r>
          </a:p>
          <a:p>
            <a:pPr lvl="1"/>
            <a:r>
              <a:rPr lang="es-ES" sz="2200" dirty="0" err="1"/>
              <a:t>Monoplanar</a:t>
            </a:r>
            <a:r>
              <a:rPr lang="es-ES" sz="2200" dirty="0"/>
              <a:t>			</a:t>
            </a:r>
          </a:p>
          <a:p>
            <a:pPr lvl="1"/>
            <a:r>
              <a:rPr lang="es-ES" sz="2200" dirty="0" err="1"/>
              <a:t>Biplanar</a:t>
            </a:r>
            <a:r>
              <a:rPr lang="es-ES" sz="2200" dirty="0"/>
              <a:t> </a:t>
            </a:r>
          </a:p>
          <a:p>
            <a:pPr lvl="1"/>
            <a:r>
              <a:rPr lang="es-ES" sz="2200" dirty="0" err="1"/>
              <a:t>Multiplanar</a:t>
            </a:r>
            <a:endParaRPr lang="es-ES" sz="2200" dirty="0"/>
          </a:p>
          <a:p>
            <a:pPr lvl="1"/>
            <a:r>
              <a:rPr lang="es-ES" sz="2200" dirty="0"/>
              <a:t>Modular</a:t>
            </a:r>
          </a:p>
          <a:p>
            <a:pPr lvl="1"/>
            <a:endParaRPr lang="es-ES" sz="2200" dirty="0"/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E35A6A37-431E-8530-F0DA-AD87E8D6B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9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85"/>
    </mc:Choice>
    <mc:Fallback>
      <p:transition spd="slow" advTm="37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Fijación externa / Tutor tubular pierna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473199"/>
            <a:ext cx="4013200" cy="4772023"/>
          </a:xfrm>
        </p:spPr>
        <p:txBody>
          <a:bodyPr>
            <a:normAutofit/>
          </a:bodyPr>
          <a:lstStyle/>
          <a:p>
            <a:r>
              <a:rPr lang="es-ES" sz="2400" dirty="0" err="1"/>
              <a:t>Monoplanar</a:t>
            </a:r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4AE486-DC0A-B2E1-55CA-41ABB7E93ECC}"/>
              </a:ext>
            </a:extLst>
          </p:cNvPr>
          <p:cNvSpPr txBox="1"/>
          <p:nvPr/>
        </p:nvSpPr>
        <p:spPr>
          <a:xfrm>
            <a:off x="3334580" y="59346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strike="noStrike" dirty="0"/>
              <a:t>Jesse E.  </a:t>
            </a:r>
            <a:r>
              <a:rPr lang="es-CL" sz="1800" strike="noStrike" dirty="0" err="1"/>
              <a:t>Bible</a:t>
            </a:r>
            <a:r>
              <a:rPr lang="es-CL" dirty="0"/>
              <a:t>. JAAOS 23 (11) 2015</a:t>
            </a:r>
          </a:p>
          <a:p>
            <a:r>
              <a:rPr lang="es-CL" dirty="0" err="1"/>
              <a:t>Tejwani</a:t>
            </a:r>
            <a:r>
              <a:rPr lang="es-CL" dirty="0"/>
              <a:t>, </a:t>
            </a:r>
            <a:r>
              <a:rPr lang="es-CL" dirty="0" err="1"/>
              <a:t>Nirmal</a:t>
            </a:r>
            <a:r>
              <a:rPr lang="es-CL" dirty="0"/>
              <a:t>. JAAOS 23 (2) 2015</a:t>
            </a:r>
          </a:p>
          <a:p>
            <a:r>
              <a:rPr lang="es-CL" dirty="0" err="1"/>
              <a:t>Aofoundation.org</a:t>
            </a:r>
            <a:r>
              <a:rPr lang="es-CL" dirty="0"/>
              <a:t> </a:t>
            </a:r>
          </a:p>
        </p:txBody>
      </p:sp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E2C2324B-50C4-DF02-ED37-9BC50E033418}"/>
              </a:ext>
            </a:extLst>
          </p:cNvPr>
          <p:cNvSpPr txBox="1">
            <a:spLocks/>
          </p:cNvSpPr>
          <p:nvPr/>
        </p:nvSpPr>
        <p:spPr>
          <a:xfrm>
            <a:off x="5613400" y="1473199"/>
            <a:ext cx="4013200" cy="4772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err="1"/>
              <a:t>Monoplanar</a:t>
            </a:r>
            <a:r>
              <a:rPr lang="es-ES" sz="2400" dirty="0"/>
              <a:t> bilateral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D0F9E4-D877-BE35-6C0F-8B4D89C4F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980" y="2324101"/>
            <a:ext cx="1388020" cy="41297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DC6AFA-3537-E2F3-5E80-0E8C3B488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580" y="2720975"/>
            <a:ext cx="4149440" cy="2600917"/>
          </a:xfrm>
          <a:prstGeom prst="rect">
            <a:avLst/>
          </a:prstGeom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36BD73E9-F25F-3706-2FC5-E23191E67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9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04"/>
    </mc:Choice>
    <mc:Fallback>
      <p:transition spd="slow" advTm="3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Fijación externa / Tutor tubular pierna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473199"/>
            <a:ext cx="4013200" cy="4772023"/>
          </a:xfrm>
        </p:spPr>
        <p:txBody>
          <a:bodyPr>
            <a:normAutofit/>
          </a:bodyPr>
          <a:lstStyle/>
          <a:p>
            <a:r>
              <a:rPr lang="es-ES" sz="2400" dirty="0" err="1"/>
              <a:t>Biplanar</a:t>
            </a:r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4AE486-DC0A-B2E1-55CA-41ABB7E93ECC}"/>
              </a:ext>
            </a:extLst>
          </p:cNvPr>
          <p:cNvSpPr txBox="1"/>
          <p:nvPr/>
        </p:nvSpPr>
        <p:spPr>
          <a:xfrm>
            <a:off x="3334580" y="59346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strike="noStrike" dirty="0"/>
              <a:t>Jesse E.  </a:t>
            </a:r>
            <a:r>
              <a:rPr lang="es-CL" sz="1800" strike="noStrike" dirty="0" err="1"/>
              <a:t>Bible</a:t>
            </a:r>
            <a:r>
              <a:rPr lang="es-CL" dirty="0"/>
              <a:t>. JAAOS 23 (11) 2015</a:t>
            </a:r>
          </a:p>
          <a:p>
            <a:r>
              <a:rPr lang="es-CL" dirty="0" err="1"/>
              <a:t>Tejwani</a:t>
            </a:r>
            <a:r>
              <a:rPr lang="es-CL" dirty="0"/>
              <a:t>, </a:t>
            </a:r>
            <a:r>
              <a:rPr lang="es-CL" dirty="0" err="1"/>
              <a:t>Nirmal</a:t>
            </a:r>
            <a:r>
              <a:rPr lang="es-CL" dirty="0"/>
              <a:t>. JAAOS 23 (2) 2015</a:t>
            </a:r>
          </a:p>
          <a:p>
            <a:r>
              <a:rPr lang="es-CL" dirty="0" err="1"/>
              <a:t>Aofoundation.org</a:t>
            </a:r>
            <a:r>
              <a:rPr lang="es-CL" dirty="0"/>
              <a:t> </a:t>
            </a:r>
          </a:p>
        </p:txBody>
      </p:sp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E2C2324B-50C4-DF02-ED37-9BC50E033418}"/>
              </a:ext>
            </a:extLst>
          </p:cNvPr>
          <p:cNvSpPr txBox="1">
            <a:spLocks/>
          </p:cNvSpPr>
          <p:nvPr/>
        </p:nvSpPr>
        <p:spPr>
          <a:xfrm>
            <a:off x="5613400" y="1473199"/>
            <a:ext cx="4013200" cy="4772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i="1" u="sng" dirty="0"/>
              <a:t>Modular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41A1AD-2B4C-2056-8F21-417B81953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80" y="2489201"/>
            <a:ext cx="3695700" cy="2921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9A2FF0-49CA-D530-2FD8-0F726CCE2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1512881"/>
            <a:ext cx="2032000" cy="4953000"/>
          </a:xfrm>
          <a:prstGeom prst="rect">
            <a:avLst/>
          </a:prstGeom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1E12BA98-D84C-009A-1E94-CA5981A54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5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74"/>
    </mc:Choice>
    <mc:Fallback>
      <p:transition spd="slow" advTm="48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Tutor tubular tobillo/talo/pilón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473199"/>
            <a:ext cx="4013200" cy="4772023"/>
          </a:xfrm>
        </p:spPr>
        <p:txBody>
          <a:bodyPr>
            <a:normAutofit/>
          </a:bodyPr>
          <a:lstStyle/>
          <a:p>
            <a:r>
              <a:rPr lang="es-ES" sz="2400" dirty="0"/>
              <a:t>Delta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4AE486-DC0A-B2E1-55CA-41ABB7E93ECC}"/>
              </a:ext>
            </a:extLst>
          </p:cNvPr>
          <p:cNvSpPr txBox="1"/>
          <p:nvPr/>
        </p:nvSpPr>
        <p:spPr>
          <a:xfrm>
            <a:off x="3334580" y="59346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strike="noStrike" dirty="0"/>
              <a:t>Jesse E.  </a:t>
            </a:r>
            <a:r>
              <a:rPr lang="es-CL" sz="1800" strike="noStrike" dirty="0" err="1"/>
              <a:t>Bible</a:t>
            </a:r>
            <a:r>
              <a:rPr lang="es-CL" dirty="0"/>
              <a:t>. JAAOS 23 (11) 2015</a:t>
            </a:r>
          </a:p>
          <a:p>
            <a:r>
              <a:rPr lang="es-CL" dirty="0" err="1"/>
              <a:t>Tejwani</a:t>
            </a:r>
            <a:r>
              <a:rPr lang="es-CL" dirty="0"/>
              <a:t>, </a:t>
            </a:r>
            <a:r>
              <a:rPr lang="es-CL" dirty="0" err="1"/>
              <a:t>Nirmal</a:t>
            </a:r>
            <a:r>
              <a:rPr lang="es-CL" dirty="0"/>
              <a:t>. JAAOS 23 (2) 2015</a:t>
            </a:r>
          </a:p>
          <a:p>
            <a:r>
              <a:rPr lang="es-CL" dirty="0" err="1"/>
              <a:t>Aofoundation.org</a:t>
            </a:r>
            <a:r>
              <a:rPr lang="es-CL" dirty="0"/>
              <a:t> </a:t>
            </a:r>
          </a:p>
        </p:txBody>
      </p:sp>
      <p:sp>
        <p:nvSpPr>
          <p:cNvPr id="3" name="Marcador de contenido 1">
            <a:extLst>
              <a:ext uri="{FF2B5EF4-FFF2-40B4-BE49-F238E27FC236}">
                <a16:creationId xmlns:a16="http://schemas.microsoft.com/office/drawing/2014/main" id="{E2C2324B-50C4-DF02-ED37-9BC50E033418}"/>
              </a:ext>
            </a:extLst>
          </p:cNvPr>
          <p:cNvSpPr txBox="1">
            <a:spLocks/>
          </p:cNvSpPr>
          <p:nvPr/>
        </p:nvSpPr>
        <p:spPr>
          <a:xfrm>
            <a:off x="5613400" y="1473199"/>
            <a:ext cx="4013200" cy="4772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i="1" u="sng" dirty="0"/>
              <a:t>Modular medial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0430F0-7506-EAE4-33E3-CB9188E49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2130423"/>
            <a:ext cx="4216400" cy="36449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D5BC24E-BD45-499C-49D4-6F5F8E210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750" y="1978023"/>
            <a:ext cx="2937747" cy="45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7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87"/>
    </mc:Choice>
    <mc:Fallback>
      <p:transition spd="slow" advTm="2048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Tutor tubular tobillo/talo/pilón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BD1F76D-4321-138F-CA89-4F0A2F184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EF25927-13D1-7E93-3D05-AFCAD508B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64" y="2071691"/>
            <a:ext cx="5143500" cy="3556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4BACA28-BD1B-F4CF-C254-CFF76C78B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236" y="2071691"/>
            <a:ext cx="6146800" cy="3594100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BB226BEE-23EC-0005-22CB-7252F2017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4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70"/>
    </mc:Choice>
    <mc:Fallback>
      <p:transition spd="slow" advTm="23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Objetivos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2045429"/>
            <a:ext cx="10515600" cy="4199793"/>
          </a:xfrm>
        </p:spPr>
        <p:txBody>
          <a:bodyPr>
            <a:normAutofit/>
          </a:bodyPr>
          <a:lstStyle/>
          <a:p>
            <a:r>
              <a:rPr lang="es-ES" sz="2400" dirty="0"/>
              <a:t>Conocer la epidemiología</a:t>
            </a:r>
          </a:p>
          <a:p>
            <a:r>
              <a:rPr lang="es-ES" sz="2400" dirty="0"/>
              <a:t>Establecer diagnóstico correcto y oportuno</a:t>
            </a:r>
          </a:p>
          <a:p>
            <a:r>
              <a:rPr lang="es-ES" sz="2400" dirty="0"/>
              <a:t>Manejo inicial estandarizado</a:t>
            </a:r>
          </a:p>
          <a:p>
            <a:r>
              <a:rPr lang="es-ES" sz="2400" dirty="0"/>
              <a:t>Técnicas de fijación externa</a:t>
            </a:r>
          </a:p>
          <a:p>
            <a:r>
              <a:rPr lang="es-ES" sz="2400" dirty="0"/>
              <a:t>Estrategias reconstrucción con fijador externo 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13" name="Audio 12">
            <a:extLst>
              <a:ext uri="{FF2B5EF4-FFF2-40B4-BE49-F238E27FC236}">
                <a16:creationId xmlns:a16="http://schemas.microsoft.com/office/drawing/2014/main" id="{3E793693-AE38-1A9E-8312-47F83C69D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2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56"/>
    </mc:Choice>
    <mc:Fallback>
      <p:transition spd="slow" advTm="2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Tutor tubular tobillo/talo/pilón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BD1F76D-4321-138F-CA89-4F0A2F184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129F3A3-44F6-0E8C-227D-43AB235BE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01" y="2228850"/>
            <a:ext cx="5270500" cy="33147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03E7E2-EFCD-6DE8-A69B-61407512C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700" y="2228850"/>
            <a:ext cx="5270500" cy="3280241"/>
          </a:xfrm>
          <a:prstGeom prst="rect">
            <a:avLst/>
          </a:prstGeom>
        </p:spPr>
      </p:pic>
      <p:pic>
        <p:nvPicPr>
          <p:cNvPr id="15" name="Audio 14">
            <a:extLst>
              <a:ext uri="{FF2B5EF4-FFF2-40B4-BE49-F238E27FC236}">
                <a16:creationId xmlns:a16="http://schemas.microsoft.com/office/drawing/2014/main" id="{15E85648-80EF-D821-5140-6B1AA53CC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7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53"/>
    </mc:Choice>
    <mc:Fallback>
      <p:transition spd="slow" advTm="29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Tutor tubular tobillo/talo/pilón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BD1F76D-4321-138F-CA89-4F0A2F184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9DD746-D471-99F3-B2B0-553DB090D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472571"/>
            <a:ext cx="5168900" cy="31623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243C9DB-E979-B8D0-D930-E6A0720DD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831" y="2472571"/>
            <a:ext cx="5192419" cy="3162300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392C98E1-00E4-1B09-2F71-C47C6A4D4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2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72"/>
    </mc:Choice>
    <mc:Fallback>
      <p:transition spd="slow" advTm="39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Tutor tubular tobillo/talo/pilón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BD1F76D-4321-138F-CA89-4F0A2F184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5848E0-9DFA-D667-A6F2-566DA7627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136" y="1616074"/>
            <a:ext cx="2641600" cy="4876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9DAD06-7A60-9D1B-FCE4-59CF8D1B7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837" y="1616074"/>
            <a:ext cx="3600746" cy="4876800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F0E7A483-BE96-B737-1296-863A48BA7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9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8"/>
    </mc:Choice>
    <mc:Fallback>
      <p:transition spd="slow" advTm="14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Fijación externa / Tutor tubular medio pie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BD1F76D-4321-138F-CA89-4F0A2F184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3CDE5D-A553-AE58-2891-606E1AA47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" y="2196727"/>
            <a:ext cx="4495800" cy="35179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574D64E-4B17-9F44-B82B-8499D57EF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402" y="2196727"/>
            <a:ext cx="4114800" cy="3492500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67CD8444-BD02-C349-60E5-458A58ADA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9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41"/>
    </mc:Choice>
    <mc:Fallback>
      <p:transition spd="slow" advTm="29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Fijación externa / Tutor tubular medio pie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BD1F76D-4321-138F-CA89-4F0A2F184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2FE160-647E-EC74-9C96-41521DE63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30388"/>
            <a:ext cx="4495800" cy="4165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EBD07A-00DC-3F42-BC6D-05A91D71D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611" y="1830388"/>
            <a:ext cx="3048000" cy="41529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DC0E4FF-28F6-6878-D1B0-9474B1ED4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5222" y="1830388"/>
            <a:ext cx="2548128" cy="4164014"/>
          </a:xfrm>
          <a:prstGeom prst="rect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3E30E7DB-8F87-0A43-2C96-AD4895F89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9"/>
    </mc:Choice>
    <mc:Fallback>
      <p:transition spd="slow" advTm="1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estrategias tratamiento definitivo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2045429"/>
            <a:ext cx="10515600" cy="4199793"/>
          </a:xfrm>
        </p:spPr>
        <p:txBody>
          <a:bodyPr>
            <a:normAutofit/>
          </a:bodyPr>
          <a:lstStyle/>
          <a:p>
            <a:r>
              <a:rPr lang="es-ES" sz="2400" dirty="0"/>
              <a:t>Fijación in situ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9FED49-6023-D811-75F1-72BF7D782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24" y="2861704"/>
            <a:ext cx="2689951" cy="37528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B6D6D2-B311-10CE-DA85-8F9B829FB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672" y="1887546"/>
            <a:ext cx="1424328" cy="46053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803B2E8-C967-C3B7-5050-FADBC36EC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6895" y="1887546"/>
            <a:ext cx="2521769" cy="46053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0876776-2BA0-A0D0-2FF3-95B0B37EF6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9459" y="1887546"/>
            <a:ext cx="1514341" cy="4727008"/>
          </a:xfrm>
          <a:prstGeom prst="rect">
            <a:avLst/>
          </a:prstGeom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D42E9667-B645-1F2F-C615-4B6A93E1B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74"/>
    </mc:Choice>
    <mc:Fallback>
      <p:transition spd="slow" advTm="4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estrategias tratamiento definitivo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1E45629E-D72B-021F-44FF-A502B82907E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dirty="0"/>
              <a:t>Femenino 62 años </a:t>
            </a:r>
          </a:p>
          <a:p>
            <a:r>
              <a:rPr lang="es-CL" sz="2400" dirty="0"/>
              <a:t>DM, Obesidad</a:t>
            </a:r>
          </a:p>
          <a:p>
            <a:r>
              <a:rPr lang="es-CL" sz="2400" dirty="0"/>
              <a:t>Caída altura 60 cm</a:t>
            </a:r>
          </a:p>
          <a:p>
            <a:r>
              <a:rPr lang="es-CL" sz="2400" dirty="0"/>
              <a:t>48 horas evolución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8C9712-45D6-F40D-4FDE-3504D7550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506" y="1581149"/>
            <a:ext cx="2765144" cy="50607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D4AC57-9523-E0F3-6497-7ACB12338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650" y="1581149"/>
            <a:ext cx="3937000" cy="24638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6FA466-F855-24E4-4530-7FC62EC6C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5649" y="4044948"/>
            <a:ext cx="4353287" cy="2481651"/>
          </a:xfrm>
          <a:prstGeom prst="rect">
            <a:avLst/>
          </a:prstGeom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C1953F26-BA16-D779-636E-AD3A6C850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3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44"/>
    </mc:Choice>
    <mc:Fallback>
      <p:transition spd="slow" advTm="22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Caso clínico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B7E68B-931B-364D-F553-15E25972E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6934" y="1720667"/>
            <a:ext cx="2961329" cy="51373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AC9DAB0-E649-FF09-2D5E-870112E04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336" y="1720668"/>
            <a:ext cx="2793540" cy="513231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6D51969-7A06-38B2-E091-524623771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3949" y="1720668"/>
            <a:ext cx="2191568" cy="5185861"/>
          </a:xfrm>
          <a:prstGeom prst="rect">
            <a:avLst/>
          </a:prstGeom>
        </p:spPr>
      </p:pic>
      <p:pic>
        <p:nvPicPr>
          <p:cNvPr id="11" name="Audio 10">
            <a:extLst>
              <a:ext uri="{FF2B5EF4-FFF2-40B4-BE49-F238E27FC236}">
                <a16:creationId xmlns:a16="http://schemas.microsoft.com/office/drawing/2014/main" id="{281756DB-BA7E-59D0-5CA3-C22CFAD43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9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51"/>
    </mc:Choice>
    <mc:Fallback>
      <p:transition spd="slow" advTm="3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Caso clínico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AD42C74-12E5-5BF8-82F1-C6AC1DD50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3542" y="1347165"/>
            <a:ext cx="2882900" cy="4927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098A299-9021-925D-223C-E1DF5323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923" y="1347165"/>
            <a:ext cx="3022600" cy="4940300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F5537BBF-6A53-25FA-AAD2-AE17AED93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1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0"/>
    </mc:Choice>
    <mc:Fallback>
      <p:transition spd="slow" advTm="20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Caso clínico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93F9E0C7-05C8-9E87-6A2F-8BEBB9B9A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49867" y="1944691"/>
            <a:ext cx="2730500" cy="42037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3717F0B-2F66-76B6-3A7D-F6822A3F5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8599" y="1931991"/>
            <a:ext cx="2540000" cy="42291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3563B5A-D592-766B-0AE3-C0550DA8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335" y="1944691"/>
            <a:ext cx="3035300" cy="4178300"/>
          </a:xfrm>
          <a:prstGeom prst="rect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9363DC3A-3DD5-FC38-A6AB-1E750FC52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8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35"/>
    </mc:Choice>
    <mc:Fallback>
      <p:transition spd="slow" advTm="2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Epidemiología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987555"/>
            <a:ext cx="10515600" cy="4300532"/>
          </a:xfrm>
        </p:spPr>
        <p:txBody>
          <a:bodyPr>
            <a:normAutofit/>
          </a:bodyPr>
          <a:lstStyle/>
          <a:p>
            <a:r>
              <a:rPr lang="es-ES" sz="2400" dirty="0"/>
              <a:t>IMPORTANCIA DEL PROBLEMA</a:t>
            </a:r>
          </a:p>
          <a:p>
            <a:pPr lvl="1"/>
            <a:r>
              <a:rPr lang="es-ES" sz="2200" dirty="0"/>
              <a:t>Incidencia Global 11.5 por 100000 personas / año.</a:t>
            </a:r>
          </a:p>
          <a:p>
            <a:pPr lvl="1"/>
            <a:r>
              <a:rPr lang="es-ES" sz="2200" dirty="0"/>
              <a:t>57.5% por accidentes transito (peatones, motociclistas) &gt; caídas &gt; deportes.</a:t>
            </a:r>
          </a:p>
          <a:p>
            <a:pPr lvl="1"/>
            <a:r>
              <a:rPr lang="es-ES" sz="2200" dirty="0"/>
              <a:t>Mayor frecuencia sexo masculino (7:3)</a:t>
            </a:r>
          </a:p>
          <a:p>
            <a:pPr lvl="1"/>
            <a:r>
              <a:rPr lang="es-ES" sz="2200" dirty="0"/>
              <a:t>1º Falanges mano, 2º tibia, 3º radio distal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17EEB71-8CA3-7EF0-5FEC-940FE4BDC7C2}"/>
              </a:ext>
            </a:extLst>
          </p:cNvPr>
          <p:cNvSpPr txBox="1"/>
          <p:nvPr/>
        </p:nvSpPr>
        <p:spPr>
          <a:xfrm>
            <a:off x="2174330" y="5754210"/>
            <a:ext cx="8600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C. M. </a:t>
            </a:r>
            <a:r>
              <a:rPr lang="es-CL" sz="1400" dirty="0" err="1"/>
              <a:t>Court.Brown</a:t>
            </a:r>
            <a:r>
              <a:rPr lang="es-CL" sz="1400" dirty="0"/>
              <a:t>. </a:t>
            </a:r>
            <a:r>
              <a:rPr lang="es-CL" sz="1400" dirty="0" err="1"/>
              <a:t>Unjury</a:t>
            </a:r>
            <a:r>
              <a:rPr lang="es-CL" sz="1400" dirty="0"/>
              <a:t>, 1998; </a:t>
            </a:r>
            <a:r>
              <a:rPr lang="es-CL" sz="1400" dirty="0" err="1"/>
              <a:t>vol</a:t>
            </a:r>
            <a:r>
              <a:rPr lang="es-CL" sz="1400" dirty="0"/>
              <a:t> 25, (7).</a:t>
            </a:r>
          </a:p>
          <a:p>
            <a:r>
              <a:rPr lang="es-CL" sz="1400" dirty="0"/>
              <a:t>Mohamed J. </a:t>
            </a:r>
            <a:r>
              <a:rPr lang="es-CL" sz="1400" dirty="0" err="1"/>
              <a:t>Halawi</a:t>
            </a:r>
            <a:r>
              <a:rPr lang="es-CL" sz="1400" dirty="0"/>
              <a:t>. </a:t>
            </a:r>
            <a:r>
              <a:rPr lang="es-CL" sz="1400" dirty="0" err="1"/>
              <a:t>Orthopedics</a:t>
            </a:r>
            <a:r>
              <a:rPr lang="es-CL" sz="1400" dirty="0"/>
              <a:t>, 2015; 38 (11).</a:t>
            </a:r>
          </a:p>
          <a:p>
            <a:r>
              <a:rPr lang="es-CL" sz="1400" dirty="0"/>
              <a:t>M. Parra H.  Guías clínicas manejo fracturas expuestas. H Clínico Mutual </a:t>
            </a:r>
            <a:r>
              <a:rPr lang="es-CL" sz="1400" dirty="0" err="1"/>
              <a:t>Seg</a:t>
            </a:r>
            <a:r>
              <a:rPr lang="es-CL" sz="1400" dirty="0"/>
              <a:t>, 2018</a:t>
            </a:r>
          </a:p>
        </p:txBody>
      </p:sp>
      <p:pic>
        <p:nvPicPr>
          <p:cNvPr id="16" name="Audio 15">
            <a:extLst>
              <a:ext uri="{FF2B5EF4-FFF2-40B4-BE49-F238E27FC236}">
                <a16:creationId xmlns:a16="http://schemas.microsoft.com/office/drawing/2014/main" id="{944515F4-D0BD-7175-BBD4-68A2BCB1F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86"/>
    </mc:Choice>
    <mc:Fallback>
      <p:transition spd="slow" advTm="4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Caso clínico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16" name="Marcador de contenido 4">
            <a:extLst>
              <a:ext uri="{FF2B5EF4-FFF2-40B4-BE49-F238E27FC236}">
                <a16:creationId xmlns:a16="http://schemas.microsoft.com/office/drawing/2014/main" id="{605A0D51-0D29-FA80-B20F-0AC89F010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57245" y="1539873"/>
            <a:ext cx="2712089" cy="492759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00FACA1-7AA0-F6B0-8F38-9C2372BE1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906" y="1539874"/>
            <a:ext cx="1816100" cy="49276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127CC26-DE92-5F4F-22A9-C7438A35C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426" y="1539874"/>
            <a:ext cx="1930400" cy="4953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B112C4E-F541-A0B8-AA1B-77074FA79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752" y="1539873"/>
            <a:ext cx="2642335" cy="4927598"/>
          </a:xfrm>
          <a:prstGeom prst="rect">
            <a:avLst/>
          </a:prstGeom>
        </p:spPr>
      </p:pic>
      <p:pic>
        <p:nvPicPr>
          <p:cNvPr id="22" name="Audio 21">
            <a:extLst>
              <a:ext uri="{FF2B5EF4-FFF2-40B4-BE49-F238E27FC236}">
                <a16:creationId xmlns:a16="http://schemas.microsoft.com/office/drawing/2014/main" id="{655A04EA-9D60-E93D-58F6-4554E3250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8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6"/>
    </mc:Choice>
    <mc:Fallback>
      <p:transition spd="slow" advTm="10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Caso clínico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A8E14A-D10A-F3C2-B20C-AEF5BC2EE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76855"/>
            <a:ext cx="2984500" cy="4978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BFFF9A6-FA34-06FF-61C8-A65AB07B8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695" y="3067403"/>
            <a:ext cx="4353287" cy="2481651"/>
          </a:xfrm>
          <a:prstGeom prst="rect">
            <a:avLst/>
          </a:prstGeom>
        </p:spPr>
      </p:pic>
      <p:pic>
        <p:nvPicPr>
          <p:cNvPr id="4" name="Marcador de contenido 2">
            <a:extLst>
              <a:ext uri="{FF2B5EF4-FFF2-40B4-BE49-F238E27FC236}">
                <a16:creationId xmlns:a16="http://schemas.microsoft.com/office/drawing/2014/main" id="{CE7A995B-FBBF-9551-3421-05C7C2556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0884" y="1658936"/>
            <a:ext cx="3475341" cy="5014239"/>
          </a:xfrm>
          <a:prstGeom prst="rect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4481C521-28CA-05E0-714D-66E3DB892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2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32"/>
    </mc:Choice>
    <mc:Fallback>
      <p:transition spd="slow" advTm="1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estrategias tratamiento definitivo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518215"/>
            <a:ext cx="10515600" cy="4727007"/>
          </a:xfrm>
        </p:spPr>
        <p:txBody>
          <a:bodyPr>
            <a:normAutofit/>
          </a:bodyPr>
          <a:lstStyle/>
          <a:p>
            <a:r>
              <a:rPr lang="es-ES" sz="2400" dirty="0"/>
              <a:t>Acortamiento agudo / alargamiento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175A104-999D-B348-4515-D6A2634E7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65" y="2200275"/>
            <a:ext cx="6689761" cy="33496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75A4F0-611D-2EFD-2F72-3F2EC044A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898329" y="2149647"/>
            <a:ext cx="1762031" cy="34002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3EFE1F8-DC47-3437-03E5-F15B6B1C43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2262"/>
          <a:stretch>
            <a:fillRect/>
          </a:stretch>
        </p:blipFill>
        <p:spPr>
          <a:xfrm flipH="1">
            <a:off x="9291495" y="2149647"/>
            <a:ext cx="1872318" cy="3400253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01553BA7-03A0-1BE7-9488-4E8A97E44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1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78"/>
    </mc:Choice>
    <mc:Fallback>
      <p:transition spd="slow" advTm="78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estrategias tratamiento definitivo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2045429"/>
            <a:ext cx="10515600" cy="4199793"/>
          </a:xfrm>
        </p:spPr>
        <p:txBody>
          <a:bodyPr>
            <a:normAutofit/>
          </a:bodyPr>
          <a:lstStyle/>
          <a:p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3E6A60-2F4E-96B8-4957-757185BAA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330" y="1452562"/>
            <a:ext cx="2229133" cy="51943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8F81964-68F2-4558-3037-67C735EED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930" y="1452562"/>
            <a:ext cx="2361936" cy="5194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4BE33C-D6A8-8B94-F0A5-227D66049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1730" y="1452562"/>
            <a:ext cx="2216780" cy="5232400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AED3019A-0542-2EB6-4B0B-C37B99122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1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59"/>
    </mc:Choice>
    <mc:Fallback>
      <p:transition spd="slow" advTm="29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estrategias tratamiento definitivo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2045429"/>
            <a:ext cx="10515600" cy="4199793"/>
          </a:xfrm>
        </p:spPr>
        <p:txBody>
          <a:bodyPr>
            <a:normAutofit/>
          </a:bodyPr>
          <a:lstStyle/>
          <a:p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3" name="Marcador de contenido 5" descr="export--14641345.jpg">
            <a:extLst>
              <a:ext uri="{FF2B5EF4-FFF2-40B4-BE49-F238E27FC236}">
                <a16:creationId xmlns:a16="http://schemas.microsoft.com/office/drawing/2014/main" id="{19F7AB42-AE70-416F-05D9-7503916753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866" t="8733" r="18866"/>
          <a:stretch>
            <a:fillRect/>
          </a:stretch>
        </p:blipFill>
        <p:spPr>
          <a:xfrm>
            <a:off x="3765713" y="1587310"/>
            <a:ext cx="2206462" cy="4657911"/>
          </a:xfrm>
          <a:prstGeom prst="rect">
            <a:avLst/>
          </a:prstGeom>
        </p:spPr>
      </p:pic>
      <p:pic>
        <p:nvPicPr>
          <p:cNvPr id="4" name="Imagen 3" descr="export--14641357.jpg">
            <a:extLst>
              <a:ext uri="{FF2B5EF4-FFF2-40B4-BE49-F238E27FC236}">
                <a16:creationId xmlns:a16="http://schemas.microsoft.com/office/drawing/2014/main" id="{F22C4074-DB33-A3C1-D4D6-77248AA910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163" t="13172" r="25163" b="5269"/>
          <a:stretch>
            <a:fillRect/>
          </a:stretch>
        </p:blipFill>
        <p:spPr>
          <a:xfrm>
            <a:off x="2009774" y="1587312"/>
            <a:ext cx="1980041" cy="4657910"/>
          </a:xfrm>
          <a:prstGeom prst="rect">
            <a:avLst/>
          </a:prstGeom>
        </p:spPr>
      </p:pic>
      <p:pic>
        <p:nvPicPr>
          <p:cNvPr id="5" name="Imagen 4" descr="IMG_1480.JPG">
            <a:extLst>
              <a:ext uri="{FF2B5EF4-FFF2-40B4-BE49-F238E27FC236}">
                <a16:creationId xmlns:a16="http://schemas.microsoft.com/office/drawing/2014/main" id="{5A5642AB-3FD7-0251-A9E1-92DA00A2D1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791" t="34444"/>
          <a:stretch>
            <a:fillRect/>
          </a:stretch>
        </p:blipFill>
        <p:spPr>
          <a:xfrm>
            <a:off x="5972175" y="1892110"/>
            <a:ext cx="2178844" cy="2193951"/>
          </a:xfrm>
          <a:prstGeom prst="rect">
            <a:avLst/>
          </a:prstGeom>
        </p:spPr>
      </p:pic>
      <p:pic>
        <p:nvPicPr>
          <p:cNvPr id="6" name="Imagen 5" descr="IMG_1482.JPG">
            <a:extLst>
              <a:ext uri="{FF2B5EF4-FFF2-40B4-BE49-F238E27FC236}">
                <a16:creationId xmlns:a16="http://schemas.microsoft.com/office/drawing/2014/main" id="{C1C9B847-4016-B97E-11DA-0C1DB27871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714" b="10443"/>
          <a:stretch>
            <a:fillRect/>
          </a:stretch>
        </p:blipFill>
        <p:spPr>
          <a:xfrm>
            <a:off x="5972175" y="3719118"/>
            <a:ext cx="2178844" cy="2271944"/>
          </a:xfrm>
          <a:prstGeom prst="rect">
            <a:avLst/>
          </a:prstGeom>
        </p:spPr>
      </p:pic>
      <p:pic>
        <p:nvPicPr>
          <p:cNvPr id="9" name="Imagen 8" descr="IMG_1483.JPG">
            <a:extLst>
              <a:ext uri="{FF2B5EF4-FFF2-40B4-BE49-F238E27FC236}">
                <a16:creationId xmlns:a16="http://schemas.microsoft.com/office/drawing/2014/main" id="{792228E0-E51B-0FF5-596B-DDB9FB799E4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4444"/>
          <a:stretch>
            <a:fillRect/>
          </a:stretch>
        </p:blipFill>
        <p:spPr>
          <a:xfrm>
            <a:off x="8151019" y="3933662"/>
            <a:ext cx="2032817" cy="2057400"/>
          </a:xfrm>
          <a:prstGeom prst="rect">
            <a:avLst/>
          </a:prstGeom>
        </p:spPr>
      </p:pic>
      <p:pic>
        <p:nvPicPr>
          <p:cNvPr id="10" name="Imagen 9" descr="IMG_1484.JPG">
            <a:extLst>
              <a:ext uri="{FF2B5EF4-FFF2-40B4-BE49-F238E27FC236}">
                <a16:creationId xmlns:a16="http://schemas.microsoft.com/office/drawing/2014/main" id="{09EF76B4-F275-23B4-3E4A-FED7AF8D2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4444"/>
          <a:stretch>
            <a:fillRect/>
          </a:stretch>
        </p:blipFill>
        <p:spPr>
          <a:xfrm>
            <a:off x="8151019" y="1892110"/>
            <a:ext cx="2017158" cy="2041551"/>
          </a:xfrm>
          <a:prstGeom prst="rect">
            <a:avLst/>
          </a:prstGeom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F3B2262E-F3E1-C081-68EC-E9CA2EA18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3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88"/>
    </mc:Choice>
    <mc:Fallback>
      <p:transition spd="slow" advTm="18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estrategias tratamiento definitivo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2045429"/>
            <a:ext cx="10515600" cy="4199793"/>
          </a:xfrm>
        </p:spPr>
        <p:txBody>
          <a:bodyPr>
            <a:normAutofit/>
          </a:bodyPr>
          <a:lstStyle/>
          <a:p>
            <a:r>
              <a:rPr lang="es-ES" sz="2400" dirty="0"/>
              <a:t>Transporte óseo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3" name="6 Imagen">
            <a:extLst>
              <a:ext uri="{FF2B5EF4-FFF2-40B4-BE49-F238E27FC236}">
                <a16:creationId xmlns:a16="http://schemas.microsoft.com/office/drawing/2014/main" id="{B9EB713A-25B4-634D-943B-22371C01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0950" y="2205038"/>
            <a:ext cx="1852978" cy="391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7 Imagen">
            <a:extLst>
              <a:ext uri="{FF2B5EF4-FFF2-40B4-BE49-F238E27FC236}">
                <a16:creationId xmlns:a16="http://schemas.microsoft.com/office/drawing/2014/main" id="{42D78EEC-BA33-500C-A633-B491E402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86888" y="2205039"/>
            <a:ext cx="1338261" cy="391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0621551-A740-310E-6C98-C2F004D958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861" y="2590800"/>
            <a:ext cx="5528664" cy="4001635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913A50FB-9E21-133E-ADA5-3D5242D0F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8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97"/>
    </mc:Choice>
    <mc:Fallback>
      <p:transition spd="slow" advTm="4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estrategias tratamiento definitivo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2045429"/>
            <a:ext cx="10515600" cy="4199793"/>
          </a:xfrm>
        </p:spPr>
        <p:txBody>
          <a:bodyPr>
            <a:normAutofit/>
          </a:bodyPr>
          <a:lstStyle/>
          <a:p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3" name="3 Imagen">
            <a:extLst>
              <a:ext uri="{FF2B5EF4-FFF2-40B4-BE49-F238E27FC236}">
                <a16:creationId xmlns:a16="http://schemas.microsoft.com/office/drawing/2014/main" id="{5F24EEB6-A039-1462-EC99-E340438EC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7450" y="1616074"/>
            <a:ext cx="2264494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347B5AC-98A6-0167-BB26-12A11ADEC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150" y="1616074"/>
            <a:ext cx="1613285" cy="4876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6846DF-6ECA-76D5-98DA-622D12562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307" y="1616074"/>
            <a:ext cx="1566127" cy="4876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147C320-0D2A-BB3D-5DD1-4F8162FB9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7250" y="1616074"/>
            <a:ext cx="1783108" cy="4876800"/>
          </a:xfrm>
          <a:prstGeom prst="rect">
            <a:avLst/>
          </a:prstGeom>
        </p:spPr>
      </p:pic>
      <p:pic>
        <p:nvPicPr>
          <p:cNvPr id="11" name="Audio 10">
            <a:extLst>
              <a:ext uri="{FF2B5EF4-FFF2-40B4-BE49-F238E27FC236}">
                <a16:creationId xmlns:a16="http://schemas.microsoft.com/office/drawing/2014/main" id="{67B5E62A-A0D7-957A-7DC2-06F3D34AE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9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09"/>
    </mc:Choice>
    <mc:Fallback>
      <p:transition spd="slow" advTm="33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estrategias tratamiento definitivo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2045429"/>
            <a:ext cx="10515600" cy="4199793"/>
          </a:xfrm>
        </p:spPr>
        <p:txBody>
          <a:bodyPr>
            <a:normAutofit/>
          </a:bodyPr>
          <a:lstStyle/>
          <a:p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BDEE0B-E0FF-4F73-7CE3-6E257FFF1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300" y="1414462"/>
            <a:ext cx="1634385" cy="51916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D2C2090-BA01-B063-EFA4-CC181B749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434" y="1414462"/>
            <a:ext cx="1545083" cy="5191675"/>
          </a:xfrm>
          <a:prstGeom prst="rect">
            <a:avLst/>
          </a:prstGeom>
        </p:spPr>
      </p:pic>
      <p:pic>
        <p:nvPicPr>
          <p:cNvPr id="5" name="Imagen 4" descr="IMG_1827.JPG">
            <a:extLst>
              <a:ext uri="{FF2B5EF4-FFF2-40B4-BE49-F238E27FC236}">
                <a16:creationId xmlns:a16="http://schemas.microsoft.com/office/drawing/2014/main" id="{AEE78EC7-5B8E-838D-2EF1-2F22C6029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972" y="1414462"/>
            <a:ext cx="2053195" cy="2750326"/>
          </a:xfrm>
          <a:prstGeom prst="rect">
            <a:avLst/>
          </a:prstGeom>
        </p:spPr>
      </p:pic>
      <p:pic>
        <p:nvPicPr>
          <p:cNvPr id="6" name="Imagen 5" descr="IMG_1828.JPG">
            <a:extLst>
              <a:ext uri="{FF2B5EF4-FFF2-40B4-BE49-F238E27FC236}">
                <a16:creationId xmlns:a16="http://schemas.microsoft.com/office/drawing/2014/main" id="{1F49E58A-041B-635C-78F1-0D71100E9F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0780" y="4306058"/>
            <a:ext cx="1592227" cy="2132844"/>
          </a:xfrm>
          <a:prstGeom prst="rect">
            <a:avLst/>
          </a:prstGeom>
        </p:spPr>
      </p:pic>
      <p:pic>
        <p:nvPicPr>
          <p:cNvPr id="9" name="Imagen 8" descr="IMG_1829.JPG">
            <a:extLst>
              <a:ext uri="{FF2B5EF4-FFF2-40B4-BE49-F238E27FC236}">
                <a16:creationId xmlns:a16="http://schemas.microsoft.com/office/drawing/2014/main" id="{9CFDED6B-A4C7-3B10-3447-9EA2269D9D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0457" y="4306058"/>
            <a:ext cx="1592227" cy="2132844"/>
          </a:xfrm>
          <a:prstGeom prst="rect">
            <a:avLst/>
          </a:prstGeom>
        </p:spPr>
      </p:pic>
      <p:pic>
        <p:nvPicPr>
          <p:cNvPr id="10" name="Imagen 9" descr="IMG_1831.JPG">
            <a:extLst>
              <a:ext uri="{FF2B5EF4-FFF2-40B4-BE49-F238E27FC236}">
                <a16:creationId xmlns:a16="http://schemas.microsoft.com/office/drawing/2014/main" id="{11CAADDA-95EF-CD4B-D109-A2A9C59907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0134" y="4306058"/>
            <a:ext cx="1592227" cy="2132844"/>
          </a:xfrm>
          <a:prstGeom prst="rect">
            <a:avLst/>
          </a:prstGeom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1305A90E-2805-1A3D-AA0B-7AD1A1F94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7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0"/>
    </mc:Choice>
    <mc:Fallback>
      <p:transition spd="slow" advTm="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estrategias tratamiento definitivo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471613"/>
            <a:ext cx="10515600" cy="4773609"/>
          </a:xfrm>
        </p:spPr>
        <p:txBody>
          <a:bodyPr>
            <a:normAutofit/>
          </a:bodyPr>
          <a:lstStyle/>
          <a:p>
            <a:r>
              <a:rPr lang="es-ES" sz="2400" dirty="0"/>
              <a:t>Transporte óseo con OTS interna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8AF3F4-7214-0550-CD50-933B7237F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512" y="1944691"/>
            <a:ext cx="6022976" cy="4601554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D451FEDB-885C-6FBF-E5A0-AC6A07908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5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47"/>
    </mc:Choice>
    <mc:Fallback>
      <p:transition spd="slow" advTm="50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s-ES" sz="2800" dirty="0"/>
              <a:t>Fijación externa / estrategias tratamiento definitivo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42875" y="3812326"/>
            <a:ext cx="11210925" cy="2432895"/>
          </a:xfrm>
        </p:spPr>
        <p:txBody>
          <a:bodyPr>
            <a:normAutofit/>
          </a:bodyPr>
          <a:lstStyle/>
          <a:p>
            <a:r>
              <a:rPr lang="es-ES" sz="2400" dirty="0"/>
              <a:t>24 complicaciones: 19 x dispositivo</a:t>
            </a:r>
          </a:p>
          <a:p>
            <a:r>
              <a:rPr lang="es-ES" sz="2400" dirty="0"/>
              <a:t>11 cirugías no programadas</a:t>
            </a:r>
          </a:p>
          <a:p>
            <a:r>
              <a:rPr lang="es-ES" sz="2400" dirty="0"/>
              <a:t>Consolidación: </a:t>
            </a:r>
            <a:r>
              <a:rPr lang="es-ES" sz="2400" dirty="0" err="1"/>
              <a:t>docking</a:t>
            </a:r>
            <a:r>
              <a:rPr lang="es-ES" sz="2400" dirty="0"/>
              <a:t> site + regenerado -&gt; 15</a:t>
            </a:r>
          </a:p>
          <a:p>
            <a:r>
              <a:rPr lang="es-ES" sz="2400" dirty="0"/>
              <a:t>Mejoras en diseño.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682163-2E36-BF09-4264-B4F2EECE7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580304"/>
            <a:ext cx="7772400" cy="17343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F6847A-41B5-3986-4CEF-DA11E4013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8750" y="3543301"/>
            <a:ext cx="3575050" cy="3150648"/>
          </a:xfrm>
          <a:prstGeom prst="rect">
            <a:avLst/>
          </a:prstGeom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CADC6241-E467-307B-0A59-F8351E21A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5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01"/>
    </mc:Choice>
    <mc:Fallback>
      <p:transition spd="slow" advTm="11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Epidemiología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564191"/>
            <a:ext cx="10515600" cy="4681032"/>
          </a:xfrm>
        </p:spPr>
        <p:txBody>
          <a:bodyPr>
            <a:normAutofit/>
          </a:bodyPr>
          <a:lstStyle/>
          <a:p>
            <a:r>
              <a:rPr lang="es-ES" sz="2400" dirty="0"/>
              <a:t>IMPORTANCIA DEL PROBLEMA</a:t>
            </a:r>
          </a:p>
          <a:p>
            <a:pPr lvl="1"/>
            <a:r>
              <a:rPr lang="es-ES" sz="2200" dirty="0"/>
              <a:t>Más severas en miembro inferior</a:t>
            </a:r>
          </a:p>
          <a:p>
            <a:pPr lvl="1"/>
            <a:r>
              <a:rPr lang="es-ES" sz="2200" dirty="0"/>
              <a:t>Diáfisis tibia: 56% Gustillo III.</a:t>
            </a:r>
          </a:p>
          <a:p>
            <a:pPr lvl="1"/>
            <a:r>
              <a:rPr lang="es-ES" sz="2200" dirty="0"/>
              <a:t>Tibia distal: 73% Gustillo III.</a:t>
            </a:r>
          </a:p>
          <a:p>
            <a:pPr lvl="1"/>
            <a:r>
              <a:rPr lang="es-ES" sz="2200" dirty="0"/>
              <a:t>Tobillo-pie: 18.5% fracturas expuestas. 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17EEB71-8CA3-7EF0-5FEC-940FE4BDC7C2}"/>
              </a:ext>
            </a:extLst>
          </p:cNvPr>
          <p:cNvSpPr txBox="1"/>
          <p:nvPr/>
        </p:nvSpPr>
        <p:spPr>
          <a:xfrm>
            <a:off x="2358190" y="5775323"/>
            <a:ext cx="860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C. M. </a:t>
            </a:r>
            <a:r>
              <a:rPr lang="es-CL" sz="1400" dirty="0" err="1"/>
              <a:t>Court.Brown</a:t>
            </a:r>
            <a:r>
              <a:rPr lang="es-CL" sz="1400" dirty="0"/>
              <a:t>. </a:t>
            </a:r>
            <a:r>
              <a:rPr lang="es-CL" sz="1400" dirty="0" err="1"/>
              <a:t>Unjury</a:t>
            </a:r>
            <a:r>
              <a:rPr lang="es-CL" sz="1400" dirty="0"/>
              <a:t>, 1998; </a:t>
            </a:r>
            <a:r>
              <a:rPr lang="es-CL" sz="1400" dirty="0" err="1"/>
              <a:t>vol</a:t>
            </a:r>
            <a:r>
              <a:rPr lang="es-CL" sz="1400" dirty="0"/>
              <a:t> 25, (7).</a:t>
            </a:r>
          </a:p>
          <a:p>
            <a:r>
              <a:rPr lang="es-CL" sz="1400" dirty="0"/>
              <a:t>N. </a:t>
            </a:r>
            <a:r>
              <a:rPr lang="es-CL" sz="1400" dirty="0" err="1"/>
              <a:t>Shibuya</a:t>
            </a:r>
            <a:r>
              <a:rPr lang="es-CL" sz="1400" dirty="0"/>
              <a:t>. J </a:t>
            </a:r>
            <a:r>
              <a:rPr lang="es-CL" sz="1400" dirty="0" err="1"/>
              <a:t>Foot</a:t>
            </a:r>
            <a:r>
              <a:rPr lang="es-CL" sz="1400" dirty="0"/>
              <a:t> &amp; </a:t>
            </a:r>
            <a:r>
              <a:rPr lang="es-CL" sz="1400" dirty="0" err="1"/>
              <a:t>Ankle</a:t>
            </a:r>
            <a:r>
              <a:rPr lang="es-CL" sz="1400" dirty="0"/>
              <a:t> </a:t>
            </a:r>
            <a:r>
              <a:rPr lang="es-CL" sz="1400" dirty="0" err="1"/>
              <a:t>surgery</a:t>
            </a:r>
            <a:r>
              <a:rPr lang="es-CL" sz="1400" dirty="0"/>
              <a:t>; 2014, </a:t>
            </a:r>
            <a:r>
              <a:rPr lang="es-CL" sz="1400" dirty="0" err="1"/>
              <a:t>vol</a:t>
            </a:r>
            <a:r>
              <a:rPr lang="es-CL" sz="1400" dirty="0"/>
              <a:t> 53 (5)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523606-FD63-51F5-566F-725350195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100" y="1374774"/>
            <a:ext cx="2806700" cy="5118100"/>
          </a:xfrm>
          <a:prstGeom prst="rect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D03A673F-2F86-8F65-6B59-6D764F3D9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92"/>
    </mc:Choice>
    <mc:Fallback>
      <p:transition spd="slow" advTm="6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Puntos claves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27F3483-7F08-37D2-CC3C-FDEBA600F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42646" y="3043241"/>
            <a:ext cx="1181100" cy="2197100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1B04EA-810D-EE0E-7E90-83BE53F4F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825" y="1944691"/>
            <a:ext cx="1701800" cy="2197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8EAFF83-431A-8DAB-1B5D-AE6C39D08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5251" y="1944691"/>
            <a:ext cx="1798795" cy="21971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49F7255-5652-4883-FAB2-202846C46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3957" y="2954546"/>
            <a:ext cx="1499198" cy="21971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E28067D-D423-DAE0-A257-AF5F3656BB5B}"/>
              </a:ext>
            </a:extLst>
          </p:cNvPr>
          <p:cNvSpPr txBox="1"/>
          <p:nvPr/>
        </p:nvSpPr>
        <p:spPr>
          <a:xfrm>
            <a:off x="1469231" y="4305344"/>
            <a:ext cx="2566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strike="noStrike" dirty="0"/>
              <a:t>EEII: frecuentes y graves</a:t>
            </a:r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42B4D90-44C2-11B5-A137-9E45F4FD15E6}"/>
              </a:ext>
            </a:extLst>
          </p:cNvPr>
          <p:cNvSpPr txBox="1"/>
          <p:nvPr/>
        </p:nvSpPr>
        <p:spPr>
          <a:xfrm>
            <a:off x="4240252" y="5588560"/>
            <a:ext cx="2566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strike="noStrike" dirty="0"/>
              <a:t>Adulto mayor</a:t>
            </a:r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4D2816D-708B-442A-5228-C88AF3AA7DAD}"/>
              </a:ext>
            </a:extLst>
          </p:cNvPr>
          <p:cNvSpPr txBox="1"/>
          <p:nvPr/>
        </p:nvSpPr>
        <p:spPr>
          <a:xfrm>
            <a:off x="6289923" y="4305344"/>
            <a:ext cx="2566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strike="noStrike" dirty="0"/>
              <a:t>Manejo estandarizado</a:t>
            </a:r>
          </a:p>
          <a:p>
            <a:r>
              <a:rPr lang="es-CL" dirty="0"/>
              <a:t>Multidisciplinario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E583A10-9E65-A838-4DEA-D4444E2C3B37}"/>
              </a:ext>
            </a:extLst>
          </p:cNvPr>
          <p:cNvSpPr txBox="1"/>
          <p:nvPr/>
        </p:nvSpPr>
        <p:spPr>
          <a:xfrm>
            <a:off x="8856911" y="5450060"/>
            <a:ext cx="2566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strike="noStrike" dirty="0"/>
              <a:t>Manejo transitorio/ definitivo</a:t>
            </a:r>
            <a:endParaRPr lang="es-CL" dirty="0"/>
          </a:p>
        </p:txBody>
      </p:sp>
      <p:pic>
        <p:nvPicPr>
          <p:cNvPr id="16" name="Audio 15">
            <a:extLst>
              <a:ext uri="{FF2B5EF4-FFF2-40B4-BE49-F238E27FC236}">
                <a16:creationId xmlns:a16="http://schemas.microsoft.com/office/drawing/2014/main" id="{95D7A2F6-C88B-674C-AA2B-851FFA243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2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41"/>
    </mc:Choice>
    <mc:Fallback>
      <p:transition spd="slow" advTm="77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2045429"/>
            <a:ext cx="10515600" cy="4199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3000" b="1" dirty="0"/>
              <a:t>FIN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9D471A8D-3E5C-9F04-5DFD-B1A90BE93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9"/>
    </mc:Choice>
    <mc:Fallback>
      <p:transition spd="slow" advTm="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Epidemiología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564191"/>
            <a:ext cx="10515600" cy="4681032"/>
          </a:xfrm>
        </p:spPr>
        <p:txBody>
          <a:bodyPr>
            <a:normAutofit/>
          </a:bodyPr>
          <a:lstStyle/>
          <a:p>
            <a:r>
              <a:rPr lang="es-ES" sz="2400" dirty="0"/>
              <a:t>FUTURO PRÓXIMO.</a:t>
            </a:r>
          </a:p>
          <a:p>
            <a:pPr lvl="1"/>
            <a:r>
              <a:rPr lang="es-ES" sz="2200" dirty="0"/>
              <a:t>Fracturas expuestas de baja energía en población mayor en aumento</a:t>
            </a:r>
          </a:p>
          <a:p>
            <a:pPr lvl="1"/>
            <a:r>
              <a:rPr lang="es-ES" sz="2200" dirty="0"/>
              <a:t>20.3% fracturas expuestas de tobillo en mayores 65 años (&gt; mujeres)</a:t>
            </a:r>
          </a:p>
          <a:p>
            <a:pPr lvl="1"/>
            <a:r>
              <a:rPr lang="es-ES" sz="2200" dirty="0"/>
              <a:t>Weber B expuestas: 93% con exposición medial</a:t>
            </a:r>
          </a:p>
          <a:p>
            <a:pPr lvl="1"/>
            <a:r>
              <a:rPr lang="es-ES" sz="2200" dirty="0"/>
              <a:t>Factores asociados: pluripatología (&gt;5: mortalidad), polifarmacia (&gt;4: caídas), DM, alteraciones órganos sentidos, malnutrición, patología neurodegenerativa, sarcopenia.</a:t>
            </a:r>
          </a:p>
          <a:p>
            <a:pPr lvl="1"/>
            <a:r>
              <a:rPr lang="es-ES" sz="2200" dirty="0"/>
              <a:t>Mortalidad (&gt;65 años): 27,27% a los 2.67 meses . (FX cadera: 19% a los 3 meses)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17EEB71-8CA3-7EF0-5FEC-940FE4BDC7C2}"/>
              </a:ext>
            </a:extLst>
          </p:cNvPr>
          <p:cNvSpPr txBox="1"/>
          <p:nvPr/>
        </p:nvSpPr>
        <p:spPr>
          <a:xfrm>
            <a:off x="1989533" y="5694886"/>
            <a:ext cx="8600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C. M. </a:t>
            </a:r>
            <a:r>
              <a:rPr lang="es-CL" sz="1400" dirty="0" err="1"/>
              <a:t>Court.Brown</a:t>
            </a:r>
            <a:r>
              <a:rPr lang="es-CL" sz="1400" dirty="0"/>
              <a:t>. </a:t>
            </a:r>
            <a:r>
              <a:rPr lang="es-CL" sz="1400" dirty="0" err="1"/>
              <a:t>Unjury</a:t>
            </a:r>
            <a:r>
              <a:rPr lang="es-CL" sz="1400" dirty="0"/>
              <a:t>, 1998; </a:t>
            </a:r>
            <a:r>
              <a:rPr lang="es-CL" sz="1400" dirty="0" err="1"/>
              <a:t>vol</a:t>
            </a:r>
            <a:r>
              <a:rPr lang="es-CL" sz="1400" dirty="0"/>
              <a:t> 25, (7).</a:t>
            </a:r>
          </a:p>
          <a:p>
            <a:r>
              <a:rPr lang="es-CL" sz="1400" dirty="0"/>
              <a:t>William P Toole. J </a:t>
            </a:r>
            <a:r>
              <a:rPr lang="es-CL" sz="1400" dirty="0" err="1"/>
              <a:t>Foot</a:t>
            </a:r>
            <a:r>
              <a:rPr lang="es-CL" sz="1400" dirty="0"/>
              <a:t> &amp; </a:t>
            </a:r>
            <a:r>
              <a:rPr lang="es-CL" sz="1400" dirty="0" err="1"/>
              <a:t>Ankle</a:t>
            </a:r>
            <a:r>
              <a:rPr lang="es-CL" sz="1400" dirty="0"/>
              <a:t> </a:t>
            </a:r>
            <a:r>
              <a:rPr lang="es-CL" sz="1400" dirty="0" err="1"/>
              <a:t>surgery</a:t>
            </a:r>
            <a:r>
              <a:rPr lang="es-CL" sz="1400" dirty="0"/>
              <a:t>; 2015 (1-4)</a:t>
            </a:r>
          </a:p>
          <a:p>
            <a:r>
              <a:rPr lang="es-CL" sz="1400" dirty="0"/>
              <a:t>M. </a:t>
            </a:r>
            <a:r>
              <a:rPr lang="es-CL" sz="1400" dirty="0" err="1"/>
              <a:t>Obaska</a:t>
            </a:r>
            <a:r>
              <a:rPr lang="es-CL" sz="1400" dirty="0"/>
              <a:t>. </a:t>
            </a:r>
            <a:r>
              <a:rPr lang="es-CL" sz="1400" dirty="0" err="1"/>
              <a:t>Injury</a:t>
            </a:r>
            <a:r>
              <a:rPr lang="es-CL" sz="1400" dirty="0"/>
              <a:t>; 2015,  46 (8)</a:t>
            </a:r>
          </a:p>
        </p:txBody>
      </p:sp>
    </p:spTree>
    <p:extLst>
      <p:ext uri="{BB962C8B-B14F-4D97-AF65-F5344CB8AC3E}">
        <p14:creationId xmlns:p14="http://schemas.microsoft.com/office/powerpoint/2010/main" val="301301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269"/>
    </mc:Choice>
    <mc:Fallback>
      <p:transition spd="slow" advTm="16326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DIAGNÓSTICO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227141"/>
            <a:ext cx="10515600" cy="5018082"/>
          </a:xfrm>
        </p:spPr>
        <p:txBody>
          <a:bodyPr>
            <a:normAutofit/>
          </a:bodyPr>
          <a:lstStyle/>
          <a:p>
            <a:r>
              <a:rPr lang="es-ES" sz="2400" dirty="0" err="1"/>
              <a:t>Fx</a:t>
            </a:r>
            <a:r>
              <a:rPr lang="es-ES" sz="2400" dirty="0"/>
              <a:t> expuesta: foco está comunicado directa o indirectamente comunicado con el exterior.</a:t>
            </a:r>
          </a:p>
          <a:p>
            <a:r>
              <a:rPr lang="es-ES" sz="2400" dirty="0"/>
              <a:t>Elementos a considerar:</a:t>
            </a:r>
          </a:p>
          <a:p>
            <a:pPr lvl="1"/>
            <a:r>
              <a:rPr lang="es-ES" sz="2200" dirty="0"/>
              <a:t>Compromiso óseo (conminución)</a:t>
            </a:r>
          </a:p>
          <a:p>
            <a:pPr lvl="1"/>
            <a:r>
              <a:rPr lang="es-ES" sz="2200" dirty="0"/>
              <a:t>Compromiso partes blandas (estado neurovascular, necrosis)</a:t>
            </a:r>
          </a:p>
          <a:p>
            <a:pPr lvl="1"/>
            <a:r>
              <a:rPr lang="es-ES" sz="2200" dirty="0"/>
              <a:t>Contaminación (infección)</a:t>
            </a:r>
          </a:p>
          <a:p>
            <a:r>
              <a:rPr lang="es-ES" sz="2400" dirty="0"/>
              <a:t>Evaluación prioritaria y manejo oportuno (urgencia no derivable): </a:t>
            </a:r>
          </a:p>
          <a:p>
            <a:r>
              <a:rPr lang="es-ES" sz="2400" dirty="0"/>
              <a:t>Clasificación final: post pabellón ( consignar en ficha y/o protocolo)</a:t>
            </a:r>
          </a:p>
          <a:p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FD4B3A-ADF0-9163-ECA2-EE9493178E11}"/>
              </a:ext>
            </a:extLst>
          </p:cNvPr>
          <p:cNvSpPr txBox="1"/>
          <p:nvPr/>
        </p:nvSpPr>
        <p:spPr>
          <a:xfrm>
            <a:off x="1819673" y="5775323"/>
            <a:ext cx="85526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/>
              <a:t>Mohamed J. </a:t>
            </a:r>
            <a:r>
              <a:rPr lang="es-CL" sz="1800" dirty="0" err="1"/>
              <a:t>Halawi</a:t>
            </a:r>
            <a:r>
              <a:rPr lang="es-CL" sz="1800" dirty="0"/>
              <a:t>. </a:t>
            </a:r>
            <a:r>
              <a:rPr lang="es-CL" sz="1800" dirty="0" err="1"/>
              <a:t>Orthopedics</a:t>
            </a:r>
            <a:r>
              <a:rPr lang="es-CL" sz="1800" dirty="0"/>
              <a:t>, 2015; 38 (11).</a:t>
            </a:r>
          </a:p>
          <a:p>
            <a:r>
              <a:rPr lang="es-CL" sz="1800" dirty="0"/>
              <a:t>M. Parra H.  Guías clínicas manejo fracturas expuestas. H Clínico Mutual </a:t>
            </a:r>
            <a:r>
              <a:rPr lang="es-CL" sz="1800" dirty="0" err="1"/>
              <a:t>Seg</a:t>
            </a:r>
            <a:r>
              <a:rPr lang="es-CL" sz="1800" dirty="0"/>
              <a:t>, 2018</a:t>
            </a:r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1DC587E0-3AB4-E0F9-0089-B4B2D7F65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5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44"/>
    </mc:Choice>
    <mc:Fallback>
      <p:transition spd="slow" advTm="120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MANEJO INICIAL / OBJETIVOS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540043"/>
            <a:ext cx="10515600" cy="4705180"/>
          </a:xfrm>
        </p:spPr>
        <p:txBody>
          <a:bodyPr>
            <a:normAutofit/>
          </a:bodyPr>
          <a:lstStyle/>
          <a:p>
            <a:r>
              <a:rPr lang="es-ES" sz="2400" dirty="0"/>
              <a:t>Objetivos del tratamiento: prevenir infección, consolidación, restaurar función</a:t>
            </a:r>
          </a:p>
          <a:p>
            <a:r>
              <a:rPr lang="es-ES" sz="2400" dirty="0"/>
              <a:t>Pilares del tratamiento:</a:t>
            </a:r>
          </a:p>
          <a:p>
            <a:pPr lvl="1"/>
            <a:r>
              <a:rPr lang="es-ES" sz="2200" dirty="0"/>
              <a:t>Profilaxis antibiótica</a:t>
            </a:r>
          </a:p>
          <a:p>
            <a:pPr lvl="1"/>
            <a:r>
              <a:rPr lang="es-ES" sz="2200" dirty="0"/>
              <a:t>Aseo quirúrgico</a:t>
            </a:r>
          </a:p>
          <a:p>
            <a:pPr lvl="1"/>
            <a:r>
              <a:rPr lang="es-ES" sz="2200" dirty="0"/>
              <a:t>Cobertura partes blandas</a:t>
            </a:r>
          </a:p>
          <a:p>
            <a:pPr lvl="1"/>
            <a:r>
              <a:rPr lang="es-ES" sz="2200" dirty="0"/>
              <a:t>Estabilización esquelética</a:t>
            </a:r>
          </a:p>
          <a:p>
            <a:r>
              <a:rPr lang="es-ES" sz="2400" dirty="0"/>
              <a:t>No olvidar: Historia clínica completa, consignar hora del evento, estatus neurovascular</a:t>
            </a:r>
          </a:p>
          <a:p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46B549-9EA3-A07D-D341-3B5B50F5BF6B}"/>
              </a:ext>
            </a:extLst>
          </p:cNvPr>
          <p:cNvSpPr txBox="1"/>
          <p:nvPr/>
        </p:nvSpPr>
        <p:spPr>
          <a:xfrm>
            <a:off x="1852864" y="5934670"/>
            <a:ext cx="85526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/>
              <a:t>Mohamed J. </a:t>
            </a:r>
            <a:r>
              <a:rPr lang="es-CL" sz="1800" dirty="0" err="1"/>
              <a:t>Halawi</a:t>
            </a:r>
            <a:r>
              <a:rPr lang="es-CL" sz="1800" dirty="0"/>
              <a:t>. </a:t>
            </a:r>
            <a:r>
              <a:rPr lang="es-CL" sz="1800" dirty="0" err="1"/>
              <a:t>Orthopedics</a:t>
            </a:r>
            <a:r>
              <a:rPr lang="es-CL" sz="1800" dirty="0"/>
              <a:t>, 2015; 38 (11).</a:t>
            </a:r>
          </a:p>
          <a:p>
            <a:r>
              <a:rPr lang="es-CL" sz="1800" dirty="0"/>
              <a:t>M. Parra H.  Guías clínicas manejo fracturas expuestas. H Clínico Mutual </a:t>
            </a:r>
            <a:r>
              <a:rPr lang="es-CL" sz="1800" dirty="0" err="1"/>
              <a:t>Seg</a:t>
            </a:r>
            <a:r>
              <a:rPr lang="es-CL" sz="1800" dirty="0"/>
              <a:t>, 2018</a:t>
            </a:r>
          </a:p>
          <a:p>
            <a:r>
              <a:rPr lang="es-CL" dirty="0" err="1"/>
              <a:t>Gustilo</a:t>
            </a:r>
            <a:r>
              <a:rPr lang="es-CL" dirty="0"/>
              <a:t> RB. J Trauma; 1984, 24:742</a:t>
            </a:r>
            <a:endParaRPr lang="es-CL" sz="1800" dirty="0"/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452671E7-188A-4DA4-BE14-49E5CE681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7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13"/>
    </mc:Choice>
    <mc:Fallback>
      <p:transition spd="slow" advTm="42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MANEJO INICIAL / PROFILAXIS ANTIBIÓTICA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371605"/>
            <a:ext cx="10515600" cy="4873618"/>
          </a:xfrm>
        </p:spPr>
        <p:txBody>
          <a:bodyPr>
            <a:normAutofit/>
          </a:bodyPr>
          <a:lstStyle/>
          <a:p>
            <a:r>
              <a:rPr lang="es-ES" sz="2400" b="1" i="1" dirty="0"/>
              <a:t>Estudios nivel I, recomendación grado A.</a:t>
            </a:r>
          </a:p>
          <a:p>
            <a:r>
              <a:rPr lang="es-ES" sz="2400" dirty="0"/>
              <a:t>Precoz: antes de las 3 horas disminución infección 40%</a:t>
            </a:r>
          </a:p>
          <a:p>
            <a:r>
              <a:rPr lang="es-ES" sz="2400" dirty="0"/>
              <a:t>Sin prescripción universal, específicos por cada centro. (cefalosporinas 1-2)</a:t>
            </a:r>
          </a:p>
          <a:p>
            <a:r>
              <a:rPr lang="es-ES" sz="2400" dirty="0"/>
              <a:t>Tiempo (1 a 3 días) y dosis adecuadas según microorganismo involucrado</a:t>
            </a:r>
          </a:p>
          <a:p>
            <a:pPr lvl="1"/>
            <a:r>
              <a:rPr lang="es-ES" sz="2200" dirty="0"/>
              <a:t>Tipo I y II: Gram +</a:t>
            </a:r>
          </a:p>
          <a:p>
            <a:pPr lvl="1"/>
            <a:r>
              <a:rPr lang="es-ES" sz="2200" dirty="0"/>
              <a:t>Tipo III: Gram + / Gram –</a:t>
            </a:r>
          </a:p>
          <a:p>
            <a:pPr lvl="1"/>
            <a:r>
              <a:rPr lang="es-ES" sz="2200" dirty="0"/>
              <a:t>Alta contaminación, ambiente agrícola, extenso compromiso partes blandas: Gram.+ / Gram – / anaerobios.</a:t>
            </a:r>
          </a:p>
          <a:p>
            <a:r>
              <a:rPr lang="es-ES" sz="2400" dirty="0"/>
              <a:t>Profilaxis antitetánica según corresponda. (MINSAL)</a:t>
            </a:r>
          </a:p>
          <a:p>
            <a:pPr lvl="1"/>
            <a:endParaRPr lang="es-ES" sz="2200" dirty="0"/>
          </a:p>
          <a:p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4AE486-DC0A-B2E1-55CA-41ABB7E93ECC}"/>
              </a:ext>
            </a:extLst>
          </p:cNvPr>
          <p:cNvSpPr txBox="1"/>
          <p:nvPr/>
        </p:nvSpPr>
        <p:spPr>
          <a:xfrm>
            <a:off x="1515979" y="5934670"/>
            <a:ext cx="9408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600" dirty="0"/>
              <a:t>Mohamed J. </a:t>
            </a:r>
            <a:r>
              <a:rPr lang="es-CL" sz="1600" dirty="0" err="1"/>
              <a:t>Halawi</a:t>
            </a:r>
            <a:r>
              <a:rPr lang="es-CL" sz="1600" dirty="0"/>
              <a:t>. </a:t>
            </a:r>
            <a:r>
              <a:rPr lang="es-CL" sz="1600" dirty="0" err="1"/>
              <a:t>Orthopedics</a:t>
            </a:r>
            <a:r>
              <a:rPr lang="es-CL" sz="1600" dirty="0"/>
              <a:t>, 2015; 38 (11).</a:t>
            </a:r>
          </a:p>
          <a:p>
            <a:r>
              <a:rPr lang="es-CL" sz="1600" dirty="0" err="1"/>
              <a:t>Standars</a:t>
            </a:r>
            <a:r>
              <a:rPr lang="es-CL" sz="1600" dirty="0"/>
              <a:t> </a:t>
            </a:r>
            <a:r>
              <a:rPr lang="es-CL" sz="1600" dirty="0" err="1"/>
              <a:t>for</a:t>
            </a:r>
            <a:r>
              <a:rPr lang="es-CL" sz="1600" dirty="0"/>
              <a:t> </a:t>
            </a:r>
            <a:r>
              <a:rPr lang="es-CL" sz="1600" dirty="0" err="1"/>
              <a:t>the</a:t>
            </a:r>
            <a:r>
              <a:rPr lang="es-CL" sz="1600" dirty="0"/>
              <a:t> </a:t>
            </a:r>
            <a:r>
              <a:rPr lang="es-CL" sz="1600" dirty="0" err="1"/>
              <a:t>managment</a:t>
            </a:r>
            <a:r>
              <a:rPr lang="es-CL" sz="1600" dirty="0"/>
              <a:t> </a:t>
            </a:r>
            <a:r>
              <a:rPr lang="es-CL" sz="1600" dirty="0" err="1"/>
              <a:t>of</a:t>
            </a:r>
            <a:r>
              <a:rPr lang="es-CL" sz="1600" dirty="0"/>
              <a:t> </a:t>
            </a:r>
            <a:r>
              <a:rPr lang="es-CL" sz="1600" dirty="0" err="1"/>
              <a:t>the</a:t>
            </a:r>
            <a:r>
              <a:rPr lang="es-CL" sz="1600" dirty="0"/>
              <a:t> open fractures</a:t>
            </a:r>
            <a:r>
              <a:rPr lang="es-CL" sz="1600" b="1" dirty="0"/>
              <a:t>, </a:t>
            </a:r>
            <a:r>
              <a:rPr lang="es-CL" sz="1600" dirty="0"/>
              <a:t>BAPRA/BOA. Oxford </a:t>
            </a:r>
            <a:r>
              <a:rPr lang="es-CL" sz="1600" dirty="0" err="1"/>
              <a:t>University</a:t>
            </a:r>
            <a:r>
              <a:rPr lang="es-CL" sz="1600" dirty="0"/>
              <a:t> </a:t>
            </a:r>
            <a:r>
              <a:rPr lang="es-CL" sz="1600" dirty="0" err="1"/>
              <a:t>press</a:t>
            </a:r>
            <a:r>
              <a:rPr lang="es-CL" sz="1600" dirty="0"/>
              <a:t> 2020.</a:t>
            </a:r>
          </a:p>
          <a:p>
            <a:r>
              <a:rPr lang="es-CL" sz="1600" dirty="0" err="1"/>
              <a:t>Gustilo</a:t>
            </a:r>
            <a:r>
              <a:rPr lang="es-CL" sz="1600" dirty="0"/>
              <a:t> RB. J Trauma; 1984, 24:742</a:t>
            </a:r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EEB725C8-A05C-F1B0-DF51-02A8F0A0C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0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25"/>
    </mc:Choice>
    <mc:Fallback>
      <p:transition spd="slow" advTm="114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01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ES" sz="2800" dirty="0"/>
              <a:t>MANEJO INICIAL / ASEO QUIRÚRGICO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371605"/>
            <a:ext cx="10515600" cy="4873618"/>
          </a:xfrm>
        </p:spPr>
        <p:txBody>
          <a:bodyPr>
            <a:normAutofit/>
          </a:bodyPr>
          <a:lstStyle/>
          <a:p>
            <a:r>
              <a:rPr lang="es-ES" sz="2200" dirty="0"/>
              <a:t>Oportuno, pero no urgente si administración ATB fue precoz. Alta contaminación: inmediato; moderada: 12 horas; leve: 24 horas.</a:t>
            </a:r>
          </a:p>
          <a:p>
            <a:r>
              <a:rPr lang="es-ES" sz="2200" dirty="0"/>
              <a:t>Equipo con experiencia, idealmente el mismo que realizara la OTS</a:t>
            </a:r>
          </a:p>
          <a:p>
            <a:r>
              <a:rPr lang="es-ES" sz="2200" dirty="0"/>
              <a:t>Solución fisiológica o </a:t>
            </a:r>
            <a:r>
              <a:rPr lang="es-ES" sz="2200" dirty="0" err="1"/>
              <a:t>ringer</a:t>
            </a:r>
            <a:r>
              <a:rPr lang="es-ES" sz="2200" dirty="0"/>
              <a:t> lactato (No antisépticos, ATB, etc.)</a:t>
            </a:r>
          </a:p>
          <a:p>
            <a:r>
              <a:rPr lang="es-ES" sz="2200" dirty="0"/>
              <a:t>No lavado pulsátil</a:t>
            </a:r>
          </a:p>
          <a:p>
            <a:r>
              <a:rPr lang="es-ES" sz="2200" dirty="0"/>
              <a:t>Desbridamiento cuidadoso y sistemático de tejidos contaminados o desvitalizados.</a:t>
            </a:r>
          </a:p>
          <a:p>
            <a:r>
              <a:rPr lang="es-ES" sz="2200" dirty="0"/>
              <a:t>Nueva irrigación</a:t>
            </a:r>
          </a:p>
          <a:p>
            <a:r>
              <a:rPr lang="es-ES" sz="2200" dirty="0"/>
              <a:t>Nueva cobertura estéril</a:t>
            </a:r>
          </a:p>
          <a:p>
            <a:r>
              <a:rPr lang="es-ES" sz="2200" dirty="0"/>
              <a:t>No cultivos de regla. Solo 18% correlación</a:t>
            </a:r>
          </a:p>
          <a:p>
            <a:pPr lvl="1"/>
            <a:endParaRPr lang="es-ES" sz="2200" dirty="0"/>
          </a:p>
          <a:p>
            <a:endParaRPr lang="es-ES" sz="2400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2174330" y="1082677"/>
            <a:ext cx="8231187" cy="14446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/>
        </p:spPr>
        <p:txBody>
          <a:bodyPr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4AE486-DC0A-B2E1-55CA-41ABB7E93ECC}"/>
              </a:ext>
            </a:extLst>
          </p:cNvPr>
          <p:cNvSpPr txBox="1"/>
          <p:nvPr/>
        </p:nvSpPr>
        <p:spPr>
          <a:xfrm>
            <a:off x="1585575" y="6119336"/>
            <a:ext cx="94086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/>
              <a:t>Mohamed J. </a:t>
            </a:r>
            <a:r>
              <a:rPr lang="es-CL" sz="1400" dirty="0" err="1"/>
              <a:t>Halawi</a:t>
            </a:r>
            <a:r>
              <a:rPr lang="es-CL" sz="1400" dirty="0"/>
              <a:t>. </a:t>
            </a:r>
            <a:r>
              <a:rPr lang="es-CL" sz="1400" dirty="0" err="1"/>
              <a:t>Orthopedics</a:t>
            </a:r>
            <a:r>
              <a:rPr lang="es-CL" sz="1400" dirty="0"/>
              <a:t>, 2015; 38 (11).</a:t>
            </a:r>
          </a:p>
          <a:p>
            <a:r>
              <a:rPr lang="es-CL" sz="1400" dirty="0" err="1"/>
              <a:t>Standars</a:t>
            </a:r>
            <a:r>
              <a:rPr lang="es-CL" sz="1400" dirty="0"/>
              <a:t> </a:t>
            </a:r>
            <a:r>
              <a:rPr lang="es-CL" sz="1400" dirty="0" err="1"/>
              <a:t>for</a:t>
            </a:r>
            <a:r>
              <a:rPr lang="es-CL" sz="1400" dirty="0"/>
              <a:t> </a:t>
            </a:r>
            <a:r>
              <a:rPr lang="es-CL" sz="1400" dirty="0" err="1"/>
              <a:t>the</a:t>
            </a:r>
            <a:r>
              <a:rPr lang="es-CL" sz="1400" dirty="0"/>
              <a:t> </a:t>
            </a:r>
            <a:r>
              <a:rPr lang="es-CL" sz="1400" dirty="0" err="1"/>
              <a:t>managment</a:t>
            </a:r>
            <a:r>
              <a:rPr lang="es-CL" sz="1400" dirty="0"/>
              <a:t> </a:t>
            </a:r>
            <a:r>
              <a:rPr lang="es-CL" sz="1400" dirty="0" err="1"/>
              <a:t>of</a:t>
            </a:r>
            <a:r>
              <a:rPr lang="es-CL" sz="1400" dirty="0"/>
              <a:t> </a:t>
            </a:r>
            <a:r>
              <a:rPr lang="es-CL" sz="1400" dirty="0" err="1"/>
              <a:t>the</a:t>
            </a:r>
            <a:r>
              <a:rPr lang="es-CL" sz="1400" dirty="0"/>
              <a:t> open fractures</a:t>
            </a:r>
            <a:r>
              <a:rPr lang="es-CL" sz="1400" b="1" dirty="0"/>
              <a:t>, </a:t>
            </a:r>
            <a:r>
              <a:rPr lang="es-CL" sz="1400" dirty="0"/>
              <a:t>BAPRA/BOA. Oxford </a:t>
            </a:r>
            <a:r>
              <a:rPr lang="es-CL" sz="1400" dirty="0" err="1"/>
              <a:t>University</a:t>
            </a:r>
            <a:r>
              <a:rPr lang="es-CL" sz="1400" dirty="0"/>
              <a:t> </a:t>
            </a:r>
            <a:r>
              <a:rPr lang="es-CL" sz="1400" dirty="0" err="1"/>
              <a:t>press</a:t>
            </a:r>
            <a:r>
              <a:rPr lang="es-CL" sz="1400" dirty="0"/>
              <a:t> 2020.</a:t>
            </a:r>
          </a:p>
          <a:p>
            <a:r>
              <a:rPr lang="es-CL" sz="1400" dirty="0"/>
              <a:t>CG </a:t>
            </a:r>
            <a:r>
              <a:rPr lang="es-CL" sz="1400" dirty="0" err="1"/>
              <a:t>Zalabras</a:t>
            </a:r>
            <a:r>
              <a:rPr lang="es-CL" sz="1400" dirty="0"/>
              <a:t>. </a:t>
            </a:r>
            <a:r>
              <a:rPr lang="es-CL" sz="1400" dirty="0" err="1"/>
              <a:t>Infect</a:t>
            </a:r>
            <a:r>
              <a:rPr lang="es-CL" sz="1400" dirty="0"/>
              <a:t> </a:t>
            </a:r>
            <a:r>
              <a:rPr lang="es-CL" sz="1400" dirty="0" err="1"/>
              <a:t>Dis</a:t>
            </a:r>
            <a:r>
              <a:rPr lang="es-CL" sz="1400" dirty="0"/>
              <a:t> Clin N Am, 2017 (31)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24E4FFA3-AD5D-655E-2D02-F97B342CD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18"/>
    </mc:Choice>
    <mc:Fallback>
      <p:transition spd="slow" advTm="13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quete">
  <a:themeElements>
    <a:clrScheme name="Paquet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que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que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{77BE7561-3F55-F049-B29A-2F08ADC42673}tf10001120</Template>
  <TotalTime>10637</TotalTime>
  <Words>1417</Words>
  <Application>Microsoft Macintosh PowerPoint</Application>
  <PresentationFormat>Panorámica</PresentationFormat>
  <Paragraphs>225</Paragraphs>
  <Slides>41</Slides>
  <Notes>41</Notes>
  <HiddenSlides>0</HiddenSlides>
  <MMClips>39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6" baseType="lpstr">
      <vt:lpstr>Arial</vt:lpstr>
      <vt:lpstr>Calibri</vt:lpstr>
      <vt:lpstr>Gill Sans MT</vt:lpstr>
      <vt:lpstr>Helvetica Neue</vt:lpstr>
      <vt:lpstr>Paquete</vt:lpstr>
      <vt:lpstr>Fracturas expuestas en tobillo-pie y estrategias de fijación externa</vt:lpstr>
      <vt:lpstr>Objetivos</vt:lpstr>
      <vt:lpstr>Epidemiología</vt:lpstr>
      <vt:lpstr>Epidemiología</vt:lpstr>
      <vt:lpstr>Epidemiología</vt:lpstr>
      <vt:lpstr>DIAGNÓSTICO</vt:lpstr>
      <vt:lpstr>MANEJO INICIAL / OBJETIVOS</vt:lpstr>
      <vt:lpstr>MANEJO INICIAL / PROFILAXIS ANTIBIÓTICA</vt:lpstr>
      <vt:lpstr>MANEJO INICIAL / ASEO QUIRÚRGICO</vt:lpstr>
      <vt:lpstr>MANEJO INICIAL / COBERTURA PARTES BLANDAS</vt:lpstr>
      <vt:lpstr>MANEJO INICIAL / ESTABILIZACIÓN ÓSEA</vt:lpstr>
      <vt:lpstr>Fijación externa / Zonas seguridad</vt:lpstr>
      <vt:lpstr>Fijación externa / Zonas seguridad</vt:lpstr>
      <vt:lpstr>Fijación externa / Zonas seguridad</vt:lpstr>
      <vt:lpstr>Fijación externa / Tutor tubular</vt:lpstr>
      <vt:lpstr>Fijación externa / Tutor tubular pierna</vt:lpstr>
      <vt:lpstr>Fijación externa / Tutor tubular pierna</vt:lpstr>
      <vt:lpstr>Fijación externa / Tutor tubular tobillo/talo/pilón</vt:lpstr>
      <vt:lpstr>Fijación externa / Tutor tubular tobillo/talo/pilón</vt:lpstr>
      <vt:lpstr>Fijación externa / Tutor tubular tobillo/talo/pilón</vt:lpstr>
      <vt:lpstr>Fijación externa / Tutor tubular tobillo/talo/pilón</vt:lpstr>
      <vt:lpstr>Fijación externa / Tutor tubular tobillo/talo/pilón</vt:lpstr>
      <vt:lpstr>Fijación externa / Tutor tubular medio pie</vt:lpstr>
      <vt:lpstr>Fijación externa / Tutor tubular medio pie</vt:lpstr>
      <vt:lpstr>Fijación externa / estrategias tratamiento definitivo</vt:lpstr>
      <vt:lpstr>Fijación externa / estrategias tratamiento definitivo</vt:lpstr>
      <vt:lpstr>Caso clínico</vt:lpstr>
      <vt:lpstr>Caso clínico</vt:lpstr>
      <vt:lpstr>Caso clínico</vt:lpstr>
      <vt:lpstr>Caso clínico</vt:lpstr>
      <vt:lpstr>Caso clínico</vt:lpstr>
      <vt:lpstr>Fijación externa / estrategias tratamiento definitivo</vt:lpstr>
      <vt:lpstr>Fijación externa / estrategias tratamiento definitivo</vt:lpstr>
      <vt:lpstr>Fijación externa / estrategias tratamiento definitivo</vt:lpstr>
      <vt:lpstr>Fijación externa / estrategias tratamiento definitivo</vt:lpstr>
      <vt:lpstr>Fijación externa / estrategias tratamiento definitivo</vt:lpstr>
      <vt:lpstr>Fijación externa / estrategias tratamiento definitivo</vt:lpstr>
      <vt:lpstr>Fijación externa / estrategias tratamiento definitivo</vt:lpstr>
      <vt:lpstr>Fijación externa / estrategias tratamiento definitivo</vt:lpstr>
      <vt:lpstr>Puntos claves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Fracturas expuestas en tobillo-pie y estrategias de fijación externa</dc:title>
  <dc:creator>Mauricio Parra H.</dc:creator>
  <cp:lastModifiedBy>Mauricio Parra H.</cp:lastModifiedBy>
  <cp:revision>6</cp:revision>
  <dcterms:created xsi:type="dcterms:W3CDTF">2023-06-25T16:44:52Z</dcterms:created>
  <dcterms:modified xsi:type="dcterms:W3CDTF">2023-07-03T02:02:31Z</dcterms:modified>
</cp:coreProperties>
</file>