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45"/>
  </p:notesMasterIdLst>
  <p:sldIdLst>
    <p:sldId id="291" r:id="rId2"/>
    <p:sldId id="257" r:id="rId3"/>
    <p:sldId id="292" r:id="rId4"/>
    <p:sldId id="322" r:id="rId5"/>
    <p:sldId id="321" r:id="rId6"/>
    <p:sldId id="317" r:id="rId7"/>
    <p:sldId id="265" r:id="rId8"/>
    <p:sldId id="293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23" r:id="rId18"/>
    <p:sldId id="324" r:id="rId19"/>
    <p:sldId id="304" r:id="rId20"/>
    <p:sldId id="305" r:id="rId21"/>
    <p:sldId id="306" r:id="rId22"/>
    <p:sldId id="269" r:id="rId23"/>
    <p:sldId id="307" r:id="rId24"/>
    <p:sldId id="308" r:id="rId25"/>
    <p:sldId id="270" r:id="rId26"/>
    <p:sldId id="309" r:id="rId27"/>
    <p:sldId id="278" r:id="rId28"/>
    <p:sldId id="279" r:id="rId29"/>
    <p:sldId id="280" r:id="rId30"/>
    <p:sldId id="281" r:id="rId31"/>
    <p:sldId id="282" r:id="rId32"/>
    <p:sldId id="314" r:id="rId33"/>
    <p:sldId id="315" r:id="rId34"/>
    <p:sldId id="295" r:id="rId35"/>
    <p:sldId id="318" r:id="rId36"/>
    <p:sldId id="313" r:id="rId37"/>
    <p:sldId id="319" r:id="rId38"/>
    <p:sldId id="320" r:id="rId39"/>
    <p:sldId id="284" r:id="rId40"/>
    <p:sldId id="285" r:id="rId41"/>
    <p:sldId id="286" r:id="rId42"/>
    <p:sldId id="288" r:id="rId43"/>
    <p:sldId id="325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F050"/>
    <a:srgbClr val="8CD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43D50F-DA84-475C-A71E-74D8FFCC26C4}" v="54" dt="2023-07-28T02:05:22.5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5775"/>
  </p:normalViewPr>
  <p:slideViewPr>
    <p:cSldViewPr snapToGrid="0" snapToObjects="1">
      <p:cViewPr varScale="1">
        <p:scale>
          <a:sx n="93" d="100"/>
          <a:sy n="93" d="100"/>
        </p:scale>
        <p:origin x="21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-60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40A60-30A9-BC46-9530-230297D1133B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EEDEA-E84F-7D4B-ACCD-2768A2619B6A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4933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315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9262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0497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276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9573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421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9924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5425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659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088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2649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196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1817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8866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1489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941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FCE95-77B7-BA43-82B7-EEB9070A61A0}" type="datetimeFigureOut">
              <a:rPr lang="es-CL" smtClean="0"/>
              <a:t>27-07-23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451F583-C433-7B43-85F2-EF623637401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481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47.jpe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127C895-6CE5-D0A7-9AD6-AAB1BD2F37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705600" cy="2209800"/>
          </a:xfrm>
          <a:solidFill>
            <a:srgbClr val="FFFFCC"/>
          </a:solidFill>
          <a:ln>
            <a:solidFill>
              <a:srgbClr val="FFFF99"/>
            </a:solidFill>
            <a:miter lim="800000"/>
            <a:headEnd/>
            <a:tailEnd/>
          </a:ln>
        </p:spPr>
        <p:txBody>
          <a:bodyPr anchor="ctr">
            <a:normAutofit fontScale="90000"/>
          </a:bodyPr>
          <a:lstStyle/>
          <a:p>
            <a:pPr algn="ctr"/>
            <a:r>
              <a:rPr lang="es-ES_tradnl" altLang="es-CL" sz="3200" b="1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DISYUNCIONES FRACTURAS</a:t>
            </a:r>
            <a:br>
              <a:rPr lang="es-ES_tradnl" altLang="es-CL" sz="3200" b="1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</a:br>
            <a:br>
              <a:rPr lang="es-ES_tradnl" altLang="es-CL" sz="3200" b="1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</a:br>
            <a:r>
              <a:rPr lang="es-ES_tradnl" altLang="es-CL" sz="3200" b="1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DEL TOBILLO EN NIÑOS Y</a:t>
            </a:r>
            <a:br>
              <a:rPr lang="es-ES_tradnl" altLang="es-CL" sz="3200" b="1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</a:br>
            <a:br>
              <a:rPr lang="es-ES_tradnl" altLang="es-CL" sz="3200" b="1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</a:br>
            <a:r>
              <a:rPr lang="es-ES_tradnl" altLang="es-CL" sz="3200" b="1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ADOLESCENTES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29C6463-931D-7CB1-9BAB-B3F463B644A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5105400"/>
            <a:ext cx="7505700" cy="1752600"/>
          </a:xfrm>
        </p:spPr>
        <p:txBody>
          <a:bodyPr/>
          <a:lstStyle/>
          <a:p>
            <a:r>
              <a:rPr lang="es-ES_tradnl" altLang="es-CL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DR. CLAUDIO MENESES A.</a:t>
            </a:r>
          </a:p>
          <a:p>
            <a:r>
              <a:rPr lang="es-ES_tradnl" altLang="es-CL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Jefe Servicio de Ortopedia y Traumatología Infantil</a:t>
            </a:r>
          </a:p>
          <a:p>
            <a:r>
              <a:rPr lang="es-ES_tradnl" altLang="es-CL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Hospital Clínico San Borja-Arriarán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323BA4FB-9528-66AF-9CFE-9932CC8C2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2" t="8333" b="34723"/>
          <a:stretch>
            <a:fillRect/>
          </a:stretch>
        </p:blipFill>
        <p:spPr bwMode="auto">
          <a:xfrm>
            <a:off x="8705850" y="861906"/>
            <a:ext cx="18859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817A9733-EDF0-8C0D-1681-2BD43EE4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1" r="60417" b="22223"/>
          <a:stretch>
            <a:fillRect/>
          </a:stretch>
        </p:blipFill>
        <p:spPr bwMode="auto">
          <a:xfrm>
            <a:off x="8763001" y="3200400"/>
            <a:ext cx="1857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logs | Chileguia - Búsqueda inteligente">
            <a:extLst>
              <a:ext uri="{FF2B5EF4-FFF2-40B4-BE49-F238E27FC236}">
                <a16:creationId xmlns:a16="http://schemas.microsoft.com/office/drawing/2014/main" id="{527038DC-8468-C2F1-4A34-9DBEE4C10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234094"/>
            <a:ext cx="1420119" cy="141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-facultad-medicina-u-de-chile - Redbionova">
            <a:extLst>
              <a:ext uri="{FF2B5EF4-FFF2-40B4-BE49-F238E27FC236}">
                <a16:creationId xmlns:a16="http://schemas.microsoft.com/office/drawing/2014/main" id="{F2ACE123-B733-611D-C594-EE6DCCFFB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46" y="134410"/>
            <a:ext cx="2005889" cy="104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86F2CF-41A9-0879-5BA7-0A964A123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1"/>
    </mc:Choice>
    <mc:Fallback xmlns="">
      <p:transition spd="slow" advTm="11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09FFBD7B-5EF5-9858-C091-8C58D6868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C5A104CC-C692-8851-89C1-FA528BEAAB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686800" cy="4876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s-ES_tradnl" altLang="es-CL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SUPINACION - INVERSION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_tradnl" altLang="es-CL" sz="28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ES_tradnl" altLang="es-CL" sz="28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_tradnl" altLang="es-CL" sz="28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s-ES_tradnl" altLang="es-CL" sz="28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Estadio I: Lesión de Peroné ( SH I o II )</a:t>
            </a:r>
          </a:p>
          <a:p>
            <a:pPr>
              <a:lnSpc>
                <a:spcPct val="90000"/>
              </a:lnSpc>
              <a:buFontTx/>
              <a:buNone/>
            </a:pPr>
            <a:endParaRPr lang="es-ES_tradnl" altLang="es-CL" sz="2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just">
              <a:lnSpc>
                <a:spcPct val="90000"/>
              </a:lnSpc>
              <a:buFontTx/>
              <a:buNone/>
            </a:pP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Estadio II: Se agrega lesión de tibia distal 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       SH III o IV. De manejo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       generalmente quirúrgico y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       pronóstico regular.</a:t>
            </a:r>
          </a:p>
          <a:p>
            <a:pPr lvl="2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s-ES_tradnl" altLang="es-CL" sz="1800" b="1" i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5E1F21CB-54E4-F1C0-039B-8A0672823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10"/>
          <a:stretch>
            <a:fillRect/>
          </a:stretch>
        </p:blipFill>
        <p:spPr bwMode="auto">
          <a:xfrm>
            <a:off x="8305801" y="914401"/>
            <a:ext cx="1173163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358674-4CB6-14A2-814D-1A5051F00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16"/>
    </mc:Choice>
    <mc:Fallback xmlns="">
      <p:transition spd="slow" advTm="77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24F8B7F-F4D9-CC05-9AB3-47FF5EBC0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05BC5D8-7FDA-C6BD-D95F-12E069796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686800" cy="4876800"/>
          </a:xfrm>
        </p:spPr>
        <p:txBody>
          <a:bodyPr/>
          <a:lstStyle/>
          <a:p>
            <a:r>
              <a:rPr lang="es-ES_tradnl" altLang="es-CL" sz="3600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4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SUPINACION - INVERSION</a:t>
            </a:r>
          </a:p>
          <a:p>
            <a:pPr>
              <a:buFontTx/>
              <a:buNone/>
            </a:pPr>
            <a:r>
              <a:rPr lang="es-ES_tradnl" altLang="es-CL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es-ES_tradnl" altLang="es-CL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Caso clínico</a:t>
            </a:r>
            <a:r>
              <a:rPr lang="es-ES_tradnl" altLang="es-CL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</a:t>
            </a:r>
          </a:p>
          <a:p>
            <a:pPr>
              <a:buFontTx/>
              <a:buNone/>
            </a:pPr>
            <a:r>
              <a:rPr lang="es-ES_tradnl" altLang="es-CL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</a:p>
          <a:p>
            <a:pPr>
              <a:buFontTx/>
              <a:buNone/>
            </a:pPr>
            <a:endParaRPr lang="es-ES_tradnl" altLang="es-CL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es-ES_tradnl" altLang="es-CL" sz="2800" b="1" i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5E7E46F6-D066-C61E-0C91-746D12F19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10"/>
          <a:stretch>
            <a:fillRect/>
          </a:stretch>
        </p:blipFill>
        <p:spPr bwMode="auto">
          <a:xfrm>
            <a:off x="8305801" y="914401"/>
            <a:ext cx="1173163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6">
            <a:extLst>
              <a:ext uri="{FF2B5EF4-FFF2-40B4-BE49-F238E27FC236}">
                <a16:creationId xmlns:a16="http://schemas.microsoft.com/office/drawing/2014/main" id="{F11F7C8B-29A9-F606-A34D-948AC5C12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9723" r="22917" b="27777"/>
          <a:stretch>
            <a:fillRect/>
          </a:stretch>
        </p:blipFill>
        <p:spPr bwMode="auto">
          <a:xfrm>
            <a:off x="1752600" y="29337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>
            <a:extLst>
              <a:ext uri="{FF2B5EF4-FFF2-40B4-BE49-F238E27FC236}">
                <a16:creationId xmlns:a16="http://schemas.microsoft.com/office/drawing/2014/main" id="{80F80CCD-7FCC-C12A-33C4-DE995F09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3750" r="18333" b="21249"/>
          <a:stretch>
            <a:fillRect/>
          </a:stretch>
        </p:blipFill>
        <p:spPr bwMode="auto">
          <a:xfrm>
            <a:off x="7505700" y="2971800"/>
            <a:ext cx="26289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14DDC3-FDE1-B751-C8C4-1C7EEA5AA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1"/>
    </mc:Choice>
    <mc:Fallback xmlns="">
      <p:transition spd="slow" advTm="37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B904CB2-A02E-45AE-897F-BFE9654EE4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FEE3C8A2-0A2F-B5DD-B927-924B21FEA0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686800" cy="4876800"/>
          </a:xfrm>
        </p:spPr>
        <p:txBody>
          <a:bodyPr/>
          <a:lstStyle/>
          <a:p>
            <a:r>
              <a:rPr lang="es-ES_tradnl" altLang="es-CL" sz="3600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4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SUPINACION - INVERSION</a:t>
            </a:r>
          </a:p>
          <a:p>
            <a:pPr>
              <a:buFontTx/>
              <a:buNone/>
            </a:pPr>
            <a:r>
              <a:rPr lang="es-ES_tradnl" altLang="es-CL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es-ES_tradnl" altLang="es-CL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Caso clínico:</a:t>
            </a:r>
          </a:p>
          <a:p>
            <a:pPr>
              <a:buFontTx/>
              <a:buNone/>
            </a:pPr>
            <a:r>
              <a:rPr lang="es-ES_tradnl" altLang="es-CL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</a:p>
          <a:p>
            <a:pPr>
              <a:buFontTx/>
              <a:buNone/>
            </a:pPr>
            <a:endParaRPr lang="es-ES_tradnl" altLang="es-CL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es-ES_tradnl" altLang="es-CL" sz="2800" b="1" i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23DCD8CF-40B0-6ACF-4ACB-DEF8CDC36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10"/>
          <a:stretch>
            <a:fillRect/>
          </a:stretch>
        </p:blipFill>
        <p:spPr bwMode="auto">
          <a:xfrm>
            <a:off x="8305801" y="914401"/>
            <a:ext cx="1173163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7">
            <a:extLst>
              <a:ext uri="{FF2B5EF4-FFF2-40B4-BE49-F238E27FC236}">
                <a16:creationId xmlns:a16="http://schemas.microsoft.com/office/drawing/2014/main" id="{6B592111-0F98-8144-E811-E7510A6B6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8378" r="18750" b="29460"/>
          <a:stretch>
            <a:fillRect/>
          </a:stretch>
        </p:blipFill>
        <p:spPr bwMode="auto">
          <a:xfrm>
            <a:off x="2057400" y="2971801"/>
            <a:ext cx="746760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E75166-3224-336F-7C5F-A1B3CF489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9"/>
    </mc:Choice>
    <mc:Fallback xmlns="">
      <p:transition spd="slow" advTm="21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2E86CA28-1ACD-7303-FFDD-0FDD5F275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A151CCE-B966-EEA7-1717-B09EC6B0B2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6477000" cy="5334000"/>
          </a:xfrm>
        </p:spPr>
        <p:txBody>
          <a:bodyPr/>
          <a:lstStyle/>
          <a:p>
            <a:r>
              <a:rPr lang="es-ES_tradnl" altLang="es-CL" sz="24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SUPINACION - ROTACION EXTERNA</a:t>
            </a: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</a:p>
          <a:p>
            <a:pPr>
              <a:buFontTx/>
              <a:buNone/>
            </a:pPr>
            <a:endParaRPr lang="es-ES_tradnl" altLang="es-CL" sz="2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TIBIA: SH II, rasgo lateral que al</a:t>
            </a: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  ascender se </a:t>
            </a:r>
            <a:r>
              <a:rPr lang="es-ES_tradnl" altLang="es-CL" sz="24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medializa</a:t>
            </a: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</a:t>
            </a: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  Fragmento </a:t>
            </a:r>
            <a:r>
              <a:rPr lang="es-ES_tradnl" altLang="es-CL" sz="24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metafisiario</a:t>
            </a: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medial.        </a:t>
            </a:r>
          </a:p>
          <a:p>
            <a:pPr>
              <a:buFontTx/>
              <a:buNone/>
            </a:pPr>
            <a:endParaRPr lang="es-ES_tradnl" altLang="es-CL" sz="24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PERONE: Indemne ( Tipo I )</a:t>
            </a: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     Fractura </a:t>
            </a:r>
            <a:r>
              <a:rPr lang="es-ES_tradnl" altLang="es-CL" sz="24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diafisiaria</a:t>
            </a: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oblicua o  </a:t>
            </a: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               </a:t>
            </a:r>
            <a:r>
              <a:rPr lang="es-ES_tradnl" altLang="es-CL" sz="24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espiroidea</a:t>
            </a: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(Tipo II )</a:t>
            </a:r>
          </a:p>
        </p:txBody>
      </p:sp>
      <p:pic>
        <p:nvPicPr>
          <p:cNvPr id="33797" name="Picture 5">
            <a:extLst>
              <a:ext uri="{FF2B5EF4-FFF2-40B4-BE49-F238E27FC236}">
                <a16:creationId xmlns:a16="http://schemas.microsoft.com/office/drawing/2014/main" id="{5AAEA506-4BE4-8056-3E56-062B5A901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9"/>
          <a:stretch>
            <a:fillRect/>
          </a:stretch>
        </p:blipFill>
        <p:spPr bwMode="auto">
          <a:xfrm>
            <a:off x="9067800" y="838201"/>
            <a:ext cx="1066800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DEE75707-F2A8-6675-2AFD-B290962B2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3124200"/>
            <a:ext cx="2011363" cy="34290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B45E12-25B4-6EF6-994F-66239B000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1"/>
    </mc:Choice>
    <mc:Fallback xmlns="">
      <p:transition spd="slow" advTm="47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12BD0AA-D038-BE9A-E962-A60A6E797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8E29618-6C0B-6E4A-BA91-5100FF3AA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5486400" cy="4876800"/>
          </a:xfrm>
        </p:spPr>
        <p:txBody>
          <a:bodyPr/>
          <a:lstStyle/>
          <a:p>
            <a:r>
              <a:rPr lang="es-ES_tradnl" altLang="es-CL" sz="3600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PRONACION-EVERSION-ROT.EXT. ( P.E.R.E.)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</a:p>
          <a:p>
            <a:pPr>
              <a:buFontTx/>
              <a:buNone/>
            </a:pPr>
            <a:r>
              <a:rPr lang="es-ES_tradnl" altLang="es-CL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TIBIA: SH II, rasgo medial que al ascender se lateraliza. fragmento </a:t>
            </a:r>
            <a:r>
              <a:rPr lang="es-ES_tradnl" altLang="es-CL" sz="24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metafisiario</a:t>
            </a: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lateral.</a:t>
            </a:r>
          </a:p>
          <a:p>
            <a:pPr>
              <a:buFontTx/>
              <a:buNone/>
            </a:pPr>
            <a:endParaRPr lang="es-ES_tradnl" altLang="es-CL" sz="24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PERONE: Fractura </a:t>
            </a:r>
            <a:r>
              <a:rPr lang="es-ES_tradnl" altLang="es-CL" sz="24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diafisiaria</a:t>
            </a: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corta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950655A1-00A1-FEC7-203A-E26A5D4CD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r="49020"/>
          <a:stretch>
            <a:fillRect/>
          </a:stretch>
        </p:blipFill>
        <p:spPr bwMode="auto">
          <a:xfrm>
            <a:off x="9024938" y="838201"/>
            <a:ext cx="1262062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906EE5A1-40CE-2EFE-050D-8425249A2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70288"/>
            <a:ext cx="3886200" cy="283051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8D661A-F634-AF3A-36DF-8DD69C206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9"/>
    </mc:Choice>
    <mc:Fallback xmlns="">
      <p:transition spd="slow" advTm="20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E20932F-2216-22DD-BD33-994828B36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BCB7C5AE-2D39-9BFF-D0B9-BA1A00003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7162800" cy="4876800"/>
          </a:xfrm>
        </p:spPr>
        <p:txBody>
          <a:bodyPr/>
          <a:lstStyle/>
          <a:p>
            <a:r>
              <a:rPr lang="es-ES_tradnl" altLang="es-CL" sz="3600" b="1" i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800" b="1" i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PRONACION-EVERSION-ROT.EXT. ( P.E.R.E.)</a:t>
            </a:r>
          </a:p>
          <a:p>
            <a:pPr>
              <a:buFontTx/>
              <a:buNone/>
            </a:pPr>
            <a:r>
              <a:rPr lang="es-ES_tradnl" altLang="es-CL" sz="2800" b="1" i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  <a:endParaRPr lang="es-ES_tradnl" altLang="es-CL" sz="2400" b="1" i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B21C6718-2C2C-9CA6-51F4-DD9F4BB4B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r="49020"/>
          <a:stretch>
            <a:fillRect/>
          </a:stretch>
        </p:blipFill>
        <p:spPr bwMode="auto">
          <a:xfrm>
            <a:off x="9024938" y="838201"/>
            <a:ext cx="1262062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9" name="Picture 7">
            <a:extLst>
              <a:ext uri="{FF2B5EF4-FFF2-40B4-BE49-F238E27FC236}">
                <a16:creationId xmlns:a16="http://schemas.microsoft.com/office/drawing/2014/main" id="{6E9CCF6B-DE36-7458-F875-EBB21A531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4865" r="18750" b="34865"/>
          <a:stretch>
            <a:fillRect/>
          </a:stretch>
        </p:blipFill>
        <p:spPr bwMode="auto">
          <a:xfrm>
            <a:off x="2133600" y="3429001"/>
            <a:ext cx="792480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628621-DD88-6EEF-6B1B-E361B53E4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48"/>
    </mc:Choice>
    <mc:Fallback xmlns="">
      <p:transition spd="slow" advTm="4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2D11B3D-79B8-ADA5-9BA1-177ABD893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0F20BB8F-FBA5-53CD-BCCF-B4C845628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686800" cy="4876800"/>
          </a:xfrm>
        </p:spPr>
        <p:txBody>
          <a:bodyPr/>
          <a:lstStyle/>
          <a:p>
            <a:r>
              <a:rPr lang="es-ES_tradnl" altLang="es-CL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SUPINACION - FLEXION PLANTAR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TIBIA: SH II, con fragmento </a:t>
            </a:r>
            <a:r>
              <a:rPr lang="es-ES_tradnl" altLang="es-CL" sz="28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metafisiario</a:t>
            </a:r>
            <a:endParaRPr lang="es-ES_tradnl" altLang="es-CL" sz="2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   posterior</a:t>
            </a:r>
          </a:p>
          <a:p>
            <a:pPr>
              <a:buFontTx/>
              <a:buNone/>
            </a:pPr>
            <a:endParaRPr lang="es-ES_tradnl" altLang="es-CL" sz="2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PERONE: Sin lesión o </a:t>
            </a:r>
            <a:r>
              <a:rPr lang="es-ES_tradnl" altLang="es-CL" sz="28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metafisiaria</a:t>
            </a:r>
            <a:endParaRPr lang="es-ES_tradnl" altLang="es-CL" sz="2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5A0CAC2E-8B6B-9241-674E-5BE986068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1" r="25490"/>
          <a:stretch>
            <a:fillRect/>
          </a:stretch>
        </p:blipFill>
        <p:spPr bwMode="auto">
          <a:xfrm>
            <a:off x="8382000" y="3200401"/>
            <a:ext cx="1879600" cy="341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6EF5A0-BAB0-3695-0AC0-7B323D55C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4"/>
    </mc:Choice>
    <mc:Fallback xmlns="">
      <p:transition spd="slow" advTm="47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2D11B3D-79B8-ADA5-9BA1-177ABD893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TRATAMIENTO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0F20BB8F-FBA5-53CD-BCCF-B4C845628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686800" cy="4876800"/>
          </a:xfrm>
        </p:spPr>
        <p:txBody>
          <a:bodyPr/>
          <a:lstStyle/>
          <a:p>
            <a:r>
              <a:rPr lang="es-ES_tradnl" altLang="es-CL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TRATAMIENTO ORTOPEDICO</a:t>
            </a:r>
            <a:r>
              <a:rPr lang="es-ES_tradnl" altLang="es-CL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</a:t>
            </a:r>
          </a:p>
          <a:p>
            <a:pPr>
              <a:buFontTx/>
              <a:buChar char="-"/>
            </a:pPr>
            <a:r>
              <a:rPr lang="es-ES_tradnl" altLang="es-CL" sz="2800" b="1" i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Dx</a:t>
            </a:r>
            <a:r>
              <a:rPr lang="es-ES_tradnl" altLang="es-CL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800" b="1" i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Fx</a:t>
            </a:r>
            <a:r>
              <a:rPr lang="es-ES_tradnl" altLang="es-CL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No desplazada: yeso BL por 3-4 </a:t>
            </a:r>
            <a:r>
              <a:rPr lang="es-ES_tradnl" altLang="es-CL" sz="2800" b="1" i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sem</a:t>
            </a:r>
            <a:r>
              <a:rPr lang="es-ES_tradnl" altLang="es-CL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+ yeso BC por 2-3 </a:t>
            </a:r>
            <a:r>
              <a:rPr lang="es-ES_tradnl" altLang="es-CL" sz="2800" b="1" i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sem</a:t>
            </a:r>
            <a:r>
              <a:rPr lang="es-ES_tradnl" altLang="es-CL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>
              <a:buFontTx/>
              <a:buChar char="-"/>
            </a:pPr>
            <a:r>
              <a:rPr lang="es-ES_tradnl" altLang="es-CL" sz="2800" b="1" i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Dx</a:t>
            </a:r>
            <a:r>
              <a:rPr lang="es-ES_tradnl" altLang="es-CL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800" b="1" i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Fx</a:t>
            </a:r>
            <a:r>
              <a:rPr lang="es-ES_tradnl" altLang="es-CL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Desplazada: Reducción bajo anestesia, y colocación de yeso.</a:t>
            </a:r>
          </a:p>
          <a:p>
            <a:pPr>
              <a:buFontTx/>
              <a:buChar char="-"/>
            </a:pPr>
            <a:endParaRPr lang="es-ES_tradnl" altLang="es-CL" sz="2800" b="1" i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_tradnl" altLang="es-CL" sz="2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D9D65D-7873-F7BB-1A18-2F3F92975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630" y="3810897"/>
            <a:ext cx="1705614" cy="27936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75F53A0-4AE0-23EB-29D0-26AFEE1B7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445" y="3786016"/>
            <a:ext cx="1477026" cy="28185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923280A-312B-210E-57E7-E5E47BDB6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426" y="3786017"/>
            <a:ext cx="1756106" cy="28185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97358C-CB78-CC68-24E8-A2F4A3146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3749497"/>
            <a:ext cx="2013854" cy="285502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C33D858-2FB8-5D6A-C035-32FC48174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390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96"/>
    </mc:Choice>
    <mc:Fallback xmlns="">
      <p:transition spd="slow" advTm="45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2D11B3D-79B8-ADA5-9BA1-177ABD893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TRATAMIENTO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0F20BB8F-FBA5-53CD-BCCF-B4C845628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940904"/>
            <a:ext cx="8686800" cy="5078896"/>
          </a:xfrm>
        </p:spPr>
        <p:txBody>
          <a:bodyPr/>
          <a:lstStyle/>
          <a:p>
            <a:r>
              <a:rPr lang="es-ES_tradnl" altLang="es-CL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TRATAMIENTO QUIRURGICO</a:t>
            </a:r>
            <a:r>
              <a:rPr lang="es-ES_tradnl" altLang="es-CL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</a:t>
            </a:r>
          </a:p>
          <a:p>
            <a:r>
              <a:rPr lang="es-ES_tradnl" altLang="es-CL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Luego de reducción cerrada, inestable</a:t>
            </a:r>
          </a:p>
          <a:p>
            <a:r>
              <a:rPr lang="es-ES_tradnl" altLang="es-CL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Irreductible: Reducción abierta</a:t>
            </a:r>
          </a:p>
          <a:p>
            <a:r>
              <a:rPr lang="es-ES_tradnl" altLang="es-CL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Lesiones Partes blandas</a:t>
            </a:r>
          </a:p>
          <a:p>
            <a:r>
              <a:rPr lang="es-ES_tradnl" altLang="es-CL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OTS: Ag. K o tornillos canulados</a:t>
            </a:r>
            <a:endParaRPr lang="es-ES_tradnl" altLang="es-CL" sz="2800" b="1" i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_tradnl" altLang="es-CL" sz="28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BE0FB9-2976-5836-903C-59B097026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76" y="3712204"/>
            <a:ext cx="2396847" cy="30019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FF9A1B0-8D0C-5E36-2B07-049C1FEBD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022" y="3712204"/>
            <a:ext cx="1977864" cy="300193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195EEF6-2F7D-E398-E1BB-6C5F793F7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620" y="3625589"/>
            <a:ext cx="2635385" cy="317516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C862FFA-F493-43F4-5130-E8F11381F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2516" y="3625589"/>
            <a:ext cx="1939737" cy="317516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D64040B-EE9F-667C-546B-913FD9D5B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88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3"/>
    </mc:Choice>
    <mc:Fallback xmlns="">
      <p:transition spd="slow" advTm="6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340A261-CF5C-2598-B77E-E1B3C218B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1B2025E-50E0-8AB5-4374-851A88A77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686800" cy="4876800"/>
          </a:xfrm>
        </p:spPr>
        <p:txBody>
          <a:bodyPr/>
          <a:lstStyle/>
          <a:p>
            <a:r>
              <a:rPr lang="es-ES_tradnl" altLang="es-CL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COMPRESION AXIAL: SH  5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Habitualmente se diagnóstica en etapa de secuela, pronóstico </a:t>
            </a:r>
            <a:r>
              <a:rPr lang="es-ES_tradnl" altLang="es-CL" sz="28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generalmete</a:t>
            </a: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malo.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E6435D7D-824A-7FB8-1F30-443E3E4F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8919" r="63672" b="60541"/>
          <a:stretch>
            <a:fillRect/>
          </a:stretch>
        </p:blipFill>
        <p:spPr bwMode="auto">
          <a:xfrm>
            <a:off x="6096000" y="3886200"/>
            <a:ext cx="34671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247D3F-C9BB-5D91-6D25-A6EF2EE4A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2"/>
    </mc:Choice>
    <mc:Fallback xmlns="">
      <p:transition spd="slow" advTm="29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2B511-B524-F774-2D68-459F4C06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Hoja de ruta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6562F6-493D-6EB0-AE44-E85C8EDEA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568" y="2313432"/>
            <a:ext cx="10058400" cy="4050792"/>
          </a:xfrm>
        </p:spPr>
        <p:txBody>
          <a:bodyPr>
            <a:normAutofit/>
          </a:bodyPr>
          <a:lstStyle/>
          <a:p>
            <a:r>
              <a:rPr lang="es-CL" dirty="0"/>
              <a:t>INTRODUCCION</a:t>
            </a:r>
          </a:p>
          <a:p>
            <a:r>
              <a:rPr lang="es-CL" dirty="0"/>
              <a:t>ANATOMIA</a:t>
            </a:r>
          </a:p>
          <a:p>
            <a:r>
              <a:rPr lang="es-CL" dirty="0"/>
              <a:t>CLINICA</a:t>
            </a:r>
          </a:p>
          <a:p>
            <a:r>
              <a:rPr lang="es-CL" dirty="0"/>
              <a:t>ESTUDIO</a:t>
            </a:r>
          </a:p>
          <a:p>
            <a:r>
              <a:rPr lang="es-CL" dirty="0"/>
              <a:t>CLASIFICACION</a:t>
            </a:r>
          </a:p>
          <a:p>
            <a:r>
              <a:rPr lang="es-CL" dirty="0"/>
              <a:t>TRATAMIENTO</a:t>
            </a:r>
          </a:p>
          <a:p>
            <a:r>
              <a:rPr lang="es-CL" dirty="0"/>
              <a:t>MENSAJES PARA LA CASA</a:t>
            </a:r>
          </a:p>
          <a:p>
            <a:pPr marL="0" indent="0">
              <a:buNone/>
            </a:pPr>
            <a:r>
              <a:rPr lang="es-CL" dirty="0"/>
              <a:t> </a:t>
            </a:r>
          </a:p>
          <a:p>
            <a:endParaRPr lang="es-CL" dirty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E7AA53-C252-14FB-1063-5DCE66927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920" y="2313432"/>
            <a:ext cx="4826994" cy="354482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0E8FBF5-AFD2-7C9F-8819-1958FA1C8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29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5"/>
    </mc:Choice>
    <mc:Fallback xmlns="">
      <p:transition spd="slow" advTm="2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43CC685-0605-F020-0DFA-960C60FFE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>
            <a:normAutofit fontScale="90000"/>
          </a:bodyPr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  <a:b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Fracturas Transicionales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7512781D-2603-8B43-55B2-8126ABCD5E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686800" cy="4876800"/>
          </a:xfrm>
        </p:spPr>
        <p:txBody>
          <a:bodyPr/>
          <a:lstStyle/>
          <a:p>
            <a:r>
              <a:rPr lang="es-ES_tradnl" altLang="es-CL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4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TILLAUX JUVENIL: SH 3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Avulsión de la porción anterolateral de la epífisis distal (SH 3), por mecanismo de supinación rotación externa.</a:t>
            </a: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Considerar el uso de la TAC. Rasgo articular</a:t>
            </a: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Tratamiento habitualmente quirúrgico.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C7F3DE90-2484-08F1-0F82-5A4571A8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8919" r="17188" b="44595"/>
          <a:stretch>
            <a:fillRect/>
          </a:stretch>
        </p:blipFill>
        <p:spPr bwMode="auto">
          <a:xfrm>
            <a:off x="3429000" y="3963988"/>
            <a:ext cx="6629400" cy="27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507606-F3B3-A24E-40F4-15E801375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07"/>
    </mc:Choice>
    <mc:Fallback xmlns="">
      <p:transition spd="slow" advTm="99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B1EE1E4-FCEC-A3E0-3AD4-35384B048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0D5379A3-9DB9-4BCC-D78A-F8984E2A01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686800" cy="4876800"/>
          </a:xfrm>
        </p:spPr>
        <p:txBody>
          <a:bodyPr/>
          <a:lstStyle/>
          <a:p>
            <a:r>
              <a:rPr lang="es-ES_tradnl" altLang="es-CL" b="1" i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400" b="1" i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TILLAUX JUVENIL</a:t>
            </a:r>
          </a:p>
          <a:p>
            <a:pPr>
              <a:buFontTx/>
              <a:buNone/>
            </a:pPr>
            <a:r>
              <a:rPr lang="es-ES_tradnl" altLang="es-CL" sz="2400" b="1" i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</a:t>
            </a:r>
          </a:p>
          <a:p>
            <a:pPr>
              <a:buFontTx/>
              <a:buNone/>
            </a:pPr>
            <a:r>
              <a:rPr lang="es-ES_tradnl" altLang="es-CL" sz="2800" b="1" i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</a:t>
            </a:r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B01AD6F9-D5EF-CF2D-C7EE-998AD28DE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7500" r="3334" b="25000"/>
          <a:stretch>
            <a:fillRect/>
          </a:stretch>
        </p:blipFill>
        <p:spPr bwMode="auto">
          <a:xfrm>
            <a:off x="1905000" y="2133600"/>
            <a:ext cx="3657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>
            <a:extLst>
              <a:ext uri="{FF2B5EF4-FFF2-40B4-BE49-F238E27FC236}">
                <a16:creationId xmlns:a16="http://schemas.microsoft.com/office/drawing/2014/main" id="{BDC60431-281C-4724-6216-189CC770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21249" b="13750"/>
          <a:stretch>
            <a:fillRect/>
          </a:stretch>
        </p:blipFill>
        <p:spPr bwMode="auto">
          <a:xfrm>
            <a:off x="6348414" y="2133600"/>
            <a:ext cx="348138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77C09D-A199-EBE8-B444-9511899C1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65"/>
    </mc:Choice>
    <mc:Fallback xmlns="">
      <p:transition spd="slow" advTm="35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5A956-C798-0DFE-016E-E875EE68F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0070C0"/>
                </a:solidFill>
                <a:latin typeface="Comic Sans MS" panose="030F0702030302020204" pitchFamily="66" charset="0"/>
              </a:rPr>
              <a:t>Tratamiento quirúrgico </a:t>
            </a:r>
            <a:r>
              <a:rPr lang="es-CL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Tillaux</a:t>
            </a:r>
            <a:endParaRPr lang="es-CL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531AF2-9808-9FA2-0B14-1FE518C9F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925" y="2133600"/>
            <a:ext cx="9687687" cy="3777622"/>
          </a:xfrm>
        </p:spPr>
        <p:txBody>
          <a:bodyPr/>
          <a:lstStyle/>
          <a:p>
            <a:pPr marL="0" indent="0">
              <a:buNone/>
            </a:pPr>
            <a:r>
              <a:rPr lang="es-CL" b="1" dirty="0">
                <a:latin typeface="Comic Sans MS" panose="030F0702030302020204" pitchFamily="66" charset="0"/>
              </a:rPr>
              <a:t>Reducción abierta y fijación interna:</a:t>
            </a:r>
          </a:p>
          <a:p>
            <a:r>
              <a:rPr lang="es-CL" b="1" dirty="0">
                <a:latin typeface="Comic Sans MS" panose="030F0702030302020204" pitchFamily="66" charset="0"/>
              </a:rPr>
              <a:t>Abordaje anterior: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Intervalo entre EDL y EHL.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Evacuación hematoma.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Pie en RI y se reduce fractura.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Fijación con Tornillo cortical rosca parcial </a:t>
            </a:r>
          </a:p>
          <a:p>
            <a:pPr lvl="2"/>
            <a:r>
              <a:rPr lang="es-CL" dirty="0">
                <a:latin typeface="Comic Sans MS" panose="030F0702030302020204" pitchFamily="66" charset="0"/>
              </a:rPr>
              <a:t>4.0 mm</a:t>
            </a:r>
          </a:p>
          <a:p>
            <a:pPr lvl="2"/>
            <a:r>
              <a:rPr lang="es-CL" dirty="0">
                <a:latin typeface="Comic Sans MS" panose="030F0702030302020204" pitchFamily="66" charset="0"/>
              </a:rPr>
              <a:t>Dirección AL a PM</a:t>
            </a:r>
          </a:p>
          <a:p>
            <a:pPr marL="274320" lvl="1" indent="0">
              <a:buNone/>
            </a:pPr>
            <a:endParaRPr lang="es-CL" dirty="0">
              <a:latin typeface="Comic Sans MS" panose="030F0702030302020204" pitchFamily="66" charset="0"/>
            </a:endParaRPr>
          </a:p>
          <a:p>
            <a:r>
              <a:rPr lang="es-CL" b="1" dirty="0">
                <a:latin typeface="Comic Sans MS" panose="030F0702030302020204" pitchFamily="66" charset="0"/>
              </a:rPr>
              <a:t>Yeso bota corta por 4 a 6 semanas sin carga. </a:t>
            </a:r>
          </a:p>
          <a:p>
            <a:pPr lvl="1"/>
            <a:endParaRPr lang="es-CL" dirty="0">
              <a:latin typeface="Comic Sans MS" panose="030F0702030302020204" pitchFamily="66" charset="0"/>
            </a:endParaRPr>
          </a:p>
          <a:p>
            <a:endParaRPr lang="es-CL" dirty="0">
              <a:latin typeface="Comic Sans MS" panose="030F0702030302020204" pitchFamily="66" charset="0"/>
            </a:endParaRPr>
          </a:p>
          <a:p>
            <a:endParaRPr lang="es-CL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BBE702-F620-08F6-7549-0BCA54214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368" y="1839271"/>
            <a:ext cx="4134913" cy="41840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9B37F9-0122-78DF-282F-C33834C9C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938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57"/>
    </mc:Choice>
    <mc:Fallback xmlns="">
      <p:transition spd="slow" advTm="40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D664BE8-5888-68F9-BABF-2568F69496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5BE9876D-B9B6-3A6F-479A-18EBE1CFB6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686800" cy="4876800"/>
          </a:xfrm>
        </p:spPr>
        <p:txBody>
          <a:bodyPr/>
          <a:lstStyle/>
          <a:p>
            <a:r>
              <a:rPr lang="es-ES_tradnl" altLang="es-CL" b="1" i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400" b="1" i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TILLAUX JUVENIL</a:t>
            </a:r>
          </a:p>
          <a:p>
            <a:pPr>
              <a:buFontTx/>
              <a:buNone/>
            </a:pPr>
            <a:r>
              <a:rPr lang="es-ES_tradnl" altLang="es-CL" sz="2400" b="1" i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</a:t>
            </a:r>
          </a:p>
          <a:p>
            <a:pPr>
              <a:buFontTx/>
              <a:buNone/>
            </a:pPr>
            <a:r>
              <a:rPr lang="es-ES_tradnl" altLang="es-CL" sz="2800" b="1" i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</a:t>
            </a:r>
          </a:p>
        </p:txBody>
      </p:sp>
      <p:pic>
        <p:nvPicPr>
          <p:cNvPr id="52230" name="Picture 6">
            <a:extLst>
              <a:ext uri="{FF2B5EF4-FFF2-40B4-BE49-F238E27FC236}">
                <a16:creationId xmlns:a16="http://schemas.microsoft.com/office/drawing/2014/main" id="{2B321DCD-B3D0-5522-E2DE-F5A0FF2F4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8919" r="46875" b="33784"/>
          <a:stretch>
            <a:fillRect/>
          </a:stretch>
        </p:blipFill>
        <p:spPr bwMode="auto">
          <a:xfrm flipH="1">
            <a:off x="1237012" y="2501900"/>
            <a:ext cx="4630387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7">
            <a:extLst>
              <a:ext uri="{FF2B5EF4-FFF2-40B4-BE49-F238E27FC236}">
                <a16:creationId xmlns:a16="http://schemas.microsoft.com/office/drawing/2014/main" id="{6A6CB5BB-44C2-0CB0-C1B7-1DC0E7CC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8919" r="64844" b="59731"/>
          <a:stretch>
            <a:fillRect/>
          </a:stretch>
        </p:blipFill>
        <p:spPr bwMode="auto">
          <a:xfrm flipH="1">
            <a:off x="7053943" y="2638714"/>
            <a:ext cx="4797631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917813-37FB-A707-9693-E3EFFD970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4"/>
    </mc:Choice>
    <mc:Fallback xmlns="">
      <p:transition spd="slow" advTm="2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EE9A4533-4548-A7CD-55D5-526783E08D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85B85A7-F5D7-54EC-7C5A-BCDA25E14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686800" cy="4876800"/>
          </a:xfrm>
        </p:spPr>
        <p:txBody>
          <a:bodyPr/>
          <a:lstStyle/>
          <a:p>
            <a:r>
              <a:rPr lang="es-ES_tradnl" altLang="es-CL" b="1" i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400" b="1" i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TILLAUX JUVENIL</a:t>
            </a:r>
          </a:p>
          <a:p>
            <a:pPr>
              <a:buFontTx/>
              <a:buNone/>
            </a:pPr>
            <a:r>
              <a:rPr lang="es-ES_tradnl" altLang="es-CL" sz="2400" b="1" i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</a:t>
            </a:r>
          </a:p>
          <a:p>
            <a:pPr>
              <a:buFontTx/>
              <a:buNone/>
            </a:pPr>
            <a:r>
              <a:rPr lang="es-ES_tradnl" altLang="es-CL" sz="2800" b="1" i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</a:t>
            </a:r>
          </a:p>
        </p:txBody>
      </p:sp>
      <p:pic>
        <p:nvPicPr>
          <p:cNvPr id="51206" name="Picture 6">
            <a:extLst>
              <a:ext uri="{FF2B5EF4-FFF2-40B4-BE49-F238E27FC236}">
                <a16:creationId xmlns:a16="http://schemas.microsoft.com/office/drawing/2014/main" id="{BC90FEF3-C339-7736-3DCB-078C6C197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2500" r="13333" b="30000"/>
          <a:stretch>
            <a:fillRect/>
          </a:stretch>
        </p:blipFill>
        <p:spPr bwMode="auto">
          <a:xfrm>
            <a:off x="1676400" y="2133600"/>
            <a:ext cx="410368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7">
            <a:extLst>
              <a:ext uri="{FF2B5EF4-FFF2-40B4-BE49-F238E27FC236}">
                <a16:creationId xmlns:a16="http://schemas.microsoft.com/office/drawing/2014/main" id="{0244CD64-CD33-64C6-5108-706AA7F4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2" t="8333" r="18750" b="25000"/>
          <a:stretch>
            <a:fillRect/>
          </a:stretch>
        </p:blipFill>
        <p:spPr bwMode="auto">
          <a:xfrm>
            <a:off x="6096000" y="2819400"/>
            <a:ext cx="4495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5E16CB-227C-3D59-1404-1531CBF3D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4"/>
    </mc:Choice>
    <mc:Fallback xmlns="">
      <p:transition spd="slow" advTm="12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718C4A-7C9C-8663-0848-1A689FE7F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050" y="558800"/>
            <a:ext cx="9613900" cy="5740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394ED0-B31E-4785-BE33-4C0E738BC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27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1"/>
    </mc:Choice>
    <mc:Fallback xmlns="">
      <p:transition spd="slow" advTm="1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5990C36-E59A-90BE-CCD2-0A8EDD319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077200" cy="533400"/>
          </a:xfrm>
        </p:spPr>
        <p:txBody>
          <a:bodyPr/>
          <a:lstStyle/>
          <a:p>
            <a:pPr algn="l"/>
            <a:r>
              <a:rPr lang="es-ES_tradnl" altLang="es-CL" sz="28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 DE DIAS Y TACHDJIAN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E4EF092-085A-F551-AE38-AD1C54530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1" y="1154875"/>
            <a:ext cx="10319656" cy="4876800"/>
          </a:xfrm>
        </p:spPr>
        <p:txBody>
          <a:bodyPr/>
          <a:lstStyle/>
          <a:p>
            <a:r>
              <a:rPr lang="es-ES_tradnl" altLang="es-CL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TRIPLANAR: SH 4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2 -3 o 4 FRAGMENTOS: 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1. Porción </a:t>
            </a:r>
            <a:r>
              <a:rPr lang="es-ES_tradnl" altLang="es-CL" sz="28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anterolat</a:t>
            </a: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de </a:t>
            </a:r>
            <a:r>
              <a:rPr lang="es-ES_tradnl" altLang="es-CL" sz="28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epifisis</a:t>
            </a: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SH III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2. </a:t>
            </a:r>
            <a:r>
              <a:rPr lang="es-ES_tradnl" altLang="es-CL" sz="28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Epifisis</a:t>
            </a: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unida a </a:t>
            </a:r>
            <a:r>
              <a:rPr lang="es-ES_tradnl" altLang="es-CL" sz="2800" b="1" i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metafisis</a:t>
            </a: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, SH IV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3. Resto de tibia.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Considerar el uso de la TAC.</a:t>
            </a:r>
          </a:p>
          <a:p>
            <a:pPr>
              <a:buFontTx/>
              <a:buNone/>
            </a:pPr>
            <a:r>
              <a:rPr lang="es-ES_tradnl" altLang="es-CL" sz="2800" b="1" i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Tratamiento habitualmente quirúrgico.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BD9EC49-214C-AC48-C386-78F81DDFC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t="7838" r="44531" b="37837"/>
          <a:stretch>
            <a:fillRect/>
          </a:stretch>
        </p:blipFill>
        <p:spPr bwMode="auto">
          <a:xfrm>
            <a:off x="8892208" y="3919510"/>
            <a:ext cx="3223591" cy="231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01789B-0EFA-4CF7-B573-CCAF193D4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9"/>
    </mc:Choice>
    <mc:Fallback xmlns="">
      <p:transition spd="slow" advTm="3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19716-CA29-047F-2B43-2B5BD780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675" y="624110"/>
            <a:ext cx="9663937" cy="1280890"/>
          </a:xfrm>
        </p:spPr>
        <p:txBody>
          <a:bodyPr/>
          <a:lstStyle/>
          <a:p>
            <a:r>
              <a:rPr lang="es-CL" dirty="0">
                <a:solidFill>
                  <a:srgbClr val="0070C0"/>
                </a:solidFill>
                <a:latin typeface="Comic Sans MS" panose="030F0702030302020204" pitchFamily="66" charset="0"/>
              </a:rPr>
              <a:t>Patrones de fractura </a:t>
            </a:r>
            <a:r>
              <a:rPr lang="es-CL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triplanar</a:t>
            </a:r>
            <a:endParaRPr lang="es-CL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1D019A-0F22-D809-989E-E2C740B09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093976"/>
            <a:ext cx="5288422" cy="40782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CL" u="sng" dirty="0">
                <a:latin typeface="Comic Sans MS" panose="030F0702030302020204" pitchFamily="66" charset="0"/>
              </a:rPr>
              <a:t>Patrones clásicos descrito por </a:t>
            </a:r>
            <a:r>
              <a:rPr lang="es-CL" u="sng" dirty="0" err="1">
                <a:latin typeface="Comic Sans MS" panose="030F0702030302020204" pitchFamily="66" charset="0"/>
              </a:rPr>
              <a:t>Von</a:t>
            </a:r>
            <a:r>
              <a:rPr lang="es-CL" u="sng" dirty="0">
                <a:latin typeface="Comic Sans MS" panose="030F0702030302020204" pitchFamily="66" charset="0"/>
              </a:rPr>
              <a:t> </a:t>
            </a:r>
            <a:r>
              <a:rPr lang="es-CL" u="sng" dirty="0" err="1">
                <a:latin typeface="Comic Sans MS" panose="030F0702030302020204" pitchFamily="66" charset="0"/>
              </a:rPr>
              <a:t>Laer</a:t>
            </a:r>
            <a:r>
              <a:rPr lang="es-CL" u="sng" dirty="0">
                <a:latin typeface="Comic Sans MS" panose="030F0702030302020204" pitchFamily="66" charset="0"/>
              </a:rPr>
              <a:t> (1985)</a:t>
            </a:r>
          </a:p>
          <a:p>
            <a:endParaRPr lang="es-CL" dirty="0">
              <a:latin typeface="Comic Sans MS" panose="030F0702030302020204" pitchFamily="66" charset="0"/>
            </a:endParaRPr>
          </a:p>
          <a:p>
            <a:r>
              <a:rPr lang="es-CL" b="1" dirty="0">
                <a:latin typeface="Comic Sans MS" panose="030F0702030302020204" pitchFamily="66" charset="0"/>
              </a:rPr>
              <a:t>Fractura clásica en 2 partes: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Fractura intraarticular en  el plano sagital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Extensión axial a lo largo de la fisis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Extensión posterior </a:t>
            </a:r>
            <a:r>
              <a:rPr lang="es-CL" dirty="0" err="1">
                <a:latin typeface="Comic Sans MS" panose="030F0702030302020204" pitchFamily="66" charset="0"/>
              </a:rPr>
              <a:t>metafisiario</a:t>
            </a:r>
            <a:r>
              <a:rPr lang="es-CL" dirty="0">
                <a:latin typeface="Comic Sans MS" panose="030F0702030302020204" pitchFamily="66" charset="0"/>
              </a:rPr>
              <a:t> en el plano coronal</a:t>
            </a:r>
          </a:p>
          <a:p>
            <a:endParaRPr lang="es-CL" dirty="0">
              <a:latin typeface="Comic Sans MS" panose="030F0702030302020204" pitchFamily="66" charset="0"/>
            </a:endParaRPr>
          </a:p>
          <a:p>
            <a:r>
              <a:rPr lang="es-CL" b="1" dirty="0">
                <a:latin typeface="Comic Sans MS" panose="030F0702030302020204" pitchFamily="66" charset="0"/>
              </a:rPr>
              <a:t>2 partes: 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Fragmento medial  unido al eje diáfisis tibial:</a:t>
            </a:r>
          </a:p>
          <a:p>
            <a:pPr lvl="2"/>
            <a:r>
              <a:rPr lang="es-CL" dirty="0" err="1">
                <a:latin typeface="Comic Sans MS" panose="030F0702030302020204" pitchFamily="66" charset="0"/>
              </a:rPr>
              <a:t>Epifisis</a:t>
            </a:r>
            <a:r>
              <a:rPr lang="es-CL" dirty="0">
                <a:latin typeface="Comic Sans MS" panose="030F0702030302020204" pitchFamily="66" charset="0"/>
              </a:rPr>
              <a:t> </a:t>
            </a:r>
            <a:r>
              <a:rPr lang="es-CL" dirty="0" err="1">
                <a:latin typeface="Comic Sans MS" panose="030F0702030302020204" pitchFamily="66" charset="0"/>
              </a:rPr>
              <a:t>anteromedial</a:t>
            </a:r>
            <a:endParaRPr lang="es-CL" dirty="0">
              <a:latin typeface="Comic Sans MS" panose="030F0702030302020204" pitchFamily="66" charset="0"/>
            </a:endParaRPr>
          </a:p>
          <a:p>
            <a:pPr marL="274320" lvl="1" indent="0">
              <a:buNone/>
            </a:pPr>
            <a:endParaRPr lang="es-CL" dirty="0">
              <a:latin typeface="Comic Sans MS" panose="030F0702030302020204" pitchFamily="66" charset="0"/>
            </a:endParaRP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Fragmento lateral:</a:t>
            </a:r>
          </a:p>
          <a:p>
            <a:pPr lvl="2"/>
            <a:r>
              <a:rPr lang="es-CL" dirty="0" err="1">
                <a:latin typeface="Comic Sans MS" panose="030F0702030302020204" pitchFamily="66" charset="0"/>
              </a:rPr>
              <a:t>Epifisis</a:t>
            </a:r>
            <a:r>
              <a:rPr lang="es-CL" dirty="0">
                <a:latin typeface="Comic Sans MS" panose="030F0702030302020204" pitchFamily="66" charset="0"/>
              </a:rPr>
              <a:t> lateral y </a:t>
            </a:r>
            <a:r>
              <a:rPr lang="es-CL" dirty="0" err="1">
                <a:latin typeface="Comic Sans MS" panose="030F0702030302020204" pitchFamily="66" charset="0"/>
              </a:rPr>
              <a:t>metafisis</a:t>
            </a:r>
            <a:r>
              <a:rPr lang="es-CL" dirty="0">
                <a:latin typeface="Comic Sans MS" panose="030F0702030302020204" pitchFamily="66" charset="0"/>
              </a:rPr>
              <a:t> posterior</a:t>
            </a:r>
          </a:p>
          <a:p>
            <a:endParaRPr lang="es-CL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20BE07-4DB4-9F78-BE21-1DD1BBA48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887" y="475957"/>
            <a:ext cx="3061252" cy="2570453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B35248C-9235-1A3B-B7C2-288132D7E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/>
          <a:stretch>
            <a:fillRect/>
          </a:stretch>
        </p:blipFill>
        <p:spPr bwMode="auto">
          <a:xfrm>
            <a:off x="7229685" y="3238235"/>
            <a:ext cx="2189837" cy="336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50CD00A8-EADF-BD86-6D0A-4CABC7CBE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/>
          <a:stretch>
            <a:fillRect/>
          </a:stretch>
        </p:blipFill>
        <p:spPr bwMode="auto">
          <a:xfrm>
            <a:off x="9729359" y="3238235"/>
            <a:ext cx="2315185" cy="342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EEAD3D0-3508-BD37-CA05-D59E491EFE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87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92"/>
    </mc:Choice>
    <mc:Fallback xmlns="">
      <p:transition spd="slow" advTm="84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19716-CA29-047F-2B43-2B5BD7809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0070C0"/>
                </a:solidFill>
                <a:latin typeface="Comic Sans MS" panose="030F0702030302020204" pitchFamily="66" charset="0"/>
              </a:rPr>
              <a:t>Patrones de fractura </a:t>
            </a:r>
            <a:r>
              <a:rPr lang="es-CL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triplanar</a:t>
            </a:r>
            <a:endParaRPr lang="es-CL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1D019A-0F22-D809-989E-E2C740B09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093976"/>
            <a:ext cx="5288422" cy="4078224"/>
          </a:xfrm>
        </p:spPr>
        <p:txBody>
          <a:bodyPr>
            <a:normAutofit fontScale="92500" lnSpcReduction="10000"/>
          </a:bodyPr>
          <a:lstStyle/>
          <a:p>
            <a:r>
              <a:rPr lang="es-CL" b="1" dirty="0">
                <a:latin typeface="Comic Sans MS" panose="030F0702030302020204" pitchFamily="66" charset="0"/>
              </a:rPr>
              <a:t>Fractura clásica en 3 partes: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Fractura intraarticular en  el plano sagital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Extensión axial a lo largo de la fisis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Extensión posterior </a:t>
            </a:r>
            <a:r>
              <a:rPr lang="es-CL" dirty="0" err="1">
                <a:latin typeface="Comic Sans MS" panose="030F0702030302020204" pitchFamily="66" charset="0"/>
              </a:rPr>
              <a:t>metafisiario</a:t>
            </a:r>
            <a:r>
              <a:rPr lang="es-CL" dirty="0">
                <a:latin typeface="Comic Sans MS" panose="030F0702030302020204" pitchFamily="66" charset="0"/>
              </a:rPr>
              <a:t> en el plano coronal</a:t>
            </a:r>
          </a:p>
          <a:p>
            <a:pPr marL="274320" lvl="1" indent="0">
              <a:buNone/>
            </a:pPr>
            <a:endParaRPr lang="es-CL" dirty="0">
              <a:latin typeface="Comic Sans MS" panose="030F0702030302020204" pitchFamily="66" charset="0"/>
            </a:endParaRPr>
          </a:p>
          <a:p>
            <a:r>
              <a:rPr lang="es-CL" b="1" dirty="0">
                <a:latin typeface="Comic Sans MS" panose="030F0702030302020204" pitchFamily="66" charset="0"/>
              </a:rPr>
              <a:t>3 partes: 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Fragmento medial  unido al eje diáfisis tibial:</a:t>
            </a:r>
          </a:p>
          <a:p>
            <a:pPr lvl="2"/>
            <a:r>
              <a:rPr lang="es-CL" dirty="0" err="1">
                <a:latin typeface="Comic Sans MS" panose="030F0702030302020204" pitchFamily="66" charset="0"/>
              </a:rPr>
              <a:t>Epifisis</a:t>
            </a:r>
            <a:r>
              <a:rPr lang="es-CL" dirty="0">
                <a:latin typeface="Comic Sans MS" panose="030F0702030302020204" pitchFamily="66" charset="0"/>
              </a:rPr>
              <a:t> </a:t>
            </a:r>
            <a:r>
              <a:rPr lang="es-CL" dirty="0" err="1">
                <a:latin typeface="Comic Sans MS" panose="030F0702030302020204" pitchFamily="66" charset="0"/>
              </a:rPr>
              <a:t>anteromedial</a:t>
            </a:r>
            <a:endParaRPr lang="es-CL" dirty="0">
              <a:latin typeface="Comic Sans MS" panose="030F0702030302020204" pitchFamily="66" charset="0"/>
            </a:endParaRPr>
          </a:p>
          <a:p>
            <a:pPr marL="274320" lvl="1" indent="0">
              <a:buNone/>
            </a:pPr>
            <a:endParaRPr lang="es-CL" dirty="0">
              <a:latin typeface="Comic Sans MS" panose="030F0702030302020204" pitchFamily="66" charset="0"/>
            </a:endParaRP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Fragmento lateral en 2 partes: </a:t>
            </a:r>
          </a:p>
          <a:p>
            <a:pPr lvl="2"/>
            <a:r>
              <a:rPr lang="es-CL" dirty="0">
                <a:latin typeface="Comic Sans MS" panose="030F0702030302020204" pitchFamily="66" charset="0"/>
              </a:rPr>
              <a:t>Un pequeño Fragmento anterolateral epifisiario separado.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49E5C3-9711-0BB7-F5F3-E43F3B58D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642" y="2093976"/>
            <a:ext cx="4673600" cy="39243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8220F7-3F63-9EE4-7952-CD4A7AC12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730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7"/>
    </mc:Choice>
    <mc:Fallback xmlns="">
      <p:transition spd="slow" advTm="22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EB228-F270-449C-5182-5C943C14C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0070C0"/>
                </a:solidFill>
                <a:latin typeface="Comic Sans MS" panose="030F0702030302020204" pitchFamily="66" charset="0"/>
              </a:rPr>
              <a:t>Otros patrones Fractura </a:t>
            </a:r>
            <a:r>
              <a:rPr lang="es-CL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triplanar</a:t>
            </a:r>
            <a:endParaRPr lang="es-CL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FE27E4-2727-E4AB-3D21-1FB14E872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220" y="2554626"/>
            <a:ext cx="4522878" cy="4050792"/>
          </a:xfrm>
        </p:spPr>
        <p:txBody>
          <a:bodyPr/>
          <a:lstStyle/>
          <a:p>
            <a:r>
              <a:rPr lang="es-CL" b="1" dirty="0">
                <a:latin typeface="Comic Sans MS" panose="030F0702030302020204" pitchFamily="66" charset="0"/>
              </a:rPr>
              <a:t>4 Partes: 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Doble fragmento </a:t>
            </a:r>
            <a:r>
              <a:rPr lang="es-CL" dirty="0" err="1">
                <a:latin typeface="Comic Sans MS" panose="030F0702030302020204" pitchFamily="66" charset="0"/>
              </a:rPr>
              <a:t>metafisiario</a:t>
            </a:r>
            <a:r>
              <a:rPr lang="es-CL" dirty="0">
                <a:latin typeface="Comic Sans MS" panose="030F0702030302020204" pitchFamily="66" charset="0"/>
              </a:rPr>
              <a:t> (Rara)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3 partes + extensión adicional hasta el maléolo medial.</a:t>
            </a:r>
          </a:p>
          <a:p>
            <a:pPr lvl="1"/>
            <a:endParaRPr lang="es-CL" dirty="0">
              <a:latin typeface="Comic Sans MS" panose="030F0702030302020204" pitchFamily="66" charset="0"/>
            </a:endParaRPr>
          </a:p>
          <a:p>
            <a:endParaRPr lang="es-CL" dirty="0">
              <a:latin typeface="Comic Sans MS" panose="030F0702030302020204" pitchFamily="66" charset="0"/>
            </a:endParaRPr>
          </a:p>
          <a:p>
            <a:pPr lvl="1"/>
            <a:endParaRPr lang="es-CL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45FA02-57D2-C096-FD23-83001A5C8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274" y="1510926"/>
            <a:ext cx="4522878" cy="306909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609352-B260-FFDF-00A2-549F68573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62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1"/>
    </mc:Choice>
    <mc:Fallback xmlns="">
      <p:transition spd="slow" advTm="13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01F2ECB-0C0A-C96C-C53B-8F1BE7C651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s-ES_tradnl" altLang="es-CL" sz="3200" b="1" i="1" u="sng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INTRODUCCION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3786482-F504-D262-077C-AF5866F17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62594" y="891638"/>
            <a:ext cx="10390867" cy="4117683"/>
          </a:xfrm>
        </p:spPr>
        <p:txBody>
          <a:bodyPr/>
          <a:lstStyle/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5% de las fracturas de los niños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20% de las lesiones que afectan la fisis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2º EN FRECUENCIA DE LAS DISYUNCIONES </a:t>
            </a:r>
            <a:r>
              <a:rPr lang="es-ES_tradnl" altLang="es-CL" sz="24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Despues</a:t>
            </a:r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 las lesiones del radio distal.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ALTO RIESGO DE SECUELAS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No olvidar que la fisis es menos resistente al trauma que los ligamentos.</a:t>
            </a:r>
          </a:p>
        </p:txBody>
      </p:sp>
      <p:pic>
        <p:nvPicPr>
          <p:cNvPr id="31748" name="Picture 4">
            <a:extLst>
              <a:ext uri="{FF2B5EF4-FFF2-40B4-BE49-F238E27FC236}">
                <a16:creationId xmlns:a16="http://schemas.microsoft.com/office/drawing/2014/main" id="{9A2DA204-E38F-A7FB-57FC-D491E7228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50000" b="18056"/>
          <a:stretch>
            <a:fillRect/>
          </a:stretch>
        </p:blipFill>
        <p:spPr bwMode="auto">
          <a:xfrm>
            <a:off x="8031480" y="3962400"/>
            <a:ext cx="248412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5843E442-2D83-8934-B7C9-74AADB883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0001" r="14000" b="35333"/>
          <a:stretch>
            <a:fillRect/>
          </a:stretch>
        </p:blipFill>
        <p:spPr bwMode="auto">
          <a:xfrm>
            <a:off x="2597426" y="4104968"/>
            <a:ext cx="4565374" cy="260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658CAD-9582-480E-A29D-FDAA290E7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40"/>
    </mc:Choice>
    <mc:Fallback xmlns="">
      <p:transition spd="slow" advTm="104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EB228-F270-449C-5182-5C943C14C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0070C0"/>
                </a:solidFill>
                <a:latin typeface="Comic Sans MS" panose="030F0702030302020204" pitchFamily="66" charset="0"/>
              </a:rPr>
              <a:t>Otros patrones Fractura </a:t>
            </a:r>
            <a:r>
              <a:rPr lang="es-CL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triplanar</a:t>
            </a:r>
            <a:endParaRPr lang="es-CL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FE27E4-2727-E4AB-3D21-1FB14E872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21" y="1805950"/>
            <a:ext cx="5302179" cy="4050792"/>
          </a:xfrm>
        </p:spPr>
        <p:txBody>
          <a:bodyPr/>
          <a:lstStyle/>
          <a:p>
            <a:r>
              <a:rPr lang="es-CL" b="1" dirty="0" err="1">
                <a:latin typeface="Comic Sans MS" panose="030F0702030302020204" pitchFamily="66" charset="0"/>
              </a:rPr>
              <a:t>Triplanar</a:t>
            </a:r>
            <a:r>
              <a:rPr lang="es-CL" b="1" dirty="0">
                <a:latin typeface="Comic Sans MS" panose="030F0702030302020204" pitchFamily="66" charset="0"/>
              </a:rPr>
              <a:t> Extraarticular</a:t>
            </a:r>
          </a:p>
          <a:p>
            <a:endParaRPr lang="es-CL" b="1" dirty="0">
              <a:latin typeface="Comic Sans MS" panose="030F0702030302020204" pitchFamily="66" charset="0"/>
            </a:endParaRPr>
          </a:p>
          <a:p>
            <a:r>
              <a:rPr lang="es-CL" b="1" dirty="0" err="1">
                <a:latin typeface="Comic Sans MS" panose="030F0702030302020204" pitchFamily="66" charset="0"/>
              </a:rPr>
              <a:t>Triplanar</a:t>
            </a:r>
            <a:r>
              <a:rPr lang="es-CL" b="1" dirty="0">
                <a:latin typeface="Comic Sans MS" panose="030F0702030302020204" pitchFamily="66" charset="0"/>
              </a:rPr>
              <a:t> en zona de no carga:</a:t>
            </a:r>
          </a:p>
          <a:p>
            <a:pPr lvl="1"/>
            <a:endParaRPr lang="es-CL" dirty="0">
              <a:latin typeface="Comic Sans MS" panose="030F0702030302020204" pitchFamily="66" charset="0"/>
            </a:endParaRP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Plano Sagital línea de fractura se proyecta hacia  el maléolo medial.</a:t>
            </a:r>
          </a:p>
          <a:p>
            <a:endParaRPr lang="es-CL" dirty="0">
              <a:latin typeface="Comic Sans MS" panose="030F0702030302020204" pitchFamily="66" charset="0"/>
            </a:endParaRPr>
          </a:p>
          <a:p>
            <a:pPr lvl="1"/>
            <a:endParaRPr lang="es-CL" dirty="0">
              <a:latin typeface="Comic Sans MS" panose="030F0702030302020204" pitchFamily="66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2901BA-FC56-17B9-D3DE-01E4CAD89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862" y="1805950"/>
            <a:ext cx="4175287" cy="27969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6A5798-495A-A5A6-EF09-C7CF1E50F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305" y="4602857"/>
            <a:ext cx="4216400" cy="21209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B88E00-0F2B-3399-073F-6290E8AD1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89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79"/>
    </mc:Choice>
    <mc:Fallback xmlns="">
      <p:transition spd="slow" advTm="4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7D53EF-783F-AAB9-1ACB-621FA7E5B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668" y="484632"/>
            <a:ext cx="9616435" cy="1280890"/>
          </a:xfrm>
        </p:spPr>
        <p:txBody>
          <a:bodyPr/>
          <a:lstStyle/>
          <a:p>
            <a:r>
              <a:rPr lang="es-CL" dirty="0">
                <a:solidFill>
                  <a:srgbClr val="0070C0"/>
                </a:solidFill>
                <a:latin typeface="Comic Sans MS" panose="030F0702030302020204" pitchFamily="66" charset="0"/>
              </a:rPr>
              <a:t>Fractura </a:t>
            </a:r>
            <a:r>
              <a:rPr lang="es-CL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triplanar</a:t>
            </a:r>
            <a:r>
              <a:rPr lang="es-CL" dirty="0">
                <a:solidFill>
                  <a:srgbClr val="0070C0"/>
                </a:solidFill>
                <a:latin typeface="Comic Sans MS" panose="030F0702030302020204" pitchFamily="66" charset="0"/>
              </a:rPr>
              <a:t>:  estudio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F81DE9-0364-C221-A717-87A6A8F82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25" y="2103971"/>
            <a:ext cx="10058400" cy="4050792"/>
          </a:xfrm>
        </p:spPr>
        <p:txBody>
          <a:bodyPr>
            <a:normAutofit lnSpcReduction="10000"/>
          </a:bodyPr>
          <a:lstStyle/>
          <a:p>
            <a:r>
              <a:rPr lang="es-CL" b="1" dirty="0">
                <a:latin typeface="Comic Sans MS" panose="030F0702030302020204" pitchFamily="66" charset="0"/>
              </a:rPr>
              <a:t>RADIOGRAFIA AP,LATERAL Y MORTAJA: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Fractura SH III en AP 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Fractura SH II en Lateral</a:t>
            </a:r>
          </a:p>
          <a:p>
            <a:pPr lvl="1"/>
            <a:endParaRPr lang="es-CL" dirty="0">
              <a:latin typeface="Comic Sans MS" panose="030F0702030302020204" pitchFamily="66" charset="0"/>
            </a:endParaRP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Peroné fracturado en el 50% de los casos.</a:t>
            </a:r>
          </a:p>
          <a:p>
            <a:pPr lvl="1"/>
            <a:endParaRPr lang="es-CL" dirty="0">
              <a:latin typeface="Comic Sans MS" panose="030F0702030302020204" pitchFamily="66" charset="0"/>
            </a:endParaRPr>
          </a:p>
          <a:p>
            <a:pPr lvl="1"/>
            <a:endParaRPr lang="es-CL" dirty="0">
              <a:latin typeface="Comic Sans MS" panose="030F0702030302020204" pitchFamily="66" charset="0"/>
            </a:endParaRPr>
          </a:p>
          <a:p>
            <a:r>
              <a:rPr lang="es-CL" b="1" dirty="0">
                <a:latin typeface="Comic Sans MS" panose="030F0702030302020204" pitchFamily="66" charset="0"/>
              </a:rPr>
              <a:t>TAC: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Desplazamiento.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Toma decisión quirúrgica.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Planificación quirúrgica.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546D46-719D-BFD6-9043-584E3A7F7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825" y="2050170"/>
            <a:ext cx="4716216" cy="432319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2C3F7F-E295-11F6-0A0A-087E8CCD9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114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73"/>
    </mc:Choice>
    <mc:Fallback xmlns="">
      <p:transition spd="slow" advTm="51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>
            <a:extLst>
              <a:ext uri="{FF2B5EF4-FFF2-40B4-BE49-F238E27FC236}">
                <a16:creationId xmlns:a16="http://schemas.microsoft.com/office/drawing/2014/main" id="{AD8DC498-38B5-71F5-DE39-8A4EC0321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4618" y="301624"/>
            <a:ext cx="5268686" cy="5486400"/>
          </a:xfrm>
        </p:spPr>
        <p:txBody>
          <a:bodyPr/>
          <a:lstStyle/>
          <a:p>
            <a:r>
              <a:rPr lang="es-ES_tradnl" altLang="es-CL" sz="3600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FX </a:t>
            </a:r>
            <a:r>
              <a:rPr lang="es-ES_tradnl" altLang="es-CL" sz="24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TRIPLANAR Estudio con TAC</a:t>
            </a:r>
          </a:p>
          <a:p>
            <a:pPr>
              <a:buFontTx/>
              <a:buNone/>
            </a:pPr>
            <a:r>
              <a:rPr lang="es-ES_tradnl" altLang="es-CL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</a:t>
            </a:r>
            <a:endParaRPr lang="es-ES_tradnl" altLang="es-CL" sz="2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7350" name="Picture 6">
            <a:extLst>
              <a:ext uri="{FF2B5EF4-FFF2-40B4-BE49-F238E27FC236}">
                <a16:creationId xmlns:a16="http://schemas.microsoft.com/office/drawing/2014/main" id="{F90F2511-F8C4-E172-8D69-6866D8098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18056"/>
          <a:stretch>
            <a:fillRect/>
          </a:stretch>
        </p:blipFill>
        <p:spPr bwMode="auto">
          <a:xfrm>
            <a:off x="6928263" y="1012373"/>
            <a:ext cx="45720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>
            <a:extLst>
              <a:ext uri="{FF2B5EF4-FFF2-40B4-BE49-F238E27FC236}">
                <a16:creationId xmlns:a16="http://schemas.microsoft.com/office/drawing/2014/main" id="{1550D82A-3796-8A30-A534-AF5D6E23E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" b="29167"/>
          <a:stretch>
            <a:fillRect/>
          </a:stretch>
        </p:blipFill>
        <p:spPr bwMode="auto">
          <a:xfrm>
            <a:off x="1676400" y="3813176"/>
            <a:ext cx="6477000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67D074-49F7-B1F4-2899-87B45747A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6"/>
    </mc:Choice>
    <mc:Fallback xmlns="">
      <p:transition spd="slow" advTm="20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>
            <a:extLst>
              <a:ext uri="{FF2B5EF4-FFF2-40B4-BE49-F238E27FC236}">
                <a16:creationId xmlns:a16="http://schemas.microsoft.com/office/drawing/2014/main" id="{7C8DD692-19F1-5F0C-CEC9-28231D737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0199" y="219074"/>
            <a:ext cx="8291945" cy="5486400"/>
          </a:xfrm>
        </p:spPr>
        <p:txBody>
          <a:bodyPr/>
          <a:lstStyle/>
          <a:p>
            <a:r>
              <a:rPr lang="es-ES_tradnl" altLang="es-CL" sz="3600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36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Fx</a:t>
            </a:r>
            <a:r>
              <a:rPr lang="es-ES_tradnl" altLang="es-CL" sz="3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4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TRIPLANAR: TAC con reconstrucción 3d</a:t>
            </a:r>
          </a:p>
          <a:p>
            <a:pPr>
              <a:buFontTx/>
              <a:buNone/>
            </a:pPr>
            <a:r>
              <a:rPr lang="es-ES_tradnl" altLang="es-CL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</a:t>
            </a:r>
            <a:endParaRPr lang="es-ES_tradnl" altLang="es-CL" sz="2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8374" name="Picture 6">
            <a:extLst>
              <a:ext uri="{FF2B5EF4-FFF2-40B4-BE49-F238E27FC236}">
                <a16:creationId xmlns:a16="http://schemas.microsoft.com/office/drawing/2014/main" id="{08C50267-8007-CA72-FF15-65DD9EE9F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4" b="34723"/>
          <a:stretch>
            <a:fillRect/>
          </a:stretch>
        </p:blipFill>
        <p:spPr bwMode="auto">
          <a:xfrm>
            <a:off x="1600200" y="3895726"/>
            <a:ext cx="62484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7">
            <a:extLst>
              <a:ext uri="{FF2B5EF4-FFF2-40B4-BE49-F238E27FC236}">
                <a16:creationId xmlns:a16="http://schemas.microsoft.com/office/drawing/2014/main" id="{0502D0DA-FD7D-62A6-8BC1-4BAD24DB0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1" b="22223"/>
          <a:stretch>
            <a:fillRect/>
          </a:stretch>
        </p:blipFill>
        <p:spPr bwMode="auto">
          <a:xfrm>
            <a:off x="4343400" y="1219200"/>
            <a:ext cx="61722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63A0CE6-F106-B840-0828-DCDC9D667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4"/>
    </mc:Choice>
    <mc:Fallback xmlns="">
      <p:transition spd="slow" advTm="10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FD5E526-F3DA-6263-988C-0DE051A659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1615" y="676894"/>
            <a:ext cx="7772400" cy="1143000"/>
          </a:xfrm>
        </p:spPr>
        <p:txBody>
          <a:bodyPr/>
          <a:lstStyle/>
          <a:p>
            <a:r>
              <a:rPr lang="es-ES_tradnl" altLang="es-CL" sz="40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Fx</a:t>
            </a:r>
            <a:r>
              <a:rPr lang="es-ES_tradnl" altLang="es-CL" sz="40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40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Triplanar</a:t>
            </a:r>
            <a:r>
              <a:rPr lang="es-ES_tradnl" altLang="es-CL" sz="40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TRATAMIENTO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380B214C-F4EC-F2C8-ED97-62A267D1D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2375064"/>
            <a:ext cx="8686800" cy="394953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Reducción de fracturas desplazadas en forma cerrada o abierta.</a:t>
            </a:r>
          </a:p>
          <a:p>
            <a:pPr>
              <a:buFontTx/>
              <a:buNone/>
            </a:pPr>
            <a:endParaRPr lang="es-ES_tradnl" altLang="es-CL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Inmovilización por 6 a 8 </a:t>
            </a:r>
            <a:r>
              <a:rPr lang="es-ES_tradnl" altLang="es-CL" sz="24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sem</a:t>
            </a:r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Inicio de carga a las 3 o 4 </a:t>
            </a:r>
            <a:r>
              <a:rPr lang="es-ES_tradnl" altLang="es-CL" sz="24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sem</a:t>
            </a:r>
            <a:endParaRPr lang="es-ES_tradnl" altLang="es-CL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es-ES_tradnl" altLang="es-CL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Controles por 2 años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8B17BC-C090-5EC3-8C76-8E89E4677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6"/>
    </mc:Choice>
    <mc:Fallback xmlns="">
      <p:transition spd="slow" advTm="22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>
            <a:extLst>
              <a:ext uri="{FF2B5EF4-FFF2-40B4-BE49-F238E27FC236}">
                <a16:creationId xmlns:a16="http://schemas.microsoft.com/office/drawing/2014/main" id="{73BB3FEF-AEE5-67AC-61FC-7FBBD2A6F6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947552"/>
            <a:ext cx="8686800" cy="4377047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s-ES_tradnl" altLang="es-CL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Tratamiento cerrado</a:t>
            </a:r>
            <a:r>
              <a:rPr lang="es-ES_tradnl" altLang="es-CL" sz="2400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</a:t>
            </a: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Reducción bajo anestesia general, con movimiento contrario al mecanismo traumático. </a:t>
            </a:r>
          </a:p>
          <a:p>
            <a:pPr>
              <a:buFontTx/>
              <a:buNone/>
            </a:pPr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 obtener buena reducción, inmovilizar con yeso bota larga de reposo por 3 – 4 </a:t>
            </a:r>
            <a:r>
              <a:rPr lang="es-ES_tradnl" altLang="es-CL" sz="24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sem</a:t>
            </a:r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., luego cambiar yeso bota corta de marcha.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899E75D-14AA-43C9-E8FF-EB5AF51D4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5367" y="228600"/>
            <a:ext cx="7772400" cy="1143000"/>
          </a:xfrm>
        </p:spPr>
        <p:txBody>
          <a:bodyPr/>
          <a:lstStyle/>
          <a:p>
            <a:r>
              <a:rPr lang="es-ES_tradnl" altLang="es-CL" sz="40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Fx</a:t>
            </a:r>
            <a:r>
              <a:rPr lang="es-ES_tradnl" altLang="es-CL" sz="40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40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Triplanar</a:t>
            </a:r>
            <a:r>
              <a:rPr lang="es-ES_tradnl" altLang="es-CL" sz="40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TRATAMIENTO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D22283-B2C8-7603-083A-65AC8F282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3"/>
    </mc:Choice>
    <mc:Fallback xmlns="">
      <p:transition spd="slow" advTm="2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>
            <a:extLst>
              <a:ext uri="{FF2B5EF4-FFF2-40B4-BE49-F238E27FC236}">
                <a16:creationId xmlns:a16="http://schemas.microsoft.com/office/drawing/2014/main" id="{38F0FB58-EBC4-BE66-9F72-53869652E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43000"/>
            <a:ext cx="8534400" cy="5486400"/>
          </a:xfrm>
        </p:spPr>
        <p:txBody>
          <a:bodyPr/>
          <a:lstStyle/>
          <a:p>
            <a:r>
              <a:rPr lang="es-ES_tradnl" altLang="es-CL" sz="3600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4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TRIPLANAR: tratamiento cerrado</a:t>
            </a:r>
          </a:p>
          <a:p>
            <a:pPr>
              <a:buFontTx/>
              <a:buNone/>
            </a:pPr>
            <a:r>
              <a:rPr lang="es-ES_tradnl" altLang="es-CL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</a:t>
            </a:r>
            <a:endParaRPr lang="es-ES_tradnl" altLang="es-CL" sz="2400" b="1" i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6326" name="Picture 6">
            <a:extLst>
              <a:ext uri="{FF2B5EF4-FFF2-40B4-BE49-F238E27FC236}">
                <a16:creationId xmlns:a16="http://schemas.microsoft.com/office/drawing/2014/main" id="{7B4577AA-E7D8-BA46-96E5-FD5A90B72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r="16519"/>
          <a:stretch>
            <a:fillRect/>
          </a:stretch>
        </p:blipFill>
        <p:spPr bwMode="auto">
          <a:xfrm>
            <a:off x="2133600" y="1905000"/>
            <a:ext cx="3367088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7" name="Picture 7">
            <a:extLst>
              <a:ext uri="{FF2B5EF4-FFF2-40B4-BE49-F238E27FC236}">
                <a16:creationId xmlns:a16="http://schemas.microsoft.com/office/drawing/2014/main" id="{254F8AFB-F9B1-6268-86E8-C7BE52A83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286001"/>
            <a:ext cx="4479925" cy="38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3307129-6FA7-0FDF-A3C0-B1D4DCD8E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349667"/>
          </a:xfrm>
        </p:spPr>
        <p:txBody>
          <a:bodyPr>
            <a:normAutofit fontScale="90000"/>
          </a:bodyPr>
          <a:lstStyle/>
          <a:p>
            <a:endParaRPr lang="es-C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0CAD24-7934-A494-6A22-F7D3EB0FE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7"/>
    </mc:Choice>
    <mc:Fallback xmlns="">
      <p:transition spd="slow" advTm="24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extLst>
              <a:ext uri="{FF2B5EF4-FFF2-40B4-BE49-F238E27FC236}">
                <a16:creationId xmlns:a16="http://schemas.microsoft.com/office/drawing/2014/main" id="{BB847288-7A9E-8671-9004-A472E4A09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840674"/>
            <a:ext cx="8686800" cy="448392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s-ES_tradnl" altLang="es-CL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Tratamiento Quirúrgico:</a:t>
            </a:r>
            <a:r>
              <a:rPr lang="es-ES_tradnl" altLang="es-CL" sz="2400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Indicaciones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Irreductibilidad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Rasgo articular desplazado: &gt; 2 mm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Fractura expuesta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Fractura asociada a  lesión vascular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Graves lesiones </a:t>
            </a:r>
            <a:r>
              <a:rPr lang="es-ES_tradnl" altLang="es-CL" sz="24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multiples</a:t>
            </a:r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 de partes blandas asociadas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18771A-9049-1822-4C53-D6963353A6FC}"/>
              </a:ext>
            </a:extLst>
          </p:cNvPr>
          <p:cNvSpPr txBox="1">
            <a:spLocks noChangeArrowheads="1"/>
          </p:cNvSpPr>
          <p:nvPr/>
        </p:nvSpPr>
        <p:spPr>
          <a:xfrm>
            <a:off x="1826675" y="426355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altLang="es-CL" sz="40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Fx</a:t>
            </a:r>
            <a:r>
              <a:rPr lang="es-ES_tradnl" altLang="es-CL" sz="40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40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Triplanar</a:t>
            </a:r>
            <a:r>
              <a:rPr lang="es-ES_tradnl" altLang="es-CL" sz="40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TRATAMIENTO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D79FCE-948D-DA03-01DB-52842CFCB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2"/>
    </mc:Choice>
    <mc:Fallback xmlns="">
      <p:transition spd="slow" advTm="16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>
            <a:extLst>
              <a:ext uri="{FF2B5EF4-FFF2-40B4-BE49-F238E27FC236}">
                <a16:creationId xmlns:a16="http://schemas.microsoft.com/office/drawing/2014/main" id="{8895AE46-5549-4D71-BF4D-06D882428F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2648196"/>
            <a:ext cx="8686800" cy="367640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s-ES_tradnl" altLang="es-CL" sz="24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Tratamiento Quirúrgico:</a:t>
            </a:r>
            <a:r>
              <a:rPr lang="es-ES_tradnl" altLang="es-CL" sz="2400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Reducción abierta o cerrada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Estabilización abierta o percutánea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OTS: Kirschner o tornillos</a:t>
            </a: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Yeso postoperatorio.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5F1C557-4BC5-9E91-DEFE-79B62D68C9D2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900052" y="439387"/>
            <a:ext cx="8075221" cy="137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altLang="es-CL" sz="40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Fx</a:t>
            </a:r>
            <a:r>
              <a:rPr lang="es-ES_tradnl" altLang="es-CL" sz="40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40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Triplanar</a:t>
            </a:r>
            <a:r>
              <a:rPr lang="es-ES_tradnl" altLang="es-CL" sz="40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TRATAMIENTO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CB646B-C732-C7AE-916F-D5B2A1F95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2"/>
    </mc:Choice>
    <mc:Fallback xmlns="">
      <p:transition spd="slow" advTm="18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CCFC9-966F-60A9-97B4-034FCC44C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175" y="624110"/>
            <a:ext cx="9711438" cy="1280890"/>
          </a:xfrm>
        </p:spPr>
        <p:txBody>
          <a:bodyPr/>
          <a:lstStyle/>
          <a:p>
            <a:r>
              <a:rPr lang="es-CL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Fx</a:t>
            </a:r>
            <a:r>
              <a:rPr lang="es-C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CL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Triplanar</a:t>
            </a:r>
            <a:r>
              <a:rPr lang="es-C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Tratamiento </a:t>
            </a:r>
            <a:r>
              <a:rPr lang="es-CL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quirurgico</a:t>
            </a:r>
            <a:endParaRPr lang="es-C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8316A9-06D4-B030-235B-EDF2FF8D3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365" y="2103970"/>
            <a:ext cx="5706636" cy="4754029"/>
          </a:xfrm>
        </p:spPr>
        <p:txBody>
          <a:bodyPr>
            <a:normAutofit/>
          </a:bodyPr>
          <a:lstStyle/>
          <a:p>
            <a:r>
              <a:rPr lang="es-CL" b="1" dirty="0">
                <a:latin typeface="Comic Sans MS" panose="030F0702030302020204" pitchFamily="66" charset="0"/>
              </a:rPr>
              <a:t>INDICADO: 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Desplazamiento &gt; 2 mm post reducción o &gt; 3 mm inicial. </a:t>
            </a:r>
          </a:p>
          <a:p>
            <a:pPr lvl="1"/>
            <a:endParaRPr lang="es-CL" dirty="0">
              <a:latin typeface="Comic Sans MS" panose="030F0702030302020204" pitchFamily="66" charset="0"/>
            </a:endParaRPr>
          </a:p>
          <a:p>
            <a:r>
              <a:rPr lang="es-CL" b="1" dirty="0">
                <a:latin typeface="Comic Sans MS" panose="030F0702030302020204" pitchFamily="66" charset="0"/>
              </a:rPr>
              <a:t>Abordaje anterior: 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Fragmento posterior </a:t>
            </a:r>
            <a:r>
              <a:rPr lang="es-CL" dirty="0" err="1">
                <a:latin typeface="Comic Sans MS" panose="030F0702030302020204" pitchFamily="66" charset="0"/>
              </a:rPr>
              <a:t>minimamente</a:t>
            </a:r>
            <a:r>
              <a:rPr lang="es-CL" dirty="0">
                <a:latin typeface="Comic Sans MS" panose="030F0702030302020204" pitchFamily="66" charset="0"/>
              </a:rPr>
              <a:t> desplazado o </a:t>
            </a:r>
            <a:r>
              <a:rPr lang="es-CL" dirty="0" err="1">
                <a:latin typeface="Comic Sans MS" panose="030F0702030302020204" pitchFamily="66" charset="0"/>
              </a:rPr>
              <a:t>Fx</a:t>
            </a:r>
            <a:r>
              <a:rPr lang="es-CL" dirty="0">
                <a:latin typeface="Comic Sans MS" panose="030F0702030302020204" pitchFamily="66" charset="0"/>
              </a:rPr>
              <a:t> 2 partes. </a:t>
            </a:r>
          </a:p>
          <a:p>
            <a:pPr lvl="1"/>
            <a:endParaRPr lang="es-CL" dirty="0">
              <a:latin typeface="Comic Sans MS" panose="030F0702030302020204" pitchFamily="66" charset="0"/>
            </a:endParaRP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Tornillo cortical 4.0 mm 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Asistido por artroscopia con buenos resultados. </a:t>
            </a:r>
          </a:p>
          <a:p>
            <a:pPr lvl="1"/>
            <a:endParaRPr lang="es-CL" dirty="0">
              <a:latin typeface="Comic Sans MS" panose="030F0702030302020204" pitchFamily="66" charset="0"/>
            </a:endParaRPr>
          </a:p>
          <a:p>
            <a:r>
              <a:rPr lang="es-CL" b="1" dirty="0">
                <a:latin typeface="Comic Sans MS" panose="030F0702030302020204" pitchFamily="66" charset="0"/>
              </a:rPr>
              <a:t>Yeso Bota corta por 4 a 6 semanas.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6C2623-918D-3209-CADB-8B4A6B937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127" y="1683241"/>
            <a:ext cx="5145602" cy="405079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2F3B1B-63DC-424D-0B5B-31E2C6B38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746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3"/>
    </mc:Choice>
    <mc:Fallback xmlns="">
      <p:transition spd="slow" advTm="2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01F2ECB-0C0A-C96C-C53B-8F1BE7C651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s-ES_tradnl" altLang="es-CL" sz="32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CONSIDERACIONES ANATÓMICAS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3786482-F504-D262-077C-AF5866F17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62594" y="891639"/>
            <a:ext cx="10253353" cy="5734792"/>
          </a:xfrm>
        </p:spPr>
        <p:txBody>
          <a:bodyPr>
            <a:normAutofit/>
          </a:bodyPr>
          <a:lstStyle/>
          <a:p>
            <a:r>
              <a:rPr lang="es-ES_tradnl" altLang="es-CL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Los núcleos de osificación epifisiarios de la tibia y peroné aparecen entre los 6 m y los 2 años.</a:t>
            </a:r>
          </a:p>
          <a:p>
            <a:endParaRPr lang="es-ES_tradnl" altLang="es-CL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r>
              <a:rPr lang="es-ES_tradnl" altLang="es-CL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La extensión hacia el maléolo medial aparece entre los 7-8 años.</a:t>
            </a:r>
          </a:p>
          <a:p>
            <a:endParaRPr lang="es-ES_tradnl" altLang="es-CL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r>
              <a:rPr lang="es-ES_tradnl" altLang="es-CL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La fisis distal de la tibia aporta con el 40% del crecimiento longitudinal de la tibia.</a:t>
            </a:r>
          </a:p>
          <a:p>
            <a:endParaRPr lang="es-ES_tradnl" altLang="es-CL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r>
              <a:rPr lang="es-ES_tradnl" altLang="es-CL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La Fisis distal del Peroné se cierra 1-2 años posterior al tibial.</a:t>
            </a:r>
          </a:p>
          <a:p>
            <a:pPr marL="0" indent="0">
              <a:buNone/>
            </a:pPr>
            <a:endParaRPr lang="es-ES_tradnl" altLang="es-CL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endParaRPr lang="es-ES_tradnl" altLang="es-CL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3A97C1-F334-F656-CF7E-B36F3E615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72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39"/>
    </mc:Choice>
    <mc:Fallback xmlns="">
      <p:transition spd="slow" advTm="45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E13B0-0AE2-4C40-F444-B3A2268C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797" y="624110"/>
            <a:ext cx="9770815" cy="1002809"/>
          </a:xfrm>
        </p:spPr>
        <p:txBody>
          <a:bodyPr/>
          <a:lstStyle/>
          <a:p>
            <a:r>
              <a:rPr lang="es-CL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Fx</a:t>
            </a:r>
            <a:r>
              <a:rPr lang="es-C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CL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Triplanar</a:t>
            </a:r>
            <a:r>
              <a:rPr lang="es-CL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Tratamiento </a:t>
            </a:r>
            <a:r>
              <a:rPr lang="es-CL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quirurgico</a:t>
            </a:r>
            <a:endParaRPr lang="es-C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6FBBC2-DA8A-E6BA-F84D-48D1F09A7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6" y="1850065"/>
            <a:ext cx="7953154" cy="47034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L" b="1" dirty="0">
                <a:latin typeface="Comic Sans MS" panose="030F0702030302020204" pitchFamily="66" charset="0"/>
              </a:rPr>
              <a:t>Fragmento posterior grande y desplazado</a:t>
            </a:r>
          </a:p>
          <a:p>
            <a:r>
              <a:rPr lang="es-CL" dirty="0">
                <a:latin typeface="Comic Sans MS" panose="030F0702030302020204" pitchFamily="66" charset="0"/>
              </a:rPr>
              <a:t>Abordaje anterior y reducción abierta del fragmento epifisiario. </a:t>
            </a:r>
          </a:p>
          <a:p>
            <a:r>
              <a:rPr lang="es-CL" dirty="0">
                <a:latin typeface="Comic Sans MS" panose="030F0702030302020204" pitchFamily="66" charset="0"/>
              </a:rPr>
              <a:t>Intento de reducción cerrada del fragmento </a:t>
            </a:r>
            <a:r>
              <a:rPr lang="es-CL" dirty="0" err="1">
                <a:latin typeface="Comic Sans MS" panose="030F0702030302020204" pitchFamily="66" charset="0"/>
              </a:rPr>
              <a:t>metafisiario</a:t>
            </a:r>
            <a:r>
              <a:rPr lang="es-CL" dirty="0">
                <a:latin typeface="Comic Sans MS" panose="030F0702030302020204" pitchFamily="66" charset="0"/>
              </a:rPr>
              <a:t> posterior.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Compresión directa + RI 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Pinzas de reducción. </a:t>
            </a:r>
          </a:p>
          <a:p>
            <a:pPr marL="0" indent="0">
              <a:buNone/>
            </a:pPr>
            <a:r>
              <a:rPr lang="es-CL" b="1" dirty="0">
                <a:latin typeface="Comic Sans MS" panose="030F0702030302020204" pitchFamily="66" charset="0"/>
              </a:rPr>
              <a:t>No se logra reducir fragmento posterior: 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Abordaje Posterolateral adicional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Intervalo entre FLH y TPC </a:t>
            </a:r>
          </a:p>
          <a:p>
            <a:pPr lvl="1"/>
            <a:r>
              <a:rPr lang="es-CL" dirty="0">
                <a:latin typeface="Comic Sans MS" panose="030F0702030302020204" pitchFamily="66" charset="0"/>
              </a:rPr>
              <a:t>Fija fragmento posterior con tornillos </a:t>
            </a:r>
            <a:r>
              <a:rPr lang="es-CL" dirty="0" err="1">
                <a:latin typeface="Comic Sans MS" panose="030F0702030302020204" pitchFamily="66" charset="0"/>
              </a:rPr>
              <a:t>canulados</a:t>
            </a:r>
            <a:r>
              <a:rPr lang="es-CL" dirty="0">
                <a:latin typeface="Comic Sans MS" panose="030F0702030302020204" pitchFamily="66" charset="0"/>
              </a:rPr>
              <a:t> en dirección AP</a:t>
            </a:r>
          </a:p>
          <a:p>
            <a:pPr lvl="1"/>
            <a:endParaRPr lang="es-CL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CL" b="1" dirty="0">
                <a:latin typeface="Comic Sans MS" panose="030F0702030302020204" pitchFamily="66" charset="0"/>
              </a:rPr>
              <a:t>En un 3 tiempo, se fija fragmento epifisiario anterolateral. </a:t>
            </a:r>
          </a:p>
          <a:p>
            <a:pPr marL="0" indent="0">
              <a:buNone/>
            </a:pPr>
            <a:endParaRPr lang="es-CL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CL" b="1" dirty="0">
                <a:latin typeface="Comic Sans MS" panose="030F0702030302020204" pitchFamily="66" charset="0"/>
              </a:rPr>
              <a:t>Yeso bota larga por 4 semanas, seguido bota corta por 2 a 3 semanas más.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28C6A7-5EDD-531D-E8DF-2B6D2634C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548" y="1850065"/>
            <a:ext cx="2927941" cy="21605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96F8FE-4D98-8694-951A-004407AA6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886" y="4413042"/>
            <a:ext cx="2539652" cy="211031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148550-D30B-FB5F-076F-CC0E0C102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45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06"/>
    </mc:Choice>
    <mc:Fallback xmlns="">
      <p:transition spd="slow" advTm="3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70;p19">
            <a:extLst>
              <a:ext uri="{FF2B5EF4-FFF2-40B4-BE49-F238E27FC236}">
                <a16:creationId xmlns:a16="http://schemas.microsoft.com/office/drawing/2014/main" id="{09EA21A5-F179-A756-21EA-CA74ED643B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2321"/>
          <a:stretch/>
        </p:blipFill>
        <p:spPr>
          <a:xfrm>
            <a:off x="653713" y="888794"/>
            <a:ext cx="10021375" cy="536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446B9D-AACC-A6D9-5C0A-2BB5E7403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76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62"/>
    </mc:Choice>
    <mc:Fallback xmlns="">
      <p:transition spd="slow" advTm="3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BF29F-07D5-33F9-9D8B-381261F6E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647" y="624110"/>
            <a:ext cx="10708965" cy="1280890"/>
          </a:xfrm>
        </p:spPr>
        <p:txBody>
          <a:bodyPr/>
          <a:lstStyle/>
          <a:p>
            <a:pPr algn="ctr"/>
            <a:r>
              <a:rPr lang="es-CL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Mensajes para la casa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1CEA04-3C89-36C3-8D9D-6CF09B3C4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57" y="1743741"/>
            <a:ext cx="11525692" cy="5114260"/>
          </a:xfrm>
        </p:spPr>
        <p:txBody>
          <a:bodyPr>
            <a:normAutofit/>
          </a:bodyPr>
          <a:lstStyle/>
          <a:p>
            <a:r>
              <a:rPr lang="es-CL" dirty="0">
                <a:latin typeface="Comic Sans MS" panose="030F0702030302020204" pitchFamily="66" charset="0"/>
              </a:rPr>
              <a:t>Las </a:t>
            </a:r>
            <a:r>
              <a:rPr lang="es-CL" dirty="0" err="1">
                <a:latin typeface="Comic Sans MS" panose="030F0702030302020204" pitchFamily="66" charset="0"/>
              </a:rPr>
              <a:t>Dx</a:t>
            </a:r>
            <a:r>
              <a:rPr lang="es-CL" dirty="0">
                <a:latin typeface="Comic Sans MS" panose="030F0702030302020204" pitchFamily="66" charset="0"/>
              </a:rPr>
              <a:t> FX de tobillo en niños, requieren un alto nivel de sospecha, son de clínica muy variada.</a:t>
            </a:r>
          </a:p>
          <a:p>
            <a:endParaRPr lang="es-CL" dirty="0">
              <a:latin typeface="Comic Sans MS" panose="030F0702030302020204" pitchFamily="66" charset="0"/>
            </a:endParaRPr>
          </a:p>
          <a:p>
            <a:r>
              <a:rPr lang="es-CL" dirty="0">
                <a:latin typeface="Comic Sans MS" panose="030F0702030302020204" pitchFamily="66" charset="0"/>
              </a:rPr>
              <a:t>Las lesiones </a:t>
            </a:r>
            <a:r>
              <a:rPr lang="es-CL" dirty="0" err="1">
                <a:latin typeface="Comic Sans MS" panose="030F0702030302020204" pitchFamily="66" charset="0"/>
              </a:rPr>
              <a:t>fisiarias</a:t>
            </a:r>
            <a:r>
              <a:rPr lang="es-CL" dirty="0">
                <a:latin typeface="Comic Sans MS" panose="030F0702030302020204" pitchFamily="66" charset="0"/>
              </a:rPr>
              <a:t> en niños menores (&lt;12 años) pueden generar secuelas, como deformidades o acortamientos. Por lo que deben ser seguidas por un largo tiempo (2 años)</a:t>
            </a:r>
          </a:p>
          <a:p>
            <a:endParaRPr lang="es-CL" dirty="0">
              <a:latin typeface="Comic Sans MS" panose="030F0702030302020204" pitchFamily="66" charset="0"/>
            </a:endParaRPr>
          </a:p>
          <a:p>
            <a:r>
              <a:rPr lang="es-CL" dirty="0">
                <a:latin typeface="Comic Sans MS" panose="030F0702030302020204" pitchFamily="66" charset="0"/>
              </a:rPr>
              <a:t>No existiendo compromiso articular o desplazamiento se debe intentar tratamiento </a:t>
            </a:r>
            <a:r>
              <a:rPr lang="es-CL" dirty="0" err="1">
                <a:latin typeface="Comic Sans MS" panose="030F0702030302020204" pitchFamily="66" charset="0"/>
              </a:rPr>
              <a:t>ortopedico</a:t>
            </a:r>
            <a:r>
              <a:rPr lang="es-CL" dirty="0">
                <a:latin typeface="Comic Sans MS" panose="030F0702030302020204" pitchFamily="66" charset="0"/>
              </a:rPr>
              <a:t>, con yeso bota larga inicialmente, para el control rotacional.</a:t>
            </a:r>
          </a:p>
          <a:p>
            <a:endParaRPr lang="es-CL" dirty="0">
              <a:latin typeface="Comic Sans MS" panose="030F0702030302020204" pitchFamily="66" charset="0"/>
            </a:endParaRPr>
          </a:p>
          <a:p>
            <a:r>
              <a:rPr lang="es-CL" dirty="0">
                <a:latin typeface="Comic Sans MS" panose="030F0702030302020204" pitchFamily="66" charset="0"/>
              </a:rPr>
              <a:t>Las fracturas transicionales son fracturas que se producen durante la transición desde un esqueleto inmadura a uno maduro, habitualmente con compromiso articular, por lo que en su mayoría son de resolución quirúrgica.</a:t>
            </a:r>
          </a:p>
          <a:p>
            <a:pPr marL="0" indent="0">
              <a:buNone/>
            </a:pPr>
            <a:endParaRPr lang="es-CL" dirty="0">
              <a:latin typeface="Comic Sans MS" panose="030F0702030302020204" pitchFamily="66" charset="0"/>
            </a:endParaRPr>
          </a:p>
          <a:p>
            <a:r>
              <a:rPr lang="es-CL" dirty="0">
                <a:latin typeface="Comic Sans MS" panose="030F0702030302020204" pitchFamily="66" charset="0"/>
              </a:rPr>
              <a:t>El TAC es fundamental para evaluar el compromiso articular, desplazamiento y planificación quirúrgica.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254AD4-B083-49D0-4C4C-9B8C48A77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91"/>
    </mc:Choice>
    <mc:Fallback xmlns="">
      <p:transition spd="slow" advTm="8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34D02-4A0D-676B-2315-99BB1760D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Comic Sans MS" panose="030F0702030302020204" pitchFamily="66" charset="0"/>
              </a:rPr>
              <a:t>Muchas Gracias</a:t>
            </a:r>
          </a:p>
        </p:txBody>
      </p:sp>
      <p:pic>
        <p:nvPicPr>
          <p:cNvPr id="4" name="Picture 2" descr="Blogs | Chileguia - Búsqueda inteligente">
            <a:extLst>
              <a:ext uri="{FF2B5EF4-FFF2-40B4-BE49-F238E27FC236}">
                <a16:creationId xmlns:a16="http://schemas.microsoft.com/office/drawing/2014/main" id="{0F3ABC1E-B802-AD32-B64B-E2D02CFFE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02" y="1548339"/>
            <a:ext cx="1420119" cy="141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ogo-facultad-medicina-u-de-chile - Redbionova">
            <a:extLst>
              <a:ext uri="{FF2B5EF4-FFF2-40B4-BE49-F238E27FC236}">
                <a16:creationId xmlns:a16="http://schemas.microsoft.com/office/drawing/2014/main" id="{B16DFFD8-2715-52A4-3931-F541C2ABC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966" y="1559082"/>
            <a:ext cx="2005889" cy="104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7FDB3B8-AB6C-A7C0-F5E1-3AB51B052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139" y="1515877"/>
            <a:ext cx="3867219" cy="463504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F12DE12-0DC7-EBC3-ED9B-B95F2C5DE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256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8"/>
    </mc:Choice>
    <mc:Fallback xmlns="">
      <p:transition spd="slow" advTm="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01F2ECB-0C0A-C96C-C53B-8F1BE7C651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31569"/>
            <a:ext cx="7772400" cy="1143000"/>
          </a:xfrm>
        </p:spPr>
        <p:txBody>
          <a:bodyPr/>
          <a:lstStyle/>
          <a:p>
            <a:r>
              <a:rPr lang="es-ES_tradnl" altLang="es-CL" sz="32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CONSIDERACIONES ANATÓMICAS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3786482-F504-D262-077C-AF5866F17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62594" y="891639"/>
            <a:ext cx="10253353" cy="57347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_tradnl" altLang="es-CL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r>
              <a:rPr lang="es-ES_tradnl" altLang="es-CL"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El cierre fisiario de la tibias se completa entre los 14 años en mujeres y a los 16 años en varones, tarda 18 meses (período de transición) y no es homogéneo, inicialmente central, luego medial y finalmente lateral. Este explica lesiones especiales, Fracturas Transicionales.</a:t>
            </a:r>
          </a:p>
          <a:p>
            <a:endParaRPr lang="es-ES_tradnl" altLang="es-CL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_tradnl" altLang="es-CL" sz="2400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image.png">
            <a:extLst>
              <a:ext uri="{FF2B5EF4-FFF2-40B4-BE49-F238E27FC236}">
                <a16:creationId xmlns:a16="http://schemas.microsoft.com/office/drawing/2014/main" id="{E14B3564-1EB1-9702-B28A-7D64F3AD20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262"/>
          <a:stretch>
            <a:fillRect/>
          </a:stretch>
        </p:blipFill>
        <p:spPr>
          <a:xfrm>
            <a:off x="3566557" y="3350442"/>
            <a:ext cx="5510869" cy="2979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A60A0D-E09F-2C0D-6C7F-E787BF8D9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3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49"/>
    </mc:Choice>
    <mc:Fallback xmlns="">
      <p:transition spd="slow" advTm="71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EF65D1D-75D9-797F-CAF0-BF0F87ACE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239" y="231569"/>
            <a:ext cx="7772400" cy="1143000"/>
          </a:xfrm>
        </p:spPr>
        <p:txBody>
          <a:bodyPr/>
          <a:lstStyle/>
          <a:p>
            <a:r>
              <a:rPr lang="es-ES_tradnl" altLang="es-CL" sz="4000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CLINICA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14449837-B0DA-AB29-7443-C03ACAA55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22961" y="1673431"/>
            <a:ext cx="10062358" cy="4953000"/>
          </a:xfrm>
        </p:spPr>
        <p:txBody>
          <a:bodyPr>
            <a:normAutofit/>
          </a:bodyPr>
          <a:lstStyle/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TUMEFACCION DE GRADO VARIABLE</a:t>
            </a:r>
          </a:p>
          <a:p>
            <a:pPr>
              <a:buFontTx/>
              <a:buNone/>
            </a:pPr>
            <a:endParaRPr lang="es-ES_tradnl" altLang="es-CL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DEFORMIDAD, HEMATOMA, DOLOR E IMPOTENCIA FUNCIONAL.</a:t>
            </a:r>
          </a:p>
          <a:p>
            <a:pPr>
              <a:buFontTx/>
              <a:buNone/>
            </a:pPr>
            <a:endParaRPr lang="es-ES_tradnl" altLang="es-CL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MUCHAS DE ESTAS LESIONES IMPRESIONAN COMO LESIONES MENORES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051849B-3D9B-EFAF-D579-D72BA0079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32"/>
    </mc:Choice>
    <mc:Fallback xmlns="">
      <p:transition spd="slow" advTm="78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C74115-B56D-691B-CBCB-B5458ECC3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919" y="624110"/>
            <a:ext cx="9877693" cy="1280890"/>
          </a:xfrm>
        </p:spPr>
        <p:txBody>
          <a:bodyPr/>
          <a:lstStyle/>
          <a:p>
            <a:r>
              <a:rPr lang="es-CL" i="1" u="sng" dirty="0">
                <a:solidFill>
                  <a:srgbClr val="30F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ESTUDIO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1670C1-7924-F693-EBBB-3DCCE16E2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94" y="1724812"/>
            <a:ext cx="6748074" cy="4050792"/>
          </a:xfrm>
        </p:spPr>
        <p:txBody>
          <a:bodyPr>
            <a:normAutofit lnSpcReduction="10000"/>
          </a:bodyPr>
          <a:lstStyle/>
          <a:p>
            <a:r>
              <a:rPr lang="es-CL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RADIOGRAFIA TOBILLO AP-LATERAL Y MORTAJA.</a:t>
            </a:r>
          </a:p>
          <a:p>
            <a:pPr lvl="1"/>
            <a:r>
              <a:rPr lang="es-CL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Difícil determinar desplazamiento óseo.</a:t>
            </a:r>
          </a:p>
          <a:p>
            <a:pPr lvl="1"/>
            <a:r>
              <a:rPr lang="es-CL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Muchas se requiere Rx contralateral</a:t>
            </a:r>
          </a:p>
          <a:p>
            <a:endParaRPr lang="es-CL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es-CL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TAC TOBILLO:</a:t>
            </a:r>
          </a:p>
          <a:p>
            <a:pPr lvl="1"/>
            <a:r>
              <a:rPr lang="es-CL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Sospecha de desplazamiento &gt;2 MM o en rasgos articulares.</a:t>
            </a:r>
          </a:p>
          <a:p>
            <a:pPr lvl="1"/>
            <a:r>
              <a:rPr lang="es-CL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Planificación quirúrgica.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353C71-5D30-82FA-F2F5-4A18E3B8E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618" y="1264555"/>
            <a:ext cx="3048842" cy="24341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2C9A87-DABF-FDC4-9B28-654FAD11E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895" y="3888018"/>
            <a:ext cx="1800642" cy="269037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B2B5C96-9683-5A08-A3EC-9D2BEC370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00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31"/>
    </mc:Choice>
    <mc:Fallback xmlns="">
      <p:transition spd="slow" advTm="62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01F66B5-E614-F079-170F-730D3B9ED9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8122" y="365124"/>
            <a:ext cx="8077200" cy="1143000"/>
          </a:xfrm>
        </p:spPr>
        <p:txBody>
          <a:bodyPr/>
          <a:lstStyle/>
          <a:p>
            <a:r>
              <a:rPr lang="es-ES_tradnl" altLang="es-CL" b="1" i="1" u="sng" dirty="0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414B083-33D0-565D-9D4C-1A6C24FFDB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0"/>
            <a:ext cx="8305800" cy="4800600"/>
          </a:xfrm>
        </p:spPr>
        <p:txBody>
          <a:bodyPr>
            <a:normAutofit/>
          </a:bodyPr>
          <a:lstStyle/>
          <a:p>
            <a:r>
              <a:rPr lang="es-ES_tradnl" altLang="es-CL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ANATOMICA: Salter y Harris</a:t>
            </a:r>
          </a:p>
        </p:txBody>
      </p:sp>
      <p:graphicFrame>
        <p:nvGraphicFramePr>
          <p:cNvPr id="32772" name="Object 4">
            <a:extLst>
              <a:ext uri="{FF2B5EF4-FFF2-40B4-BE49-F238E27FC236}">
                <a16:creationId xmlns:a16="http://schemas.microsoft.com/office/drawing/2014/main" id="{7D4572ED-677B-0451-CB7D-4902F4F0BF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568544"/>
              </p:ext>
            </p:extLst>
          </p:nvPr>
        </p:nvGraphicFramePr>
        <p:xfrm>
          <a:off x="4145477" y="2006279"/>
          <a:ext cx="5366657" cy="4448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8107307" imgH="6722203" progId="Photoshop.Image.5">
                  <p:embed/>
                </p:oleObj>
              </mc:Choice>
              <mc:Fallback>
                <p:oleObj name="Image" r:id="rId4" imgW="8107307" imgH="6722203" progId="Photoshop.Image.5">
                  <p:embed/>
                  <p:pic>
                    <p:nvPicPr>
                      <p:cNvPr id="32772" name="Object 4">
                        <a:extLst>
                          <a:ext uri="{FF2B5EF4-FFF2-40B4-BE49-F238E27FC236}">
                            <a16:creationId xmlns:a16="http://schemas.microsoft.com/office/drawing/2014/main" id="{7D4572ED-677B-0451-CB7D-4902F4F0BF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281CCE"/>
                          </a:clrFrom>
                          <a:clrTo>
                            <a:srgbClr val="281CCE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5477" y="2006279"/>
                        <a:ext cx="5366657" cy="44484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DD606B-F471-3735-CAF0-039F2C883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45"/>
    </mc:Choice>
    <mc:Fallback xmlns="">
      <p:transition spd="slow" advTm="94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2AF8E36-7707-5EF2-1315-C21CFEA07B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762000"/>
          </a:xfrm>
        </p:spPr>
        <p:txBody>
          <a:bodyPr/>
          <a:lstStyle/>
          <a:p>
            <a:r>
              <a:rPr lang="es-ES_tradnl" altLang="es-CL" sz="2400" b="1" i="1" u="sng">
                <a:solidFill>
                  <a:srgbClr val="99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CLASIFICACION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9D32D96-0489-9BC3-52A3-06459FCBC1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914400"/>
            <a:ext cx="8534400" cy="5181600"/>
          </a:xfrm>
        </p:spPr>
        <p:txBody>
          <a:bodyPr>
            <a:normAutofit lnSpcReduction="10000"/>
          </a:bodyPr>
          <a:lstStyle/>
          <a:p>
            <a:r>
              <a:rPr lang="es-ES_tradnl" altLang="es-CL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MECANICA</a:t>
            </a:r>
            <a:r>
              <a:rPr lang="es-ES_tradnl" altLang="es-CL" b="1" i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 </a:t>
            </a:r>
            <a:r>
              <a:rPr lang="es-ES_tradnl" altLang="es-CL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Dias</a:t>
            </a:r>
            <a:r>
              <a:rPr lang="es-ES_tradnl" altLang="es-CL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y </a:t>
            </a:r>
            <a:r>
              <a:rPr lang="es-ES_tradnl" altLang="es-CL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Tachdjian</a:t>
            </a:r>
            <a:r>
              <a:rPr lang="es-ES_tradnl" altLang="es-CL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( 1978 ):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_tradnl" altLang="es-CL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Considera la posición del </a:t>
            </a:r>
            <a:r>
              <a:rPr lang="es-ES_tradnl" altLang="es-CL" sz="20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pié</a:t>
            </a:r>
            <a:r>
              <a:rPr lang="es-ES_tradnl" altLang="es-CL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al recibir el trauma, la dirección del trauma y las lesiones tipo SH. Luego de modificaciones a la clasificación original, se distinguen 8 grupos:</a:t>
            </a:r>
          </a:p>
          <a:p>
            <a:pPr>
              <a:buFont typeface="Wingdings" panose="05000000000000000000" pitchFamily="2" charset="2"/>
              <a:buNone/>
            </a:pPr>
            <a:endParaRPr lang="es-ES_tradnl" altLang="es-CL" sz="20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s-ES_tradnl" altLang="es-CL" sz="1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0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Supinacion</a:t>
            </a:r>
            <a:r>
              <a:rPr lang="es-ES_tradnl" altLang="es-CL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–Inversión: 2 estadios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s-ES_tradnl" altLang="es-CL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Supinación – Rotación Externa: 2 estadios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s-ES_tradnl" altLang="es-CL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Supinación – Flexión plantar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s-ES_tradnl" altLang="es-CL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Pronación – Eversión – rotación externa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s-ES_tradnl" altLang="es-CL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Compresión axial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s-ES_tradnl" altLang="es-CL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altLang="es-CL" sz="20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Tillaux</a:t>
            </a:r>
            <a:r>
              <a:rPr lang="es-ES_tradnl" altLang="es-CL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Juvenil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s-ES_tradnl" altLang="es-CL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Fractura </a:t>
            </a:r>
            <a:r>
              <a:rPr lang="es-ES_tradnl" altLang="es-CL" sz="20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triplanar</a:t>
            </a:r>
            <a:endParaRPr lang="es-ES_tradnl" altLang="es-CL" sz="20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s-ES_tradnl" altLang="es-CL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Fracturas Inclasificables</a:t>
            </a:r>
          </a:p>
        </p:txBody>
      </p:sp>
      <p:pic>
        <p:nvPicPr>
          <p:cNvPr id="45061" name="Picture 5">
            <a:extLst>
              <a:ext uri="{FF2B5EF4-FFF2-40B4-BE49-F238E27FC236}">
                <a16:creationId xmlns:a16="http://schemas.microsoft.com/office/drawing/2014/main" id="{3113CAC7-0EED-F355-8C2D-36BA5D27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121276"/>
            <a:ext cx="3886200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6ED721-382D-1AE6-1A29-29288DF7B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312"/>
    </mc:Choice>
    <mc:Fallback xmlns="">
      <p:transition spd="slow" advTm="7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6278</TotalTime>
  <Words>1488</Words>
  <Application>Microsoft Macintosh PowerPoint</Application>
  <PresentationFormat>Widescreen</PresentationFormat>
  <Paragraphs>271</Paragraphs>
  <Slides>43</Slides>
  <Notes>0</Notes>
  <HiddenSlides>0</HiddenSlides>
  <MMClips>43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Century Gothic</vt:lpstr>
      <vt:lpstr>Comic Sans MS</vt:lpstr>
      <vt:lpstr>Wingdings</vt:lpstr>
      <vt:lpstr>Wingdings 3</vt:lpstr>
      <vt:lpstr>Espiral</vt:lpstr>
      <vt:lpstr>Image</vt:lpstr>
      <vt:lpstr>DISYUNCIONES FRACTURAS   DEL TOBILLO EN NIÑOS Y   ADOLESCENTES</vt:lpstr>
      <vt:lpstr>Hoja de ruta</vt:lpstr>
      <vt:lpstr>INTRODUCCION</vt:lpstr>
      <vt:lpstr>CONSIDERACIONES ANATÓMICAS</vt:lpstr>
      <vt:lpstr>CONSIDERACIONES ANATÓMICAS</vt:lpstr>
      <vt:lpstr>CLINICA</vt:lpstr>
      <vt:lpstr>ESTUDIO</vt:lpstr>
      <vt:lpstr>CLASIFICACION</vt:lpstr>
      <vt:lpstr>CLASIFICACION</vt:lpstr>
      <vt:lpstr>CLASIFICACION DE DIAS Y TACHDJIAN</vt:lpstr>
      <vt:lpstr>CLASIFICACION DE DIAS Y TACHDJIAN</vt:lpstr>
      <vt:lpstr>CLASIFICACION DE DIAS Y TACHDJIAN</vt:lpstr>
      <vt:lpstr>CLASIFICACION DE DIAS Y TACHDJIAN</vt:lpstr>
      <vt:lpstr>CLASIFICACION DE DIAS Y TACHDJIAN</vt:lpstr>
      <vt:lpstr>CLASIFICACION DE DIAS Y TACHDJIAN</vt:lpstr>
      <vt:lpstr>CLASIFICACION DE DIAS Y TACHDJIAN</vt:lpstr>
      <vt:lpstr>TRATAMIENTO</vt:lpstr>
      <vt:lpstr>TRATAMIENTO</vt:lpstr>
      <vt:lpstr>CLASIFICACION DE DIAS Y TACHDJIAN</vt:lpstr>
      <vt:lpstr>CLASIFICACION DE DIAS Y TACHDJIAN Fracturas Transicionales</vt:lpstr>
      <vt:lpstr>CLASIFICACION DE DIAS Y TACHDJIAN</vt:lpstr>
      <vt:lpstr>Tratamiento quirúrgico Tillaux</vt:lpstr>
      <vt:lpstr>CLASIFICACION DE DIAS Y TACHDJIAN</vt:lpstr>
      <vt:lpstr>CLASIFICACION DE DIAS Y TACHDJIAN</vt:lpstr>
      <vt:lpstr>PowerPoint Presentation</vt:lpstr>
      <vt:lpstr>CLASIFICACION DE DIAS Y TACHDJIAN</vt:lpstr>
      <vt:lpstr>Patrones de fractura triplanar</vt:lpstr>
      <vt:lpstr>Patrones de fractura triplanar</vt:lpstr>
      <vt:lpstr>Otros patrones Fractura triplanar</vt:lpstr>
      <vt:lpstr>Otros patrones Fractura triplanar</vt:lpstr>
      <vt:lpstr>Fractura triplanar:  estudio</vt:lpstr>
      <vt:lpstr>PowerPoint Presentation</vt:lpstr>
      <vt:lpstr>PowerPoint Presentation</vt:lpstr>
      <vt:lpstr>Fx Triplanar: TRATAMIENTO</vt:lpstr>
      <vt:lpstr>Fx Triplanar: TRATAMIENTO</vt:lpstr>
      <vt:lpstr>PowerPoint Presentation</vt:lpstr>
      <vt:lpstr>PowerPoint Presentation</vt:lpstr>
      <vt:lpstr>Fx Triplanar: TRATAMIENTO</vt:lpstr>
      <vt:lpstr>Fx Triplanar Tratamiento quirurgico</vt:lpstr>
      <vt:lpstr>Fx Triplanar Tratamiento quirurgico</vt:lpstr>
      <vt:lpstr>PowerPoint Presentation</vt:lpstr>
      <vt:lpstr>Mensajes para la casa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Dxfx Tobillo pediatria</dc:title>
  <dc:creator>Claudio Meneses A</dc:creator>
  <cp:lastModifiedBy>Mario Ignacio Escudero Heldt (marioescudero)</cp:lastModifiedBy>
  <cp:revision>19</cp:revision>
  <dcterms:created xsi:type="dcterms:W3CDTF">2023-05-24T20:02:25Z</dcterms:created>
  <dcterms:modified xsi:type="dcterms:W3CDTF">2023-07-28T03:58:43Z</dcterms:modified>
</cp:coreProperties>
</file>