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991" r:id="rId2"/>
  </p:sldMasterIdLst>
  <p:notesMasterIdLst>
    <p:notesMasterId r:id="rId37"/>
  </p:notesMasterIdLst>
  <p:sldIdLst>
    <p:sldId id="287" r:id="rId3"/>
    <p:sldId id="257" r:id="rId4"/>
    <p:sldId id="259" r:id="rId5"/>
    <p:sldId id="301" r:id="rId6"/>
    <p:sldId id="260" r:id="rId7"/>
    <p:sldId id="261" r:id="rId8"/>
    <p:sldId id="302" r:id="rId9"/>
    <p:sldId id="303" r:id="rId10"/>
    <p:sldId id="304" r:id="rId11"/>
    <p:sldId id="305" r:id="rId12"/>
    <p:sldId id="262" r:id="rId13"/>
    <p:sldId id="306" r:id="rId14"/>
    <p:sldId id="307" r:id="rId15"/>
    <p:sldId id="281" r:id="rId16"/>
    <p:sldId id="308" r:id="rId17"/>
    <p:sldId id="277" r:id="rId18"/>
    <p:sldId id="263" r:id="rId19"/>
    <p:sldId id="311" r:id="rId20"/>
    <p:sldId id="312" r:id="rId21"/>
    <p:sldId id="313" r:id="rId22"/>
    <p:sldId id="315" r:id="rId23"/>
    <p:sldId id="322" r:id="rId24"/>
    <p:sldId id="316" r:id="rId25"/>
    <p:sldId id="317" r:id="rId26"/>
    <p:sldId id="318" r:id="rId27"/>
    <p:sldId id="319" r:id="rId28"/>
    <p:sldId id="320" r:id="rId29"/>
    <p:sldId id="321" r:id="rId30"/>
    <p:sldId id="266" r:id="rId31"/>
    <p:sldId id="329" r:id="rId32"/>
    <p:sldId id="291" r:id="rId33"/>
    <p:sldId id="324" r:id="rId34"/>
    <p:sldId id="325" r:id="rId35"/>
    <p:sldId id="300" r:id="rId36"/>
  </p:sldIdLst>
  <p:sldSz cx="9144000" cy="6858000" type="screen4x3"/>
  <p:notesSz cx="6858000" cy="9144000"/>
  <p:defaultTextStyle>
    <a:defPPr>
      <a:defRPr lang="es-ES_tradnl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5854"/>
    <p:restoredTop sz="93699"/>
  </p:normalViewPr>
  <p:slideViewPr>
    <p:cSldViewPr snapToObjects="1">
      <p:cViewPr varScale="1">
        <p:scale>
          <a:sx n="120" d="100"/>
          <a:sy n="120" d="100"/>
        </p:scale>
        <p:origin x="196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0DAB40D5-B497-9046-AE04-CCB67F5B8DE5}" type="datetime1">
              <a:rPr lang="es-ES_tradnl"/>
              <a:pPr>
                <a:defRPr/>
              </a:pPr>
              <a:t>28/6/23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_tradnl" noProof="0"/>
              <a:t>Haga clic para modificar el estilo de texto del patrón</a:t>
            </a:r>
          </a:p>
          <a:p>
            <a:pPr lvl="1"/>
            <a:r>
              <a:rPr lang="es-ES_tradnl" noProof="0"/>
              <a:t>Segundo nivel</a:t>
            </a:r>
          </a:p>
          <a:p>
            <a:pPr lvl="2"/>
            <a:r>
              <a:rPr lang="es-ES_tradnl" noProof="0"/>
              <a:t>Tercer nivel</a:t>
            </a:r>
          </a:p>
          <a:p>
            <a:pPr lvl="3"/>
            <a:r>
              <a:rPr lang="es-ES_tradnl" noProof="0"/>
              <a:t>Cuarto nivel</a:t>
            </a:r>
          </a:p>
          <a:p>
            <a:pPr lvl="4"/>
            <a:r>
              <a:rPr lang="es-ES_tradnl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53A9F9A-94E3-D749-8086-A1B49B504E2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56895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0F9DD-E043-2F4F-9ED6-5BD72F8F8633}" type="datetime1">
              <a:rPr lang="es-ES"/>
              <a:pPr>
                <a:defRPr/>
              </a:pPr>
              <a:t>28/6/23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388"/>
            <a:ext cx="5638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4922B-AC6C-354D-8F38-97AAA602BFF1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66617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Haga clic en el icono para agregar una imagen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C8E43-E513-D248-BD22-B5ED19312297}" type="datetime1">
              <a:rPr lang="es-ES"/>
              <a:pPr>
                <a:defRPr/>
              </a:pPr>
              <a:t>28/6/23</a:t>
            </a:fld>
            <a:endParaRPr lang="es-ES_trad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6C740-4614-E945-B48D-846F4654D87F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18110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Haga clic en el icono para agregar una imagen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8CFA6-432B-E640-8A7A-7A643C49DDD8}" type="datetime1">
              <a:rPr lang="es-ES"/>
              <a:pPr>
                <a:defRPr/>
              </a:pPr>
              <a:t>28/6/23</a:t>
            </a:fld>
            <a:endParaRPr lang="es-ES_trad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F1DE6-8D9F-9D47-B46E-3F6428378F9F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59551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Haga clic en el icono para agregar una imagen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Haga clic en el icono para agregar una imagen</a:t>
            </a:r>
            <a:endParaRPr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53947-385D-2F44-8A91-A6959B4B9B91}" type="datetime1">
              <a:rPr lang="es-ES"/>
              <a:pPr>
                <a:defRPr/>
              </a:pPr>
              <a:t>28/6/23</a:t>
            </a:fld>
            <a:endParaRPr lang="es-ES_tradnl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BE71F-B388-F24A-8A45-B791D575637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75357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F5DC0-4B21-F648-BE06-05B52B55F523}" type="datetime1">
              <a:rPr lang="es-ES"/>
              <a:pPr>
                <a:defRPr/>
              </a:pPr>
              <a:t>28/6/23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6D6FB-91DF-CA4F-AB3E-5AAF97265453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7564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CCC9F-1585-4B4F-8CFE-BF3A0C1D0B63}" type="datetime1">
              <a:rPr lang="es-ES"/>
              <a:pPr>
                <a:defRPr/>
              </a:pPr>
              <a:t>28/6/23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78D48-4CA9-3843-AE7F-1656752A0F5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81064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3842137-8C9C-1141-AC0C-82150FD1EA17}" type="datetime1">
              <a:rPr lang="es-CL"/>
              <a:pPr>
                <a:defRPr/>
              </a:pPr>
              <a:t>28-06-23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F4AE778-8D88-124F-B9EB-9597AA24473A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85370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1E3A34E-3848-9B4D-961A-59A69CB44C6D}" type="datetime1">
              <a:rPr lang="es-CL"/>
              <a:pPr>
                <a:defRPr/>
              </a:pPr>
              <a:t>28-06-23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FADEEDF-D748-2943-BABB-6AF717525CD7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65156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EFFB1DE-5C18-AA4C-8FD5-639148233217}" type="datetime1">
              <a:rPr lang="es-CL"/>
              <a:pPr>
                <a:defRPr/>
              </a:pPr>
              <a:t>28-06-23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25325CA-19B9-9243-8206-CAC101C7E854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4016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B733A39-B811-D842-A8C5-72AB53C27B7F}" type="datetime1">
              <a:rPr lang="es-CL"/>
              <a:pPr>
                <a:defRPr/>
              </a:pPr>
              <a:t>28-06-23</a:t>
            </a:fld>
            <a:endParaRPr lang="es-CL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491B88C-00D8-F542-8907-337E735578C0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94000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00F4AFD-A60D-624A-9FDE-9AECD617A99D}" type="datetime1">
              <a:rPr lang="es-CL"/>
              <a:pPr>
                <a:defRPr/>
              </a:pPr>
              <a:t>28-06-23</a:t>
            </a:fld>
            <a:endParaRPr lang="es-CL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55AD344-930A-124C-A99B-74E1A4CC349C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7601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3F159-6E69-0F4E-93A0-19F4A5C163FF}" type="datetime1">
              <a:rPr lang="es-ES"/>
              <a:pPr>
                <a:defRPr/>
              </a:pPr>
              <a:t>28/6/23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8C007-C673-5D44-8AEE-7988ACA78E0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14806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7C8027B-EA98-BC40-95C4-43D9ECC39F25}" type="datetime1">
              <a:rPr lang="es-CL"/>
              <a:pPr>
                <a:defRPr/>
              </a:pPr>
              <a:t>28-06-23</a:t>
            </a:fld>
            <a:endParaRPr lang="es-CL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8775E5F-A913-774A-969B-DC4CC82A39BB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80551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E110725-04C0-434B-9726-A994ACB893EA}" type="datetime1">
              <a:rPr lang="es-CL"/>
              <a:pPr>
                <a:defRPr/>
              </a:pPr>
              <a:t>28-06-23</a:t>
            </a:fld>
            <a:endParaRPr lang="es-CL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73F5023-D4AF-D844-B458-FE83B7A5681E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7654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C289B3D-A437-CC42-A9AA-836C51A456E8}" type="datetime1">
              <a:rPr lang="es-CL"/>
              <a:pPr>
                <a:defRPr/>
              </a:pPr>
              <a:t>28-06-23</a:t>
            </a:fld>
            <a:endParaRPr lang="es-CL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C297E97-1FAA-9C4C-B20D-A2AF0991A10A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57536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DA730BF-4526-3649-9CC4-594B150E8F50}" type="datetime1">
              <a:rPr lang="es-CL"/>
              <a:pPr>
                <a:defRPr/>
              </a:pPr>
              <a:t>28-06-23</a:t>
            </a:fld>
            <a:endParaRPr lang="es-CL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5FADEC9-925B-224F-B7D9-BB7C699ED14E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5883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38A2134-B77E-6440-9A02-785C10E52FC2}" type="datetime1">
              <a:rPr lang="es-CL"/>
              <a:pPr>
                <a:defRPr/>
              </a:pPr>
              <a:t>28-06-23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D6A619A-91E0-B840-A9ED-F2A2A0D5E91F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3017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C3060ED-6262-E442-A459-2A0C8F441136}" type="datetime1">
              <a:rPr lang="es-CL"/>
              <a:pPr>
                <a:defRPr/>
              </a:pPr>
              <a:t>28-06-23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87D9585-C39D-3141-80AA-ABCEC8F2A264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957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88096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ción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Haga clic en el icono para agregar una imagen</a:t>
            </a:r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3007798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4910D-95F3-5440-A8F4-7B892A32C023}" type="datetime1">
              <a:rPr lang="es-ES"/>
              <a:pPr>
                <a:defRPr/>
              </a:pPr>
              <a:t>28/6/23</a:t>
            </a:fld>
            <a:endParaRPr lang="es-ES_trad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2A122-9821-A64E-A46B-9C1B0141849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94577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FFFFFF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10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FFFFFF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12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FFFFFF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13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FFFFFF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1D119-BBB8-BE41-8762-CF6FCA634F5D}" type="datetime1">
              <a:rPr lang="es-ES"/>
              <a:pPr>
                <a:defRPr/>
              </a:pPr>
              <a:t>28/6/23</a:t>
            </a:fld>
            <a:endParaRPr lang="es-ES_tradnl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7C115-FD2E-1E4E-A02C-D3CCB13E25FC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3938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4DB22-1867-B942-A972-473C514D8E57}" type="datetime1">
              <a:rPr lang="es-ES"/>
              <a:pPr>
                <a:defRPr/>
              </a:pPr>
              <a:t>28/6/23</a:t>
            </a:fld>
            <a:endParaRPr lang="es-ES_trad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3FA2C-365D-6640-952A-3C4AB2D3543B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46771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36DE3-CFFA-4741-B87D-18CAB69DDAC5}" type="datetime1">
              <a:rPr lang="es-ES"/>
              <a:pPr>
                <a:defRPr/>
              </a:pPr>
              <a:t>28/6/23</a:t>
            </a:fld>
            <a:endParaRPr lang="es-ES_tradn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71AEA-7037-5D42-AE4E-E4EED1741511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1067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4C96B-6950-C94D-A1BC-7A34CC7DBE8C}" type="datetime1">
              <a:rPr lang="es-ES"/>
              <a:pPr>
                <a:defRPr/>
              </a:pPr>
              <a:t>28/6/23</a:t>
            </a:fld>
            <a:endParaRPr lang="es-ES_trad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38C2B-5B08-6A4B-9253-2DA3ADFCE96C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4023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582613"/>
            <a:ext cx="7918450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 para editar título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89013" y="2044700"/>
            <a:ext cx="7165975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388"/>
            <a:ext cx="1600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2"/>
                </a:solidFill>
                <a:latin typeface="Century Gothic" charset="0"/>
              </a:defRPr>
            </a:lvl1pPr>
          </a:lstStyle>
          <a:p>
            <a:pPr>
              <a:defRPr/>
            </a:pPr>
            <a:fld id="{05753E3C-934D-B646-9BDF-6BDDFA5F861D}" type="datetime1">
              <a:rPr lang="es-ES"/>
              <a:pPr>
                <a:defRPr/>
              </a:pPr>
              <a:t>28/6/23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038" y="6275388"/>
            <a:ext cx="56435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2"/>
                </a:solidFill>
                <a:latin typeface="Century 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388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Century Gothic" charset="0"/>
              </a:defRPr>
            </a:lvl1pPr>
          </a:lstStyle>
          <a:p>
            <a:pPr>
              <a:defRPr/>
            </a:pPr>
            <a:fld id="{82A21BD7-BB93-3449-8C44-7104563EDB8B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8" r:id="rId1"/>
    <p:sldLayoutId id="2147484098" r:id="rId2"/>
    <p:sldLayoutId id="2147484109" r:id="rId3"/>
    <p:sldLayoutId id="2147484110" r:id="rId4"/>
    <p:sldLayoutId id="2147484099" r:id="rId5"/>
    <p:sldLayoutId id="2147484111" r:id="rId6"/>
    <p:sldLayoutId id="2147484100" r:id="rId7"/>
    <p:sldLayoutId id="2147484101" r:id="rId8"/>
    <p:sldLayoutId id="2147484102" r:id="rId9"/>
    <p:sldLayoutId id="2147484103" r:id="rId10"/>
    <p:sldLayoutId id="2147484104" r:id="rId11"/>
    <p:sldLayoutId id="2147484105" r:id="rId12"/>
    <p:sldLayoutId id="2147484106" r:id="rId13"/>
    <p:sldLayoutId id="214748410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accent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sz="22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685800" indent="-336550" algn="l" rtl="0" eaLnBrk="0" fontAlgn="base" hangingPunct="0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0"/>
        <a:buChar char="Ü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1035050" indent="-3492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sz="24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1371600" indent="-336550" algn="l" rtl="0" eaLnBrk="0" fontAlgn="base" hangingPunct="0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0"/>
        <a:buChar char="Ü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1720850" indent="-3492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14339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914400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F4E0B81F-D7A3-4C4E-B87A-4002638C0464}" type="datetime1">
              <a:rPr lang="es-CL"/>
              <a:pPr>
                <a:defRPr/>
              </a:pPr>
              <a:t>28-06-23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3FA837D1-5742-014F-B42A-0AE32E37B67E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4.jp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10" Type="http://schemas.openxmlformats.org/officeDocument/2006/relationships/image" Target="../media/image6.png"/><Relationship Id="rId4" Type="http://schemas.openxmlformats.org/officeDocument/2006/relationships/image" Target="../media/image31.JP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0.m4a"/><Relationship Id="rId7" Type="http://schemas.openxmlformats.org/officeDocument/2006/relationships/image" Target="../media/image39.png"/><Relationship Id="rId2" Type="http://schemas.microsoft.com/office/2007/relationships/media" Target="../media/media20.m4a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JP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2.JPG"/><Relationship Id="rId5" Type="http://schemas.openxmlformats.org/officeDocument/2006/relationships/image" Target="../media/image43.JPG"/><Relationship Id="rId4" Type="http://schemas.openxmlformats.org/officeDocument/2006/relationships/image" Target="../media/image44.png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6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6.pn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audio" Target="../media/media27.m4a"/><Relationship Id="rId7" Type="http://schemas.openxmlformats.org/officeDocument/2006/relationships/image" Target="../media/image32.JPG"/><Relationship Id="rId2" Type="http://schemas.microsoft.com/office/2007/relationships/media" Target="../media/media27.m4a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51.jpe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audio" Target="../media/media28.m4a"/><Relationship Id="rId7" Type="http://schemas.openxmlformats.org/officeDocument/2006/relationships/image" Target="../media/image55.JPG"/><Relationship Id="rId2" Type="http://schemas.microsoft.com/office/2007/relationships/media" Target="../media/media28.m4a"/><Relationship Id="rId1" Type="http://schemas.openxmlformats.org/officeDocument/2006/relationships/tags" Target="../tags/tag3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6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6.pn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6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6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603375"/>
          </a:xfrm>
        </p:spPr>
        <p:txBody>
          <a:bodyPr/>
          <a:lstStyle/>
          <a:p>
            <a:pPr eaLnBrk="1" hangingPunct="1"/>
            <a:r>
              <a:rPr lang="es-CL" sz="4000" dirty="0">
                <a:latin typeface="Calibri" charset="0"/>
                <a:ea typeface="ＭＳ Ｐゴシック" charset="0"/>
                <a:cs typeface="ＭＳ Ｐゴシック" charset="0"/>
              </a:rPr>
              <a:t>Fractura de Navicular y Cuboides</a:t>
            </a:r>
            <a:br>
              <a:rPr lang="es-CL" sz="4000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s-CL" sz="4000" dirty="0">
                <a:latin typeface="Calibri" charset="0"/>
                <a:ea typeface="ＭＳ Ｐゴシック" charset="0"/>
                <a:cs typeface="ＭＳ Ｐゴシック" charset="0"/>
              </a:rPr>
              <a:t>Lesión de Chopart</a:t>
            </a:r>
          </a:p>
        </p:txBody>
      </p:sp>
      <p:sp>
        <p:nvSpPr>
          <p:cNvPr id="27651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762000"/>
          </a:xfrm>
        </p:spPr>
        <p:txBody>
          <a:bodyPr/>
          <a:lstStyle/>
          <a:p>
            <a:pPr eaLnBrk="1" hangingPunct="1"/>
            <a:r>
              <a:rPr lang="es-CL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t>Dr Leonardo Lagos</a:t>
            </a:r>
          </a:p>
        </p:txBody>
      </p:sp>
      <p:pic>
        <p:nvPicPr>
          <p:cNvPr id="27652" name="Imagen 5" descr="Logo Mutu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99"/>
          <a:stretch>
            <a:fillRect/>
          </a:stretch>
        </p:blipFill>
        <p:spPr bwMode="auto">
          <a:xfrm>
            <a:off x="250825" y="5426075"/>
            <a:ext cx="208915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Imagen 2" descr="Logo Santa Marí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49" b="30692"/>
          <a:stretch>
            <a:fillRect/>
          </a:stretch>
        </p:blipFill>
        <p:spPr bwMode="auto">
          <a:xfrm>
            <a:off x="6227763" y="5429250"/>
            <a:ext cx="27305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8F976F2-5264-D147-A30F-FF48169A4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50" y="10677"/>
            <a:ext cx="952500" cy="14859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8C8165C-0D5C-DF43-A027-2D2254600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11"/>
    </mc:Choice>
    <mc:Fallback xmlns="">
      <p:transition spd="slow" advTm="19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ítulo 1"/>
          <p:cNvSpPr>
            <a:spLocks noGrp="1"/>
          </p:cNvSpPr>
          <p:nvPr>
            <p:ph type="title"/>
          </p:nvPr>
        </p:nvSpPr>
        <p:spPr>
          <a:xfrm>
            <a:off x="612775" y="333375"/>
            <a:ext cx="7918450" cy="788988"/>
          </a:xfrm>
        </p:spPr>
        <p:txBody>
          <a:bodyPr/>
          <a:lstStyle/>
          <a:p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Clínica</a:t>
            </a:r>
            <a:endParaRPr lang="es-ES_tradnl" dirty="0"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Marcador de contenido 2"/>
          <p:cNvSpPr>
            <a:spLocks noGrp="1"/>
          </p:cNvSpPr>
          <p:nvPr>
            <p:ph idx="1"/>
          </p:nvPr>
        </p:nvSpPr>
        <p:spPr>
          <a:xfrm>
            <a:off x="323528" y="1268760"/>
            <a:ext cx="7165975" cy="4356100"/>
          </a:xfrm>
        </p:spPr>
        <p:txBody>
          <a:bodyPr>
            <a:normAutofit/>
          </a:bodyPr>
          <a:lstStyle/>
          <a:p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ABC del trauma en contexto de alta energía</a:t>
            </a:r>
          </a:p>
          <a:p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Se confunde con lesiones de tobillo</a:t>
            </a:r>
          </a:p>
          <a:p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Dolor</a:t>
            </a:r>
          </a:p>
          <a:p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Equimosis</a:t>
            </a:r>
          </a:p>
          <a:p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Edema</a:t>
            </a:r>
          </a:p>
          <a:p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Estado partes blandas</a:t>
            </a:r>
          </a:p>
          <a:p>
            <a:r>
              <a:rPr lang="es-ES_tradnl" b="1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Alto índice sospecha</a:t>
            </a:r>
          </a:p>
          <a:p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ángulo 1">
            <a:extLst>
              <a:ext uri="{FF2B5EF4-FFF2-40B4-BE49-F238E27FC236}">
                <a16:creationId xmlns:a16="http://schemas.microsoft.com/office/drawing/2014/main" id="{95FBA903-7294-F748-9CC6-A6F1DD40B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985" y="6021288"/>
            <a:ext cx="3961071" cy="307777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Kutaish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H.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Eur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J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Orthop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Surg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Traumatol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, 2017.</a:t>
            </a:r>
          </a:p>
        </p:txBody>
      </p:sp>
      <p:pic>
        <p:nvPicPr>
          <p:cNvPr id="8" name="Picture 12" descr="DSC00039">
            <a:extLst>
              <a:ext uri="{FF2B5EF4-FFF2-40B4-BE49-F238E27FC236}">
                <a16:creationId xmlns:a16="http://schemas.microsoft.com/office/drawing/2014/main" id="{92E6DCC0-E8FF-8C43-B053-740199940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580" y="2420888"/>
            <a:ext cx="2604289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5FCC2D-205B-9B4D-A4CC-EF77B8CBF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2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02"/>
    </mc:Choice>
    <mc:Fallback xmlns="">
      <p:transition spd="slow" advTm="21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ítulo 1"/>
          <p:cNvSpPr>
            <a:spLocks noGrp="1"/>
          </p:cNvSpPr>
          <p:nvPr>
            <p:ph type="title"/>
          </p:nvPr>
        </p:nvSpPr>
        <p:spPr>
          <a:xfrm>
            <a:off x="612775" y="116632"/>
            <a:ext cx="7918450" cy="788987"/>
          </a:xfrm>
        </p:spPr>
        <p:txBody>
          <a:bodyPr/>
          <a:lstStyle/>
          <a:p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Imágenes </a:t>
            </a:r>
          </a:p>
        </p:txBody>
      </p:sp>
      <p:sp>
        <p:nvSpPr>
          <p:cNvPr id="32770" name="Marcador de contenido 2"/>
          <p:cNvSpPr>
            <a:spLocks noGrp="1"/>
          </p:cNvSpPr>
          <p:nvPr>
            <p:ph idx="1"/>
          </p:nvPr>
        </p:nvSpPr>
        <p:spPr>
          <a:xfrm>
            <a:off x="179512" y="915360"/>
            <a:ext cx="8005614" cy="1384300"/>
          </a:xfrm>
        </p:spPr>
        <p:txBody>
          <a:bodyPr/>
          <a:lstStyle/>
          <a:p>
            <a:r>
              <a:rPr lang="es-ES_tradnl" sz="2400" b="1" dirty="0" err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Rx</a:t>
            </a:r>
            <a:r>
              <a:rPr lang="es-ES_tradnl" sz="2400" b="1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pie AP lateral y oblicua</a:t>
            </a:r>
          </a:p>
          <a:p>
            <a:pPr lvl="1">
              <a:buFont typeface="Wingdings 2" charset="0"/>
              <a:buNone/>
            </a:pPr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Imagen normal de doble curva en</a:t>
            </a:r>
          </a:p>
          <a:p>
            <a:pPr lvl="1">
              <a:buFont typeface="Wingdings 2" charset="0"/>
              <a:buNone/>
            </a:pPr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articulación de </a:t>
            </a:r>
            <a:r>
              <a:rPr lang="es-ES_tradnl" dirty="0" err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Chopart</a:t>
            </a:r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C5BC00-6C34-7A49-B8E3-FE05B986F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13" y="2678030"/>
            <a:ext cx="5910901" cy="356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5">
            <a:extLst>
              <a:ext uri="{FF2B5EF4-FFF2-40B4-BE49-F238E27FC236}">
                <a16:creationId xmlns:a16="http://schemas.microsoft.com/office/drawing/2014/main" id="{8DC3D927-1BE3-F744-A413-82D9EDFF97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2259" r="52158" b="-1038"/>
          <a:stretch/>
        </p:blipFill>
        <p:spPr bwMode="auto">
          <a:xfrm>
            <a:off x="6804248" y="639468"/>
            <a:ext cx="1629392" cy="16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8BF7793-1C10-114D-BAB5-5B8E576E2C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40" r="20027" b="7740"/>
          <a:stretch/>
        </p:blipFill>
        <p:spPr>
          <a:xfrm>
            <a:off x="6444208" y="2492896"/>
            <a:ext cx="2254856" cy="393814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788E3A-64B7-1C4A-B9B9-9EABECEBB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64"/>
    </mc:Choice>
    <mc:Fallback xmlns="">
      <p:transition spd="slow" advTm="26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64866F7-B2F0-0240-A5EF-35743BBF71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982"/>
          <a:stretch/>
        </p:blipFill>
        <p:spPr>
          <a:xfrm>
            <a:off x="107504" y="116632"/>
            <a:ext cx="4488703" cy="43924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8A8A1D4-33A7-1149-9E1E-B1103B9FF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573016"/>
            <a:ext cx="4265960" cy="300134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E65C94-5DEB-2745-A816-211E97294AEB}"/>
              </a:ext>
            </a:extLst>
          </p:cNvPr>
          <p:cNvSpPr txBox="1"/>
          <p:nvPr/>
        </p:nvSpPr>
        <p:spPr>
          <a:xfrm>
            <a:off x="4716016" y="620688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Fractura proceso anterior calcaneo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59B435-9A14-CF41-AE43-E4EA48C441FD}"/>
              </a:ext>
            </a:extLst>
          </p:cNvPr>
          <p:cNvSpPr txBox="1"/>
          <p:nvPr/>
        </p:nvSpPr>
        <p:spPr>
          <a:xfrm>
            <a:off x="889327" y="5805264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Luxación dorsomedial Chopart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0DD233C-9073-9C41-90EE-B8C6B11E2C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9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04"/>
    </mc:Choice>
    <mc:Fallback xmlns="">
      <p:transition spd="slow" advTm="25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Marcador de contenido 2"/>
          <p:cNvSpPr>
            <a:spLocks noGrp="1"/>
          </p:cNvSpPr>
          <p:nvPr>
            <p:ph idx="1"/>
          </p:nvPr>
        </p:nvSpPr>
        <p:spPr>
          <a:xfrm>
            <a:off x="183988" y="332656"/>
            <a:ext cx="7844396" cy="1296144"/>
          </a:xfrm>
        </p:spPr>
        <p:txBody>
          <a:bodyPr>
            <a:normAutofit fontScale="92500" lnSpcReduction="20000"/>
          </a:bodyPr>
          <a:lstStyle/>
          <a:p>
            <a:r>
              <a:rPr lang="es-ES_tradnl" sz="2400" b="1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TAC</a:t>
            </a:r>
          </a:p>
          <a:p>
            <a:pPr lvl="1"/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Fundamental para descartar fracturas asociadas y definir patrón de fracturas ya vistas en </a:t>
            </a:r>
            <a:r>
              <a:rPr lang="es-ES_tradnl" dirty="0" err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Rx</a:t>
            </a:r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80% de información adicional</a:t>
            </a:r>
          </a:p>
          <a:p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EB170B6-3F40-BB4C-895E-B8430B1547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7" t="11341" b="14563"/>
          <a:stretch/>
        </p:blipFill>
        <p:spPr>
          <a:xfrm>
            <a:off x="366647" y="2060848"/>
            <a:ext cx="4542181" cy="273630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DB7F205-BA03-B44E-8F54-CA0A05E514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01" t="32150" r="19200" b="3801"/>
          <a:stretch/>
        </p:blipFill>
        <p:spPr>
          <a:xfrm>
            <a:off x="5220072" y="2204864"/>
            <a:ext cx="3456384" cy="4392488"/>
          </a:xfrm>
          <a:prstGeom prst="rect">
            <a:avLst/>
          </a:prstGeom>
        </p:spPr>
      </p:pic>
      <p:sp>
        <p:nvSpPr>
          <p:cNvPr id="13" name="Rectángulo 1">
            <a:extLst>
              <a:ext uri="{FF2B5EF4-FFF2-40B4-BE49-F238E27FC236}">
                <a16:creationId xmlns:a16="http://schemas.microsoft.com/office/drawing/2014/main" id="{FE5A8A1B-0DA4-EC46-8FB6-9F78360C6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647" y="6289575"/>
            <a:ext cx="3455987" cy="307777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Rammelt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S. Foot Ankle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Clin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, 2017.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247AC8-FA9D-304E-B4EC-21CC822CFD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5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70"/>
    </mc:Choice>
    <mc:Fallback xmlns="">
      <p:transition spd="slow" advTm="32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4D427263-5B5D-F34B-AADB-5F1F6BDD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2088"/>
            <a:ext cx="8375650" cy="788987"/>
          </a:xfrm>
        </p:spPr>
        <p:txBody>
          <a:bodyPr/>
          <a:lstStyle/>
          <a:p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Tratamiento ortopédico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F5A3AF6-4F4E-4142-968D-C4A24856A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5328592" cy="2371787"/>
          </a:xfr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pPr algn="just"/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Esguinces</a:t>
            </a:r>
          </a:p>
          <a:p>
            <a:pPr algn="just"/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Luxaciones estables post reducción</a:t>
            </a:r>
          </a:p>
          <a:p>
            <a:pPr algn="just"/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Fracturas avulsivas</a:t>
            </a:r>
          </a:p>
          <a:p>
            <a:pPr marL="0" indent="0" algn="just">
              <a:buNone/>
            </a:pPr>
            <a:r>
              <a:rPr lang="es-ES_tradnl" sz="1800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Bota de marcha con carga según tolerancia por 6 semanas</a:t>
            </a:r>
          </a:p>
          <a:p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04688E80-AA9E-684A-98FD-D97BE7FCF33F}"/>
              </a:ext>
            </a:extLst>
          </p:cNvPr>
          <p:cNvSpPr txBox="1">
            <a:spLocks/>
          </p:cNvSpPr>
          <p:nvPr/>
        </p:nvSpPr>
        <p:spPr bwMode="auto">
          <a:xfrm>
            <a:off x="323528" y="4293096"/>
            <a:ext cx="5184576" cy="13681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75000"/>
                <a:alpha val="96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ts val="22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charset="0"/>
              <a:buChar char="Ü"/>
              <a:defRPr sz="22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49FBF"/>
              </a:buClr>
              <a:buSzPct val="90000"/>
              <a:buFont typeface="Wingdings 2" charset="0"/>
              <a:buChar char="Ü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charset="0"/>
              <a:buChar char="Ü"/>
              <a:defRPr sz="24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49FBF"/>
              </a:buClr>
              <a:buSzPct val="90000"/>
              <a:buFont typeface="Wingdings 2" charset="0"/>
              <a:buChar char="Ü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charset="0"/>
              <a:buChar char="Ü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400"/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Fracturas no desplazadas (TAC)</a:t>
            </a:r>
          </a:p>
          <a:p>
            <a:pPr marL="0" indent="0" algn="just" defTabSz="914400">
              <a:buFont typeface="Wingdings 2" charset="0"/>
              <a:buNone/>
            </a:pPr>
            <a:r>
              <a:rPr lang="es-ES_tradnl" sz="1800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Bota de marcha sin carga por 6 semanas, luego carga según tolerancia</a:t>
            </a:r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pPr algn="just" defTabSz="914400"/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6D14F7E-0D5D-0845-89D3-27542B077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981075"/>
            <a:ext cx="1765536" cy="266724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8633A24-010B-AF48-813F-B97A7C244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4149080"/>
            <a:ext cx="3058620" cy="1725706"/>
          </a:xfrm>
          <a:prstGeom prst="rect">
            <a:avLst/>
          </a:prstGeom>
        </p:spPr>
      </p:pic>
      <p:sp>
        <p:nvSpPr>
          <p:cNvPr id="14" name="Rectángulo 1">
            <a:extLst>
              <a:ext uri="{FF2B5EF4-FFF2-40B4-BE49-F238E27FC236}">
                <a16:creationId xmlns:a16="http://schemas.microsoft.com/office/drawing/2014/main" id="{9B73C67C-D0D4-774C-9AC8-9D0054D41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82" y="6070334"/>
            <a:ext cx="3053225" cy="630942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Marshall D. Foot Ankle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Surg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, 2019.</a:t>
            </a:r>
          </a:p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Rammelt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S. Foot Ankle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Clin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, 2017.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9275683-797D-4F46-8E79-A0A3399D70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78"/>
    </mc:Choice>
    <mc:Fallback xmlns="">
      <p:transition spd="slow" advTm="47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4D427263-5B5D-F34B-AADB-5F1F6BDD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2088"/>
            <a:ext cx="8375650" cy="788987"/>
          </a:xfrm>
        </p:spPr>
        <p:txBody>
          <a:bodyPr/>
          <a:lstStyle/>
          <a:p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Tratamiento quirúrgico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F5A3AF6-4F4E-4142-968D-C4A24856A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3383" y="1196752"/>
            <a:ext cx="1728192" cy="504056"/>
          </a:xfr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_tradnl" sz="2400" b="1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Objetivos</a:t>
            </a:r>
          </a:p>
          <a:p>
            <a:pPr marL="0" indent="0">
              <a:buNone/>
            </a:pPr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04688E80-AA9E-684A-98FD-D97BE7FCF33F}"/>
              </a:ext>
            </a:extLst>
          </p:cNvPr>
          <p:cNvSpPr txBox="1">
            <a:spLocks/>
          </p:cNvSpPr>
          <p:nvPr/>
        </p:nvSpPr>
        <p:spPr bwMode="auto">
          <a:xfrm>
            <a:off x="3216226" y="2126553"/>
            <a:ext cx="5616624" cy="27116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75000"/>
                <a:alpha val="96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ts val="22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charset="0"/>
              <a:buChar char="Ü"/>
              <a:defRPr sz="22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49FBF"/>
              </a:buClr>
              <a:buSzPct val="90000"/>
              <a:buFont typeface="Wingdings 2" charset="0"/>
              <a:buChar char="Ü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charset="0"/>
              <a:buChar char="Ü"/>
              <a:defRPr sz="24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49FBF"/>
              </a:buClr>
              <a:buSzPct val="90000"/>
              <a:buFont typeface="Wingdings 2" charset="0"/>
              <a:buChar char="Ü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charset="0"/>
              <a:buChar char="Ü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400"/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Mantener columna medial</a:t>
            </a:r>
          </a:p>
          <a:p>
            <a:pPr algn="just" defTabSz="914400"/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Mantener columna lateral</a:t>
            </a:r>
          </a:p>
          <a:p>
            <a:pPr algn="just" defTabSz="914400"/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Estabilidad articular</a:t>
            </a:r>
          </a:p>
          <a:p>
            <a:pPr algn="just" defTabSz="914400"/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Reducción articular</a:t>
            </a:r>
          </a:p>
          <a:p>
            <a:pPr lvl="1" algn="just" defTabSz="914400"/>
            <a:r>
              <a:rPr lang="es-ES_tradnl" sz="1900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Más de 2 mm desplazamiento</a:t>
            </a:r>
          </a:p>
          <a:p>
            <a:pPr lvl="1" algn="just" defTabSz="914400"/>
            <a:r>
              <a:rPr lang="es-ES_tradnl" sz="1900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Más de 1 mm en navicular</a:t>
            </a:r>
          </a:p>
          <a:p>
            <a:pPr lvl="1" algn="just" defTabSz="914400"/>
            <a:r>
              <a:rPr lang="es-ES_tradnl" sz="1900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Más importante en columna medial</a:t>
            </a:r>
          </a:p>
          <a:p>
            <a:pPr algn="just" defTabSz="914400"/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ángulo 1">
            <a:extLst>
              <a:ext uri="{FF2B5EF4-FFF2-40B4-BE49-F238E27FC236}">
                <a16:creationId xmlns:a16="http://schemas.microsoft.com/office/drawing/2014/main" id="{9B73C67C-D0D4-774C-9AC8-9D0054D41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960" y="5589240"/>
            <a:ext cx="4620890" cy="954107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Kutaish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H.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Eur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J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Orthop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Surg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Traumatol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, 2017</a:t>
            </a:r>
          </a:p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Rammelt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S. Foot Ankle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Clin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, 2017.</a:t>
            </a:r>
          </a:p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Swords M. Foot Ankle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Clin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, 2008.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883B348-4AB7-174D-BAAF-5EDC123844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11" r="1294" b="17021"/>
          <a:stretch/>
        </p:blipFill>
        <p:spPr>
          <a:xfrm rot="16200000">
            <a:off x="-1218541" y="2728478"/>
            <a:ext cx="5466406" cy="211492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9FF860-34AD-3441-9C5D-571CF58A9E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7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3"/>
    </mc:Choice>
    <mc:Fallback xmlns="">
      <p:transition spd="slow" advTm="35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4">
            <a:extLst>
              <a:ext uri="{FF2B5EF4-FFF2-40B4-BE49-F238E27FC236}">
                <a16:creationId xmlns:a16="http://schemas.microsoft.com/office/drawing/2014/main" id="{AD97E44C-8816-4F44-A5EF-88F40724C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38" y="1844824"/>
            <a:ext cx="7165975" cy="4279900"/>
          </a:xfrm>
        </p:spPr>
        <p:txBody>
          <a:bodyPr>
            <a:normAutofit lnSpcReduction="10000"/>
          </a:bodyPr>
          <a:lstStyle/>
          <a:p>
            <a:r>
              <a:rPr lang="es-ES_tradnl" altLang="es-CL" sz="24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Manejo precoz</a:t>
            </a:r>
          </a:p>
          <a:p>
            <a:pPr lvl="1"/>
            <a:r>
              <a:rPr lang="es-ES_tradnl" altLang="es-CL" dirty="0">
                <a:solidFill>
                  <a:schemeClr val="bg1"/>
                </a:solidFill>
                <a:ea typeface="ＭＳ Ｐゴシック" panose="020B0600070205080204" pitchFamily="34" charset="-128"/>
              </a:rPr>
              <a:t>Reducción cerrada</a:t>
            </a:r>
          </a:p>
          <a:p>
            <a:pPr lvl="1"/>
            <a:r>
              <a:rPr lang="es-ES_tradnl" altLang="es-CL" dirty="0">
                <a:solidFill>
                  <a:schemeClr val="bg1"/>
                </a:solidFill>
                <a:ea typeface="ＭＳ Ｐゴシック" panose="020B0600070205080204" pitchFamily="34" charset="-128"/>
              </a:rPr>
              <a:t>Inmovilización </a:t>
            </a:r>
          </a:p>
          <a:p>
            <a:pPr lvl="1"/>
            <a:r>
              <a:rPr lang="es-ES_tradnl" altLang="es-CL" dirty="0">
                <a:solidFill>
                  <a:schemeClr val="bg1"/>
                </a:solidFill>
                <a:ea typeface="ＭＳ Ｐゴシック" panose="020B0600070205080204" pitchFamily="34" charset="-128"/>
              </a:rPr>
              <a:t>Aseo quirúrgico</a:t>
            </a:r>
          </a:p>
          <a:p>
            <a:pPr lvl="1"/>
            <a:r>
              <a:rPr lang="es-ES_tradnl" altLang="es-CL" dirty="0">
                <a:solidFill>
                  <a:schemeClr val="bg1"/>
                </a:solidFill>
                <a:ea typeface="ＭＳ Ｐゴシック" panose="020B0600070205080204" pitchFamily="34" charset="-128"/>
              </a:rPr>
              <a:t>Fijación externa temporal</a:t>
            </a:r>
          </a:p>
          <a:p>
            <a:pPr lvl="1"/>
            <a:r>
              <a:rPr lang="es-ES_tradnl" altLang="es-CL" dirty="0">
                <a:solidFill>
                  <a:schemeClr val="bg1"/>
                </a:solidFill>
                <a:ea typeface="ＭＳ Ｐゴシック" panose="020B0600070205080204" pitchFamily="34" charset="-128"/>
              </a:rPr>
              <a:t>Fijación interna inmediata</a:t>
            </a:r>
          </a:p>
          <a:p>
            <a:pPr lvl="1"/>
            <a:r>
              <a:rPr lang="es-ES_tradnl" altLang="es-CL" dirty="0">
                <a:solidFill>
                  <a:schemeClr val="bg1"/>
                </a:solidFill>
                <a:ea typeface="ＭＳ Ｐゴシック" panose="020B0600070205080204" pitchFamily="34" charset="-128"/>
              </a:rPr>
              <a:t>Fijación externa </a:t>
            </a:r>
            <a:r>
              <a:rPr lang="es-ES_tradnl" altLang="es-CL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definitva</a:t>
            </a:r>
            <a:r>
              <a:rPr lang="es-ES_tradnl" altLang="es-CL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?</a:t>
            </a:r>
          </a:p>
          <a:p>
            <a:pPr lvl="1"/>
            <a:endParaRPr lang="es-ES_tradnl" altLang="es-CL" dirty="0">
              <a:ea typeface="ＭＳ Ｐゴシック" panose="020B0600070205080204" pitchFamily="34" charset="-128"/>
            </a:endParaRPr>
          </a:p>
          <a:p>
            <a:r>
              <a:rPr lang="es-ES_tradnl" altLang="es-CL" sz="24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Manejo quirúrgico definitivo</a:t>
            </a:r>
          </a:p>
          <a:p>
            <a:pPr lvl="1"/>
            <a:r>
              <a:rPr lang="es-ES_tradnl" altLang="es-CL" dirty="0">
                <a:solidFill>
                  <a:schemeClr val="bg1"/>
                </a:solidFill>
                <a:ea typeface="ＭＳ Ｐゴシック" panose="020B0600070205080204" pitchFamily="34" charset="-128"/>
              </a:rPr>
              <a:t>RA FI</a:t>
            </a:r>
          </a:p>
          <a:p>
            <a:pPr lvl="1"/>
            <a:r>
              <a:rPr lang="es-ES_tradnl" altLang="es-CL" dirty="0">
                <a:solidFill>
                  <a:schemeClr val="bg1"/>
                </a:solidFill>
                <a:ea typeface="ＭＳ Ｐゴシック" panose="020B0600070205080204" pitchFamily="34" charset="-128"/>
              </a:rPr>
              <a:t>1 – 2 semanas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BEE3349B-C495-294A-A65E-7052266FC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2088"/>
            <a:ext cx="8375650" cy="788987"/>
          </a:xfrm>
        </p:spPr>
        <p:txBody>
          <a:bodyPr/>
          <a:lstStyle/>
          <a:p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Etapas de tratamiento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609AE07C-0D08-7B4A-83AA-E32F2AE66BD5}"/>
              </a:ext>
            </a:extLst>
          </p:cNvPr>
          <p:cNvSpPr txBox="1">
            <a:spLocks/>
          </p:cNvSpPr>
          <p:nvPr/>
        </p:nvSpPr>
        <p:spPr bwMode="auto">
          <a:xfrm>
            <a:off x="755576" y="1124744"/>
            <a:ext cx="7776864" cy="4320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ts val="22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charset="0"/>
              <a:buChar char="Ü"/>
              <a:defRPr sz="22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49FBF"/>
              </a:buClr>
              <a:buSzPct val="90000"/>
              <a:buFont typeface="Wingdings 2" charset="0"/>
              <a:buChar char="Ü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charset="0"/>
              <a:buChar char="Ü"/>
              <a:defRPr sz="24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49FBF"/>
              </a:buClr>
              <a:buSzPct val="90000"/>
              <a:buFont typeface="Wingdings 2" charset="0"/>
              <a:buChar char="Ü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charset="0"/>
              <a:buChar char="Ü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Font typeface="Wingdings 2" charset="0"/>
              <a:buNone/>
            </a:pPr>
            <a:r>
              <a:rPr lang="es-ES_tradnl" sz="2100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Depende del patrón de lesión y estado partes blandas</a:t>
            </a:r>
          </a:p>
          <a:p>
            <a:pPr marL="0" indent="0" defTabSz="914400">
              <a:buFont typeface="Wingdings 2" charset="0"/>
              <a:buNone/>
            </a:pPr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pPr defTabSz="914400"/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lecha derecha 5">
            <a:extLst>
              <a:ext uri="{FF2B5EF4-FFF2-40B4-BE49-F238E27FC236}">
                <a16:creationId xmlns:a16="http://schemas.microsoft.com/office/drawing/2014/main" id="{B9841803-D878-0A45-BA2C-645BAFBC5FB7}"/>
              </a:ext>
            </a:extLst>
          </p:cNvPr>
          <p:cNvSpPr/>
          <p:nvPr/>
        </p:nvSpPr>
        <p:spPr>
          <a:xfrm>
            <a:off x="4985113" y="3119755"/>
            <a:ext cx="1296144" cy="41175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1586636-3533-C644-9BC8-EE60DF6FD3C4}"/>
              </a:ext>
            </a:extLst>
          </p:cNvPr>
          <p:cNvSpPr txBox="1"/>
          <p:nvPr/>
        </p:nvSpPr>
        <p:spPr>
          <a:xfrm>
            <a:off x="6478346" y="3140968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Manejo de Urgencia</a:t>
            </a:r>
          </a:p>
        </p:txBody>
      </p:sp>
      <p:sp>
        <p:nvSpPr>
          <p:cNvPr id="8" name="Cerrar llave 7">
            <a:extLst>
              <a:ext uri="{FF2B5EF4-FFF2-40B4-BE49-F238E27FC236}">
                <a16:creationId xmlns:a16="http://schemas.microsoft.com/office/drawing/2014/main" id="{F4F8B401-BEB2-F645-9E35-DD92F9C3A9B9}"/>
              </a:ext>
            </a:extLst>
          </p:cNvPr>
          <p:cNvSpPr/>
          <p:nvPr/>
        </p:nvSpPr>
        <p:spPr>
          <a:xfrm>
            <a:off x="4283968" y="2996952"/>
            <a:ext cx="504056" cy="66038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9" name="Imagen 5">
            <a:extLst>
              <a:ext uri="{FF2B5EF4-FFF2-40B4-BE49-F238E27FC236}">
                <a16:creationId xmlns:a16="http://schemas.microsoft.com/office/drawing/2014/main" id="{97E771F5-3382-1146-B1D6-9AE3ACB6F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252" y="3779237"/>
            <a:ext cx="1739188" cy="263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ángulo 1">
            <a:extLst>
              <a:ext uri="{FF2B5EF4-FFF2-40B4-BE49-F238E27FC236}">
                <a16:creationId xmlns:a16="http://schemas.microsoft.com/office/drawing/2014/main" id="{ACB51A1C-5F84-A044-9BE2-AD0B035F6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8962" y="6097285"/>
            <a:ext cx="3409384" cy="630942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Swords M. Foot Ankle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Clin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, 2008.</a:t>
            </a:r>
          </a:p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DiGiovanni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Ch. Foot Ankle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Clin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, 2004.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9E1F379-E5D5-F742-8FBD-53DE72499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85"/>
    </mc:Choice>
    <mc:Fallback xmlns="">
      <p:transition spd="slow" advTm="40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78DE608C-8345-D440-AC86-DCA5DBB24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2088"/>
            <a:ext cx="8375650" cy="788987"/>
          </a:xfrm>
        </p:spPr>
        <p:txBody>
          <a:bodyPr/>
          <a:lstStyle/>
          <a:p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Manejo de Urgencia</a:t>
            </a:r>
          </a:p>
        </p:txBody>
      </p:sp>
      <p:sp>
        <p:nvSpPr>
          <p:cNvPr id="12" name="Marcador de contenido 4">
            <a:extLst>
              <a:ext uri="{FF2B5EF4-FFF2-40B4-BE49-F238E27FC236}">
                <a16:creationId xmlns:a16="http://schemas.microsoft.com/office/drawing/2014/main" id="{CB95355D-1398-8A44-BA3D-E1C8C653F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50189"/>
            <a:ext cx="4591948" cy="2520280"/>
          </a:xfrm>
        </p:spPr>
        <p:txBody>
          <a:bodyPr>
            <a:normAutofit/>
          </a:bodyPr>
          <a:lstStyle/>
          <a:p>
            <a:r>
              <a:rPr lang="es-ES_tradnl" altLang="es-CL" dirty="0">
                <a:solidFill>
                  <a:schemeClr val="bg1"/>
                </a:solidFill>
                <a:ea typeface="ＭＳ Ｐゴシック" panose="020B0600070205080204" pitchFamily="34" charset="-128"/>
              </a:rPr>
              <a:t>Fractura expuesta</a:t>
            </a:r>
          </a:p>
          <a:p>
            <a:r>
              <a:rPr lang="es-ES_tradnl" altLang="es-CL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Sindrome</a:t>
            </a:r>
            <a:r>
              <a:rPr lang="es-ES_tradnl" altLang="es-CL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s-ES_tradnl" altLang="es-CL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compartimental</a:t>
            </a:r>
            <a:endParaRPr lang="es-ES_tradnl" altLang="es-CL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r>
              <a:rPr lang="es-ES_tradnl" altLang="es-CL" dirty="0">
                <a:solidFill>
                  <a:schemeClr val="bg1"/>
                </a:solidFill>
                <a:ea typeface="ＭＳ Ｐゴシック" panose="020B0600070205080204" pitchFamily="34" charset="-128"/>
              </a:rPr>
              <a:t>Luxación irreductible</a:t>
            </a:r>
          </a:p>
          <a:p>
            <a:r>
              <a:rPr lang="es-ES_tradnl" altLang="es-CL" dirty="0">
                <a:solidFill>
                  <a:schemeClr val="bg1"/>
                </a:solidFill>
                <a:ea typeface="ＭＳ Ｐゴシック" panose="020B0600070205080204" pitchFamily="34" charset="-128"/>
              </a:rPr>
              <a:t>Partes blandas mala calidad</a:t>
            </a: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57D2B35F-503B-174E-9D74-8A584F9FD1E2}"/>
              </a:ext>
            </a:extLst>
          </p:cNvPr>
          <p:cNvSpPr txBox="1">
            <a:spLocks/>
          </p:cNvSpPr>
          <p:nvPr/>
        </p:nvSpPr>
        <p:spPr bwMode="auto">
          <a:xfrm>
            <a:off x="6024538" y="1700808"/>
            <a:ext cx="2808312" cy="12241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75000"/>
                <a:alpha val="96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ts val="22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charset="0"/>
              <a:buChar char="Ü"/>
              <a:defRPr sz="22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49FBF"/>
              </a:buClr>
              <a:buSzPct val="90000"/>
              <a:buFont typeface="Wingdings 2" charset="0"/>
              <a:buChar char="Ü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charset="0"/>
              <a:buChar char="Ü"/>
              <a:defRPr sz="24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49FBF"/>
              </a:buClr>
              <a:buSzPct val="90000"/>
              <a:buFont typeface="Wingdings 2" charset="0"/>
              <a:buChar char="Ü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charset="0"/>
              <a:buChar char="Ü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400"/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Fijación externa</a:t>
            </a:r>
          </a:p>
          <a:p>
            <a:pPr algn="just" defTabSz="914400"/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Agujas </a:t>
            </a:r>
            <a:r>
              <a:rPr lang="es-ES_tradnl" dirty="0" err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kischner</a:t>
            </a:r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pPr algn="just" defTabSz="914400"/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lecha derecha 5">
            <a:extLst>
              <a:ext uri="{FF2B5EF4-FFF2-40B4-BE49-F238E27FC236}">
                <a16:creationId xmlns:a16="http://schemas.microsoft.com/office/drawing/2014/main" id="{160301E8-CC21-3F4B-9665-8E9FF2E79778}"/>
              </a:ext>
            </a:extLst>
          </p:cNvPr>
          <p:cNvSpPr/>
          <p:nvPr/>
        </p:nvSpPr>
        <p:spPr>
          <a:xfrm>
            <a:off x="4499992" y="2132856"/>
            <a:ext cx="1080120" cy="360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697257F-C179-FD4D-96CB-704C47EE7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212976"/>
            <a:ext cx="2540868" cy="338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3">
            <a:extLst>
              <a:ext uri="{FF2B5EF4-FFF2-40B4-BE49-F238E27FC236}">
                <a16:creationId xmlns:a16="http://schemas.microsoft.com/office/drawing/2014/main" id="{385002B8-9ED9-D043-9FCB-85BB0CF512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95" y="3573016"/>
            <a:ext cx="2344139" cy="29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F65399-42D2-F146-8290-B9F784A27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96"/>
    </mc:Choice>
    <mc:Fallback xmlns="">
      <p:transition spd="slow" advTm="39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78DE608C-8345-D440-AC86-DCA5DBB24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2088"/>
            <a:ext cx="8375650" cy="788987"/>
          </a:xfrm>
        </p:spPr>
        <p:txBody>
          <a:bodyPr/>
          <a:lstStyle/>
          <a:p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OTS definitiva</a:t>
            </a:r>
          </a:p>
        </p:txBody>
      </p:sp>
      <p:sp>
        <p:nvSpPr>
          <p:cNvPr id="12" name="Marcador de contenido 4">
            <a:extLst>
              <a:ext uri="{FF2B5EF4-FFF2-40B4-BE49-F238E27FC236}">
                <a16:creationId xmlns:a16="http://schemas.microsoft.com/office/drawing/2014/main" id="{CB95355D-1398-8A44-BA3D-E1C8C653F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592" y="1052736"/>
            <a:ext cx="3096344" cy="4799092"/>
          </a:xfrm>
        </p:spPr>
        <p:txBody>
          <a:bodyPr>
            <a:normAutofit/>
          </a:bodyPr>
          <a:lstStyle/>
          <a:p>
            <a:r>
              <a:rPr lang="es-ES_tradnl" altLang="es-CL" dirty="0">
                <a:solidFill>
                  <a:schemeClr val="bg1"/>
                </a:solidFill>
                <a:ea typeface="ＭＳ Ｐゴシック" panose="020B0600070205080204" pitchFamily="34" charset="-128"/>
              </a:rPr>
              <a:t>Tornillos</a:t>
            </a:r>
          </a:p>
          <a:p>
            <a:endParaRPr lang="es-ES_tradnl" altLang="es-CL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r>
              <a:rPr lang="es-ES_tradnl" altLang="es-CL" dirty="0">
                <a:solidFill>
                  <a:schemeClr val="bg1"/>
                </a:solidFill>
                <a:ea typeface="ＭＳ Ｐゴシック" panose="020B0600070205080204" pitchFamily="34" charset="-128"/>
              </a:rPr>
              <a:t>Placas</a:t>
            </a:r>
          </a:p>
          <a:p>
            <a:endParaRPr lang="es-ES_tradnl" altLang="es-CL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r>
              <a:rPr lang="es-ES_tradnl" altLang="es-CL" dirty="0">
                <a:solidFill>
                  <a:schemeClr val="bg1"/>
                </a:solidFill>
                <a:ea typeface="ＭＳ Ｐゴシック" panose="020B0600070205080204" pitchFamily="34" charset="-128"/>
              </a:rPr>
              <a:t>Placas “puente” </a:t>
            </a:r>
          </a:p>
          <a:p>
            <a:endParaRPr lang="es-ES_tradnl" altLang="es-CL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r>
              <a:rPr lang="es-ES_tradnl" altLang="es-CL" dirty="0">
                <a:solidFill>
                  <a:schemeClr val="bg1"/>
                </a:solidFill>
                <a:ea typeface="ＭＳ Ｐゴシック" panose="020B0600070205080204" pitchFamily="34" charset="-128"/>
              </a:rPr>
              <a:t>Fijador externo ?</a:t>
            </a:r>
          </a:p>
        </p:txBody>
      </p:sp>
      <p:sp>
        <p:nvSpPr>
          <p:cNvPr id="8" name="Flecha derecha 7">
            <a:extLst>
              <a:ext uri="{FF2B5EF4-FFF2-40B4-BE49-F238E27FC236}">
                <a16:creationId xmlns:a16="http://schemas.microsoft.com/office/drawing/2014/main" id="{0D8B8882-3D6C-D545-A0DC-9193B21DB3BD}"/>
              </a:ext>
            </a:extLst>
          </p:cNvPr>
          <p:cNvSpPr/>
          <p:nvPr/>
        </p:nvSpPr>
        <p:spPr>
          <a:xfrm>
            <a:off x="3671900" y="1191221"/>
            <a:ext cx="1080120" cy="36004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Flecha derecha 9">
            <a:extLst>
              <a:ext uri="{FF2B5EF4-FFF2-40B4-BE49-F238E27FC236}">
                <a16:creationId xmlns:a16="http://schemas.microsoft.com/office/drawing/2014/main" id="{2B5486F3-DADB-CE43-BAA1-3451E855C523}"/>
              </a:ext>
            </a:extLst>
          </p:cNvPr>
          <p:cNvSpPr/>
          <p:nvPr/>
        </p:nvSpPr>
        <p:spPr>
          <a:xfrm>
            <a:off x="3667649" y="2380657"/>
            <a:ext cx="1080120" cy="36004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Flecha derecha 10">
            <a:extLst>
              <a:ext uri="{FF2B5EF4-FFF2-40B4-BE49-F238E27FC236}">
                <a16:creationId xmlns:a16="http://schemas.microsoft.com/office/drawing/2014/main" id="{D3113DAA-ECC4-9543-8023-9ADF2F9707B7}"/>
              </a:ext>
            </a:extLst>
          </p:cNvPr>
          <p:cNvSpPr/>
          <p:nvPr/>
        </p:nvSpPr>
        <p:spPr>
          <a:xfrm>
            <a:off x="3676151" y="4026074"/>
            <a:ext cx="1080120" cy="36004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Cerrar llave 1">
            <a:extLst>
              <a:ext uri="{FF2B5EF4-FFF2-40B4-BE49-F238E27FC236}">
                <a16:creationId xmlns:a16="http://schemas.microsoft.com/office/drawing/2014/main" id="{17A774AE-3C4F-2E42-86AD-4460BF2330D6}"/>
              </a:ext>
            </a:extLst>
          </p:cNvPr>
          <p:cNvSpPr/>
          <p:nvPr/>
        </p:nvSpPr>
        <p:spPr>
          <a:xfrm>
            <a:off x="2790720" y="3452282"/>
            <a:ext cx="432048" cy="1704910"/>
          </a:xfrm>
          <a:prstGeom prst="rightBrac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Marcador de contenido 4">
            <a:extLst>
              <a:ext uri="{FF2B5EF4-FFF2-40B4-BE49-F238E27FC236}">
                <a16:creationId xmlns:a16="http://schemas.microsoft.com/office/drawing/2014/main" id="{09B235F6-6D3A-6249-8E7B-00B96038C45B}"/>
              </a:ext>
            </a:extLst>
          </p:cNvPr>
          <p:cNvSpPr txBox="1">
            <a:spLocks/>
          </p:cNvSpPr>
          <p:nvPr/>
        </p:nvSpPr>
        <p:spPr bwMode="auto">
          <a:xfrm>
            <a:off x="5899896" y="1052736"/>
            <a:ext cx="2475550" cy="4799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ts val="22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charset="0"/>
              <a:buChar char="Ü"/>
              <a:defRPr sz="22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49FBF"/>
              </a:buClr>
              <a:buSzPct val="90000"/>
              <a:buFont typeface="Wingdings 2" charset="0"/>
              <a:buChar char="Ü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charset="0"/>
              <a:buChar char="Ü"/>
              <a:defRPr sz="24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49FBF"/>
              </a:buClr>
              <a:buSzPct val="90000"/>
              <a:buFont typeface="Wingdings 2" charset="0"/>
              <a:buChar char="Ü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charset="0"/>
              <a:buChar char="Ü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s-ES_tradnl" altLang="es-CL" dirty="0">
                <a:solidFill>
                  <a:schemeClr val="bg1"/>
                </a:solidFill>
                <a:ea typeface="ＭＳ Ｐゴシック" panose="020B0600070205080204" pitchFamily="34" charset="-128"/>
              </a:rPr>
              <a:t>Rasgos simples</a:t>
            </a:r>
          </a:p>
          <a:p>
            <a:pPr defTabSz="914400"/>
            <a:endParaRPr lang="es-ES_tradnl" altLang="es-CL" sz="16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pPr marL="0" indent="0" defTabSz="914400">
              <a:buNone/>
            </a:pPr>
            <a:r>
              <a:rPr lang="es-ES_tradnl" altLang="es-CL" dirty="0">
                <a:solidFill>
                  <a:schemeClr val="bg1"/>
                </a:solidFill>
                <a:ea typeface="ＭＳ Ｐゴシック" panose="020B0600070205080204" pitchFamily="34" charset="-128"/>
              </a:rPr>
              <a:t>Rasgos con </a:t>
            </a:r>
            <a:r>
              <a:rPr lang="es-ES_tradnl" altLang="es-CL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conminución</a:t>
            </a:r>
            <a:endParaRPr lang="es-ES_tradnl" altLang="es-CL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pPr marL="0" indent="0" defTabSz="914400">
              <a:buNone/>
            </a:pPr>
            <a:endParaRPr lang="es-ES_tradnl" altLang="es-CL" sz="12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pPr marL="0" indent="0" defTabSz="914400">
              <a:buNone/>
            </a:pPr>
            <a:r>
              <a:rPr lang="es-ES_tradnl" altLang="es-CL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Conminución</a:t>
            </a:r>
            <a:r>
              <a:rPr lang="es-ES_tradnl" altLang="es-CL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extrema: “bolsa de huesos”</a:t>
            </a:r>
          </a:p>
        </p:txBody>
      </p:sp>
      <p:sp>
        <p:nvSpPr>
          <p:cNvPr id="17" name="Rectángulo 1">
            <a:extLst>
              <a:ext uri="{FF2B5EF4-FFF2-40B4-BE49-F238E27FC236}">
                <a16:creationId xmlns:a16="http://schemas.microsoft.com/office/drawing/2014/main" id="{F3035B0E-7081-D64A-93FC-046D02EB8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381" y="5727117"/>
            <a:ext cx="4620890" cy="954107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Kutaish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H.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Eur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J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Orthop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Surg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Traumatol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, 2017</a:t>
            </a:r>
          </a:p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Rammelt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S. Foot Ankle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Clin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, 2017.</a:t>
            </a:r>
          </a:p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Iliopoulos E.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Orthopaedics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and Trauma, 2018.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2AC93784-C3DB-6A45-917A-84B168A4B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4898681"/>
            <a:ext cx="2105677" cy="190629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918261-0B34-0140-80BA-24F23357F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3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12"/>
    </mc:Choice>
    <mc:Fallback xmlns="">
      <p:transition spd="slow" advTm="24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65D9548-E778-CB40-A3C7-8C9E0D0764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32" t="14562" r="12523" b="16173"/>
          <a:stretch/>
        </p:blipFill>
        <p:spPr>
          <a:xfrm>
            <a:off x="5076056" y="171526"/>
            <a:ext cx="2686925" cy="189406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7622034-DE0E-B744-B020-8A3C1FCB02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54" t="20940" b="21072"/>
          <a:stretch/>
        </p:blipFill>
        <p:spPr>
          <a:xfrm>
            <a:off x="611561" y="145822"/>
            <a:ext cx="3384376" cy="1962722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91325265-2D45-7948-9D95-B5722E3BC39A}"/>
              </a:ext>
            </a:extLst>
          </p:cNvPr>
          <p:cNvCxnSpPr/>
          <p:nvPr/>
        </p:nvCxnSpPr>
        <p:spPr>
          <a:xfrm>
            <a:off x="107504" y="2276872"/>
            <a:ext cx="88569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1F4F6B76-CF49-2F45-A814-4BD8697C7B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01" t="34379" r="9401" b="21650"/>
          <a:stretch/>
        </p:blipFill>
        <p:spPr>
          <a:xfrm>
            <a:off x="611561" y="2421040"/>
            <a:ext cx="3024336" cy="207624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A920518-689D-ED45-AB5D-F936BA4B1B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201" t="64700" r="8001" b="6950"/>
          <a:stretch/>
        </p:blipFill>
        <p:spPr>
          <a:xfrm flipH="1">
            <a:off x="4644008" y="2488157"/>
            <a:ext cx="3744416" cy="1944216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3E583DFE-6EB2-7444-BE21-B20CD1D4BD9D}"/>
              </a:ext>
            </a:extLst>
          </p:cNvPr>
          <p:cNvCxnSpPr/>
          <p:nvPr/>
        </p:nvCxnSpPr>
        <p:spPr>
          <a:xfrm>
            <a:off x="107504" y="4581128"/>
            <a:ext cx="88569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4289BC55-90E0-AE45-9958-2A532EAE98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561" y="4729884"/>
            <a:ext cx="2993372" cy="193360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72BE6F6-A406-7045-AF1A-019459D74A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6016" y="4738498"/>
            <a:ext cx="3310570" cy="198097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1088AB3-27CB-4746-920F-67AF54D64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23"/>
    </mc:Choice>
    <mc:Fallback xmlns="">
      <p:transition spd="slow" advTm="29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1 Título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939800"/>
          </a:xfrm>
        </p:spPr>
        <p:txBody>
          <a:bodyPr/>
          <a:lstStyle/>
          <a:p>
            <a:pPr eaLnBrk="1" hangingPunct="1"/>
            <a:r>
              <a:rPr lang="es-CL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OBJETIVOS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29C60F6B-0BCB-8840-A867-45109A54A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556792"/>
            <a:ext cx="8100069" cy="4356100"/>
          </a:xfrm>
        </p:spPr>
        <p:txBody>
          <a:bodyPr/>
          <a:lstStyle/>
          <a:p>
            <a:pPr algn="just"/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COMPRENDER LA IMPORTANCIA DE LA ARTICULACIÓN DE CHOPART EN RELACIÓN A MOVILIDAD Y ALINEACIÓN DEL PIE.</a:t>
            </a:r>
          </a:p>
          <a:p>
            <a:pPr algn="just"/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ENTENDER LOS MECANISMOS LESIONALES Y PATRONES DE LESIÓN ALREDEDOR DE LA ARTICULACIÓN DE CHOPART.</a:t>
            </a:r>
          </a:p>
          <a:p>
            <a:pPr algn="just"/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PODER APLICAR LOS DISTINTOS PRINCIPIOS DE TRATAMIENTO, EN RELACIÓN AL TIPO DE LESIÓN DIAGNOSTICADO</a:t>
            </a:r>
          </a:p>
          <a:p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88A960B-D88C-2344-8D5E-0765E1452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63"/>
    </mc:Choice>
    <mc:Fallback xmlns="">
      <p:transition spd="slow" advTm="29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78DE608C-8345-D440-AC86-DCA5DBB24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2088"/>
            <a:ext cx="8375650" cy="788987"/>
          </a:xfrm>
        </p:spPr>
        <p:txBody>
          <a:bodyPr/>
          <a:lstStyle/>
          <a:p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Abordajes</a:t>
            </a:r>
          </a:p>
        </p:txBody>
      </p:sp>
      <p:sp>
        <p:nvSpPr>
          <p:cNvPr id="13" name="Marcador de contenido 8">
            <a:extLst>
              <a:ext uri="{FF2B5EF4-FFF2-40B4-BE49-F238E27FC236}">
                <a16:creationId xmlns:a16="http://schemas.microsoft.com/office/drawing/2014/main" id="{8D81139F-1C59-E740-BBE5-E16D0DB93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484784"/>
            <a:ext cx="3810000" cy="4081463"/>
          </a:xfrm>
        </p:spPr>
        <p:txBody>
          <a:bodyPr>
            <a:normAutofit/>
          </a:bodyPr>
          <a:lstStyle/>
          <a:p>
            <a:r>
              <a:rPr lang="es-ES_tradnl" altLang="es-CL" sz="20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ANTEROMEDIAL</a:t>
            </a:r>
          </a:p>
          <a:p>
            <a:r>
              <a:rPr lang="es-ES_tradnl" altLang="es-CL" sz="20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DORSAL</a:t>
            </a:r>
          </a:p>
          <a:p>
            <a:r>
              <a:rPr lang="es-ES_tradnl" altLang="es-CL" sz="20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ANTEROLATERAL</a:t>
            </a:r>
          </a:p>
          <a:p>
            <a:r>
              <a:rPr lang="es-ES_tradnl" altLang="es-CL" sz="20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OLLIER</a:t>
            </a:r>
          </a:p>
          <a:p>
            <a:endParaRPr lang="es-ES_tradnl" altLang="es-CL" sz="2000" dirty="0">
              <a:solidFill>
                <a:srgbClr val="C00000"/>
              </a:solidFill>
              <a:ea typeface="ＭＳ Ｐゴシック" panose="020B0600070205080204" pitchFamily="34" charset="-128"/>
            </a:endParaRPr>
          </a:p>
          <a:p>
            <a:r>
              <a:rPr lang="es-ES_tradnl" altLang="es-CL" sz="24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DOBLE ABORDAJE</a:t>
            </a:r>
          </a:p>
        </p:txBody>
      </p:sp>
      <p:pic>
        <p:nvPicPr>
          <p:cNvPr id="15" name="Imagen 9">
            <a:extLst>
              <a:ext uri="{FF2B5EF4-FFF2-40B4-BE49-F238E27FC236}">
                <a16:creationId xmlns:a16="http://schemas.microsoft.com/office/drawing/2014/main" id="{A89C13CB-A90C-9E40-AF53-B28B4075B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4211637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AEDA4C9-8276-E34C-BA14-858D1B3B15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4211637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88D6F06-5292-F84C-9153-45B3046D1C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236" y="1628800"/>
            <a:ext cx="4216400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0C9EF9-CA2D-454A-98B1-B210F09379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361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43"/>
    </mc:Choice>
    <mc:Fallback xmlns="">
      <p:transition spd="slow" advTm="37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5576" y="1273175"/>
            <a:ext cx="7165975" cy="3307953"/>
          </a:xfrm>
        </p:spPr>
        <p:txBody>
          <a:bodyPr>
            <a:norm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Es el hueso del tarso más frecuentemente fracturado</a:t>
            </a:r>
          </a:p>
          <a:p>
            <a:pPr lvl="1"/>
            <a:r>
              <a:rPr lang="es-ES" sz="1800" dirty="0">
                <a:solidFill>
                  <a:schemeClr val="bg1"/>
                </a:solidFill>
              </a:rPr>
              <a:t>Fracturas avulsivas capsulares</a:t>
            </a:r>
          </a:p>
          <a:p>
            <a:r>
              <a:rPr lang="es-ES" sz="2400" dirty="0">
                <a:solidFill>
                  <a:schemeClr val="bg1"/>
                </a:solidFill>
              </a:rPr>
              <a:t>Importancia mecánica y de movilidad de art TN</a:t>
            </a:r>
          </a:p>
          <a:p>
            <a:r>
              <a:rPr lang="es-ES" sz="2400" dirty="0">
                <a:solidFill>
                  <a:schemeClr val="bg1"/>
                </a:solidFill>
              </a:rPr>
              <a:t>Riesgo de Necrosis </a:t>
            </a:r>
            <a:r>
              <a:rPr lang="es-ES" sz="2400" dirty="0" err="1">
                <a:solidFill>
                  <a:schemeClr val="bg1"/>
                </a:solidFill>
              </a:rPr>
              <a:t>Avascular</a:t>
            </a:r>
            <a:r>
              <a:rPr lang="es-ES" sz="2400" dirty="0">
                <a:solidFill>
                  <a:schemeClr val="bg1"/>
                </a:solidFill>
              </a:rPr>
              <a:t> por circulación periférica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6484921B-4C27-D443-8243-644B3CDA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2088"/>
            <a:ext cx="8375650" cy="788987"/>
          </a:xfrm>
        </p:spPr>
        <p:txBody>
          <a:bodyPr/>
          <a:lstStyle/>
          <a:p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Fractura de Navicular</a:t>
            </a:r>
          </a:p>
        </p:txBody>
      </p:sp>
      <p:sp>
        <p:nvSpPr>
          <p:cNvPr id="12" name="Rectángulo 1">
            <a:extLst>
              <a:ext uri="{FF2B5EF4-FFF2-40B4-BE49-F238E27FC236}">
                <a16:creationId xmlns:a16="http://schemas.microsoft.com/office/drawing/2014/main" id="{AE91C862-724C-FD41-92CA-6093BD0BE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6309320"/>
            <a:ext cx="3384376" cy="307777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Patel N.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Orthopaedics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and Trauma, 2018.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324EE2B-AE2B-4C4C-9AE2-CBC53E902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4339421"/>
            <a:ext cx="3737248" cy="227767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E17AB4-7D22-344D-9BC7-5B8576E3E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18"/>
    </mc:Choice>
    <mc:Fallback xmlns="">
      <p:transition spd="slow" advTm="32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5576" y="1273175"/>
            <a:ext cx="7165975" cy="5396185"/>
          </a:xfrm>
        </p:spPr>
        <p:txBody>
          <a:bodyPr>
            <a:normAutofit fontScale="92500" lnSpcReduction="10000"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Agudas</a:t>
            </a:r>
          </a:p>
          <a:p>
            <a:endParaRPr lang="es-ES" sz="2800" dirty="0">
              <a:solidFill>
                <a:schemeClr val="bg1"/>
              </a:solidFill>
            </a:endParaRPr>
          </a:p>
          <a:p>
            <a:pPr lvl="1"/>
            <a:r>
              <a:rPr lang="es-ES" sz="2400" dirty="0">
                <a:solidFill>
                  <a:schemeClr val="bg1"/>
                </a:solidFill>
              </a:rPr>
              <a:t>Avulsiva</a:t>
            </a:r>
          </a:p>
          <a:p>
            <a:pPr lvl="1"/>
            <a:endParaRPr lang="es-ES" sz="2400" dirty="0">
              <a:solidFill>
                <a:schemeClr val="bg1"/>
              </a:solidFill>
            </a:endParaRPr>
          </a:p>
          <a:p>
            <a:pPr lvl="1"/>
            <a:endParaRPr lang="es-ES" sz="2400" dirty="0">
              <a:solidFill>
                <a:schemeClr val="bg1"/>
              </a:solidFill>
            </a:endParaRPr>
          </a:p>
          <a:p>
            <a:pPr lvl="1"/>
            <a:r>
              <a:rPr lang="es-ES" sz="2400" dirty="0">
                <a:solidFill>
                  <a:schemeClr val="bg1"/>
                </a:solidFill>
              </a:rPr>
              <a:t>Tuberosidad</a:t>
            </a:r>
          </a:p>
          <a:p>
            <a:pPr lvl="1"/>
            <a:endParaRPr lang="es-ES" sz="2400" dirty="0">
              <a:solidFill>
                <a:schemeClr val="bg1"/>
              </a:solidFill>
            </a:endParaRPr>
          </a:p>
          <a:p>
            <a:pPr lvl="1"/>
            <a:endParaRPr lang="es-ES" sz="2400" dirty="0">
              <a:solidFill>
                <a:schemeClr val="bg1"/>
              </a:solidFill>
            </a:endParaRPr>
          </a:p>
          <a:p>
            <a:pPr lvl="1"/>
            <a:r>
              <a:rPr lang="es-ES" sz="2400" dirty="0">
                <a:solidFill>
                  <a:schemeClr val="bg1"/>
                </a:solidFill>
              </a:rPr>
              <a:t>Cuerpo</a:t>
            </a:r>
          </a:p>
          <a:p>
            <a:pPr lvl="1"/>
            <a:endParaRPr lang="es-ES" sz="2400" dirty="0">
              <a:solidFill>
                <a:schemeClr val="bg1"/>
              </a:solidFill>
            </a:endParaRPr>
          </a:p>
          <a:p>
            <a:pPr marL="349250" lvl="1" indent="0">
              <a:buNone/>
            </a:pPr>
            <a:endParaRPr lang="es-ES" sz="2400" dirty="0">
              <a:solidFill>
                <a:schemeClr val="bg1"/>
              </a:solidFill>
            </a:endParaRPr>
          </a:p>
          <a:p>
            <a:r>
              <a:rPr lang="es-ES" sz="2800" dirty="0">
                <a:solidFill>
                  <a:schemeClr val="bg1"/>
                </a:solidFill>
              </a:rPr>
              <a:t>Stress</a:t>
            </a:r>
          </a:p>
        </p:txBody>
      </p:sp>
      <p:pic>
        <p:nvPicPr>
          <p:cNvPr id="2" name="Imagen 1" descr="IMG_865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5" t="16326" r="17953" b="13006"/>
          <a:stretch/>
        </p:blipFill>
        <p:spPr>
          <a:xfrm>
            <a:off x="6300192" y="1252951"/>
            <a:ext cx="2207023" cy="1939801"/>
          </a:xfrm>
          <a:prstGeom prst="rect">
            <a:avLst/>
          </a:prstGeom>
        </p:spPr>
      </p:pic>
      <p:pic>
        <p:nvPicPr>
          <p:cNvPr id="5" name="Picture 4" descr="MH-L-74-AP-2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156434"/>
            <a:ext cx="1898104" cy="2338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17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6" name="Imagen 5" descr="IMG_8563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6" t="24855" r="19232" b="16418"/>
          <a:stretch/>
        </p:blipFill>
        <p:spPr>
          <a:xfrm>
            <a:off x="6012160" y="4293096"/>
            <a:ext cx="2517435" cy="175882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131840" y="5150774"/>
            <a:ext cx="2279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008000"/>
                </a:solidFill>
              </a:rPr>
              <a:t>Alta Energía</a:t>
            </a:r>
          </a:p>
        </p:txBody>
      </p:sp>
      <p:sp>
        <p:nvSpPr>
          <p:cNvPr id="8" name="Flecha derecha 7"/>
          <p:cNvSpPr/>
          <p:nvPr/>
        </p:nvSpPr>
        <p:spPr>
          <a:xfrm>
            <a:off x="3131840" y="4941168"/>
            <a:ext cx="2546176" cy="20960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6484921B-4C27-D443-8243-644B3CDA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2088"/>
            <a:ext cx="8375650" cy="788987"/>
          </a:xfrm>
        </p:spPr>
        <p:txBody>
          <a:bodyPr/>
          <a:lstStyle/>
          <a:p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Tipos de Fractura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0E21632-8EF5-BE46-8DB2-A2381DFDC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97"/>
    </mc:Choice>
    <mc:Fallback xmlns="">
      <p:transition spd="slow" advTm="25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11560" y="119798"/>
            <a:ext cx="7918450" cy="564475"/>
          </a:xfrm>
        </p:spPr>
        <p:txBody>
          <a:bodyPr/>
          <a:lstStyle/>
          <a:p>
            <a:r>
              <a:rPr lang="es-ES_tradnl" sz="3200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Clasificación - </a:t>
            </a:r>
            <a:r>
              <a:rPr lang="es-ES_tradnl" sz="3200" dirty="0" err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Sangeorzan</a:t>
            </a:r>
            <a:endParaRPr lang="es-ES_tradnl" sz="3200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Imagen 4" descr="Captura de pantalla 2014-08-08 a la(s) 1.49.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19067"/>
            <a:ext cx="5195682" cy="3680831"/>
          </a:xfrm>
          <a:prstGeom prst="rect">
            <a:avLst/>
          </a:prstGeom>
        </p:spPr>
      </p:pic>
      <p:pic>
        <p:nvPicPr>
          <p:cNvPr id="6" name="Imagen 5" descr="IMG_856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6" t="24855" r="19232" b="16418"/>
          <a:stretch/>
        </p:blipFill>
        <p:spPr>
          <a:xfrm>
            <a:off x="6745871" y="684273"/>
            <a:ext cx="2026019" cy="1415492"/>
          </a:xfrm>
          <a:prstGeom prst="rect">
            <a:avLst/>
          </a:prstGeom>
        </p:spPr>
      </p:pic>
      <p:pic>
        <p:nvPicPr>
          <p:cNvPr id="7" name="Imagen 6" descr="PB04001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1" t="15064" r="19039" b="14575"/>
          <a:stretch/>
        </p:blipFill>
        <p:spPr>
          <a:xfrm rot="5400000">
            <a:off x="5617312" y="2303793"/>
            <a:ext cx="1841027" cy="1787186"/>
          </a:xfrm>
          <a:prstGeom prst="rect">
            <a:avLst/>
          </a:prstGeom>
        </p:spPr>
      </p:pic>
      <p:pic>
        <p:nvPicPr>
          <p:cNvPr id="8" name="Imagen 7" descr="P8240023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9" t="21117" r="14186" b="28723"/>
          <a:stretch/>
        </p:blipFill>
        <p:spPr>
          <a:xfrm rot="5400000">
            <a:off x="7223664" y="3474919"/>
            <a:ext cx="2017891" cy="156057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057DEFC-37AE-6C4E-9E5C-285B4846D0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211" y="4314682"/>
            <a:ext cx="5321991" cy="2505926"/>
          </a:xfrm>
          <a:prstGeom prst="rect">
            <a:avLst/>
          </a:prstGeom>
        </p:spPr>
      </p:pic>
      <p:sp>
        <p:nvSpPr>
          <p:cNvPr id="9" name="Rectángulo 1">
            <a:extLst>
              <a:ext uri="{FF2B5EF4-FFF2-40B4-BE49-F238E27FC236}">
                <a16:creationId xmlns:a16="http://schemas.microsoft.com/office/drawing/2014/main" id="{B9C0CA1D-58FA-B14B-8611-97357816E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573" y="6093296"/>
            <a:ext cx="3109691" cy="523220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Sangeorzan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B. J Bone Joint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Surg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Am, 1989.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BB114D-15E4-B442-88DB-C449A50C0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7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22"/>
    </mc:Choice>
    <mc:Fallback xmlns="">
      <p:transition spd="slow" advTm="29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1197" y="1556792"/>
            <a:ext cx="7165975" cy="4081463"/>
          </a:xfrm>
        </p:spPr>
        <p:txBody>
          <a:bodyPr>
            <a:normAutofit/>
          </a:bodyPr>
          <a:lstStyle/>
          <a:p>
            <a:r>
              <a:rPr lang="es-ES" sz="2400" dirty="0" err="1">
                <a:solidFill>
                  <a:schemeClr val="bg1"/>
                </a:solidFill>
              </a:rPr>
              <a:t>Fx</a:t>
            </a:r>
            <a:r>
              <a:rPr lang="es-ES" sz="2400" dirty="0">
                <a:solidFill>
                  <a:schemeClr val="bg1"/>
                </a:solidFill>
              </a:rPr>
              <a:t> avulsivas menos de 25% superficie</a:t>
            </a:r>
          </a:p>
          <a:p>
            <a:endParaRPr lang="es-ES" sz="2400" dirty="0">
              <a:solidFill>
                <a:schemeClr val="bg1"/>
              </a:solidFill>
            </a:endParaRPr>
          </a:p>
          <a:p>
            <a:r>
              <a:rPr lang="es-ES" sz="2400" dirty="0" err="1">
                <a:solidFill>
                  <a:schemeClr val="bg1"/>
                </a:solidFill>
              </a:rPr>
              <a:t>Fx</a:t>
            </a:r>
            <a:r>
              <a:rPr lang="es-ES" sz="2400" dirty="0">
                <a:solidFill>
                  <a:schemeClr val="bg1"/>
                </a:solidFill>
              </a:rPr>
              <a:t> tuberosidad</a:t>
            </a:r>
          </a:p>
          <a:p>
            <a:endParaRPr lang="es-ES" sz="2400" dirty="0">
              <a:solidFill>
                <a:schemeClr val="bg1"/>
              </a:solidFill>
            </a:endParaRPr>
          </a:p>
          <a:p>
            <a:r>
              <a:rPr lang="es-ES" sz="2400" dirty="0" err="1">
                <a:solidFill>
                  <a:schemeClr val="bg1"/>
                </a:solidFill>
              </a:rPr>
              <a:t>Fx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Sangeorzan</a:t>
            </a:r>
            <a:r>
              <a:rPr lang="es-ES" sz="2400" dirty="0">
                <a:solidFill>
                  <a:schemeClr val="bg1"/>
                </a:solidFill>
              </a:rPr>
              <a:t> tipo I y II no desplazadas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12775" y="332656"/>
            <a:ext cx="7918450" cy="788987"/>
          </a:xfrm>
        </p:spPr>
        <p:txBody>
          <a:bodyPr/>
          <a:lstStyle/>
          <a:p>
            <a:r>
              <a:rPr lang="es-ES_tradnl" sz="3600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Tratamiento Ortopédico</a:t>
            </a:r>
          </a:p>
        </p:txBody>
      </p:sp>
      <p:pic>
        <p:nvPicPr>
          <p:cNvPr id="5" name="Imagen 8" descr="Bota C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077072"/>
            <a:ext cx="185578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2C55CD4-A415-0B42-90ED-BB4F2DC9F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9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97"/>
    </mc:Choice>
    <mc:Fallback xmlns="">
      <p:transition spd="slow" advTm="16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8449" y="188640"/>
            <a:ext cx="7918450" cy="788987"/>
          </a:xfrm>
        </p:spPr>
        <p:txBody>
          <a:bodyPr/>
          <a:lstStyle/>
          <a:p>
            <a:r>
              <a:rPr lang="es-ES_tradnl" sz="3200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Tratamiento Quirúrgico</a:t>
            </a: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589240" y="901767"/>
            <a:ext cx="7165975" cy="3751369"/>
          </a:xfrm>
        </p:spPr>
        <p:txBody>
          <a:bodyPr>
            <a:normAutofit lnSpcReduction="10000"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Resección fragmento</a:t>
            </a:r>
          </a:p>
          <a:p>
            <a:pPr lvl="1"/>
            <a:r>
              <a:rPr lang="es-ES" dirty="0">
                <a:solidFill>
                  <a:schemeClr val="bg1"/>
                </a:solidFill>
              </a:rPr>
              <a:t>No unión sintomática </a:t>
            </a:r>
            <a:r>
              <a:rPr lang="es-ES" dirty="0" err="1">
                <a:solidFill>
                  <a:schemeClr val="bg1"/>
                </a:solidFill>
              </a:rPr>
              <a:t>fx</a:t>
            </a:r>
            <a:r>
              <a:rPr lang="es-ES" dirty="0">
                <a:solidFill>
                  <a:schemeClr val="bg1"/>
                </a:solidFill>
              </a:rPr>
              <a:t> avulsiva o tuberosidad</a:t>
            </a:r>
            <a:endParaRPr lang="es-ES" sz="2400" dirty="0">
              <a:solidFill>
                <a:schemeClr val="bg1"/>
              </a:solidFill>
            </a:endParaRPr>
          </a:p>
          <a:p>
            <a:r>
              <a:rPr lang="es-ES" sz="2400" dirty="0">
                <a:solidFill>
                  <a:schemeClr val="bg1"/>
                </a:solidFill>
              </a:rPr>
              <a:t>Reducción y OTS</a:t>
            </a:r>
          </a:p>
          <a:p>
            <a:pPr lvl="1"/>
            <a:r>
              <a:rPr lang="es-ES" dirty="0" err="1">
                <a:solidFill>
                  <a:schemeClr val="bg1"/>
                </a:solidFill>
              </a:rPr>
              <a:t>Fx</a:t>
            </a:r>
            <a:r>
              <a:rPr lang="es-ES" dirty="0">
                <a:solidFill>
                  <a:schemeClr val="bg1"/>
                </a:solidFill>
              </a:rPr>
              <a:t> avulsiva + de 25% superficie</a:t>
            </a:r>
          </a:p>
          <a:p>
            <a:pPr lvl="1"/>
            <a:r>
              <a:rPr lang="es-ES" dirty="0" err="1">
                <a:solidFill>
                  <a:schemeClr val="bg1"/>
                </a:solidFill>
              </a:rPr>
              <a:t>Fx</a:t>
            </a:r>
            <a:r>
              <a:rPr lang="es-ES" dirty="0">
                <a:solidFill>
                  <a:schemeClr val="bg1"/>
                </a:solidFill>
              </a:rPr>
              <a:t> tuberosidad más de 5 mm desplazamiento</a:t>
            </a:r>
          </a:p>
          <a:p>
            <a:pPr lvl="1"/>
            <a:r>
              <a:rPr lang="es-ES" dirty="0" err="1">
                <a:solidFill>
                  <a:schemeClr val="bg1"/>
                </a:solidFill>
              </a:rPr>
              <a:t>Fx</a:t>
            </a:r>
            <a:r>
              <a:rPr lang="es-ES" dirty="0">
                <a:solidFill>
                  <a:schemeClr val="bg1"/>
                </a:solidFill>
              </a:rPr>
              <a:t> cuerpo desplazada más de 1 mm</a:t>
            </a:r>
          </a:p>
          <a:p>
            <a:pPr lvl="1"/>
            <a:r>
              <a:rPr lang="es-ES" dirty="0">
                <a:solidFill>
                  <a:schemeClr val="bg1"/>
                </a:solidFill>
              </a:rPr>
              <a:t>Acortamiento columna</a:t>
            </a:r>
          </a:p>
          <a:p>
            <a:pPr marL="349250" lvl="1" indent="0">
              <a:buNone/>
            </a:pPr>
            <a:r>
              <a:rPr lang="es-ES" dirty="0">
                <a:solidFill>
                  <a:schemeClr val="bg1"/>
                </a:solidFill>
              </a:rPr>
              <a:t>     medial más de 3 mm</a:t>
            </a:r>
          </a:p>
          <a:p>
            <a:pPr lvl="1"/>
            <a:r>
              <a:rPr lang="es-ES" dirty="0">
                <a:solidFill>
                  <a:schemeClr val="bg1"/>
                </a:solidFill>
              </a:rPr>
              <a:t>Inestabilidad TN o NC</a:t>
            </a:r>
          </a:p>
          <a:p>
            <a:pPr marL="349250" lvl="1" indent="0">
              <a:buNone/>
            </a:pP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6" name="Picture 5" descr="MH-L-74-LAT-2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400" y="3474785"/>
            <a:ext cx="3477949" cy="241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17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C726AEF8-C640-2441-99C0-E5B76953F154}"/>
              </a:ext>
            </a:extLst>
          </p:cNvPr>
          <p:cNvSpPr txBox="1">
            <a:spLocks/>
          </p:cNvSpPr>
          <p:nvPr/>
        </p:nvSpPr>
        <p:spPr bwMode="auto">
          <a:xfrm>
            <a:off x="847481" y="4653136"/>
            <a:ext cx="3324746" cy="12241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75000"/>
                <a:alpha val="96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ts val="22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charset="0"/>
              <a:buChar char="Ü"/>
              <a:defRPr sz="22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49FBF"/>
              </a:buClr>
              <a:buSzPct val="90000"/>
              <a:buFont typeface="Wingdings 2" charset="0"/>
              <a:buChar char="Ü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charset="0"/>
              <a:buChar char="Ü"/>
              <a:defRPr sz="24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49FBF"/>
              </a:buClr>
              <a:buSzPct val="90000"/>
              <a:buFont typeface="Wingdings 2" charset="0"/>
              <a:buChar char="Ü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charset="0"/>
              <a:buChar char="Ü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400"/>
            <a:r>
              <a:rPr lang="es-ES_tradnl" dirty="0" err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Desperiostización</a:t>
            </a:r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!!</a:t>
            </a:r>
          </a:p>
          <a:p>
            <a:pPr algn="just" defTabSz="914400"/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Abordajes según </a:t>
            </a:r>
            <a:r>
              <a:rPr lang="es-ES_tradnl" dirty="0" err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Fx</a:t>
            </a:r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pPr algn="just" defTabSz="914400"/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ángulo 1">
            <a:extLst>
              <a:ext uri="{FF2B5EF4-FFF2-40B4-BE49-F238E27FC236}">
                <a16:creationId xmlns:a16="http://schemas.microsoft.com/office/drawing/2014/main" id="{D583985C-BC75-374A-9645-FF607FAD6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104" y="6093296"/>
            <a:ext cx="3384376" cy="630942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Patel N.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Orthopaedics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and Trauma, 2018.</a:t>
            </a:r>
          </a:p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Clements J.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Clin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Podiatr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Med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Surg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, 2018.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24479F-02B8-8C4C-B8A7-1054B1539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4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66"/>
    </mc:Choice>
    <mc:Fallback xmlns="">
      <p:transition spd="slow" advTm="49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G_856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203"/>
            <a:ext cx="4668010" cy="3501008"/>
          </a:xfrm>
          <a:prstGeom prst="rect">
            <a:avLst/>
          </a:prstGeom>
        </p:spPr>
      </p:pic>
      <p:pic>
        <p:nvPicPr>
          <p:cNvPr id="5" name="Imagen 4" descr="IMG_856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6" b="11258"/>
          <a:stretch/>
        </p:blipFill>
        <p:spPr>
          <a:xfrm>
            <a:off x="4499992" y="2708920"/>
            <a:ext cx="4465480" cy="4001507"/>
          </a:xfrm>
          <a:prstGeom prst="rect">
            <a:avLst/>
          </a:prstGeom>
        </p:spPr>
      </p:pic>
      <p:pic>
        <p:nvPicPr>
          <p:cNvPr id="6" name="Imagen 5" descr="IMG_8555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3" t="33628" r="23766" b="7402"/>
          <a:stretch/>
        </p:blipFill>
        <p:spPr>
          <a:xfrm>
            <a:off x="611560" y="3511211"/>
            <a:ext cx="2820838" cy="331430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6DA405-D8B7-2142-9C15-FAD4B2A73C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0"/>
    </mc:Choice>
    <mc:Fallback xmlns="">
      <p:transition spd="slow" advTm="6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B040003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4552" y="1011069"/>
            <a:ext cx="5664631" cy="4248474"/>
          </a:xfrm>
          <a:prstGeom prst="rect">
            <a:avLst/>
          </a:prstGeom>
        </p:spPr>
      </p:pic>
      <p:pic>
        <p:nvPicPr>
          <p:cNvPr id="5" name="Imagen 4" descr="PB040010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7119" r="7435" b="18333"/>
          <a:stretch/>
        </p:blipFill>
        <p:spPr>
          <a:xfrm rot="5400000">
            <a:off x="3863725" y="1007602"/>
            <a:ext cx="5644531" cy="4275514"/>
          </a:xfrm>
          <a:prstGeom prst="rect">
            <a:avLst/>
          </a:prstGeom>
        </p:spPr>
      </p:pic>
      <p:pic>
        <p:nvPicPr>
          <p:cNvPr id="6" name="Imagen 5" descr="PB060024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" b="19659"/>
          <a:stretch/>
        </p:blipFill>
        <p:spPr>
          <a:xfrm rot="5400000">
            <a:off x="4029406" y="1312935"/>
            <a:ext cx="5629333" cy="3680050"/>
          </a:xfrm>
          <a:prstGeom prst="rect">
            <a:avLst/>
          </a:prstGeom>
        </p:spPr>
      </p:pic>
      <p:pic>
        <p:nvPicPr>
          <p:cNvPr id="7" name="Imagen 6" descr="PB05001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8825" y="1163040"/>
            <a:ext cx="5490950" cy="411821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80E87F-6E67-334C-BA5C-91A379343D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876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3"/>
    </mc:Choice>
    <mc:Fallback xmlns="">
      <p:transition spd="slow" advTm="8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824001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2" y="620688"/>
            <a:ext cx="7488832" cy="5616624"/>
          </a:xfrm>
          <a:prstGeom prst="rect">
            <a:avLst/>
          </a:prstGeom>
        </p:spPr>
      </p:pic>
      <p:pic>
        <p:nvPicPr>
          <p:cNvPr id="5" name="Imagen 4" descr="P8240024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9" b="16058"/>
          <a:stretch/>
        </p:blipFill>
        <p:spPr>
          <a:xfrm rot="5400000">
            <a:off x="1595571" y="860813"/>
            <a:ext cx="6029396" cy="5117098"/>
          </a:xfrm>
          <a:prstGeom prst="rect">
            <a:avLst/>
          </a:prstGeom>
        </p:spPr>
      </p:pic>
      <p:pic>
        <p:nvPicPr>
          <p:cNvPr id="6" name="Imagen 5" descr="P8240031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18"/>
          <a:stretch/>
        </p:blipFill>
        <p:spPr>
          <a:xfrm>
            <a:off x="575462" y="1124744"/>
            <a:ext cx="8128000" cy="4833002"/>
          </a:xfrm>
          <a:prstGeom prst="rect">
            <a:avLst/>
          </a:prstGeom>
        </p:spPr>
      </p:pic>
      <p:pic>
        <p:nvPicPr>
          <p:cNvPr id="7" name="Imagen 6" descr="IMG_8587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4" t="25343" r="7198" b="13127"/>
          <a:stretch/>
        </p:blipFill>
        <p:spPr>
          <a:xfrm>
            <a:off x="5664" y="1124744"/>
            <a:ext cx="5066065" cy="5562612"/>
          </a:xfrm>
          <a:prstGeom prst="rect">
            <a:avLst/>
          </a:prstGeom>
        </p:spPr>
      </p:pic>
      <p:pic>
        <p:nvPicPr>
          <p:cNvPr id="8" name="Imagen 7" descr="P8240046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3" t="8045" r="4285" b="33878"/>
          <a:stretch/>
        </p:blipFill>
        <p:spPr>
          <a:xfrm>
            <a:off x="3687824" y="647146"/>
            <a:ext cx="5319220" cy="328591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64DC472-6BE8-3D4E-9200-A891E4DE9E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669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09"/>
    </mc:Choice>
    <mc:Fallback xmlns="">
      <p:transition spd="slow" advTm="13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ítulo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918450" cy="788987"/>
          </a:xfrm>
        </p:spPr>
        <p:txBody>
          <a:bodyPr/>
          <a:lstStyle/>
          <a:p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Fractura de Cuboides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123FA6-E0D3-964E-8560-1CD1BD900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556792"/>
            <a:ext cx="7165975" cy="3307953"/>
          </a:xfrm>
        </p:spPr>
        <p:txBody>
          <a:bodyPr>
            <a:norm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Lo más frecuente son </a:t>
            </a:r>
            <a:r>
              <a:rPr lang="es-ES" sz="2400" dirty="0" err="1">
                <a:solidFill>
                  <a:schemeClr val="bg1"/>
                </a:solidFill>
              </a:rPr>
              <a:t>fx</a:t>
            </a:r>
            <a:r>
              <a:rPr lang="es-ES" sz="2400" dirty="0">
                <a:solidFill>
                  <a:schemeClr val="bg1"/>
                </a:solidFill>
              </a:rPr>
              <a:t> avulsivas en contexto de mecanismo torsional.</a:t>
            </a:r>
          </a:p>
          <a:p>
            <a:r>
              <a:rPr lang="es-ES" sz="2400" dirty="0">
                <a:solidFill>
                  <a:schemeClr val="bg1"/>
                </a:solidFill>
              </a:rPr>
              <a:t>Fracturas de cuerpo son poco frecuentes, siempre descartar asociación con </a:t>
            </a:r>
            <a:r>
              <a:rPr lang="es-ES" sz="2400" dirty="0" err="1">
                <a:solidFill>
                  <a:schemeClr val="bg1"/>
                </a:solidFill>
              </a:rPr>
              <a:t>Lisfranc</a:t>
            </a:r>
            <a:endParaRPr lang="es-ES" sz="2400" dirty="0">
              <a:solidFill>
                <a:schemeClr val="bg1"/>
              </a:solidFill>
            </a:endParaRPr>
          </a:p>
          <a:p>
            <a:r>
              <a:rPr lang="es-ES" sz="2400" dirty="0">
                <a:solidFill>
                  <a:schemeClr val="bg1"/>
                </a:solidFill>
              </a:rPr>
              <a:t>Rol del cuboides en mantener largo de columna lateral.</a:t>
            </a:r>
          </a:p>
        </p:txBody>
      </p:sp>
      <p:sp>
        <p:nvSpPr>
          <p:cNvPr id="4" name="Rectángulo 1">
            <a:extLst>
              <a:ext uri="{FF2B5EF4-FFF2-40B4-BE49-F238E27FC236}">
                <a16:creationId xmlns:a16="http://schemas.microsoft.com/office/drawing/2014/main" id="{90D453D3-D078-C14B-8983-8AC54A7DF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6309320"/>
            <a:ext cx="3744416" cy="307777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Iliopoulos E.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Orthopaedics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and Trauma, 2018.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29BA459-804F-6E42-8D7D-A9C4DF192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3429000"/>
            <a:ext cx="2188861" cy="267982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B0AE6E8-AEF5-0B44-9699-B749BA997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94"/>
    </mc:Choice>
    <mc:Fallback xmlns="">
      <p:transition spd="slow" advTm="28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ítulo 1"/>
          <p:cNvSpPr>
            <a:spLocks noGrp="1"/>
          </p:cNvSpPr>
          <p:nvPr>
            <p:ph type="title"/>
          </p:nvPr>
        </p:nvSpPr>
        <p:spPr>
          <a:xfrm>
            <a:off x="611560" y="246063"/>
            <a:ext cx="7918450" cy="788987"/>
          </a:xfrm>
        </p:spPr>
        <p:txBody>
          <a:bodyPr/>
          <a:lstStyle/>
          <a:p>
            <a:r>
              <a:rPr lang="es-ES_tradnl" dirty="0">
                <a:solidFill>
                  <a:schemeClr val="bg1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Anatomía / Biomecánica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E2E0BD9-F55C-0240-B5B8-E460CA043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1219427"/>
            <a:ext cx="3441892" cy="289464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0BED591-FA40-7F42-911E-7283B6802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2" y="1035050"/>
            <a:ext cx="2016224" cy="4880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0" name="5 CuadroTexto">
            <a:extLst>
              <a:ext uri="{FF2B5EF4-FFF2-40B4-BE49-F238E27FC236}">
                <a16:creationId xmlns:a16="http://schemas.microsoft.com/office/drawing/2014/main" id="{19B2A98A-6D97-F74E-8620-EB07B0E93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621" y="4365104"/>
            <a:ext cx="487032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2" charset="2"/>
              <a:buChar char="Ü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949FBF"/>
              </a:buClr>
              <a:buSzPct val="90000"/>
              <a:buFont typeface="Wingdings 2" pitchFamily="2" charset="2"/>
              <a:buChar char="Ü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2" charset="2"/>
              <a:buChar char="Ü"/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49FBF"/>
              </a:buClr>
              <a:buSzPct val="90000"/>
              <a:buFont typeface="Wingdings 2" pitchFamily="2" charset="2"/>
              <a:buChar char="Ü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2" charset="2"/>
              <a:buChar char="Ü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2" charset="2"/>
              <a:buChar char="Ü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2" charset="2"/>
              <a:buChar char="Ü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2" charset="2"/>
              <a:buChar char="Ü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2" charset="2"/>
              <a:buChar char="Ü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dirty="0">
                <a:solidFill>
                  <a:schemeClr val="bg1"/>
                </a:solidFill>
                <a:latin typeface="Arial" panose="020B0604020202020204" pitchFamily="34" charset="0"/>
              </a:rPr>
              <a:t>-   Columna medial: Talo Navicular (TN)</a:t>
            </a:r>
          </a:p>
          <a:p>
            <a:pPr marL="285750" indent="-285750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s-ES" altLang="es-CL" sz="1800" dirty="0">
                <a:solidFill>
                  <a:schemeClr val="bg1"/>
                </a:solidFill>
                <a:latin typeface="Arial" panose="020B0604020202020204" pitchFamily="34" charset="0"/>
              </a:rPr>
              <a:t>Columna lateral: </a:t>
            </a:r>
            <a:r>
              <a:rPr lang="es-ES" altLang="es-CL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Calcaneo</a:t>
            </a:r>
            <a:r>
              <a:rPr lang="es-ES" altLang="es-CL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s-ES" altLang="es-CL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Cuboidea</a:t>
            </a:r>
            <a:r>
              <a:rPr lang="es-ES" altLang="es-CL" sz="1800" dirty="0">
                <a:solidFill>
                  <a:schemeClr val="bg1"/>
                </a:solidFill>
                <a:latin typeface="Arial" panose="020B0604020202020204" pitchFamily="34" charset="0"/>
              </a:rPr>
              <a:t> (CC)</a:t>
            </a:r>
          </a:p>
          <a:p>
            <a:pPr marL="285750" indent="-285750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s-ES" altLang="es-CL" sz="1800" dirty="0">
                <a:solidFill>
                  <a:schemeClr val="bg1"/>
                </a:solidFill>
                <a:latin typeface="Arial" panose="020B0604020202020204" pitchFamily="34" charset="0"/>
              </a:rPr>
              <a:t>Intima relación con </a:t>
            </a:r>
            <a:r>
              <a:rPr lang="es-ES" altLang="es-CL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Subtalar</a:t>
            </a:r>
            <a:r>
              <a:rPr lang="es-ES" altLang="es-CL" sz="1800" dirty="0">
                <a:solidFill>
                  <a:schemeClr val="bg1"/>
                </a:solidFill>
                <a:latin typeface="Arial" panose="020B0604020202020204" pitchFamily="34" charset="0"/>
              </a:rPr>
              <a:t> (ST)</a:t>
            </a:r>
          </a:p>
          <a:p>
            <a:pPr marL="285750" indent="-285750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s-ES" altLang="es-CL" sz="1800" dirty="0">
                <a:solidFill>
                  <a:schemeClr val="bg1"/>
                </a:solidFill>
                <a:latin typeface="Arial" panose="020B0604020202020204" pitchFamily="34" charset="0"/>
              </a:rPr>
              <a:t>Estas 3 articulaciones dan movilidad retropié (70% es por TN, Coxa </a:t>
            </a:r>
            <a:r>
              <a:rPr lang="es-ES" altLang="es-CL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Pedis</a:t>
            </a:r>
            <a:r>
              <a:rPr lang="es-ES" altLang="es-CL" sz="1800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CL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EDEDCCA-D629-EE41-88F5-D3BA2C03C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6257" y="1344850"/>
            <a:ext cx="2104636" cy="3937382"/>
          </a:xfrm>
          <a:prstGeom prst="rect">
            <a:avLst/>
          </a:prstGeom>
        </p:spPr>
      </p:pic>
      <p:sp>
        <p:nvSpPr>
          <p:cNvPr id="13" name="Rectángulo 1">
            <a:extLst>
              <a:ext uri="{FF2B5EF4-FFF2-40B4-BE49-F238E27FC236}">
                <a16:creationId xmlns:a16="http://schemas.microsoft.com/office/drawing/2014/main" id="{3B773BE4-CE65-CD43-B87B-57F85F6E3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2" y="6054990"/>
            <a:ext cx="3455987" cy="630942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Suckel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A. Gait &amp; Posture, 2008.</a:t>
            </a:r>
          </a:p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Rammelt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S. Foot Ankle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Clin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, 2017.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78C1C3-D39B-CE4C-B0DB-7436ABD6A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15"/>
    </mc:Choice>
    <mc:Fallback xmlns="">
      <p:transition spd="slow" advTm="59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C34A80-2092-2B45-900C-A9380E2D6AAA}"/>
              </a:ext>
            </a:extLst>
          </p:cNvPr>
          <p:cNvSpPr txBox="1">
            <a:spLocks/>
          </p:cNvSpPr>
          <p:nvPr/>
        </p:nvSpPr>
        <p:spPr>
          <a:xfrm>
            <a:off x="608449" y="188641"/>
            <a:ext cx="7918450" cy="6480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accent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accent1"/>
                </a:solidFill>
                <a:latin typeface="Century Gothic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accent1"/>
                </a:solidFill>
                <a:latin typeface="Century Gothic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accent1"/>
                </a:solidFill>
                <a:latin typeface="Century Gothic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accent1"/>
                </a:solidFill>
                <a:latin typeface="Century Gothic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accent1"/>
                </a:solidFill>
                <a:latin typeface="Century Gothic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accent1"/>
                </a:solidFill>
                <a:latin typeface="Century Gothic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accent1"/>
                </a:solidFill>
                <a:latin typeface="Century Gothic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accent1"/>
                </a:solidFill>
                <a:latin typeface="Century Gothic" pitchFamily="-108" charset="0"/>
              </a:defRPr>
            </a:lvl9pPr>
          </a:lstStyle>
          <a:p>
            <a:pPr defTabSz="914400"/>
            <a:r>
              <a:rPr lang="es-ES_tradnl" sz="3200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Tratamiento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42413E-C5AA-CB46-99D3-F011088C81F5}"/>
              </a:ext>
            </a:extLst>
          </p:cNvPr>
          <p:cNvSpPr txBox="1">
            <a:spLocks/>
          </p:cNvSpPr>
          <p:nvPr/>
        </p:nvSpPr>
        <p:spPr>
          <a:xfrm>
            <a:off x="239757" y="836713"/>
            <a:ext cx="4980315" cy="353534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charset="0"/>
              <a:buChar char="Ü"/>
              <a:defRPr sz="22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685800" indent="-336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49FBF"/>
              </a:buClr>
              <a:buSzPct val="90000"/>
              <a:buFont typeface="Wingdings 2" charset="0"/>
              <a:buChar char="Ü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1035050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charset="0"/>
              <a:buChar char="Ü"/>
              <a:defRPr sz="24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1371600" indent="-336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49FBF"/>
              </a:buClr>
              <a:buSzPct val="90000"/>
              <a:buFont typeface="Wingdings 2" charset="0"/>
              <a:buChar char="Ü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1720850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charset="0"/>
              <a:buChar char="Ü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s-ES" sz="2400" dirty="0">
                <a:solidFill>
                  <a:schemeClr val="bg1"/>
                </a:solidFill>
              </a:rPr>
              <a:t>Ortopédico</a:t>
            </a:r>
          </a:p>
          <a:p>
            <a:pPr lvl="1" defTabSz="914400"/>
            <a:r>
              <a:rPr lang="es-ES" dirty="0" err="1">
                <a:solidFill>
                  <a:schemeClr val="bg1"/>
                </a:solidFill>
              </a:rPr>
              <a:t>Fx</a:t>
            </a:r>
            <a:r>
              <a:rPr lang="es-ES" dirty="0">
                <a:solidFill>
                  <a:schemeClr val="bg1"/>
                </a:solidFill>
              </a:rPr>
              <a:t> avulsivas o no desplazadas </a:t>
            </a:r>
          </a:p>
          <a:p>
            <a:pPr marL="349250" lvl="1" indent="0" defTabSz="914400">
              <a:buNone/>
            </a:pPr>
            <a:r>
              <a:rPr lang="es-ES" dirty="0">
                <a:solidFill>
                  <a:schemeClr val="bg1"/>
                </a:solidFill>
              </a:rPr>
              <a:t>     de cuerpo</a:t>
            </a:r>
          </a:p>
          <a:p>
            <a:pPr lvl="1" defTabSz="914400"/>
            <a:endParaRPr lang="es-ES" sz="2400" dirty="0">
              <a:solidFill>
                <a:schemeClr val="bg1"/>
              </a:solidFill>
            </a:endParaRPr>
          </a:p>
          <a:p>
            <a:pPr defTabSz="914400"/>
            <a:r>
              <a:rPr lang="es-ES" sz="2400" dirty="0">
                <a:solidFill>
                  <a:schemeClr val="bg1"/>
                </a:solidFill>
              </a:rPr>
              <a:t>Reducción y OTS</a:t>
            </a:r>
          </a:p>
          <a:p>
            <a:pPr lvl="1" defTabSz="914400"/>
            <a:r>
              <a:rPr lang="es-ES" dirty="0" err="1">
                <a:solidFill>
                  <a:schemeClr val="bg1"/>
                </a:solidFill>
              </a:rPr>
              <a:t>Fx</a:t>
            </a:r>
            <a:r>
              <a:rPr lang="es-ES" dirty="0">
                <a:solidFill>
                  <a:schemeClr val="bg1"/>
                </a:solidFill>
              </a:rPr>
              <a:t> desplazamiento articular más de</a:t>
            </a:r>
          </a:p>
          <a:p>
            <a:pPr marL="349250" lvl="1" indent="0" defTabSz="914400">
              <a:buNone/>
            </a:pPr>
            <a:r>
              <a:rPr lang="es-ES" dirty="0">
                <a:solidFill>
                  <a:schemeClr val="bg1"/>
                </a:solidFill>
              </a:rPr>
              <a:t>     2 </a:t>
            </a:r>
            <a:r>
              <a:rPr lang="es-ES" dirty="0" err="1">
                <a:solidFill>
                  <a:schemeClr val="bg1"/>
                </a:solidFill>
              </a:rPr>
              <a:t>mm.</a:t>
            </a:r>
            <a:endParaRPr lang="es-ES" dirty="0">
              <a:solidFill>
                <a:schemeClr val="bg1"/>
              </a:solidFill>
            </a:endParaRPr>
          </a:p>
          <a:p>
            <a:pPr lvl="1" defTabSz="914400"/>
            <a:r>
              <a:rPr lang="es-ES" dirty="0">
                <a:solidFill>
                  <a:schemeClr val="bg1"/>
                </a:solidFill>
              </a:rPr>
              <a:t>Tornillos</a:t>
            </a:r>
          </a:p>
          <a:p>
            <a:pPr lvl="1" defTabSz="914400"/>
            <a:r>
              <a:rPr lang="es-ES" dirty="0">
                <a:solidFill>
                  <a:schemeClr val="bg1"/>
                </a:solidFill>
              </a:rPr>
              <a:t>Placas específicas</a:t>
            </a:r>
          </a:p>
          <a:p>
            <a:pPr lvl="1" defTabSz="914400"/>
            <a:r>
              <a:rPr lang="es-ES" dirty="0">
                <a:solidFill>
                  <a:schemeClr val="bg1"/>
                </a:solidFill>
              </a:rPr>
              <a:t>Placa puente o fijador externo</a:t>
            </a:r>
          </a:p>
          <a:p>
            <a:pPr marL="349250" lvl="1" indent="0" defTabSz="914400">
              <a:buFont typeface="Wingdings 2" charset="0"/>
              <a:buNone/>
            </a:pP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5B01708-3100-BD48-8BEF-4B6C5FD39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609" y="849878"/>
            <a:ext cx="3027447" cy="25270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9D81696-D109-C74B-8A54-86F3CB41C6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00" t="12600" r="20201" b="16001"/>
          <a:stretch/>
        </p:blipFill>
        <p:spPr>
          <a:xfrm>
            <a:off x="5796136" y="3547198"/>
            <a:ext cx="2003517" cy="316835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9480111-DD23-FA49-9B94-EB02D228DB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04" t="41513" r="8389" b="14388"/>
          <a:stretch/>
        </p:blipFill>
        <p:spPr>
          <a:xfrm>
            <a:off x="395536" y="4797152"/>
            <a:ext cx="5035019" cy="191839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2BD3277-A5E9-224B-9455-2C1A8AD8A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2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17"/>
    </mc:Choice>
    <mc:Fallback xmlns="">
      <p:transition spd="slow" advTm="30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775" y="332656"/>
            <a:ext cx="7918450" cy="788987"/>
          </a:xfrm>
        </p:spPr>
        <p:txBody>
          <a:bodyPr/>
          <a:lstStyle/>
          <a:p>
            <a:r>
              <a:rPr lang="es-ES" dirty="0">
                <a:solidFill>
                  <a:srgbClr val="000000"/>
                </a:solidFill>
              </a:rPr>
              <a:t>Post Operatorio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5536" y="2348880"/>
            <a:ext cx="7165975" cy="3675853"/>
          </a:xfrm>
        </p:spPr>
        <p:txBody>
          <a:bodyPr>
            <a:normAutofit/>
          </a:bodyPr>
          <a:lstStyle/>
          <a:p>
            <a:r>
              <a:rPr lang="es-ES" sz="2400" dirty="0">
                <a:solidFill>
                  <a:srgbClr val="000000"/>
                </a:solidFill>
              </a:rPr>
              <a:t>Yeso o Bota</a:t>
            </a:r>
          </a:p>
          <a:p>
            <a:r>
              <a:rPr lang="es-ES" sz="2400" dirty="0">
                <a:solidFill>
                  <a:srgbClr val="000000"/>
                </a:solidFill>
              </a:rPr>
              <a:t>Retiro agujas o tutores 6 semanas</a:t>
            </a:r>
          </a:p>
          <a:p>
            <a:r>
              <a:rPr lang="es-ES" sz="2400" dirty="0">
                <a:solidFill>
                  <a:srgbClr val="000000"/>
                </a:solidFill>
              </a:rPr>
              <a:t>Retiro placas puente 8 semanas</a:t>
            </a:r>
          </a:p>
          <a:p>
            <a:r>
              <a:rPr lang="es-ES" sz="2400" dirty="0">
                <a:solidFill>
                  <a:srgbClr val="000000"/>
                </a:solidFill>
              </a:rPr>
              <a:t>Descarga 6 a 8 semanas</a:t>
            </a:r>
          </a:p>
          <a:p>
            <a:r>
              <a:rPr lang="es-ES" sz="2400" dirty="0">
                <a:solidFill>
                  <a:srgbClr val="000000"/>
                </a:solidFill>
              </a:rPr>
              <a:t>Carga parcial creciente hasta carga completa a las 12 semanas.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40768"/>
            <a:ext cx="2657341" cy="1875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53882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8363F36-A37E-D74C-8616-F378AE7C0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14"/>
    </mc:Choice>
    <mc:Fallback xmlns="">
      <p:transition spd="slow" advTm="26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775" y="332656"/>
            <a:ext cx="7918450" cy="788987"/>
          </a:xfrm>
        </p:spPr>
        <p:txBody>
          <a:bodyPr/>
          <a:lstStyle/>
          <a:p>
            <a:r>
              <a:rPr lang="es-ES" dirty="0">
                <a:solidFill>
                  <a:srgbClr val="000000"/>
                </a:solidFill>
              </a:rPr>
              <a:t>Complicaciones</a:t>
            </a:r>
          </a:p>
        </p:txBody>
      </p:sp>
      <p:sp>
        <p:nvSpPr>
          <p:cNvPr id="7" name="Marcador de contenido 3">
            <a:extLst>
              <a:ext uri="{FF2B5EF4-FFF2-40B4-BE49-F238E27FC236}">
                <a16:creationId xmlns:a16="http://schemas.microsoft.com/office/drawing/2014/main" id="{32087BC0-A548-8A42-B871-E30D8F96E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412776"/>
            <a:ext cx="7165975" cy="4081463"/>
          </a:xfrm>
        </p:spPr>
        <p:txBody>
          <a:bodyPr>
            <a:normAutofit/>
          </a:bodyPr>
          <a:lstStyle/>
          <a:p>
            <a:r>
              <a:rPr lang="es-ES_tradnl" altLang="es-CL" sz="2400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Dolor</a:t>
            </a:r>
          </a:p>
          <a:p>
            <a:r>
              <a:rPr lang="es-ES_tradnl" altLang="es-CL" sz="2400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Rigidez</a:t>
            </a:r>
          </a:p>
          <a:p>
            <a:r>
              <a:rPr lang="es-ES_tradnl" altLang="es-CL" sz="2400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Necrosis </a:t>
            </a:r>
            <a:r>
              <a:rPr lang="es-ES_tradnl" altLang="es-CL" sz="2400" b="1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avascular</a:t>
            </a:r>
            <a:endParaRPr lang="es-ES_tradnl" altLang="es-CL" sz="2400" b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  <a:p>
            <a:pPr lvl="1"/>
            <a:r>
              <a:rPr lang="es-ES_tradnl" altLang="es-CL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Navicular</a:t>
            </a:r>
          </a:p>
          <a:p>
            <a:r>
              <a:rPr lang="es-ES_tradnl" altLang="es-CL" sz="2400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No-unión</a:t>
            </a:r>
          </a:p>
          <a:p>
            <a:r>
              <a:rPr lang="es-ES_tradnl" altLang="es-CL" sz="2400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Artrosis postraumática</a:t>
            </a:r>
          </a:p>
          <a:p>
            <a:r>
              <a:rPr lang="es-ES_tradnl" altLang="es-CL" sz="2400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Deformidad </a:t>
            </a:r>
          </a:p>
        </p:txBody>
      </p:sp>
      <p:sp>
        <p:nvSpPr>
          <p:cNvPr id="8" name="Rectángulo 1">
            <a:extLst>
              <a:ext uri="{FF2B5EF4-FFF2-40B4-BE49-F238E27FC236}">
                <a16:creationId xmlns:a16="http://schemas.microsoft.com/office/drawing/2014/main" id="{1AFEC03D-906F-694C-AB78-DAD786320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088" y="5301208"/>
            <a:ext cx="3528392" cy="1277273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Sangeorzan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B. J Bone Joint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Surg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Am, 1989</a:t>
            </a:r>
          </a:p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Patel N.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Orthopaedics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and Trauma, 2018.</a:t>
            </a:r>
          </a:p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Clements J.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Clin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Podiatr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Med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Surg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, 2018.</a:t>
            </a:r>
          </a:p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Rammelt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S. Foot Ankle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Clin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, 2017.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2452605-AF49-A841-A622-04EAB91E9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214" y="2060848"/>
            <a:ext cx="4541416" cy="182401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9683FCC-9B41-A648-A847-4E0705418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2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39"/>
    </mc:Choice>
    <mc:Fallback xmlns="">
      <p:transition spd="slow" advTm="34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1 Título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939800"/>
          </a:xfrm>
        </p:spPr>
        <p:txBody>
          <a:bodyPr/>
          <a:lstStyle/>
          <a:p>
            <a:pPr eaLnBrk="1" hangingPunct="1"/>
            <a:r>
              <a:rPr lang="es-CL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PARA RECORDAR..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29C60F6B-0BCB-8840-A867-45109A54A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556792"/>
            <a:ext cx="8100069" cy="4356100"/>
          </a:xfrm>
        </p:spPr>
        <p:txBody>
          <a:bodyPr/>
          <a:lstStyle/>
          <a:p>
            <a:pPr algn="just"/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Lesiones a nivel de </a:t>
            </a:r>
            <a:r>
              <a:rPr lang="es-ES_tradnl" dirty="0" err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Chopart</a:t>
            </a:r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son muy diversas, la gran mayoría de baja energía, con un porcentaje elevado de no diagnóstico.</a:t>
            </a:r>
          </a:p>
          <a:p>
            <a:pPr algn="just"/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Alto índice de sospecha, en especial en </a:t>
            </a:r>
            <a:r>
              <a:rPr lang="es-ES_tradnl" dirty="0" err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politraumatizado</a:t>
            </a:r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.</a:t>
            </a:r>
          </a:p>
          <a:p>
            <a:pPr algn="just"/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Reducción articular estable, en especial en columna medial.</a:t>
            </a:r>
          </a:p>
          <a:p>
            <a:pPr algn="just"/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Adecuado balance y restauración de largos de columna medial y lateral para evitar deformidades secundarias.</a:t>
            </a:r>
          </a:p>
          <a:p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DC6EFF-DFB0-8E4B-AE9C-EA2856EC1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8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48"/>
    </mc:Choice>
    <mc:Fallback xmlns="">
      <p:transition spd="slow" advTm="37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603375"/>
          </a:xfrm>
        </p:spPr>
        <p:txBody>
          <a:bodyPr/>
          <a:lstStyle/>
          <a:p>
            <a:pPr eaLnBrk="1" hangingPunct="1"/>
            <a:r>
              <a:rPr lang="es-CL" sz="4000" dirty="0">
                <a:latin typeface="Calibri" charset="0"/>
                <a:ea typeface="ＭＳ Ｐゴシック" charset="0"/>
                <a:cs typeface="ＭＳ Ｐゴシック" charset="0"/>
              </a:rPr>
              <a:t>Fractura de Navicular y Cuboides</a:t>
            </a:r>
            <a:br>
              <a:rPr lang="es-CL" sz="4000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s-CL" sz="4000" dirty="0">
                <a:latin typeface="Calibri" charset="0"/>
                <a:ea typeface="ＭＳ Ｐゴシック" charset="0"/>
                <a:cs typeface="ＭＳ Ｐゴシック" charset="0"/>
              </a:rPr>
              <a:t>Lesión de Chopart</a:t>
            </a:r>
          </a:p>
        </p:txBody>
      </p:sp>
      <p:sp>
        <p:nvSpPr>
          <p:cNvPr id="27651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762000"/>
          </a:xfrm>
        </p:spPr>
        <p:txBody>
          <a:bodyPr/>
          <a:lstStyle/>
          <a:p>
            <a:pPr eaLnBrk="1" hangingPunct="1"/>
            <a:r>
              <a:rPr lang="es-CL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t>Dr Leonardo Lagos</a:t>
            </a:r>
          </a:p>
        </p:txBody>
      </p:sp>
      <p:pic>
        <p:nvPicPr>
          <p:cNvPr id="27652" name="Imagen 5" descr="Logo Mutu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99"/>
          <a:stretch>
            <a:fillRect/>
          </a:stretch>
        </p:blipFill>
        <p:spPr bwMode="auto">
          <a:xfrm>
            <a:off x="250825" y="5426075"/>
            <a:ext cx="208915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Imagen 2" descr="Logo Santa Marí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49" b="30692"/>
          <a:stretch>
            <a:fillRect/>
          </a:stretch>
        </p:blipFill>
        <p:spPr bwMode="auto">
          <a:xfrm>
            <a:off x="6227763" y="5429250"/>
            <a:ext cx="27305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AB15A77-F89D-BE48-A1B9-FDA60609A0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50" y="0"/>
            <a:ext cx="952500" cy="14859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D32C80E-78B9-2A4F-B479-639B25473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7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7"/>
    </mc:Choice>
    <mc:Fallback xmlns="">
      <p:transition spd="slow" advTm="9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A129415-6081-DC43-9858-C35773499277}"/>
              </a:ext>
            </a:extLst>
          </p:cNvPr>
          <p:cNvSpPr/>
          <p:nvPr/>
        </p:nvSpPr>
        <p:spPr>
          <a:xfrm>
            <a:off x="539552" y="4005064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altLang="es-CL" dirty="0">
                <a:solidFill>
                  <a:schemeClr val="bg1"/>
                </a:solidFill>
                <a:latin typeface="Arial" panose="020B0604020202020204" pitchFamily="34" charset="0"/>
              </a:rPr>
              <a:t>Columna medial: ESTABILIDAD</a:t>
            </a:r>
          </a:p>
          <a:p>
            <a:pPr algn="ctr"/>
            <a:r>
              <a:rPr lang="es-ES" altLang="es-CL" dirty="0">
                <a:solidFill>
                  <a:schemeClr val="bg1"/>
                </a:solidFill>
                <a:latin typeface="Arial" panose="020B0604020202020204" pitchFamily="34" charset="0"/>
              </a:rPr>
              <a:t>Columna lateral:  MOVILIDAD</a:t>
            </a:r>
          </a:p>
          <a:p>
            <a:endParaRPr lang="es-ES" altLang="es-CL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es-ES" altLang="es-CL" dirty="0">
                <a:solidFill>
                  <a:schemeClr val="bg1"/>
                </a:solidFill>
                <a:latin typeface="Arial" panose="020B0604020202020204" pitchFamily="34" charset="0"/>
              </a:rPr>
              <a:t>Deben mantener una relación compensada para alineación adecuada del pie</a:t>
            </a:r>
          </a:p>
          <a:p>
            <a:endParaRPr lang="es-ES" altLang="es-CL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es-ES" altLang="es-CL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Col Medial más larga: pie plano			Col lateral más larga: pie cavo</a:t>
            </a:r>
          </a:p>
        </p:txBody>
      </p:sp>
      <p:sp>
        <p:nvSpPr>
          <p:cNvPr id="4" name="Rectángulo 1">
            <a:extLst>
              <a:ext uri="{FF2B5EF4-FFF2-40B4-BE49-F238E27FC236}">
                <a16:creationId xmlns:a16="http://schemas.microsoft.com/office/drawing/2014/main" id="{A58BB2C7-C555-7647-BC82-B58422F6C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104" y="6381328"/>
            <a:ext cx="3455987" cy="307777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Krähenbühl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. EFFORT Open Rev, 2017.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B51093E-6539-3747-B55C-FB41FB34A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88640"/>
            <a:ext cx="6599533" cy="338437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BB7AE94-569A-6B49-8822-D189BED3E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2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42"/>
    </mc:Choice>
    <mc:Fallback xmlns="">
      <p:transition spd="slow" advTm="74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5 CuadroTexto">
            <a:extLst>
              <a:ext uri="{FF2B5EF4-FFF2-40B4-BE49-F238E27FC236}">
                <a16:creationId xmlns:a16="http://schemas.microsoft.com/office/drawing/2014/main" id="{E00A9CB2-95F1-1341-B33A-1BD6D7A9F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94" y="5661248"/>
            <a:ext cx="40065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2" charset="2"/>
              <a:buChar char="Ü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949FBF"/>
              </a:buClr>
              <a:buSzPct val="90000"/>
              <a:buFont typeface="Wingdings 2" pitchFamily="2" charset="2"/>
              <a:buChar char="Ü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2" charset="2"/>
              <a:buChar char="Ü"/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49FBF"/>
              </a:buClr>
              <a:buSzPct val="90000"/>
              <a:buFont typeface="Wingdings 2" pitchFamily="2" charset="2"/>
              <a:buChar char="Ü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2" charset="2"/>
              <a:buChar char="Ü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2" charset="2"/>
              <a:buChar char="Ü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2" charset="2"/>
              <a:buChar char="Ü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2" charset="2"/>
              <a:buChar char="Ü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2" charset="2"/>
              <a:buChar char="Ü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dirty="0">
                <a:solidFill>
                  <a:schemeClr val="bg1"/>
                </a:solidFill>
                <a:latin typeface="Arial" panose="020B0604020202020204" pitchFamily="34" charset="0"/>
              </a:rPr>
              <a:t>Marcha: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dirty="0">
                <a:solidFill>
                  <a:schemeClr val="bg1"/>
                </a:solidFill>
                <a:latin typeface="Arial" panose="020B0604020202020204" pitchFamily="34" charset="0"/>
              </a:rPr>
              <a:t>  Apoyo: Pie flexible(pronación)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s-ES" altLang="es-CL" sz="1800" err="1">
                <a:solidFill>
                  <a:schemeClr val="bg1"/>
                </a:solidFill>
                <a:latin typeface="Arial" panose="020B0604020202020204" pitchFamily="34" charset="0"/>
              </a:rPr>
              <a:t>Despegue</a:t>
            </a:r>
            <a:r>
              <a:rPr lang="es-ES" altLang="es-CL" sz="1800">
                <a:solidFill>
                  <a:schemeClr val="bg1"/>
                </a:solidFill>
                <a:latin typeface="Arial" panose="020B0604020202020204" pitchFamily="34" charset="0"/>
              </a:rPr>
              <a:t>: Pie </a:t>
            </a:r>
            <a:r>
              <a:rPr lang="es-ES" altLang="es-CL" sz="1800" dirty="0">
                <a:solidFill>
                  <a:schemeClr val="bg1"/>
                </a:solidFill>
                <a:latin typeface="Arial" panose="020B0604020202020204" pitchFamily="34" charset="0"/>
              </a:rPr>
              <a:t>rígido(supinación)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B64CB42-0F17-5148-9A6A-5CCC569C2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671" y="235864"/>
            <a:ext cx="6547891" cy="20357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45EAD22-474F-6B4F-92BB-1EAF4F3C42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769"/>
          <a:stretch/>
        </p:blipFill>
        <p:spPr>
          <a:xfrm>
            <a:off x="4604886" y="2405673"/>
            <a:ext cx="4502893" cy="444459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D976DD1-975C-6846-AEAF-E8EAAA1D8F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025" b="39196"/>
          <a:stretch/>
        </p:blipFill>
        <p:spPr>
          <a:xfrm>
            <a:off x="229793" y="2388257"/>
            <a:ext cx="1447102" cy="317981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2324426-33F0-DA43-A62A-9274A177AA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9343" b="40522"/>
          <a:stretch/>
        </p:blipFill>
        <p:spPr>
          <a:xfrm>
            <a:off x="2503571" y="2424110"/>
            <a:ext cx="1782825" cy="310811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6843F34-ACB5-9A47-957E-D3AD1686A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69"/>
    </mc:Choice>
    <mc:Fallback xmlns="">
      <p:transition spd="slow" advTm="104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ítulo 1"/>
          <p:cNvSpPr>
            <a:spLocks noGrp="1"/>
          </p:cNvSpPr>
          <p:nvPr>
            <p:ph type="title"/>
          </p:nvPr>
        </p:nvSpPr>
        <p:spPr>
          <a:xfrm>
            <a:off x="612775" y="333375"/>
            <a:ext cx="7918450" cy="788988"/>
          </a:xfrm>
        </p:spPr>
        <p:txBody>
          <a:bodyPr/>
          <a:lstStyle/>
          <a:p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Lesión de </a:t>
            </a:r>
            <a:r>
              <a:rPr lang="es-ES_tradnl" dirty="0" err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Chopart</a:t>
            </a:r>
            <a:endParaRPr lang="es-ES_tradnl" dirty="0"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Marcador de contenido 2"/>
          <p:cNvSpPr>
            <a:spLocks noGrp="1"/>
          </p:cNvSpPr>
          <p:nvPr>
            <p:ph idx="1"/>
          </p:nvPr>
        </p:nvSpPr>
        <p:spPr>
          <a:xfrm>
            <a:off x="323528" y="1301124"/>
            <a:ext cx="7165975" cy="4532027"/>
          </a:xfrm>
        </p:spPr>
        <p:txBody>
          <a:bodyPr>
            <a:normAutofit lnSpcReduction="10000"/>
          </a:bodyPr>
          <a:lstStyle/>
          <a:p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Baja incidencia. 3.6 / 100.000 personas al año.</a:t>
            </a:r>
          </a:p>
          <a:p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Pacientes jóvenes, 37 años promedio.</a:t>
            </a:r>
          </a:p>
          <a:p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40% no se diagnostica en primera instancia.</a:t>
            </a:r>
          </a:p>
          <a:p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La mayoría lesiones ligamentosas o avulsivas de baja energía.</a:t>
            </a:r>
          </a:p>
          <a:p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20% lesiones de alta energía en contexto de </a:t>
            </a:r>
            <a:r>
              <a:rPr lang="es-ES_tradnl" dirty="0" err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politraumatizado</a:t>
            </a:r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. </a:t>
            </a:r>
          </a:p>
          <a:p>
            <a:pPr lvl="1"/>
            <a:r>
              <a:rPr lang="es-ES_tradnl" sz="1800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Accidentes de tránsito</a:t>
            </a:r>
          </a:p>
          <a:p>
            <a:pPr lvl="1"/>
            <a:r>
              <a:rPr lang="es-ES_tradnl" sz="1800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Caídas de altura</a:t>
            </a:r>
          </a:p>
          <a:p>
            <a:pPr lvl="1"/>
            <a:r>
              <a:rPr lang="es-ES_tradnl" sz="1800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Resultados funcionales regulares y malos</a:t>
            </a:r>
          </a:p>
          <a:p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Imagen 4">
            <a:extLst>
              <a:ext uri="{FF2B5EF4-FFF2-40B4-BE49-F238E27FC236}">
                <a16:creationId xmlns:a16="http://schemas.microsoft.com/office/drawing/2014/main" id="{2C13EF2D-BAE4-3144-B98F-67E75800D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65104"/>
            <a:ext cx="2818656" cy="207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1">
            <a:extLst>
              <a:ext uri="{FF2B5EF4-FFF2-40B4-BE49-F238E27FC236}">
                <a16:creationId xmlns:a16="http://schemas.microsoft.com/office/drawing/2014/main" id="{95FBA903-7294-F748-9CC6-A6F1DD40B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985" y="6021288"/>
            <a:ext cx="3455987" cy="307777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Van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Dorp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K. J Foot Ankle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Surg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, 2010.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EDF7D8-9ED5-5848-8BC4-5096FCDB4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17"/>
    </mc:Choice>
    <mc:Fallback xmlns="">
      <p:transition spd="slow" advTm="51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ítulo 1"/>
          <p:cNvSpPr>
            <a:spLocks noGrp="1"/>
          </p:cNvSpPr>
          <p:nvPr>
            <p:ph type="title"/>
          </p:nvPr>
        </p:nvSpPr>
        <p:spPr>
          <a:xfrm>
            <a:off x="612775" y="333375"/>
            <a:ext cx="7918450" cy="788988"/>
          </a:xfrm>
        </p:spPr>
        <p:txBody>
          <a:bodyPr/>
          <a:lstStyle/>
          <a:p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Mecanismo </a:t>
            </a:r>
            <a:r>
              <a:rPr lang="es-ES_tradnl" dirty="0" err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Lesional</a:t>
            </a:r>
            <a:endParaRPr lang="es-ES_tradnl" dirty="0"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Marcador de contenido 2"/>
          <p:cNvSpPr>
            <a:spLocks noGrp="1"/>
          </p:cNvSpPr>
          <p:nvPr>
            <p:ph idx="1"/>
          </p:nvPr>
        </p:nvSpPr>
        <p:spPr>
          <a:xfrm>
            <a:off x="683568" y="5222093"/>
            <a:ext cx="7776864" cy="4995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Aducción o Abducción de </a:t>
            </a:r>
            <a:r>
              <a:rPr lang="es-ES_tradnl" dirty="0" err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mediopie</a:t>
            </a:r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contra </a:t>
            </a:r>
            <a:r>
              <a:rPr lang="es-ES_tradnl" dirty="0" err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retropie</a:t>
            </a:r>
            <a:endParaRPr lang="es-ES_tradnl" sz="1800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ángulo 1">
            <a:extLst>
              <a:ext uri="{FF2B5EF4-FFF2-40B4-BE49-F238E27FC236}">
                <a16:creationId xmlns:a16="http://schemas.microsoft.com/office/drawing/2014/main" id="{95FBA903-7294-F748-9CC6-A6F1DD40B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6256" y="6309320"/>
            <a:ext cx="1944847" cy="307777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Klaue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K. Injury, 2004.</a:t>
            </a:r>
          </a:p>
        </p:txBody>
      </p:sp>
      <p:pic>
        <p:nvPicPr>
          <p:cNvPr id="8" name="Imagen 6">
            <a:extLst>
              <a:ext uri="{FF2B5EF4-FFF2-40B4-BE49-F238E27FC236}">
                <a16:creationId xmlns:a16="http://schemas.microsoft.com/office/drawing/2014/main" id="{FC305254-941C-E042-A80D-D275BF9C93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68760"/>
            <a:ext cx="38385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echa abajo 1">
            <a:extLst>
              <a:ext uri="{FF2B5EF4-FFF2-40B4-BE49-F238E27FC236}">
                <a16:creationId xmlns:a16="http://schemas.microsoft.com/office/drawing/2014/main" id="{872D5AB8-1FD4-6844-8851-8101D0F3B302}"/>
              </a:ext>
            </a:extLst>
          </p:cNvPr>
          <p:cNvSpPr/>
          <p:nvPr/>
        </p:nvSpPr>
        <p:spPr>
          <a:xfrm>
            <a:off x="1259632" y="1988840"/>
            <a:ext cx="504056" cy="1872208"/>
          </a:xfrm>
          <a:prstGeom prst="downArrow">
            <a:avLst/>
          </a:prstGeom>
          <a:gradFill>
            <a:gsLst>
              <a:gs pos="8000">
                <a:schemeClr val="accent1">
                  <a:shade val="60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Flecha abajo 8">
            <a:extLst>
              <a:ext uri="{FF2B5EF4-FFF2-40B4-BE49-F238E27FC236}">
                <a16:creationId xmlns:a16="http://schemas.microsoft.com/office/drawing/2014/main" id="{88F8EED3-8C4D-FC4A-AAFB-6817E6D4CEC4}"/>
              </a:ext>
            </a:extLst>
          </p:cNvPr>
          <p:cNvSpPr/>
          <p:nvPr/>
        </p:nvSpPr>
        <p:spPr>
          <a:xfrm>
            <a:off x="7064204" y="1988840"/>
            <a:ext cx="504056" cy="1872208"/>
          </a:xfrm>
          <a:prstGeom prst="downArrow">
            <a:avLst/>
          </a:prstGeom>
          <a:gradFill>
            <a:gsLst>
              <a:gs pos="8000">
                <a:srgbClr val="00B050"/>
              </a:gs>
              <a:gs pos="100000">
                <a:srgbClr val="92D050"/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C3B377E-7ABA-5744-AD6D-7FCFFA8D659D}"/>
              </a:ext>
            </a:extLst>
          </p:cNvPr>
          <p:cNvSpPr txBox="1"/>
          <p:nvPr/>
        </p:nvSpPr>
        <p:spPr>
          <a:xfrm>
            <a:off x="1057710" y="4196451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rgbClr val="0070C0"/>
                </a:solidFill>
              </a:rPr>
              <a:t>Medial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B08BD8E-3D15-6442-8D4C-EDA88E2E9C70}"/>
              </a:ext>
            </a:extLst>
          </p:cNvPr>
          <p:cNvSpPr txBox="1"/>
          <p:nvPr/>
        </p:nvSpPr>
        <p:spPr>
          <a:xfrm>
            <a:off x="6884062" y="419539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rgbClr val="0070C0"/>
                </a:solidFill>
              </a:rPr>
              <a:t>Lateral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3FEBE82-D346-5940-B8E7-C23055EA4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3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44"/>
    </mc:Choice>
    <mc:Fallback xmlns="">
      <p:transition spd="slow" advTm="38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ítulo 1"/>
          <p:cNvSpPr>
            <a:spLocks noGrp="1"/>
          </p:cNvSpPr>
          <p:nvPr>
            <p:ph type="title"/>
          </p:nvPr>
        </p:nvSpPr>
        <p:spPr>
          <a:xfrm>
            <a:off x="612775" y="333375"/>
            <a:ext cx="7918450" cy="788988"/>
          </a:xfrm>
        </p:spPr>
        <p:txBody>
          <a:bodyPr/>
          <a:lstStyle/>
          <a:p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Clasificación</a:t>
            </a:r>
            <a:endParaRPr lang="es-ES_tradnl" dirty="0"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ángulo 1">
            <a:extLst>
              <a:ext uri="{FF2B5EF4-FFF2-40B4-BE49-F238E27FC236}">
                <a16:creationId xmlns:a16="http://schemas.microsoft.com/office/drawing/2014/main" id="{95FBA903-7294-F748-9CC6-A6F1DD40B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0085" y="6381328"/>
            <a:ext cx="3888432" cy="307777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Main BJ, Jowett RL. J Bone Joint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Surg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Br, 1975. </a:t>
            </a:r>
          </a:p>
        </p:txBody>
      </p:sp>
      <p:sp>
        <p:nvSpPr>
          <p:cNvPr id="11" name="Marcador de contenido 6">
            <a:extLst>
              <a:ext uri="{FF2B5EF4-FFF2-40B4-BE49-F238E27FC236}">
                <a16:creationId xmlns:a16="http://schemas.microsoft.com/office/drawing/2014/main" id="{D8C8BEB0-5605-DD40-8E8E-E43CF82D08DD}"/>
              </a:ext>
            </a:extLst>
          </p:cNvPr>
          <p:cNvSpPr txBox="1">
            <a:spLocks/>
          </p:cNvSpPr>
          <p:nvPr/>
        </p:nvSpPr>
        <p:spPr bwMode="auto">
          <a:xfrm>
            <a:off x="420613" y="1916832"/>
            <a:ext cx="4113213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ts val="22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charset="0"/>
              <a:buChar char="Ü"/>
              <a:defRPr sz="22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49FBF"/>
              </a:buClr>
              <a:buSzPct val="90000"/>
              <a:buFont typeface="Wingdings 2" charset="0"/>
              <a:buChar char="Ü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charset="0"/>
              <a:buChar char="Ü"/>
              <a:defRPr sz="24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49FBF"/>
              </a:buClr>
              <a:buSzPct val="90000"/>
              <a:buFont typeface="Wingdings 2" charset="0"/>
              <a:buChar char="Ü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charset="0"/>
              <a:buChar char="Ü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s-ES_tradnl" altLang="es-CL" sz="20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Tipo I</a:t>
            </a:r>
          </a:p>
          <a:p>
            <a:pPr lvl="1" defTabSz="914400"/>
            <a:r>
              <a:rPr lang="es-ES_tradnl" altLang="es-CL" sz="1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LUXACIÓN MEDIAL</a:t>
            </a:r>
          </a:p>
          <a:p>
            <a:pPr lvl="1" defTabSz="914400"/>
            <a:r>
              <a:rPr lang="es-ES_tradnl" altLang="es-CL" sz="16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A. Fractura Talo</a:t>
            </a:r>
          </a:p>
          <a:p>
            <a:pPr lvl="1" defTabSz="914400"/>
            <a:r>
              <a:rPr lang="es-ES_tradnl" altLang="es-CL" sz="16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B. Fractura Navicular </a:t>
            </a:r>
            <a:r>
              <a:rPr lang="es-ES_tradnl" altLang="es-CL" sz="1600" dirty="0">
                <a:ea typeface="ＭＳ Ｐゴシック" panose="020B0600070205080204" pitchFamily="34" charset="-128"/>
              </a:rPr>
              <a:t>(lateral)</a:t>
            </a:r>
          </a:p>
          <a:p>
            <a:pPr defTabSz="914400"/>
            <a:r>
              <a:rPr lang="es-ES_tradnl" altLang="es-CL" sz="20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Tipo II</a:t>
            </a:r>
          </a:p>
          <a:p>
            <a:pPr lvl="1" defTabSz="914400"/>
            <a:r>
              <a:rPr lang="es-ES_tradnl" altLang="es-CL" sz="18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AXIAL</a:t>
            </a:r>
          </a:p>
          <a:p>
            <a:pPr lvl="1" defTabSz="914400"/>
            <a:r>
              <a:rPr lang="es-ES_tradnl" altLang="es-CL" sz="16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Fractura central Navicular</a:t>
            </a:r>
          </a:p>
        </p:txBody>
      </p:sp>
      <p:sp>
        <p:nvSpPr>
          <p:cNvPr id="12" name="Marcador de contenido 4">
            <a:extLst>
              <a:ext uri="{FF2B5EF4-FFF2-40B4-BE49-F238E27FC236}">
                <a16:creationId xmlns:a16="http://schemas.microsoft.com/office/drawing/2014/main" id="{97F19021-9A08-7449-97C2-5622382C3A91}"/>
              </a:ext>
            </a:extLst>
          </p:cNvPr>
          <p:cNvSpPr txBox="1">
            <a:spLocks/>
          </p:cNvSpPr>
          <p:nvPr/>
        </p:nvSpPr>
        <p:spPr bwMode="auto">
          <a:xfrm>
            <a:off x="4533826" y="1916832"/>
            <a:ext cx="4189412" cy="408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2" charset="2"/>
              <a:buChar char="Ü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685800" indent="-336550">
              <a:spcBef>
                <a:spcPct val="20000"/>
              </a:spcBef>
              <a:buClr>
                <a:srgbClr val="949FBF"/>
              </a:buClr>
              <a:buSzPct val="90000"/>
              <a:buFont typeface="Wingdings 2" pitchFamily="2" charset="2"/>
              <a:buChar char="Ü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2" charset="2"/>
              <a:buChar char="Ü"/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49FBF"/>
              </a:buClr>
              <a:buSzPct val="90000"/>
              <a:buFont typeface="Wingdings 2" pitchFamily="2" charset="2"/>
              <a:buChar char="Ü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2" charset="2"/>
              <a:buChar char="Ü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2" charset="2"/>
              <a:buChar char="Ü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2" charset="2"/>
              <a:buChar char="Ü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2" charset="2"/>
              <a:buChar char="Ü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2" charset="2"/>
              <a:buChar char="Ü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ts val="2200"/>
              </a:spcBef>
            </a:pPr>
            <a:r>
              <a:rPr lang="es-ES_tradnl" altLang="es-CL" sz="2000" b="1" dirty="0">
                <a:solidFill>
                  <a:srgbClr val="C00000"/>
                </a:solidFill>
              </a:rPr>
              <a:t>Tipo III</a:t>
            </a:r>
          </a:p>
          <a:p>
            <a:pPr lvl="1" defTabSz="914400">
              <a:spcBef>
                <a:spcPts val="600"/>
              </a:spcBef>
            </a:pPr>
            <a:r>
              <a:rPr lang="es-ES_tradnl" altLang="es-CL" sz="1600" dirty="0">
                <a:solidFill>
                  <a:srgbClr val="0070C0"/>
                </a:solidFill>
              </a:rPr>
              <a:t>LUXACIÓN LATERAL</a:t>
            </a:r>
          </a:p>
          <a:p>
            <a:pPr lvl="1" defTabSz="914400">
              <a:spcBef>
                <a:spcPts val="600"/>
              </a:spcBef>
            </a:pPr>
            <a:r>
              <a:rPr lang="es-ES_tradnl" altLang="es-CL" sz="1600" dirty="0">
                <a:solidFill>
                  <a:schemeClr val="bg1"/>
                </a:solidFill>
              </a:rPr>
              <a:t>Fractura cuboides / fractura </a:t>
            </a:r>
            <a:r>
              <a:rPr lang="es-ES_tradnl" altLang="es-CL" sz="1600" dirty="0" err="1">
                <a:solidFill>
                  <a:schemeClr val="bg1"/>
                </a:solidFill>
              </a:rPr>
              <a:t>calcaneo</a:t>
            </a:r>
            <a:endParaRPr lang="es-ES_tradnl" altLang="es-CL" sz="1600" dirty="0">
              <a:solidFill>
                <a:schemeClr val="bg1"/>
              </a:solidFill>
            </a:endParaRPr>
          </a:p>
          <a:p>
            <a:pPr defTabSz="914400">
              <a:spcBef>
                <a:spcPts val="2200"/>
              </a:spcBef>
            </a:pPr>
            <a:r>
              <a:rPr lang="es-ES_tradnl" altLang="es-CL" sz="2000" b="1" dirty="0">
                <a:solidFill>
                  <a:srgbClr val="C00000"/>
                </a:solidFill>
              </a:rPr>
              <a:t>Tipo IV</a:t>
            </a:r>
          </a:p>
          <a:p>
            <a:pPr lvl="1" defTabSz="914400">
              <a:spcBef>
                <a:spcPts val="600"/>
              </a:spcBef>
            </a:pPr>
            <a:r>
              <a:rPr lang="es-ES_tradnl" altLang="es-CL" sz="1600" dirty="0">
                <a:solidFill>
                  <a:srgbClr val="0070C0"/>
                </a:solidFill>
              </a:rPr>
              <a:t>LUXACIÓN PLANTAR</a:t>
            </a:r>
          </a:p>
          <a:p>
            <a:pPr lvl="1" defTabSz="914400">
              <a:spcBef>
                <a:spcPts val="600"/>
              </a:spcBef>
            </a:pPr>
            <a:r>
              <a:rPr lang="es-ES_tradnl" altLang="es-CL" sz="1600" dirty="0">
                <a:solidFill>
                  <a:schemeClr val="bg1"/>
                </a:solidFill>
              </a:rPr>
              <a:t>Luxación TN y CC</a:t>
            </a:r>
          </a:p>
          <a:p>
            <a:pPr defTabSz="914400">
              <a:spcBef>
                <a:spcPts val="2200"/>
              </a:spcBef>
            </a:pPr>
            <a:r>
              <a:rPr lang="es-ES_tradnl" altLang="es-CL" sz="2000" b="1" dirty="0">
                <a:solidFill>
                  <a:srgbClr val="C00000"/>
                </a:solidFill>
              </a:rPr>
              <a:t>Tipo V</a:t>
            </a:r>
          </a:p>
          <a:p>
            <a:pPr lvl="1" defTabSz="914400">
              <a:spcBef>
                <a:spcPts val="600"/>
              </a:spcBef>
            </a:pPr>
            <a:r>
              <a:rPr lang="es-ES_tradnl" altLang="es-CL" sz="1600" dirty="0">
                <a:solidFill>
                  <a:srgbClr val="0070C0"/>
                </a:solidFill>
              </a:rPr>
              <a:t>CRUSH 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64B2CFFD-EECA-E340-83B3-C209B8336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183599"/>
            <a:ext cx="7776864" cy="4995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dirty="0" err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Main</a:t>
            </a:r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y </a:t>
            </a:r>
            <a:r>
              <a:rPr lang="es-ES_tradnl" dirty="0" err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Jowett</a:t>
            </a:r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, 1975. En base a mecanismo </a:t>
            </a:r>
            <a:r>
              <a:rPr lang="es-ES_tradnl" dirty="0" err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lesional</a:t>
            </a:r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.</a:t>
            </a:r>
            <a:endParaRPr lang="es-ES_tradnl" sz="1800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9862CB-CE8F-7742-BAC0-BEE13B32EC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4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92"/>
    </mc:Choice>
    <mc:Fallback xmlns="">
      <p:transition spd="slow" advTm="14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1">
            <a:extLst>
              <a:ext uri="{FF2B5EF4-FFF2-40B4-BE49-F238E27FC236}">
                <a16:creationId xmlns:a16="http://schemas.microsoft.com/office/drawing/2014/main" id="{95FBA903-7294-F748-9CC6-A6F1DD40B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635" y="6165304"/>
            <a:ext cx="2540227" cy="307777"/>
          </a:xfrm>
          <a:prstGeom prst="rect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Zwipp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 H. </a:t>
            </a:r>
            <a:r>
              <a:rPr lang="en-US" sz="1400" b="1" dirty="0" err="1">
                <a:solidFill>
                  <a:srgbClr val="3366FF"/>
                </a:solidFill>
                <a:latin typeface="Times New Roman" charset="0"/>
              </a:rPr>
              <a:t>Unfallchirurg</a:t>
            </a:r>
            <a:r>
              <a:rPr lang="en-US" sz="1400" b="1" dirty="0">
                <a:solidFill>
                  <a:srgbClr val="3366FF"/>
                </a:solidFill>
                <a:latin typeface="Times New Roman" charset="0"/>
              </a:rPr>
              <a:t>, 2002.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64B2CFFD-EECA-E340-83B3-C209B8336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542222"/>
            <a:ext cx="7776864" cy="4995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dirty="0" err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Zwipp</a:t>
            </a:r>
            <a:r>
              <a:rPr lang="es-ES_tradnl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, 2002. En base a patrón anatómico de lesión.</a:t>
            </a:r>
          </a:p>
          <a:p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4C061B9-3636-9749-A219-393D12883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117" y="1700808"/>
            <a:ext cx="6487689" cy="302433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1E2855C-DA3D-3348-9465-EAC654FE42B8}"/>
              </a:ext>
            </a:extLst>
          </p:cNvPr>
          <p:cNvSpPr txBox="1"/>
          <p:nvPr/>
        </p:nvSpPr>
        <p:spPr>
          <a:xfrm>
            <a:off x="257827" y="1682514"/>
            <a:ext cx="226222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1. Transligamentosa</a:t>
            </a:r>
          </a:p>
          <a:p>
            <a:pPr marL="342900" indent="-342900">
              <a:buAutoNum type="arabicPeriod"/>
            </a:pPr>
            <a:endParaRPr lang="es-CL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2. Transtalar</a:t>
            </a:r>
          </a:p>
          <a:p>
            <a:endParaRPr lang="es-CL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3. Transcalcanea</a:t>
            </a:r>
          </a:p>
          <a:p>
            <a:endParaRPr lang="es-CL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4. Transnavicular</a:t>
            </a:r>
          </a:p>
          <a:p>
            <a:endParaRPr lang="es-CL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5. Transcuboidal</a:t>
            </a:r>
          </a:p>
          <a:p>
            <a:endParaRPr lang="es-CL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6. Combinaciones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08787A-1859-DF4B-B4FE-7082053CA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1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4"/>
    </mc:Choice>
    <mc:Fallback xmlns="">
      <p:transition spd="slow" advTm="55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.8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0.9|6.9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repúsculo">
  <a:themeElements>
    <a:clrScheme name="Crepúsculo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Crepúsculo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Crepúsculo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Crepúsculo.thmx</Template>
  <TotalTime>7585</TotalTime>
  <Words>1096</Words>
  <Application>Microsoft Macintosh PowerPoint</Application>
  <PresentationFormat>Presentación en pantalla (4:3)</PresentationFormat>
  <Paragraphs>241</Paragraphs>
  <Slides>34</Slides>
  <Notes>0</Notes>
  <HiddenSlides>0</HiddenSlides>
  <MMClips>34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34</vt:i4>
      </vt:variant>
    </vt:vector>
  </HeadingPairs>
  <TitlesOfParts>
    <vt:vector size="42" baseType="lpstr">
      <vt:lpstr>ＭＳ Ｐゴシック</vt:lpstr>
      <vt:lpstr>Arial</vt:lpstr>
      <vt:lpstr>Calibri</vt:lpstr>
      <vt:lpstr>Century Gothic</vt:lpstr>
      <vt:lpstr>Times New Roman</vt:lpstr>
      <vt:lpstr>Wingdings 2</vt:lpstr>
      <vt:lpstr>Crepúsculo</vt:lpstr>
      <vt:lpstr>Tema de Office</vt:lpstr>
      <vt:lpstr>Fractura de Navicular y Cuboides Lesión de Chopart</vt:lpstr>
      <vt:lpstr>OBJETIVOS</vt:lpstr>
      <vt:lpstr>Anatomía / Biomecánica</vt:lpstr>
      <vt:lpstr>Presentación de PowerPoint</vt:lpstr>
      <vt:lpstr>Presentación de PowerPoint</vt:lpstr>
      <vt:lpstr>Lesión de Chopart</vt:lpstr>
      <vt:lpstr>Mecanismo Lesional</vt:lpstr>
      <vt:lpstr>Clasificación</vt:lpstr>
      <vt:lpstr>Presentación de PowerPoint</vt:lpstr>
      <vt:lpstr>Clínica</vt:lpstr>
      <vt:lpstr>Imágenes </vt:lpstr>
      <vt:lpstr>Presentación de PowerPoint</vt:lpstr>
      <vt:lpstr>Presentación de PowerPoint</vt:lpstr>
      <vt:lpstr>Tratamiento ortopédico</vt:lpstr>
      <vt:lpstr>Tratamiento quirúrgico</vt:lpstr>
      <vt:lpstr>Etapas de tratamiento</vt:lpstr>
      <vt:lpstr>Manejo de Urgencia</vt:lpstr>
      <vt:lpstr>OTS definitiva</vt:lpstr>
      <vt:lpstr>Presentación de PowerPoint</vt:lpstr>
      <vt:lpstr>Abordajes</vt:lpstr>
      <vt:lpstr>Fractura de Navicular</vt:lpstr>
      <vt:lpstr>Tipos de Fractura</vt:lpstr>
      <vt:lpstr>Clasificación - Sangeorzan</vt:lpstr>
      <vt:lpstr>Tratamiento Ortopédico</vt:lpstr>
      <vt:lpstr>Tratamiento Quirúrgico</vt:lpstr>
      <vt:lpstr>Presentación de PowerPoint</vt:lpstr>
      <vt:lpstr>Presentación de PowerPoint</vt:lpstr>
      <vt:lpstr>Presentación de PowerPoint</vt:lpstr>
      <vt:lpstr>Fractura de Cuboides</vt:lpstr>
      <vt:lpstr>Presentación de PowerPoint</vt:lpstr>
      <vt:lpstr>Post Operatorio</vt:lpstr>
      <vt:lpstr>Complicaciones</vt:lpstr>
      <vt:lpstr>PARA RECORDAR..</vt:lpstr>
      <vt:lpstr>Fractura de Navicular y Cuboides Lesión de Chopart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Patricio</dc:creator>
  <cp:lastModifiedBy>Leonardo Lagos</cp:lastModifiedBy>
  <cp:revision>405</cp:revision>
  <dcterms:created xsi:type="dcterms:W3CDTF">2010-12-27T00:23:19Z</dcterms:created>
  <dcterms:modified xsi:type="dcterms:W3CDTF">2023-06-29T02:31:44Z</dcterms:modified>
</cp:coreProperties>
</file>