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60" r:id="rId3"/>
    <p:sldId id="261" r:id="rId4"/>
    <p:sldId id="287" r:id="rId5"/>
    <p:sldId id="288" r:id="rId6"/>
    <p:sldId id="285" r:id="rId7"/>
    <p:sldId id="286" r:id="rId8"/>
    <p:sldId id="262" r:id="rId9"/>
    <p:sldId id="289" r:id="rId10"/>
    <p:sldId id="291" r:id="rId11"/>
    <p:sldId id="296" r:id="rId12"/>
    <p:sldId id="298" r:id="rId13"/>
    <p:sldId id="290" r:id="rId14"/>
    <p:sldId id="292" r:id="rId15"/>
    <p:sldId id="293" r:id="rId16"/>
    <p:sldId id="297" r:id="rId17"/>
    <p:sldId id="299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95" r:id="rId31"/>
    <p:sldId id="284" r:id="rId3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88186" autoAdjust="0"/>
  </p:normalViewPr>
  <p:slideViewPr>
    <p:cSldViewPr>
      <p:cViewPr varScale="1">
        <p:scale>
          <a:sx n="67" d="100"/>
          <a:sy n="67" d="100"/>
        </p:scale>
        <p:origin x="118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4C89B-BADB-41F8-B0B2-9FB5778413A9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BE49C-AE5C-4519-98A3-3FC675C49D4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628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Lemley FAI 2006</a:t>
            </a:r>
          </a:p>
          <a:p>
            <a:r>
              <a:rPr lang="es-ES_tradnl" dirty="0"/>
              <a:t>Familiares no necesariamente la misma barra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OTT</a:t>
            </a:r>
            <a:r>
              <a:rPr lang="es-ES_tradnl" baseline="0" dirty="0"/>
              <a:t> de medialización de calcáneo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25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50% de faceta posterior fue inicialmente un numero arbitrario, se ha asociado a peores</a:t>
            </a:r>
            <a:r>
              <a:rPr lang="es-ES_tradnl" baseline="0" dirty="0"/>
              <a:t> resultados en áreas equivalentes a &gt; 50%, pero no han sido consistentes.</a:t>
            </a:r>
          </a:p>
          <a:p>
            <a:r>
              <a:rPr lang="es-ES_tradnl" baseline="0" dirty="0"/>
              <a:t>No hay evidencia consistente que la edad sea predictor de evolución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26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27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DD o otra patología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3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Kumar JBJS am 1992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8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Principalmente</a:t>
            </a:r>
            <a:r>
              <a:rPr lang="es-ES_tradnl" baseline="0" dirty="0"/>
              <a:t> en el adulto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18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En síntomas leves 25</a:t>
            </a:r>
            <a:r>
              <a:rPr lang="es-ES_tradnl" baseline="0" dirty="0"/>
              <a:t> a 30% en pacientes pediátricos, &gt;&gt; en adultos por </a:t>
            </a:r>
            <a:r>
              <a:rPr lang="es-ES_tradnl" baseline="0" dirty="0" err="1"/>
              <a:t>desdencadenante</a:t>
            </a:r>
            <a:r>
              <a:rPr lang="es-ES_tradnl" baseline="0" dirty="0"/>
              <a:t> asociado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19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Para manejo de la barra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20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Múltiples</a:t>
            </a:r>
            <a:r>
              <a:rPr lang="es-ES_tradnl" baseline="0" dirty="0"/>
              <a:t> estudios han mostrado buenos a excelentes resultados de resección a pesar de pico del talo</a:t>
            </a:r>
          </a:p>
          <a:p>
            <a:r>
              <a:rPr lang="es-ES_tradnl" baseline="0" dirty="0"/>
              <a:t>Barras cartilaginosas tendrían mejores resultados en resección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22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23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Máximo tolerable</a:t>
            </a:r>
            <a:r>
              <a:rPr lang="es-ES_tradnl" baseline="0" dirty="0"/>
              <a:t> de valgo de retropié no esta claro</a:t>
            </a:r>
            <a:endParaRPr lang="es-ES_tradnl" dirty="0"/>
          </a:p>
          <a:p>
            <a:r>
              <a:rPr lang="es-ES_tradnl" dirty="0"/>
              <a:t>Resección y artrorrisis</a:t>
            </a:r>
            <a:r>
              <a:rPr lang="es-ES_tradnl" baseline="0" dirty="0"/>
              <a:t> mejores resultados en &lt; 14 años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74E4F-FAD0-764A-BAE4-CE174EEC7CA6}" type="slidenum">
              <a:rPr lang="es-ES_tradnl" smtClean="0"/>
              <a:pPr/>
              <a:t>24</a:t>
            </a:fld>
            <a:endParaRPr lang="es-ES_trad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903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98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626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060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228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86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48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661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182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975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714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fld id="{CF20A398-8A41-420B-A939-D6DFF17B48E4}" type="datetimeFigureOut">
              <a:rPr lang="es-CL" smtClean="0"/>
              <a:t>29-06-2023</a:t>
            </a:fld>
            <a:endParaRPr lang="es-C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585BCA55-97DC-4CD6-9A6D-6481808B17EC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es-CL" sz="6600" dirty="0"/>
              <a:t>Barras </a:t>
            </a:r>
            <a:r>
              <a:rPr lang="es-CL" sz="6600" dirty="0" err="1"/>
              <a:t>Tarsianas</a:t>
            </a:r>
            <a:endParaRPr lang="es-CL" sz="6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40760" cy="2088232"/>
          </a:xfrm>
        </p:spPr>
        <p:txBody>
          <a:bodyPr/>
          <a:lstStyle/>
          <a:p>
            <a:r>
              <a:rPr lang="es-CL" sz="2400" dirty="0"/>
              <a:t>Módulo tobillo y pie 2023</a:t>
            </a:r>
          </a:p>
          <a:p>
            <a:r>
              <a:rPr lang="es-CL" sz="2400" dirty="0"/>
              <a:t>Dr. Luis Ortiz Meneses</a:t>
            </a:r>
          </a:p>
          <a:p>
            <a:r>
              <a:rPr lang="es-CL" sz="2400" dirty="0"/>
              <a:t> Traumatología y Ortopedia</a:t>
            </a:r>
          </a:p>
          <a:p>
            <a:r>
              <a:rPr lang="es-CL" sz="2400" dirty="0"/>
              <a:t>Instituto Traumatológico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64" y="2276872"/>
            <a:ext cx="5144740" cy="249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9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61"/>
    </mc:Choice>
    <mc:Fallback xmlns="">
      <p:transition spd="slow" advTm="1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090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/>
          <a:lstStyle/>
          <a:p>
            <a:r>
              <a:rPr lang="es-CL" dirty="0"/>
              <a:t>Estudio Imágenes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"/>
    </mc:Choice>
    <mc:Fallback xmlns="">
      <p:transition spd="slow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6" y="1196752"/>
            <a:ext cx="8576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8"/>
    </mc:Choice>
    <mc:Fallback xmlns="">
      <p:transition spd="slow" advTm="3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2" y="1268760"/>
            <a:ext cx="8576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5"/>
    </mc:Choice>
    <mc:Fallback xmlns="">
      <p:transition spd="slow" advTm="4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6" y="1124744"/>
            <a:ext cx="870496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5"/>
    </mc:Choice>
    <mc:Fallback xmlns="">
      <p:transition spd="slow" advTm="4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268760"/>
            <a:ext cx="819291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1"/>
    </mc:Choice>
    <mc:Fallback xmlns="">
      <p:transition spd="slow" advTm="5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4" y="1412776"/>
            <a:ext cx="83209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8"/>
    </mc:Choice>
    <mc:Fallback xmlns="">
      <p:transition spd="slow" advTm="2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8" y="1340768"/>
            <a:ext cx="8576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4"/>
    </mc:Choice>
    <mc:Fallback xmlns="">
      <p:transition spd="slow" advTm="3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3570"/>
            <a:ext cx="9620860" cy="541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53"/>
    </mc:Choice>
    <mc:Fallback xmlns="">
      <p:transition spd="slow" advTm="6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Tratamiento conservador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Tratamiento de 1ª línea en barras TC y CN (recomendación grado B)</a:t>
            </a:r>
          </a:p>
          <a:p>
            <a:r>
              <a:rPr lang="es-ES_tradnl" dirty="0"/>
              <a:t>1/3 responde a TTO conservador</a:t>
            </a:r>
          </a:p>
          <a:p>
            <a:r>
              <a:rPr lang="es-ES_tradnl" dirty="0"/>
              <a:t>Inmovilización:</a:t>
            </a:r>
          </a:p>
          <a:p>
            <a:pPr lvl="1"/>
            <a:r>
              <a:rPr lang="es-ES_tradnl" dirty="0"/>
              <a:t>OTP</a:t>
            </a:r>
          </a:p>
          <a:p>
            <a:pPr lvl="1"/>
            <a:r>
              <a:rPr lang="es-ES_tradnl" dirty="0"/>
              <a:t>Bota de marcha</a:t>
            </a:r>
          </a:p>
          <a:p>
            <a:pPr lvl="1"/>
            <a:r>
              <a:rPr lang="es-ES_tradnl" dirty="0"/>
              <a:t>Yeso</a:t>
            </a:r>
          </a:p>
          <a:p>
            <a:pPr marL="0" indent="0">
              <a:buNone/>
            </a:pPr>
            <a:endParaRPr lang="es-ES_tradnl" dirty="0"/>
          </a:p>
          <a:p>
            <a:pPr lvl="1"/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498856" y="6126163"/>
            <a:ext cx="175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Lemley, FAI 2006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764" y="4276127"/>
            <a:ext cx="1850036" cy="18500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614" y="3213573"/>
            <a:ext cx="2032915" cy="2032915"/>
          </a:xfrm>
          <a:prstGeom prst="rect">
            <a:avLst/>
          </a:prstGeom>
        </p:spPr>
      </p:pic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1"/>
    </mc:Choice>
    <mc:Fallback xmlns="">
      <p:transition spd="slow" advTm="2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Tratamiento conservador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Modificación de la actividad</a:t>
            </a:r>
          </a:p>
          <a:p>
            <a:r>
              <a:rPr lang="es-ES_tradnl" dirty="0"/>
              <a:t>Cuña medial de talón</a:t>
            </a:r>
          </a:p>
          <a:p>
            <a:r>
              <a:rPr lang="es-ES_tradnl" dirty="0"/>
              <a:t>Soporte de arco</a:t>
            </a:r>
          </a:p>
          <a:p>
            <a:r>
              <a:rPr lang="es-ES_tradnl" dirty="0"/>
              <a:t>UCBL</a:t>
            </a:r>
          </a:p>
          <a:p>
            <a:endParaRPr lang="es-ES_tradnl" dirty="0">
              <a:sym typeface="Wingdings"/>
            </a:endParaRPr>
          </a:p>
          <a:p>
            <a:r>
              <a:rPr lang="es-ES_tradnl" dirty="0">
                <a:sym typeface="Wingdings"/>
              </a:rPr>
              <a:t>25 a 30% de éxito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498856" y="5941497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Lemley, FAI 2006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417812"/>
            <a:ext cx="4038600" cy="2019300"/>
          </a:xfrm>
          <a:prstGeom prst="rect">
            <a:avLst/>
          </a:prstGeom>
        </p:spPr>
      </p:pic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7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4"/>
    </mc:Choice>
    <mc:Fallback xmlns="">
      <p:transition spd="slow" advTm="2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_tradnl" dirty="0"/>
              <a:t>Unión patológica entre 2 huesos del tarso</a:t>
            </a:r>
          </a:p>
          <a:p>
            <a:pPr lvl="2"/>
            <a:r>
              <a:rPr lang="es-ES_tradnl" dirty="0"/>
              <a:t>Ósea</a:t>
            </a:r>
          </a:p>
          <a:p>
            <a:pPr lvl="2"/>
            <a:r>
              <a:rPr lang="es-ES_tradnl" dirty="0"/>
              <a:t>Cartilaginosa</a:t>
            </a:r>
          </a:p>
          <a:p>
            <a:pPr lvl="2"/>
            <a:r>
              <a:rPr lang="es-ES_tradnl" dirty="0"/>
              <a:t>Fibrosa</a:t>
            </a:r>
          </a:p>
          <a:p>
            <a:r>
              <a:rPr lang="es-ES_tradnl" dirty="0"/>
              <a:t>1 % de la población (0,04 a 14,54%)</a:t>
            </a:r>
          </a:p>
          <a:p>
            <a:pPr lvl="1"/>
            <a:r>
              <a:rPr lang="es-ES_tradnl" dirty="0"/>
              <a:t>39% en familiares</a:t>
            </a:r>
          </a:p>
          <a:p>
            <a:pPr lvl="1"/>
            <a:r>
              <a:rPr lang="es-ES_tradnl" dirty="0"/>
              <a:t>Autosómica dominante de penetrancia variable</a:t>
            </a:r>
          </a:p>
          <a:p>
            <a:pPr lvl="2"/>
            <a:r>
              <a:rPr lang="es-ES_tradnl" dirty="0"/>
              <a:t>Expresión variable</a:t>
            </a:r>
          </a:p>
          <a:p>
            <a:r>
              <a:rPr lang="es-ES_tradnl" dirty="0"/>
              <a:t>Bilateralidad: 50 a 60% (CN y TC)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498856" y="5941497"/>
            <a:ext cx="3747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Lemley, FAI 2006</a:t>
            </a:r>
          </a:p>
          <a:p>
            <a:r>
              <a:rPr lang="es-ES_tradnl" dirty="0"/>
              <a:t>Cass et al, J Foot and Ankle Surg, 2010</a:t>
            </a:r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1"/>
    </mc:Choice>
    <mc:Fallback xmlns="">
      <p:transition spd="slow" advTm="61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Tratamiento quirúrgico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Objetivo: eliminar el dolor</a:t>
            </a:r>
          </a:p>
          <a:p>
            <a:pPr lvl="1"/>
            <a:r>
              <a:rPr lang="es-ES_tradnl" dirty="0"/>
              <a:t>En fallo de TTO conservador </a:t>
            </a:r>
          </a:p>
          <a:p>
            <a:r>
              <a:rPr lang="es-ES_tradnl" dirty="0"/>
              <a:t>Alternativas quirúrgicas:</a:t>
            </a:r>
          </a:p>
          <a:p>
            <a:pPr lvl="1"/>
            <a:r>
              <a:rPr lang="es-ES_tradnl" dirty="0">
                <a:sym typeface="Wingdings"/>
              </a:rPr>
              <a:t>Resección con interposición</a:t>
            </a:r>
          </a:p>
          <a:p>
            <a:pPr lvl="1"/>
            <a:r>
              <a:rPr lang="es-ES_tradnl" dirty="0">
                <a:sym typeface="Wingdings"/>
              </a:rPr>
              <a:t>Artrodesis</a:t>
            </a:r>
          </a:p>
          <a:p>
            <a:pPr lvl="1"/>
            <a:endParaRPr lang="es-ES_tradnl" dirty="0">
              <a:sym typeface="Wingdings"/>
            </a:endParaRPr>
          </a:p>
          <a:p>
            <a:pPr lvl="1"/>
            <a:r>
              <a:rPr lang="es-ES_tradnl" dirty="0">
                <a:sym typeface="Wingdings"/>
              </a:rPr>
              <a:t>Con o sin procedimientos reconstructivos adyuvantes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4"/>
    </mc:Choice>
    <mc:Fallback xmlns="">
      <p:transition spd="slow" advTm="3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Alternativas quirúrgicas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Resección de la barra</a:t>
            </a:r>
          </a:p>
          <a:p>
            <a:r>
              <a:rPr lang="es-ES_tradnl" dirty="0"/>
              <a:t>OTT de calcáneo</a:t>
            </a:r>
          </a:p>
          <a:p>
            <a:pPr lvl="1"/>
            <a:r>
              <a:rPr lang="es-ES_tradnl" dirty="0"/>
              <a:t>Posterior varizante</a:t>
            </a:r>
          </a:p>
          <a:p>
            <a:pPr lvl="1"/>
            <a:r>
              <a:rPr lang="es-ES_tradnl" dirty="0"/>
              <a:t>Anterior de alargamiento</a:t>
            </a:r>
          </a:p>
          <a:p>
            <a:r>
              <a:rPr lang="es-ES_tradnl" dirty="0"/>
              <a:t>Alargamiento Aquiles </a:t>
            </a:r>
          </a:p>
          <a:p>
            <a:r>
              <a:rPr lang="es-ES_tradnl" dirty="0"/>
              <a:t>Plicatura de tibial posterior y capsula TN</a:t>
            </a:r>
          </a:p>
          <a:p>
            <a:r>
              <a:rPr lang="es-ES_tradnl" dirty="0"/>
              <a:t>Triple artrodesis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9"/>
    </mc:Choice>
    <mc:Fallback xmlns="">
      <p:transition spd="slow" advTm="3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Barra CN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Resección  es tratamiento adecuado en pacientes jóvenes (Recomendación grado B)</a:t>
            </a:r>
          </a:p>
          <a:p>
            <a:pPr lvl="1"/>
            <a:r>
              <a:rPr lang="es-ES_tradnl" dirty="0"/>
              <a:t>&lt; 14 años</a:t>
            </a:r>
          </a:p>
          <a:p>
            <a:pPr lvl="1"/>
            <a:r>
              <a:rPr lang="es-ES_tradnl" dirty="0"/>
              <a:t>Buenos a excelentes resultados a 10 años</a:t>
            </a:r>
          </a:p>
          <a:p>
            <a:pPr lvl="2"/>
            <a:r>
              <a:rPr lang="es-ES_tradnl" dirty="0"/>
              <a:t>No en artrosis</a:t>
            </a:r>
          </a:p>
          <a:p>
            <a:pPr lvl="1"/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4924315" y="5932274"/>
            <a:ext cx="2553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Moyes et al, JPO, 1994</a:t>
            </a:r>
          </a:p>
          <a:p>
            <a:r>
              <a:rPr lang="es-ES_tradnl" dirty="0"/>
              <a:t>Gonzalez et al, JBJS, 1990</a:t>
            </a: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1"/>
    </mc:Choice>
    <mc:Fallback xmlns="">
      <p:transition spd="slow" advTm="3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Resección de la barra CN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24100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Interposición de:</a:t>
            </a:r>
          </a:p>
          <a:p>
            <a:pPr lvl="2"/>
            <a:r>
              <a:rPr lang="es-ES_tradnl" dirty="0"/>
              <a:t>Tendón-músculo (EDB)</a:t>
            </a:r>
          </a:p>
          <a:p>
            <a:pPr lvl="2"/>
            <a:r>
              <a:rPr lang="es-ES_tradnl" dirty="0"/>
              <a:t>Cera de hueso</a:t>
            </a:r>
          </a:p>
          <a:p>
            <a:pPr lvl="2"/>
            <a:r>
              <a:rPr lang="es-ES_tradnl" dirty="0"/>
              <a:t>Grasa</a:t>
            </a:r>
          </a:p>
          <a:p>
            <a:pPr lvl="1"/>
            <a:r>
              <a:rPr lang="es-ES_tradnl" dirty="0"/>
              <a:t>Riesgo de recurrencia sin interposición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746009" y="2075244"/>
            <a:ext cx="2940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Moyes et al, JPO, 1994</a:t>
            </a:r>
          </a:p>
          <a:p>
            <a:r>
              <a:rPr lang="es-ES_tradnl" dirty="0"/>
              <a:t>Mitchell et al, JBJS, 1967</a:t>
            </a:r>
          </a:p>
          <a:p>
            <a:r>
              <a:rPr lang="es-ES_tradnl" dirty="0"/>
              <a:t>Swiontkowski et al, JPO, 1983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061" y="3924300"/>
            <a:ext cx="6096000" cy="2933700"/>
          </a:xfrm>
          <a:prstGeom prst="rect">
            <a:avLst/>
          </a:prstGeom>
        </p:spPr>
      </p:pic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59"/>
    </mc:Choice>
    <mc:Fallback xmlns="">
      <p:transition spd="slow" advTm="2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Barra TC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Manejo óptimo??</a:t>
            </a:r>
          </a:p>
          <a:p>
            <a:r>
              <a:rPr lang="es-ES_tradnl" dirty="0"/>
              <a:t>Peores resultados de resección a mayor grado de valgo de retropié (&gt; 16º - 21º)</a:t>
            </a:r>
          </a:p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6138356" y="3342370"/>
            <a:ext cx="2548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Wilde et al, JPO, 1994</a:t>
            </a:r>
          </a:p>
          <a:p>
            <a:r>
              <a:rPr lang="es-ES_tradnl" dirty="0"/>
              <a:t>Luhmann et al, JPO, 1998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7200" y="5941497"/>
            <a:ext cx="318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Giannini et al, Clin Orthop, 2003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69" y="3988701"/>
            <a:ext cx="3112131" cy="232212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6216" y="3988701"/>
            <a:ext cx="532845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_tradnl" sz="3200" dirty="0"/>
              <a:t> Resección + artrorrisis ST</a:t>
            </a:r>
          </a:p>
          <a:p>
            <a:r>
              <a:rPr lang="es-ES_tradnl" sz="2800" dirty="0"/>
              <a:t> 	Mejora alineamiento, síntomas y movilidad</a:t>
            </a:r>
          </a:p>
          <a:p>
            <a:endParaRPr lang="es-ES_tradnl" dirty="0"/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5"/>
    </mc:Choice>
    <mc:Fallback xmlns="">
      <p:transition spd="slow" advTm="4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Barra faceta media + Pie planovalgo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1607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Resección + OTT de Evans</a:t>
            </a:r>
          </a:p>
          <a:p>
            <a:endParaRPr lang="es-ES_tradnl" dirty="0"/>
          </a:p>
          <a:p>
            <a:endParaRPr lang="es-ES_tradnl" dirty="0"/>
          </a:p>
          <a:p>
            <a:pPr lvl="1"/>
            <a:endParaRPr lang="es-ES_tradnl" dirty="0"/>
          </a:p>
          <a:p>
            <a:pPr lvl="1"/>
            <a:endParaRPr lang="es-ES_tradnl" dirty="0"/>
          </a:p>
          <a:p>
            <a:pPr lvl="1"/>
            <a:r>
              <a:rPr lang="es-ES_tradnl" dirty="0"/>
              <a:t>Resección de barra + corrección de deformidades existentes</a:t>
            </a:r>
          </a:p>
          <a:p>
            <a:pPr lvl="2"/>
            <a:r>
              <a:rPr lang="es-ES_tradnl" dirty="0"/>
              <a:t>Alargamiento Aquiles</a:t>
            </a:r>
          </a:p>
          <a:p>
            <a:pPr lvl="2"/>
            <a:r>
              <a:rPr lang="es-ES_tradnl" dirty="0"/>
              <a:t>Corrección de valgo de retropié</a:t>
            </a:r>
          </a:p>
          <a:p>
            <a:pPr lvl="2"/>
            <a:r>
              <a:rPr lang="es-ES_tradnl" dirty="0"/>
              <a:t>Corrección de supinación de antepié (OTT de columna medial)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512" y="2199908"/>
            <a:ext cx="2442224" cy="17990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878" y="2199908"/>
            <a:ext cx="2726896" cy="1799043"/>
          </a:xfrm>
          <a:prstGeom prst="rect">
            <a:avLst/>
          </a:prstGeom>
        </p:spPr>
      </p:pic>
      <p:pic>
        <p:nvPicPr>
          <p:cNvPr id="7" name="6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9"/>
    </mc:Choice>
    <mc:Fallback xmlns="">
      <p:transition spd="slow" advTm="32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Resección barra TC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Resección indicada si (TAC):</a:t>
            </a:r>
          </a:p>
          <a:p>
            <a:endParaRPr lang="es-ES_tradnl" dirty="0"/>
          </a:p>
          <a:p>
            <a:pPr lvl="1"/>
            <a:r>
              <a:rPr lang="es-ES_tradnl" dirty="0"/>
              <a:t>&lt; 30 a 50% de superficie articular subtalar</a:t>
            </a:r>
          </a:p>
          <a:p>
            <a:pPr lvl="1"/>
            <a:r>
              <a:rPr lang="es-ES_tradnl" dirty="0"/>
              <a:t>Valgo de retropié &lt; 16 a 21º</a:t>
            </a:r>
          </a:p>
          <a:p>
            <a:pPr lvl="1"/>
            <a:r>
              <a:rPr lang="es-ES_tradnl" dirty="0"/>
              <a:t>Superficie de faceta posterior sin signos degenerativos</a:t>
            </a:r>
          </a:p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4864134" y="5479832"/>
            <a:ext cx="2548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Wilde et al, JPO, 1994</a:t>
            </a:r>
          </a:p>
          <a:p>
            <a:r>
              <a:rPr lang="es-ES_tradnl" dirty="0"/>
              <a:t>Luhmann et al, JPO, 1998</a:t>
            </a:r>
          </a:p>
          <a:p>
            <a:r>
              <a:rPr lang="es-ES_tradnl" dirty="0"/>
              <a:t>Mosca, JBJS, 2012</a:t>
            </a: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9"/>
    </mc:Choice>
    <mc:Fallback xmlns="">
      <p:transition spd="slow" advTm="4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Resección barra TC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Interposición:</a:t>
            </a:r>
          </a:p>
          <a:p>
            <a:pPr lvl="1"/>
            <a:r>
              <a:rPr lang="es-ES_tradnl" dirty="0"/>
              <a:t>Nada</a:t>
            </a:r>
          </a:p>
          <a:p>
            <a:pPr lvl="1"/>
            <a:r>
              <a:rPr lang="es-ES_tradnl" dirty="0"/>
              <a:t>Cera ósea</a:t>
            </a:r>
          </a:p>
          <a:p>
            <a:pPr lvl="1"/>
            <a:r>
              <a:rPr lang="es-ES_tradnl" dirty="0"/>
              <a:t>Grasa</a:t>
            </a:r>
          </a:p>
          <a:p>
            <a:pPr lvl="1"/>
            <a:r>
              <a:rPr lang="es-ES_tradnl" dirty="0"/>
              <a:t>Cera + Grasa</a:t>
            </a:r>
          </a:p>
          <a:p>
            <a:pPr lvl="1"/>
            <a:r>
              <a:rPr lang="es-ES_tradnl" dirty="0"/>
              <a:t>FHL</a:t>
            </a:r>
          </a:p>
          <a:p>
            <a:endParaRPr lang="es-ES_tradnl" dirty="0"/>
          </a:p>
          <a:p>
            <a:r>
              <a:rPr lang="es-ES_tradnl" dirty="0"/>
              <a:t>Resección de sustentaculum tali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559293" y="5867980"/>
            <a:ext cx="265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Westberry et al, JPO, 2003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 l="58165"/>
          <a:stretch>
            <a:fillRect/>
          </a:stretch>
        </p:blipFill>
        <p:spPr>
          <a:xfrm>
            <a:off x="6687361" y="1417638"/>
            <a:ext cx="2158188" cy="32731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rcRect r="58410"/>
          <a:stretch>
            <a:fillRect/>
          </a:stretch>
        </p:blipFill>
        <p:spPr>
          <a:xfrm>
            <a:off x="4385635" y="1417638"/>
            <a:ext cx="2145562" cy="3273143"/>
          </a:xfrm>
          <a:prstGeom prst="rect">
            <a:avLst/>
          </a:prstGeom>
        </p:spPr>
      </p:pic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6"/>
    </mc:Choice>
    <mc:Fallback xmlns="">
      <p:transition spd="slow" advTm="1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Resección barra TC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Resección + interposición grasa</a:t>
            </a:r>
          </a:p>
          <a:p>
            <a:endParaRPr lang="es-ES_tradnl" dirty="0"/>
          </a:p>
          <a:p>
            <a:pPr lvl="1"/>
            <a:r>
              <a:rPr lang="es-ES_tradnl" dirty="0"/>
              <a:t>87% excelentes resultados</a:t>
            </a:r>
          </a:p>
          <a:p>
            <a:pPr lvl="1"/>
            <a:endParaRPr lang="es-ES_tradnl" dirty="0"/>
          </a:p>
          <a:p>
            <a:pPr lvl="1"/>
            <a:r>
              <a:rPr lang="es-ES_tradnl" dirty="0"/>
              <a:t>13% recurrencia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909495" y="5105383"/>
            <a:ext cx="254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Mubarak et al, JPO, 2009</a:t>
            </a: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7"/>
    </mc:Choice>
    <mc:Fallback xmlns="">
      <p:transition spd="slow" advTm="1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Artrodesis en Barra TC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Indicada en presencia de cambios degenerativos</a:t>
            </a:r>
          </a:p>
          <a:p>
            <a:r>
              <a:rPr lang="es-ES_tradnl" dirty="0"/>
              <a:t>Triple artrodesis</a:t>
            </a:r>
          </a:p>
          <a:p>
            <a:pPr lvl="2"/>
            <a:r>
              <a:rPr lang="es-ES_tradnl" dirty="0"/>
              <a:t>Tratamiento de elección tradicional</a:t>
            </a:r>
          </a:p>
          <a:p>
            <a:pPr marL="914400" lvl="2" indent="0">
              <a:buNone/>
            </a:pPr>
            <a:endParaRPr lang="es-ES_tradnl" dirty="0"/>
          </a:p>
          <a:p>
            <a:r>
              <a:rPr lang="es-ES_tradnl" dirty="0"/>
              <a:t>Artrodesis subtalar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3"/>
    </mc:Choice>
    <mc:Fallback xmlns="">
      <p:transition spd="slow" advTm="3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Etiología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Falla de diferenciación y segmentación </a:t>
            </a:r>
            <a:r>
              <a:rPr lang="es-ES_tradnl" dirty="0" err="1"/>
              <a:t>mesenquimática</a:t>
            </a:r>
            <a:r>
              <a:rPr lang="es-ES_tradnl" dirty="0"/>
              <a:t> en etapas embrionarias</a:t>
            </a:r>
          </a:p>
          <a:p>
            <a:endParaRPr lang="es-ES_tradnl" dirty="0"/>
          </a:p>
          <a:p>
            <a:endParaRPr lang="es-ES_tradnl" dirty="0"/>
          </a:p>
          <a:p>
            <a:pPr lvl="2"/>
            <a:r>
              <a:rPr lang="es-ES_tradnl" dirty="0"/>
              <a:t>Trauma</a:t>
            </a:r>
          </a:p>
          <a:p>
            <a:pPr lvl="2"/>
            <a:r>
              <a:rPr lang="es-ES_tradnl" dirty="0"/>
              <a:t>Infección</a:t>
            </a:r>
          </a:p>
          <a:p>
            <a:pPr lvl="2"/>
            <a:r>
              <a:rPr lang="es-ES_tradnl" dirty="0"/>
              <a:t>Artrosis</a:t>
            </a:r>
          </a:p>
          <a:p>
            <a:pPr lvl="2"/>
            <a:r>
              <a:rPr lang="es-ES_tradnl" dirty="0"/>
              <a:t>Tumorales</a:t>
            </a:r>
          </a:p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962400" y="6126163"/>
            <a:ext cx="374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Cass et al, J Foot and Ankle Surg, 2010</a:t>
            </a: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4"/>
    </mc:Choice>
    <mc:Fallback xmlns="">
      <p:transition spd="slow" advTm="3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Conclusiones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s-CL" sz="2400" dirty="0"/>
              <a:t>Coaliciones </a:t>
            </a:r>
            <a:r>
              <a:rPr lang="es-CL" sz="2400" dirty="0" err="1"/>
              <a:t>tarsales</a:t>
            </a:r>
            <a:r>
              <a:rPr lang="es-CL" sz="2400" dirty="0"/>
              <a:t> se desarrollan debido a falla de separación </a:t>
            </a:r>
            <a:r>
              <a:rPr lang="es-CL" sz="2400" dirty="0" err="1"/>
              <a:t>mesenquimatosa</a:t>
            </a:r>
            <a:r>
              <a:rPr lang="es-CL" sz="2400" dirty="0"/>
              <a:t> de los huesos del tarso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sz="2400" dirty="0"/>
              <a:t>Más comunes:</a:t>
            </a:r>
          </a:p>
          <a:p>
            <a:pPr marL="715518" lvl="1" indent="-514350">
              <a:buFont typeface="+mj-lt"/>
              <a:buAutoNum type="arabicPeriod"/>
            </a:pPr>
            <a:r>
              <a:rPr lang="es-CL" sz="2400" dirty="0" err="1"/>
              <a:t>Calcaneo</a:t>
            </a:r>
            <a:r>
              <a:rPr lang="es-CL" sz="2400" dirty="0"/>
              <a:t>-navicular</a:t>
            </a:r>
          </a:p>
          <a:p>
            <a:pPr marL="715518" lvl="1" indent="-514350">
              <a:buFont typeface="+mj-lt"/>
              <a:buAutoNum type="arabicPeriod"/>
            </a:pPr>
            <a:r>
              <a:rPr lang="es-CL" sz="2400" dirty="0"/>
              <a:t>Talo-calcáneo</a:t>
            </a:r>
          </a:p>
          <a:p>
            <a:pPr marL="422910" indent="-514350">
              <a:buFont typeface="Courier New" panose="02070309020205020404" pitchFamily="49" charset="0"/>
              <a:buChar char="o"/>
            </a:pPr>
            <a:r>
              <a:rPr lang="es-CL" sz="2400" dirty="0"/>
              <a:t>Rigidez  </a:t>
            </a:r>
            <a:r>
              <a:rPr lang="es-CL" sz="2400" dirty="0">
                <a:sym typeface="Wingdings" panose="05000000000000000000" pitchFamily="2" charset="2"/>
              </a:rPr>
              <a:t></a:t>
            </a:r>
            <a:r>
              <a:rPr lang="es-CL" sz="2400" dirty="0"/>
              <a:t> cinemática patológica </a:t>
            </a:r>
            <a:r>
              <a:rPr lang="es-CL" sz="2400" dirty="0">
                <a:sym typeface="Wingdings" panose="05000000000000000000" pitchFamily="2" charset="2"/>
              </a:rPr>
              <a:t> esguinces, deformidad </a:t>
            </a:r>
            <a:r>
              <a:rPr lang="es-CL" sz="2400" dirty="0" err="1">
                <a:sym typeface="Wingdings" panose="05000000000000000000" pitchFamily="2" charset="2"/>
              </a:rPr>
              <a:t>planovalgo</a:t>
            </a:r>
            <a:r>
              <a:rPr lang="es-CL" sz="2400" dirty="0">
                <a:sym typeface="Wingdings" panose="05000000000000000000" pitchFamily="2" charset="2"/>
              </a:rPr>
              <a:t>, degeneración articular progresiva</a:t>
            </a:r>
            <a:endParaRPr lang="es-CL" sz="2400" dirty="0"/>
          </a:p>
          <a:p>
            <a:pPr marL="422910" indent="-514350">
              <a:buFont typeface="Courier New" panose="02070309020205020404" pitchFamily="49" charset="0"/>
              <a:buChar char="o"/>
            </a:pPr>
            <a:r>
              <a:rPr lang="es-CL" sz="2400" dirty="0"/>
              <a:t>Resección </a:t>
            </a:r>
            <a:r>
              <a:rPr lang="es-CL" sz="2400" dirty="0" err="1"/>
              <a:t>Qx</a:t>
            </a:r>
            <a:r>
              <a:rPr lang="es-CL" sz="2400" dirty="0"/>
              <a:t> </a:t>
            </a:r>
            <a:r>
              <a:rPr lang="es-CL" sz="2400" dirty="0">
                <a:sym typeface="Wingdings" panose="05000000000000000000" pitchFamily="2" charset="2"/>
              </a:rPr>
              <a:t></a:t>
            </a:r>
            <a:r>
              <a:rPr lang="es-CL" sz="2400" dirty="0"/>
              <a:t> buenos </a:t>
            </a:r>
            <a:r>
              <a:rPr lang="es-CL" sz="2400" dirty="0" err="1"/>
              <a:t>outcomes</a:t>
            </a:r>
            <a:endParaRPr lang="es-CL" sz="2400" dirty="0"/>
          </a:p>
          <a:p>
            <a:pPr marL="422910" indent="-514350">
              <a:buFont typeface="Courier New" panose="02070309020205020404" pitchFamily="49" charset="0"/>
              <a:buChar char="o"/>
            </a:pPr>
            <a:r>
              <a:rPr lang="es-CL" sz="2400" dirty="0"/>
              <a:t>La interposición de tejido </a:t>
            </a:r>
            <a:r>
              <a:rPr lang="es-CL" sz="2400" dirty="0">
                <a:sym typeface="Wingdings" panose="05000000000000000000" pitchFamily="2" charset="2"/>
              </a:rPr>
              <a:t> ↓</a:t>
            </a:r>
            <a:r>
              <a:rPr lang="es-CL" sz="2400" dirty="0"/>
              <a:t> riesgo de </a:t>
            </a:r>
            <a:r>
              <a:rPr lang="es-CL" sz="2400" dirty="0" err="1"/>
              <a:t>reosificación</a:t>
            </a:r>
            <a:endParaRPr lang="es-CL" sz="2400" dirty="0"/>
          </a:p>
          <a:p>
            <a:pPr marL="422910" indent="-514350">
              <a:buFont typeface="Courier New" panose="02070309020205020404" pitchFamily="49" charset="0"/>
              <a:buChar char="o"/>
            </a:pPr>
            <a:r>
              <a:rPr lang="es-CL" sz="2400" dirty="0"/>
              <a:t>Artrodesis: degeneración articular</a:t>
            </a:r>
          </a:p>
          <a:p>
            <a:endParaRPr lang="es-CL" sz="2400" dirty="0"/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3"/>
    </mc:Choice>
    <mc:Fallback xmlns="">
      <p:transition spd="slow" advTm="4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r>
              <a:rPr lang="es-CL" dirty="0"/>
              <a:t>GRACIAS…</a:t>
            </a: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"/>
    </mc:Choice>
    <mc:Fallback xmlns="">
      <p:transition spd="slow" advTm="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3600" dirty="0"/>
              <a:t>Asociado a otras malformaciones congénitas:</a:t>
            </a:r>
          </a:p>
          <a:p>
            <a:endParaRPr lang="es-CL" sz="3600" dirty="0"/>
          </a:p>
          <a:p>
            <a:r>
              <a:rPr lang="es-CL" sz="2400" dirty="0" err="1"/>
              <a:t>Hemimelia</a:t>
            </a:r>
            <a:r>
              <a:rPr lang="es-CL" sz="2400" dirty="0"/>
              <a:t> </a:t>
            </a:r>
            <a:r>
              <a:rPr lang="es-CL" sz="2400" dirty="0" err="1"/>
              <a:t>fibular</a:t>
            </a:r>
            <a:endParaRPr lang="es-CL" sz="2400" dirty="0"/>
          </a:p>
          <a:p>
            <a:r>
              <a:rPr lang="es-CL" sz="2400" dirty="0" err="1"/>
              <a:t>Sinfalangismo</a:t>
            </a:r>
            <a:endParaRPr lang="es-CL" sz="2400" dirty="0"/>
          </a:p>
          <a:p>
            <a:r>
              <a:rPr lang="es-CL" sz="2400" dirty="0" err="1"/>
              <a:t>Sd</a:t>
            </a:r>
            <a:r>
              <a:rPr lang="es-CL" sz="2400" dirty="0"/>
              <a:t> </a:t>
            </a:r>
            <a:r>
              <a:rPr lang="es-CL" sz="2400" dirty="0" err="1"/>
              <a:t>Apert</a:t>
            </a:r>
            <a:endParaRPr lang="es-CL" sz="2400" dirty="0"/>
          </a:p>
          <a:p>
            <a:r>
              <a:rPr lang="es-CL" sz="2400" dirty="0" err="1"/>
              <a:t>Sd</a:t>
            </a:r>
            <a:r>
              <a:rPr lang="es-CL" sz="2400" dirty="0"/>
              <a:t> </a:t>
            </a:r>
            <a:r>
              <a:rPr lang="es-CL" sz="2400" dirty="0" err="1"/>
              <a:t>Nievergelt-Pearlman</a:t>
            </a:r>
            <a:endParaRPr lang="es-CL" sz="2400" dirty="0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9"/>
    </mc:Choice>
    <mc:Fallback xmlns="">
      <p:transition spd="slow" advTm="1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5004" r="18778"/>
          <a:stretch/>
        </p:blipFill>
        <p:spPr bwMode="auto">
          <a:xfrm>
            <a:off x="858981" y="548680"/>
            <a:ext cx="8328362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73"/>
    </mc:Choice>
    <mc:Fallback xmlns="">
      <p:transition spd="slow" advTm="10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3363" r="13760"/>
          <a:stretch/>
        </p:blipFill>
        <p:spPr bwMode="auto">
          <a:xfrm>
            <a:off x="769876" y="1260764"/>
            <a:ext cx="8083180" cy="512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1"/>
    </mc:Choice>
    <mc:Fallback xmlns="">
      <p:transition spd="slow" advTm="1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1" y="1412776"/>
            <a:ext cx="896099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1"/>
    </mc:Choice>
    <mc:Fallback xmlns="">
      <p:transition spd="slow" advTm="6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Clínica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25% con dolor</a:t>
            </a:r>
          </a:p>
          <a:p>
            <a:pPr lvl="1"/>
            <a:r>
              <a:rPr lang="es-ES_tradnl" dirty="0"/>
              <a:t>Sobrecarga</a:t>
            </a:r>
          </a:p>
          <a:p>
            <a:pPr lvl="1"/>
            <a:r>
              <a:rPr lang="es-ES_tradnl" dirty="0"/>
              <a:t>Deformidad variable de ejes</a:t>
            </a:r>
          </a:p>
          <a:p>
            <a:pPr lvl="1"/>
            <a:r>
              <a:rPr lang="es-ES_tradnl" dirty="0"/>
              <a:t>Frecuente pie plano</a:t>
            </a:r>
          </a:p>
          <a:p>
            <a:pPr lvl="1"/>
            <a:r>
              <a:rPr lang="es-ES_tradnl" dirty="0"/>
              <a:t>Rigidez del retropié</a:t>
            </a:r>
          </a:p>
          <a:p>
            <a:pPr lvl="1"/>
            <a:r>
              <a:rPr lang="es-ES_tradnl" dirty="0"/>
              <a:t>Espasticidad de peroneos</a:t>
            </a:r>
          </a:p>
          <a:p>
            <a:pPr lvl="1"/>
            <a:endParaRPr lang="es-ES_tradnl" dirty="0"/>
          </a:p>
          <a:p>
            <a:r>
              <a:rPr lang="es-ES_tradnl" dirty="0"/>
              <a:t>Historia de lesión de tobillo/pie de lenta resolución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865777" y="6126163"/>
            <a:ext cx="235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Kumar, JBJS (Am), 1992</a:t>
            </a:r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20"/>
    </mc:Choice>
    <mc:Fallback xmlns="">
      <p:transition spd="slow" advTm="3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14555" r="10863"/>
          <a:stretch/>
        </p:blipFill>
        <p:spPr bwMode="auto">
          <a:xfrm>
            <a:off x="997526" y="908721"/>
            <a:ext cx="799924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3"/>
    </mc:Choice>
    <mc:Fallback xmlns="">
      <p:transition spd="slow" advTm="7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IT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IT</Template>
  <TotalTime>4775</TotalTime>
  <Words>744</Words>
  <Application>Microsoft Office PowerPoint</Application>
  <PresentationFormat>Presentación en pantalla (4:3)</PresentationFormat>
  <Paragraphs>179</Paragraphs>
  <Slides>31</Slides>
  <Notes>12</Notes>
  <HiddenSlides>0</HiddenSlides>
  <MMClips>31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Courier New</vt:lpstr>
      <vt:lpstr>Tema IT</vt:lpstr>
      <vt:lpstr>Barras Tarsianas</vt:lpstr>
      <vt:lpstr>Introducción</vt:lpstr>
      <vt:lpstr>Etiología</vt:lpstr>
      <vt:lpstr>Presentación de PowerPoint</vt:lpstr>
      <vt:lpstr>Presentación de PowerPoint</vt:lpstr>
      <vt:lpstr>Presentación de PowerPoint</vt:lpstr>
      <vt:lpstr>Presentación de PowerPoint</vt:lpstr>
      <vt:lpstr>Clínica</vt:lpstr>
      <vt:lpstr>Presentación de PowerPoint</vt:lpstr>
      <vt:lpstr>Estudio Imágenes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Tratamiento conservador</vt:lpstr>
      <vt:lpstr>Tratamiento conservador</vt:lpstr>
      <vt:lpstr>Tratamiento quirúrgico</vt:lpstr>
      <vt:lpstr>Alternativas quirúrgicas</vt:lpstr>
      <vt:lpstr>Barra CN</vt:lpstr>
      <vt:lpstr>Resección de la barra CN</vt:lpstr>
      <vt:lpstr>Barra TC</vt:lpstr>
      <vt:lpstr>Barra faceta media + Pie planovalgo</vt:lpstr>
      <vt:lpstr>Resección barra TC</vt:lpstr>
      <vt:lpstr>Resección barra TC</vt:lpstr>
      <vt:lpstr>Resección barra TC</vt:lpstr>
      <vt:lpstr>Artrodesis en Barra TC</vt:lpstr>
      <vt:lpstr>Conclusiones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Tratamiento Barras Tarsianas</dc:title>
  <dc:creator>Luis</dc:creator>
  <cp:lastModifiedBy>Luis Ortiz</cp:lastModifiedBy>
  <cp:revision>43</cp:revision>
  <dcterms:created xsi:type="dcterms:W3CDTF">2015-01-25T19:56:48Z</dcterms:created>
  <dcterms:modified xsi:type="dcterms:W3CDTF">2023-06-30T02:33:01Z</dcterms:modified>
</cp:coreProperties>
</file>