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57" r:id="rId2"/>
    <p:sldId id="258" r:id="rId3"/>
    <p:sldId id="259" r:id="rId4"/>
    <p:sldId id="260" r:id="rId5"/>
    <p:sldId id="263" r:id="rId6"/>
    <p:sldId id="264" r:id="rId7"/>
    <p:sldId id="265" r:id="rId8"/>
    <p:sldId id="266" r:id="rId9"/>
    <p:sldId id="267" r:id="rId10"/>
    <p:sldId id="268" r:id="rId11"/>
    <p:sldId id="269" r:id="rId12"/>
    <p:sldId id="270" r:id="rId13"/>
    <p:sldId id="272" r:id="rId14"/>
    <p:sldId id="273" r:id="rId15"/>
    <p:sldId id="262" r:id="rId16"/>
    <p:sldId id="274" r:id="rId17"/>
    <p:sldId id="275" r:id="rId18"/>
    <p:sldId id="278" r:id="rId19"/>
    <p:sldId id="282" r:id="rId20"/>
    <p:sldId id="277" r:id="rId21"/>
    <p:sldId id="281" r:id="rId22"/>
    <p:sldId id="280" r:id="rId23"/>
    <p:sldId id="279" r:id="rId24"/>
    <p:sldId id="283" r:id="rId25"/>
    <p:sldId id="285" r:id="rId26"/>
    <p:sldId id="284" r:id="rId27"/>
    <p:sldId id="287" r:id="rId28"/>
    <p:sldId id="288" r:id="rId29"/>
    <p:sldId id="286" r:id="rId30"/>
    <p:sldId id="290" r:id="rId31"/>
    <p:sldId id="276" r:id="rId32"/>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45"/>
    <p:restoredTop sz="36957"/>
  </p:normalViewPr>
  <p:slideViewPr>
    <p:cSldViewPr snapToGrid="0">
      <p:cViewPr varScale="1">
        <p:scale>
          <a:sx n="30" d="100"/>
          <a:sy n="30" d="100"/>
        </p:scale>
        <p:origin x="10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8BF669-75AE-C244-A231-80E81BE9B0FE}"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s-MX"/>
        </a:p>
      </dgm:t>
    </dgm:pt>
    <dgm:pt modelId="{9124956C-1B96-BD4D-9BC4-511A7DD573A1}">
      <dgm:prSet phldrT="[Texto]"/>
      <dgm:spPr/>
      <dgm:t>
        <a:bodyPr/>
        <a:lstStyle/>
        <a:p>
          <a:r>
            <a:rPr lang="es-MX"/>
            <a:t>PRIMERO</a:t>
          </a:r>
          <a:endParaRPr lang="es-MX" dirty="0"/>
        </a:p>
      </dgm:t>
    </dgm:pt>
    <dgm:pt modelId="{38E87C02-56F3-0348-8E24-FBB2B3F12347}" type="parTrans" cxnId="{3A242091-A131-D647-BBE2-3372B2A614B1}">
      <dgm:prSet/>
      <dgm:spPr/>
      <dgm:t>
        <a:bodyPr/>
        <a:lstStyle/>
        <a:p>
          <a:endParaRPr lang="es-MX"/>
        </a:p>
      </dgm:t>
    </dgm:pt>
    <dgm:pt modelId="{03569CFB-F9E4-734B-8BB7-CE0E1D4D4453}" type="sibTrans" cxnId="{3A242091-A131-D647-BBE2-3372B2A614B1}">
      <dgm:prSet/>
      <dgm:spPr/>
      <dgm:t>
        <a:bodyPr/>
        <a:lstStyle/>
        <a:p>
          <a:endParaRPr lang="es-MX"/>
        </a:p>
      </dgm:t>
    </dgm:pt>
    <dgm:pt modelId="{5D1D3CE8-EEC5-E24B-A931-2879187C03A9}">
      <dgm:prSet phldrT="[Texto]"/>
      <dgm:spPr/>
      <dgm:t>
        <a:bodyPr/>
        <a:lstStyle/>
        <a:p>
          <a:r>
            <a:rPr lang="es-MX" dirty="0"/>
            <a:t>Mientras camina</a:t>
          </a:r>
        </a:p>
      </dgm:t>
    </dgm:pt>
    <dgm:pt modelId="{E1DB2344-C987-564D-96AA-F70ECDC68F70}" type="parTrans" cxnId="{5A009CFF-004A-354B-AE8F-B79045D48495}">
      <dgm:prSet/>
      <dgm:spPr/>
      <dgm:t>
        <a:bodyPr/>
        <a:lstStyle/>
        <a:p>
          <a:endParaRPr lang="es-MX"/>
        </a:p>
      </dgm:t>
    </dgm:pt>
    <dgm:pt modelId="{3B61479A-1EA3-9F41-BBDD-D1AF59DCD504}" type="sibTrans" cxnId="{5A009CFF-004A-354B-AE8F-B79045D48495}">
      <dgm:prSet/>
      <dgm:spPr/>
      <dgm:t>
        <a:bodyPr/>
        <a:lstStyle/>
        <a:p>
          <a:endParaRPr lang="es-MX"/>
        </a:p>
      </dgm:t>
    </dgm:pt>
    <dgm:pt modelId="{CD4805D0-C901-124F-B439-E9D4718C917F}">
      <dgm:prSet phldrT="[Texto]"/>
      <dgm:spPr/>
      <dgm:t>
        <a:bodyPr/>
        <a:lstStyle/>
        <a:p>
          <a:r>
            <a:rPr lang="es-MX" dirty="0"/>
            <a:t>SEGUNDO</a:t>
          </a:r>
        </a:p>
      </dgm:t>
    </dgm:pt>
    <dgm:pt modelId="{8B325ADC-ED61-134D-A807-43ACDAA8C487}" type="parTrans" cxnId="{A7002198-53FD-034B-B3B1-AF6F73B12F25}">
      <dgm:prSet/>
      <dgm:spPr/>
      <dgm:t>
        <a:bodyPr/>
        <a:lstStyle/>
        <a:p>
          <a:endParaRPr lang="es-MX"/>
        </a:p>
      </dgm:t>
    </dgm:pt>
    <dgm:pt modelId="{953B17E4-7624-3946-820E-38FF3245992F}" type="sibTrans" cxnId="{A7002198-53FD-034B-B3B1-AF6F73B12F25}">
      <dgm:prSet/>
      <dgm:spPr/>
      <dgm:t>
        <a:bodyPr/>
        <a:lstStyle/>
        <a:p>
          <a:endParaRPr lang="es-MX"/>
        </a:p>
      </dgm:t>
    </dgm:pt>
    <dgm:pt modelId="{2696F55E-8036-0C41-AD59-5127037655F4}">
      <dgm:prSet phldrT="[Texto]"/>
      <dgm:spPr/>
      <dgm:t>
        <a:bodyPr/>
        <a:lstStyle/>
        <a:p>
          <a:r>
            <a:rPr lang="es-MX" dirty="0"/>
            <a:t>TERCERO</a:t>
          </a:r>
        </a:p>
      </dgm:t>
    </dgm:pt>
    <dgm:pt modelId="{D1955D53-21AF-7649-ABBE-0DE670C403B0}" type="parTrans" cxnId="{340DB45B-F2C4-4044-B4E6-E499C01C70C5}">
      <dgm:prSet/>
      <dgm:spPr/>
      <dgm:t>
        <a:bodyPr/>
        <a:lstStyle/>
        <a:p>
          <a:endParaRPr lang="es-MX"/>
        </a:p>
      </dgm:t>
    </dgm:pt>
    <dgm:pt modelId="{AE523CA6-DAE1-2642-A296-B2B51F3FE9B6}" type="sibTrans" cxnId="{340DB45B-F2C4-4044-B4E6-E499C01C70C5}">
      <dgm:prSet/>
      <dgm:spPr/>
      <dgm:t>
        <a:bodyPr/>
        <a:lstStyle/>
        <a:p>
          <a:endParaRPr lang="es-MX"/>
        </a:p>
      </dgm:t>
    </dgm:pt>
    <dgm:pt modelId="{DFF3DDF1-AD1D-2A42-8290-F799554D04B1}">
      <dgm:prSet phldrT="[Texto]"/>
      <dgm:spPr/>
      <dgm:t>
        <a:bodyPr/>
        <a:lstStyle/>
        <a:p>
          <a:r>
            <a:rPr lang="es-MX" dirty="0"/>
            <a:t>De pie (delante y atrás)</a:t>
          </a:r>
        </a:p>
      </dgm:t>
    </dgm:pt>
    <dgm:pt modelId="{68071881-F209-8341-B7E9-24629135FBBB}" type="parTrans" cxnId="{7455DAC4-F6F1-6C4A-A578-58DF523BF614}">
      <dgm:prSet/>
      <dgm:spPr/>
      <dgm:t>
        <a:bodyPr/>
        <a:lstStyle/>
        <a:p>
          <a:endParaRPr lang="es-MX"/>
        </a:p>
      </dgm:t>
    </dgm:pt>
    <dgm:pt modelId="{D31510C9-2891-0F43-B891-9AE9F3FB9677}" type="sibTrans" cxnId="{7455DAC4-F6F1-6C4A-A578-58DF523BF614}">
      <dgm:prSet/>
      <dgm:spPr/>
      <dgm:t>
        <a:bodyPr/>
        <a:lstStyle/>
        <a:p>
          <a:endParaRPr lang="es-MX"/>
        </a:p>
      </dgm:t>
    </dgm:pt>
    <dgm:pt modelId="{04BFC7EA-0781-8B47-B6CE-6B573E4072CF}">
      <dgm:prSet phldrT="[Texto]"/>
      <dgm:spPr/>
      <dgm:t>
        <a:bodyPr/>
        <a:lstStyle/>
        <a:p>
          <a:r>
            <a:rPr lang="es-MX" dirty="0"/>
            <a:t>Sentado (pies colgando)</a:t>
          </a:r>
        </a:p>
      </dgm:t>
    </dgm:pt>
    <dgm:pt modelId="{7AC92418-5911-B548-A873-D249D7D3F8EA}" type="parTrans" cxnId="{632D1BD7-D05E-5A43-A120-2C0302E5180C}">
      <dgm:prSet/>
      <dgm:spPr/>
      <dgm:t>
        <a:bodyPr/>
        <a:lstStyle/>
        <a:p>
          <a:endParaRPr lang="es-MX"/>
        </a:p>
      </dgm:t>
    </dgm:pt>
    <dgm:pt modelId="{E7194D80-1165-0B4F-8EA9-ABF27DB02E3E}" type="sibTrans" cxnId="{632D1BD7-D05E-5A43-A120-2C0302E5180C}">
      <dgm:prSet/>
      <dgm:spPr/>
      <dgm:t>
        <a:bodyPr/>
        <a:lstStyle/>
        <a:p>
          <a:endParaRPr lang="es-MX"/>
        </a:p>
      </dgm:t>
    </dgm:pt>
    <dgm:pt modelId="{3D1BDE21-8C1C-C746-BCEE-B9240ABFA88A}" type="pres">
      <dgm:prSet presAssocID="{C28BF669-75AE-C244-A231-80E81BE9B0FE}" presName="linearFlow" presStyleCnt="0">
        <dgm:presLayoutVars>
          <dgm:dir/>
          <dgm:animLvl val="lvl"/>
          <dgm:resizeHandles val="exact"/>
        </dgm:presLayoutVars>
      </dgm:prSet>
      <dgm:spPr/>
    </dgm:pt>
    <dgm:pt modelId="{F4354018-BCE7-E949-B28E-64CC0C2098A1}" type="pres">
      <dgm:prSet presAssocID="{9124956C-1B96-BD4D-9BC4-511A7DD573A1}" presName="composite" presStyleCnt="0"/>
      <dgm:spPr/>
    </dgm:pt>
    <dgm:pt modelId="{F31DEBF8-641A-9649-AB26-069D8653C98B}" type="pres">
      <dgm:prSet presAssocID="{9124956C-1B96-BD4D-9BC4-511A7DD573A1}" presName="parentText" presStyleLbl="alignNode1" presStyleIdx="0" presStyleCnt="3" custScaleX="202965">
        <dgm:presLayoutVars>
          <dgm:chMax val="1"/>
          <dgm:bulletEnabled val="1"/>
        </dgm:presLayoutVars>
      </dgm:prSet>
      <dgm:spPr/>
    </dgm:pt>
    <dgm:pt modelId="{C035D6E2-F339-0D4E-89EA-378831B8F5E4}" type="pres">
      <dgm:prSet presAssocID="{9124956C-1B96-BD4D-9BC4-511A7DD573A1}" presName="descendantText" presStyleLbl="alignAcc1" presStyleIdx="0" presStyleCnt="3" custScaleX="84251" custLinFactNeighborX="4849" custLinFactNeighborY="12662">
        <dgm:presLayoutVars>
          <dgm:bulletEnabled val="1"/>
        </dgm:presLayoutVars>
      </dgm:prSet>
      <dgm:spPr/>
    </dgm:pt>
    <dgm:pt modelId="{4899E1DB-F82B-0840-A835-46A9ADA1A86D}" type="pres">
      <dgm:prSet presAssocID="{03569CFB-F9E4-734B-8BB7-CE0E1D4D4453}" presName="sp" presStyleCnt="0"/>
      <dgm:spPr/>
    </dgm:pt>
    <dgm:pt modelId="{2618F084-047F-7843-AD01-B466625F09B7}" type="pres">
      <dgm:prSet presAssocID="{CD4805D0-C901-124F-B439-E9D4718C917F}" presName="composite" presStyleCnt="0"/>
      <dgm:spPr/>
    </dgm:pt>
    <dgm:pt modelId="{66972FCD-B13B-0644-84EB-4E106AEA51F0}" type="pres">
      <dgm:prSet presAssocID="{CD4805D0-C901-124F-B439-E9D4718C917F}" presName="parentText" presStyleLbl="alignNode1" presStyleIdx="1" presStyleCnt="3" custScaleX="205103">
        <dgm:presLayoutVars>
          <dgm:chMax val="1"/>
          <dgm:bulletEnabled val="1"/>
        </dgm:presLayoutVars>
      </dgm:prSet>
      <dgm:spPr/>
    </dgm:pt>
    <dgm:pt modelId="{A8C1376D-5407-C647-9D2E-7435CBB899F5}" type="pres">
      <dgm:prSet presAssocID="{CD4805D0-C901-124F-B439-E9D4718C917F}" presName="descendantText" presStyleLbl="alignAcc1" presStyleIdx="1" presStyleCnt="3" custScaleX="84251" custLinFactNeighborX="4849" custLinFactNeighborY="12662">
        <dgm:presLayoutVars>
          <dgm:bulletEnabled val="1"/>
        </dgm:presLayoutVars>
      </dgm:prSet>
      <dgm:spPr/>
    </dgm:pt>
    <dgm:pt modelId="{4D76C978-AC1F-E64A-B615-27950F906B09}" type="pres">
      <dgm:prSet presAssocID="{953B17E4-7624-3946-820E-38FF3245992F}" presName="sp" presStyleCnt="0"/>
      <dgm:spPr/>
    </dgm:pt>
    <dgm:pt modelId="{828F9CCA-5F38-9148-80B0-0A119CB47B88}" type="pres">
      <dgm:prSet presAssocID="{2696F55E-8036-0C41-AD59-5127037655F4}" presName="composite" presStyleCnt="0"/>
      <dgm:spPr/>
    </dgm:pt>
    <dgm:pt modelId="{B9E6942A-1BFB-A04D-9050-E653CDCDF14B}" type="pres">
      <dgm:prSet presAssocID="{2696F55E-8036-0C41-AD59-5127037655F4}" presName="parentText" presStyleLbl="alignNode1" presStyleIdx="2" presStyleCnt="3" custScaleX="208761">
        <dgm:presLayoutVars>
          <dgm:chMax val="1"/>
          <dgm:bulletEnabled val="1"/>
        </dgm:presLayoutVars>
      </dgm:prSet>
      <dgm:spPr/>
    </dgm:pt>
    <dgm:pt modelId="{80D707D5-0D56-EE46-92ED-89D92C4A87D1}" type="pres">
      <dgm:prSet presAssocID="{2696F55E-8036-0C41-AD59-5127037655F4}" presName="descendantText" presStyleLbl="alignAcc1" presStyleIdx="2" presStyleCnt="3" custScaleX="84251" custLinFactNeighborX="4849" custLinFactNeighborY="12662">
        <dgm:presLayoutVars>
          <dgm:bulletEnabled val="1"/>
        </dgm:presLayoutVars>
      </dgm:prSet>
      <dgm:spPr/>
    </dgm:pt>
  </dgm:ptLst>
  <dgm:cxnLst>
    <dgm:cxn modelId="{7120C91D-5A7A-0745-8797-A2EE5D300D10}" type="presOf" srcId="{9124956C-1B96-BD4D-9BC4-511A7DD573A1}" destId="{F31DEBF8-641A-9649-AB26-069D8653C98B}" srcOrd="0" destOrd="0" presId="urn:microsoft.com/office/officeart/2005/8/layout/chevron2"/>
    <dgm:cxn modelId="{3CE5703B-5A82-D646-A4EA-F1D465EBA49F}" type="presOf" srcId="{CD4805D0-C901-124F-B439-E9D4718C917F}" destId="{66972FCD-B13B-0644-84EB-4E106AEA51F0}" srcOrd="0" destOrd="0" presId="urn:microsoft.com/office/officeart/2005/8/layout/chevron2"/>
    <dgm:cxn modelId="{840AC55A-A11E-7A44-B921-8CCCBA9BEF43}" type="presOf" srcId="{C28BF669-75AE-C244-A231-80E81BE9B0FE}" destId="{3D1BDE21-8C1C-C746-BCEE-B9240ABFA88A}" srcOrd="0" destOrd="0" presId="urn:microsoft.com/office/officeart/2005/8/layout/chevron2"/>
    <dgm:cxn modelId="{340DB45B-F2C4-4044-B4E6-E499C01C70C5}" srcId="{C28BF669-75AE-C244-A231-80E81BE9B0FE}" destId="{2696F55E-8036-0C41-AD59-5127037655F4}" srcOrd="2" destOrd="0" parTransId="{D1955D53-21AF-7649-ABBE-0DE670C403B0}" sibTransId="{AE523CA6-DAE1-2642-A296-B2B51F3FE9B6}"/>
    <dgm:cxn modelId="{A4F4AE66-A73A-124B-AF1A-FDB31173A9F1}" type="presOf" srcId="{5D1D3CE8-EEC5-E24B-A931-2879187C03A9}" destId="{C035D6E2-F339-0D4E-89EA-378831B8F5E4}" srcOrd="0" destOrd="0" presId="urn:microsoft.com/office/officeart/2005/8/layout/chevron2"/>
    <dgm:cxn modelId="{D7ECE173-DA4F-C04A-B4E9-2351ED08FE29}" type="presOf" srcId="{DFF3DDF1-AD1D-2A42-8290-F799554D04B1}" destId="{A8C1376D-5407-C647-9D2E-7435CBB899F5}" srcOrd="0" destOrd="0" presId="urn:microsoft.com/office/officeart/2005/8/layout/chevron2"/>
    <dgm:cxn modelId="{3A242091-A131-D647-BBE2-3372B2A614B1}" srcId="{C28BF669-75AE-C244-A231-80E81BE9B0FE}" destId="{9124956C-1B96-BD4D-9BC4-511A7DD573A1}" srcOrd="0" destOrd="0" parTransId="{38E87C02-56F3-0348-8E24-FBB2B3F12347}" sibTransId="{03569CFB-F9E4-734B-8BB7-CE0E1D4D4453}"/>
    <dgm:cxn modelId="{A7002198-53FD-034B-B3B1-AF6F73B12F25}" srcId="{C28BF669-75AE-C244-A231-80E81BE9B0FE}" destId="{CD4805D0-C901-124F-B439-E9D4718C917F}" srcOrd="1" destOrd="0" parTransId="{8B325ADC-ED61-134D-A807-43ACDAA8C487}" sibTransId="{953B17E4-7624-3946-820E-38FF3245992F}"/>
    <dgm:cxn modelId="{BCC15FA9-D551-714D-8453-287BF43B212E}" type="presOf" srcId="{2696F55E-8036-0C41-AD59-5127037655F4}" destId="{B9E6942A-1BFB-A04D-9050-E653CDCDF14B}" srcOrd="0" destOrd="0" presId="urn:microsoft.com/office/officeart/2005/8/layout/chevron2"/>
    <dgm:cxn modelId="{8FD836B4-9351-CE4B-8F6C-E3ABA03528B7}" type="presOf" srcId="{04BFC7EA-0781-8B47-B6CE-6B573E4072CF}" destId="{80D707D5-0D56-EE46-92ED-89D92C4A87D1}" srcOrd="0" destOrd="0" presId="urn:microsoft.com/office/officeart/2005/8/layout/chevron2"/>
    <dgm:cxn modelId="{7455DAC4-F6F1-6C4A-A578-58DF523BF614}" srcId="{CD4805D0-C901-124F-B439-E9D4718C917F}" destId="{DFF3DDF1-AD1D-2A42-8290-F799554D04B1}" srcOrd="0" destOrd="0" parTransId="{68071881-F209-8341-B7E9-24629135FBBB}" sibTransId="{D31510C9-2891-0F43-B891-9AE9F3FB9677}"/>
    <dgm:cxn modelId="{632D1BD7-D05E-5A43-A120-2C0302E5180C}" srcId="{2696F55E-8036-0C41-AD59-5127037655F4}" destId="{04BFC7EA-0781-8B47-B6CE-6B573E4072CF}" srcOrd="0" destOrd="0" parTransId="{7AC92418-5911-B548-A873-D249D7D3F8EA}" sibTransId="{E7194D80-1165-0B4F-8EA9-ABF27DB02E3E}"/>
    <dgm:cxn modelId="{5A009CFF-004A-354B-AE8F-B79045D48495}" srcId="{9124956C-1B96-BD4D-9BC4-511A7DD573A1}" destId="{5D1D3CE8-EEC5-E24B-A931-2879187C03A9}" srcOrd="0" destOrd="0" parTransId="{E1DB2344-C987-564D-96AA-F70ECDC68F70}" sibTransId="{3B61479A-1EA3-9F41-BBDD-D1AF59DCD504}"/>
    <dgm:cxn modelId="{9D322A33-CA0C-214F-BCCC-3D2C5AEC437A}" type="presParOf" srcId="{3D1BDE21-8C1C-C746-BCEE-B9240ABFA88A}" destId="{F4354018-BCE7-E949-B28E-64CC0C2098A1}" srcOrd="0" destOrd="0" presId="urn:microsoft.com/office/officeart/2005/8/layout/chevron2"/>
    <dgm:cxn modelId="{5593BAE8-EBE1-6D41-BD91-3C8D825D8504}" type="presParOf" srcId="{F4354018-BCE7-E949-B28E-64CC0C2098A1}" destId="{F31DEBF8-641A-9649-AB26-069D8653C98B}" srcOrd="0" destOrd="0" presId="urn:microsoft.com/office/officeart/2005/8/layout/chevron2"/>
    <dgm:cxn modelId="{19EC8FAC-95BC-0247-A17B-D550C7159252}" type="presParOf" srcId="{F4354018-BCE7-E949-B28E-64CC0C2098A1}" destId="{C035D6E2-F339-0D4E-89EA-378831B8F5E4}" srcOrd="1" destOrd="0" presId="urn:microsoft.com/office/officeart/2005/8/layout/chevron2"/>
    <dgm:cxn modelId="{96BA4172-272F-164F-A252-3B920FE81DBB}" type="presParOf" srcId="{3D1BDE21-8C1C-C746-BCEE-B9240ABFA88A}" destId="{4899E1DB-F82B-0840-A835-46A9ADA1A86D}" srcOrd="1" destOrd="0" presId="urn:microsoft.com/office/officeart/2005/8/layout/chevron2"/>
    <dgm:cxn modelId="{7AF4B37F-7E81-EA4C-8763-BA231C7E1FBD}" type="presParOf" srcId="{3D1BDE21-8C1C-C746-BCEE-B9240ABFA88A}" destId="{2618F084-047F-7843-AD01-B466625F09B7}" srcOrd="2" destOrd="0" presId="urn:microsoft.com/office/officeart/2005/8/layout/chevron2"/>
    <dgm:cxn modelId="{8F58ED62-62D5-BB4D-A233-B8DE4FE08B77}" type="presParOf" srcId="{2618F084-047F-7843-AD01-B466625F09B7}" destId="{66972FCD-B13B-0644-84EB-4E106AEA51F0}" srcOrd="0" destOrd="0" presId="urn:microsoft.com/office/officeart/2005/8/layout/chevron2"/>
    <dgm:cxn modelId="{F046593E-C491-5747-AB73-875FA50309D3}" type="presParOf" srcId="{2618F084-047F-7843-AD01-B466625F09B7}" destId="{A8C1376D-5407-C647-9D2E-7435CBB899F5}" srcOrd="1" destOrd="0" presId="urn:microsoft.com/office/officeart/2005/8/layout/chevron2"/>
    <dgm:cxn modelId="{38EF9095-B339-254A-A16A-43A2E05D6768}" type="presParOf" srcId="{3D1BDE21-8C1C-C746-BCEE-B9240ABFA88A}" destId="{4D76C978-AC1F-E64A-B615-27950F906B09}" srcOrd="3" destOrd="0" presId="urn:microsoft.com/office/officeart/2005/8/layout/chevron2"/>
    <dgm:cxn modelId="{F5123F9B-9C0A-714B-AED2-3C63CE03341D}" type="presParOf" srcId="{3D1BDE21-8C1C-C746-BCEE-B9240ABFA88A}" destId="{828F9CCA-5F38-9148-80B0-0A119CB47B88}" srcOrd="4" destOrd="0" presId="urn:microsoft.com/office/officeart/2005/8/layout/chevron2"/>
    <dgm:cxn modelId="{8F151517-72FD-434B-8D05-B96794E95E5D}" type="presParOf" srcId="{828F9CCA-5F38-9148-80B0-0A119CB47B88}" destId="{B9E6942A-1BFB-A04D-9050-E653CDCDF14B}" srcOrd="0" destOrd="0" presId="urn:microsoft.com/office/officeart/2005/8/layout/chevron2"/>
    <dgm:cxn modelId="{6AEB2958-1BD1-104F-AB1F-E24283B96D5B}" type="presParOf" srcId="{828F9CCA-5F38-9148-80B0-0A119CB47B88}" destId="{80D707D5-0D56-EE46-92ED-89D92C4A87D1}"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DEBF8-641A-9649-AB26-069D8653C98B}">
      <dsp:nvSpPr>
        <dsp:cNvPr id="0" name=""/>
        <dsp:cNvSpPr/>
      </dsp:nvSpPr>
      <dsp:spPr>
        <a:xfrm rot="5400000">
          <a:off x="648542" y="-330430"/>
          <a:ext cx="1571799" cy="22331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s-MX" sz="2900" kern="1200"/>
            <a:t>PRIMERO</a:t>
          </a:r>
          <a:endParaRPr lang="es-MX" sz="2900" kern="1200" dirty="0"/>
        </a:p>
      </dsp:txBody>
      <dsp:txXfrm rot="-5400000">
        <a:off x="317871" y="241"/>
        <a:ext cx="2233141" cy="1571799"/>
      </dsp:txXfrm>
    </dsp:sp>
    <dsp:sp modelId="{C035D6E2-F339-0D4E-89EA-378831B8F5E4}">
      <dsp:nvSpPr>
        <dsp:cNvPr id="0" name=""/>
        <dsp:cNvSpPr/>
      </dsp:nvSpPr>
      <dsp:spPr>
        <a:xfrm rot="5400000">
          <a:off x="6216707" y="-3060886"/>
          <a:ext cx="1021669" cy="740265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7152" tIns="29210" rIns="29210" bIns="29210" numCol="1" spcCol="1270" anchor="ctr" anchorCtr="0">
          <a:noAutofit/>
        </a:bodyPr>
        <a:lstStyle/>
        <a:p>
          <a:pPr marL="285750" lvl="1" indent="-285750" algn="l" defTabSz="2044700">
            <a:lnSpc>
              <a:spcPct val="90000"/>
            </a:lnSpc>
            <a:spcBef>
              <a:spcPct val="0"/>
            </a:spcBef>
            <a:spcAft>
              <a:spcPct val="15000"/>
            </a:spcAft>
            <a:buChar char="•"/>
          </a:pPr>
          <a:r>
            <a:rPr lang="es-MX" sz="4600" kern="1200" dirty="0"/>
            <a:t>Mientras camina</a:t>
          </a:r>
        </a:p>
      </dsp:txBody>
      <dsp:txXfrm rot="-5400000">
        <a:off x="3026216" y="179479"/>
        <a:ext cx="7352777" cy="921921"/>
      </dsp:txXfrm>
    </dsp:sp>
    <dsp:sp modelId="{66972FCD-B13B-0644-84EB-4E106AEA51F0}">
      <dsp:nvSpPr>
        <dsp:cNvPr id="0" name=""/>
        <dsp:cNvSpPr/>
      </dsp:nvSpPr>
      <dsp:spPr>
        <a:xfrm rot="5400000">
          <a:off x="660304" y="1035003"/>
          <a:ext cx="1571799" cy="225666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SEGUNDO</a:t>
          </a:r>
        </a:p>
      </dsp:txBody>
      <dsp:txXfrm rot="-5400000">
        <a:off x="317871" y="1377436"/>
        <a:ext cx="2256665" cy="1571799"/>
      </dsp:txXfrm>
    </dsp:sp>
    <dsp:sp modelId="{A8C1376D-5407-C647-9D2E-7435CBB899F5}">
      <dsp:nvSpPr>
        <dsp:cNvPr id="0" name=""/>
        <dsp:cNvSpPr/>
      </dsp:nvSpPr>
      <dsp:spPr>
        <a:xfrm rot="5400000">
          <a:off x="6216707" y="-1683690"/>
          <a:ext cx="1021669" cy="740265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0040" tIns="28575" rIns="28575" bIns="28575" numCol="1" spcCol="1270" anchor="ctr" anchorCtr="0">
          <a:noAutofit/>
        </a:bodyPr>
        <a:lstStyle/>
        <a:p>
          <a:pPr marL="285750" lvl="1" indent="-285750" algn="l" defTabSz="2000250">
            <a:lnSpc>
              <a:spcPct val="90000"/>
            </a:lnSpc>
            <a:spcBef>
              <a:spcPct val="0"/>
            </a:spcBef>
            <a:spcAft>
              <a:spcPct val="15000"/>
            </a:spcAft>
            <a:buChar char="•"/>
          </a:pPr>
          <a:r>
            <a:rPr lang="es-MX" sz="4500" kern="1200" dirty="0"/>
            <a:t>De pie (delante y atrás)</a:t>
          </a:r>
        </a:p>
      </dsp:txBody>
      <dsp:txXfrm rot="-5400000">
        <a:off x="3026216" y="1556675"/>
        <a:ext cx="7352777" cy="921921"/>
      </dsp:txXfrm>
    </dsp:sp>
    <dsp:sp modelId="{B9E6942A-1BFB-A04D-9050-E653CDCDF14B}">
      <dsp:nvSpPr>
        <dsp:cNvPr id="0" name=""/>
        <dsp:cNvSpPr/>
      </dsp:nvSpPr>
      <dsp:spPr>
        <a:xfrm rot="5400000">
          <a:off x="680428" y="2392076"/>
          <a:ext cx="1571799" cy="229691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TERCERO</a:t>
          </a:r>
        </a:p>
      </dsp:txBody>
      <dsp:txXfrm rot="-5400000">
        <a:off x="317872" y="2754632"/>
        <a:ext cx="2296912" cy="1571799"/>
      </dsp:txXfrm>
    </dsp:sp>
    <dsp:sp modelId="{80D707D5-0D56-EE46-92ED-89D92C4A87D1}">
      <dsp:nvSpPr>
        <dsp:cNvPr id="0" name=""/>
        <dsp:cNvSpPr/>
      </dsp:nvSpPr>
      <dsp:spPr>
        <a:xfrm rot="5400000">
          <a:off x="6216707" y="-306493"/>
          <a:ext cx="1021669" cy="740265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5816" tIns="27305" rIns="27305" bIns="27305" numCol="1" spcCol="1270" anchor="ctr" anchorCtr="0">
          <a:noAutofit/>
        </a:bodyPr>
        <a:lstStyle/>
        <a:p>
          <a:pPr marL="285750" lvl="1" indent="-285750" algn="l" defTabSz="1911350">
            <a:lnSpc>
              <a:spcPct val="90000"/>
            </a:lnSpc>
            <a:spcBef>
              <a:spcPct val="0"/>
            </a:spcBef>
            <a:spcAft>
              <a:spcPct val="15000"/>
            </a:spcAft>
            <a:buChar char="•"/>
          </a:pPr>
          <a:r>
            <a:rPr lang="es-MX" sz="4300" kern="1200" dirty="0"/>
            <a:t>Sentado (pies colgando)</a:t>
          </a:r>
        </a:p>
      </dsp:txBody>
      <dsp:txXfrm rot="-5400000">
        <a:off x="3026216" y="2933872"/>
        <a:ext cx="7352777" cy="92192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D7637-FB09-0240-8CCC-C45C5ABFC13F}" type="datetimeFigureOut">
              <a:rPr lang="es-CL" smtClean="0"/>
              <a:t>16-07-23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FFEBA8-709F-0945-9231-0E7E8FC87212}" type="slidenum">
              <a:rPr lang="es-CL" smtClean="0"/>
              <a:t>‹Nº›</a:t>
            </a:fld>
            <a:endParaRPr lang="es-CL"/>
          </a:p>
        </p:txBody>
      </p:sp>
    </p:spTree>
    <p:extLst>
      <p:ext uri="{BB962C8B-B14F-4D97-AF65-F5344CB8AC3E}">
        <p14:creationId xmlns:p14="http://schemas.microsoft.com/office/powerpoint/2010/main" val="1904061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ED04CF-B7F4-7443-A974-C813AAB925C5}"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8144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En la región dorsal del </a:t>
            </a:r>
            <a:r>
              <a:rPr lang="es-CL" dirty="0" err="1"/>
              <a:t>mediopie</a:t>
            </a:r>
            <a:r>
              <a:rPr lang="es-CL" dirty="0"/>
              <a:t> es fácil reconocer las prominencias </a:t>
            </a:r>
            <a:r>
              <a:rPr lang="es-CL" dirty="0" err="1"/>
              <a:t>oseas</a:t>
            </a:r>
            <a:r>
              <a:rPr lang="es-CL" dirty="0"/>
              <a:t>, podemos comenzar identificando la art </a:t>
            </a:r>
            <a:r>
              <a:rPr lang="es-CL" dirty="0" err="1"/>
              <a:t>talonavicular</a:t>
            </a:r>
            <a:r>
              <a:rPr lang="es-CL" dirty="0"/>
              <a:t> que es la mas móvil del </a:t>
            </a:r>
            <a:r>
              <a:rPr lang="es-CL" dirty="0" err="1"/>
              <a:t>mediopie</a:t>
            </a:r>
            <a:r>
              <a:rPr lang="es-CL" dirty="0"/>
              <a:t> en supinación y abducción. Distal a ella encontramos la 1 TMT y la base del 2 fundamentales de palpar ante la sospecha de una lesión de </a:t>
            </a:r>
            <a:r>
              <a:rPr lang="es-CL" dirty="0" err="1"/>
              <a:t>lisfranc</a:t>
            </a:r>
            <a:r>
              <a:rPr lang="es-CL" dirty="0"/>
              <a:t>. </a:t>
            </a:r>
            <a:r>
              <a:rPr lang="es-CL" dirty="0" err="1"/>
              <a:t>Tambein</a:t>
            </a:r>
            <a:r>
              <a:rPr lang="es-CL" dirty="0"/>
              <a:t> a nivel medial tenemos la inserción del TP en la base plantar del navicular y la inserción del TA en el dorso medial de 1 cuna. Hacia lateral en el dorso podemos identificar la base del 5 </a:t>
            </a:r>
            <a:r>
              <a:rPr lang="es-CL" dirty="0" err="1"/>
              <a:t>mtt</a:t>
            </a:r>
            <a:r>
              <a:rPr lang="es-CL" dirty="0"/>
              <a:t> y la inserción del peroneo </a:t>
            </a:r>
            <a:r>
              <a:rPr lang="es-CL" dirty="0" err="1"/>
              <a:t>cort</a:t>
            </a:r>
            <a:r>
              <a:rPr lang="es-CL" dirty="0"/>
              <a:t>, mas proximal identificamos la art CC y el proceso </a:t>
            </a:r>
            <a:r>
              <a:rPr lang="es-CL" dirty="0" err="1"/>
              <a:t>ant</a:t>
            </a:r>
            <a:r>
              <a:rPr lang="es-CL" dirty="0"/>
              <a:t> del calcáneo.</a:t>
            </a:r>
          </a:p>
          <a:p>
            <a:r>
              <a:rPr lang="es-CL" dirty="0"/>
              <a:t>A nivel </a:t>
            </a:r>
            <a:r>
              <a:rPr lang="es-CL" dirty="0" err="1"/>
              <a:t>lantar</a:t>
            </a:r>
            <a:r>
              <a:rPr lang="es-CL" dirty="0"/>
              <a:t> </a:t>
            </a:r>
            <a:r>
              <a:rPr lang="es-CL" dirty="0" err="1"/>
              <a:t>odemos</a:t>
            </a:r>
            <a:r>
              <a:rPr lang="es-CL" dirty="0"/>
              <a:t> </a:t>
            </a:r>
            <a:r>
              <a:rPr lang="es-CL" dirty="0" err="1"/>
              <a:t>indeificar</a:t>
            </a:r>
            <a:r>
              <a:rPr lang="es-CL" dirty="0"/>
              <a:t> el nodo de Henry q es el </a:t>
            </a:r>
            <a:r>
              <a:rPr lang="es-CL" dirty="0" err="1"/>
              <a:t>entrrecruzamiento</a:t>
            </a:r>
            <a:r>
              <a:rPr lang="es-CL" dirty="0"/>
              <a:t> entre el </a:t>
            </a:r>
            <a:r>
              <a:rPr lang="es-CL" dirty="0" err="1"/>
              <a:t>fhl</a:t>
            </a:r>
            <a:r>
              <a:rPr lang="es-CL" dirty="0"/>
              <a:t> </a:t>
            </a:r>
            <a:r>
              <a:rPr lang="es-CL" dirty="0" err="1"/>
              <a:t>fdl</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10</a:t>
            </a:fld>
            <a:endParaRPr lang="es-CL"/>
          </a:p>
        </p:txBody>
      </p:sp>
    </p:spTree>
    <p:extLst>
      <p:ext uri="{BB962C8B-B14F-4D97-AF65-F5344CB8AC3E}">
        <p14:creationId xmlns:p14="http://schemas.microsoft.com/office/powerpoint/2010/main" val="1693130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El </a:t>
            </a:r>
            <a:r>
              <a:rPr lang="es-CL" dirty="0" err="1"/>
              <a:t>antepie</a:t>
            </a:r>
            <a:r>
              <a:rPr lang="es-CL" dirty="0"/>
              <a:t> podemos dividirlo en </a:t>
            </a:r>
            <a:r>
              <a:rPr lang="es-CL" dirty="0" err="1"/>
              <a:t>hallux</a:t>
            </a:r>
            <a:r>
              <a:rPr lang="es-CL" dirty="0"/>
              <a:t> y metatarsianos menores. A nivel del </a:t>
            </a:r>
            <a:r>
              <a:rPr lang="es-CL" dirty="0" err="1"/>
              <a:t>hallux</a:t>
            </a:r>
            <a:r>
              <a:rPr lang="es-CL" dirty="0"/>
              <a:t> debemos palpar la cabeza y la </a:t>
            </a:r>
            <a:r>
              <a:rPr lang="es-CL" dirty="0" err="1"/>
              <a:t>articulaci</a:t>
            </a:r>
            <a:r>
              <a:rPr lang="es-CL" dirty="0"/>
              <a:t>[</a:t>
            </a:r>
            <a:r>
              <a:rPr lang="es-CL" dirty="0" err="1"/>
              <a:t>on</a:t>
            </a:r>
            <a:r>
              <a:rPr lang="es-CL" dirty="0"/>
              <a:t> </a:t>
            </a:r>
            <a:r>
              <a:rPr lang="es-CL" dirty="0" err="1"/>
              <a:t>mttf</a:t>
            </a:r>
            <a:r>
              <a:rPr lang="es-CL" dirty="0"/>
              <a:t> a nivel plantar se identifican las sesamoideos medial y lateral</a:t>
            </a:r>
          </a:p>
          <a:p>
            <a:r>
              <a:rPr lang="es-CL" dirty="0"/>
              <a:t>En paciente mas delgados es posible identificar los nervios </a:t>
            </a:r>
            <a:r>
              <a:rPr lang="es-CL" dirty="0" err="1"/>
              <a:t>dorsomedial</a:t>
            </a:r>
            <a:r>
              <a:rPr lang="es-CL" dirty="0"/>
              <a:t> dorsolateral y plantar medial.</a:t>
            </a:r>
          </a:p>
          <a:p>
            <a:r>
              <a:rPr lang="es-CL" dirty="0"/>
              <a:t>Con la </a:t>
            </a:r>
            <a:r>
              <a:rPr lang="es-CL" dirty="0" err="1"/>
              <a:t>flexion</a:t>
            </a:r>
            <a:r>
              <a:rPr lang="es-CL" dirty="0"/>
              <a:t> dorsal se puede palpar el </a:t>
            </a:r>
            <a:r>
              <a:rPr lang="es-CL" dirty="0" err="1"/>
              <a:t>ehl</a:t>
            </a:r>
            <a:r>
              <a:rPr lang="es-CL" dirty="0"/>
              <a:t> y con la plantar el </a:t>
            </a:r>
            <a:r>
              <a:rPr lang="es-CL" dirty="0" err="1"/>
              <a:t>fhl</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11</a:t>
            </a:fld>
            <a:endParaRPr lang="es-CL"/>
          </a:p>
        </p:txBody>
      </p:sp>
    </p:spTree>
    <p:extLst>
      <p:ext uri="{BB962C8B-B14F-4D97-AF65-F5344CB8AC3E}">
        <p14:creationId xmlns:p14="http://schemas.microsoft.com/office/powerpoint/2010/main" val="680011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La diáfisis de los metatarsianos menores pueden palparse </a:t>
            </a:r>
            <a:r>
              <a:rPr lang="es-CL" dirty="0" err="1"/>
              <a:t>mtt</a:t>
            </a:r>
            <a:r>
              <a:rPr lang="es-CL" dirty="0"/>
              <a:t> menores desde el dorso y las cabezas de los metatarsianos</a:t>
            </a:r>
          </a:p>
          <a:p>
            <a:r>
              <a:rPr lang="es-CL" dirty="0"/>
              <a:t>Palpar el espacio IM y los </a:t>
            </a:r>
            <a:r>
              <a:rPr lang="es-CL" dirty="0" err="1"/>
              <a:t>ortejos</a:t>
            </a:r>
            <a:r>
              <a:rPr lang="es-CL" dirty="0"/>
              <a:t> para palpar rigideces de los mismos</a:t>
            </a:r>
          </a:p>
        </p:txBody>
      </p:sp>
      <p:sp>
        <p:nvSpPr>
          <p:cNvPr id="4" name="Marcador de número de diapositiva 3"/>
          <p:cNvSpPr>
            <a:spLocks noGrp="1"/>
          </p:cNvSpPr>
          <p:nvPr>
            <p:ph type="sldNum" sz="quarter" idx="5"/>
          </p:nvPr>
        </p:nvSpPr>
        <p:spPr/>
        <p:txBody>
          <a:bodyPr/>
          <a:lstStyle/>
          <a:p>
            <a:fld id="{76FFEBA8-709F-0945-9231-0E7E8FC87212}" type="slidenum">
              <a:rPr lang="es-CL" smtClean="0"/>
              <a:t>12</a:t>
            </a:fld>
            <a:endParaRPr lang="es-CL"/>
          </a:p>
        </p:txBody>
      </p:sp>
    </p:spTree>
    <p:extLst>
      <p:ext uri="{BB962C8B-B14F-4D97-AF65-F5344CB8AC3E}">
        <p14:creationId xmlns:p14="http://schemas.microsoft.com/office/powerpoint/2010/main" val="181834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Bueno como ya lo dijimos es importante hacer un examen secuencial</a:t>
            </a:r>
          </a:p>
          <a:p>
            <a:endParaRPr lang="es-CL" dirty="0"/>
          </a:p>
          <a:p>
            <a:r>
              <a:rPr lang="es-CL" dirty="0"/>
              <a:t>Partimos con realizar examen físico con el paciente de pie, se le pide al paciente que se pare con los pies separados a la altura de los hombros. Palpando la EIAS y viendo TAT podemos ver la alineación general de la extremidad, cualquier diferencia, tanto de tamaño circunferencial como de alineación varo, valgo ante o </a:t>
            </a:r>
            <a:r>
              <a:rPr lang="es-CL" dirty="0" err="1"/>
              <a:t>retrocurvatum</a:t>
            </a:r>
            <a:r>
              <a:rPr lang="es-CL" dirty="0"/>
              <a:t> son mejor visualizados en el examen de pie</a:t>
            </a:r>
          </a:p>
          <a:p>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13</a:t>
            </a:fld>
            <a:endParaRPr lang="es-CL"/>
          </a:p>
        </p:txBody>
      </p:sp>
    </p:spTree>
    <p:extLst>
      <p:ext uri="{BB962C8B-B14F-4D97-AF65-F5344CB8AC3E}">
        <p14:creationId xmlns:p14="http://schemas.microsoft.com/office/powerpoint/2010/main" val="182415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Comenzamos viendo el arco medial y el retropié para diferenciar si estamos hablando de un pie neutro, plano o cavo</a:t>
            </a:r>
          </a:p>
          <a:p>
            <a:r>
              <a:rPr lang="es-CL" dirty="0" err="1"/>
              <a:t>Aca</a:t>
            </a:r>
            <a:r>
              <a:rPr lang="es-CL" dirty="0"/>
              <a:t> vemos como el arco plantar se apoya completamente en el piso y al observar el retropié vemos el valgo que esta presente en ambos pies mas marcado en el izquierdo. Ya van a ver en el modulo de pie plano las diferencias para no dispersarnos tanto ahora </a:t>
            </a:r>
          </a:p>
          <a:p>
            <a:r>
              <a:rPr lang="es-CL" dirty="0"/>
              <a:t>Lo mismo pasa con el pie cavo que puede ser con retropié neutro o varo. </a:t>
            </a:r>
          </a:p>
          <a:p>
            <a:endParaRPr lang="es-CL" dirty="0"/>
          </a:p>
          <a:p>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14</a:t>
            </a:fld>
            <a:endParaRPr lang="es-CL"/>
          </a:p>
        </p:txBody>
      </p:sp>
    </p:spTree>
    <p:extLst>
      <p:ext uri="{BB962C8B-B14F-4D97-AF65-F5344CB8AC3E}">
        <p14:creationId xmlns:p14="http://schemas.microsoft.com/office/powerpoint/2010/main" val="2869437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Otra cosa importante también en esta visión del retropié es pedirle al paciente que se ponga en punta de pies, para evaluar si al pasar de una posición a la otra se genera el arco plantar y la eversión del </a:t>
            </a:r>
            <a:r>
              <a:rPr lang="es-CL" dirty="0" err="1"/>
              <a:t>retropie</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15</a:t>
            </a:fld>
            <a:endParaRPr lang="es-CL"/>
          </a:p>
        </p:txBody>
      </p:sp>
    </p:spTree>
    <p:extLst>
      <p:ext uri="{BB962C8B-B14F-4D97-AF65-F5344CB8AC3E}">
        <p14:creationId xmlns:p14="http://schemas.microsoft.com/office/powerpoint/2010/main" val="2260416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Por ultimo en cuanto al </a:t>
            </a:r>
            <a:r>
              <a:rPr lang="es-CL" dirty="0" err="1"/>
              <a:t>antepie</a:t>
            </a:r>
            <a:r>
              <a:rPr lang="es-CL" dirty="0"/>
              <a:t> es importante observar la rotación y alineación del </a:t>
            </a:r>
            <a:r>
              <a:rPr lang="es-CL" dirty="0" err="1"/>
              <a:t>hallux</a:t>
            </a:r>
            <a:r>
              <a:rPr lang="es-CL" dirty="0"/>
              <a:t>, si presenta exostosis y el apoyo de los </a:t>
            </a:r>
            <a:r>
              <a:rPr lang="es-CL" dirty="0" err="1"/>
              <a:t>ortejos</a:t>
            </a:r>
            <a:r>
              <a:rPr lang="es-CL" dirty="0"/>
              <a:t> menores, si están en mazo en martillo. Esta es la mejor visión para evaluarlo </a:t>
            </a:r>
          </a:p>
        </p:txBody>
      </p:sp>
      <p:sp>
        <p:nvSpPr>
          <p:cNvPr id="4" name="Marcador de número de diapositiva 3"/>
          <p:cNvSpPr>
            <a:spLocks noGrp="1"/>
          </p:cNvSpPr>
          <p:nvPr>
            <p:ph type="sldNum" sz="quarter" idx="5"/>
          </p:nvPr>
        </p:nvSpPr>
        <p:spPr/>
        <p:txBody>
          <a:bodyPr/>
          <a:lstStyle/>
          <a:p>
            <a:fld id="{76FFEBA8-709F-0945-9231-0E7E8FC87212}" type="slidenum">
              <a:rPr lang="es-CL" smtClean="0"/>
              <a:t>16</a:t>
            </a:fld>
            <a:endParaRPr lang="es-CL"/>
          </a:p>
        </p:txBody>
      </p:sp>
    </p:spTree>
    <p:extLst>
      <p:ext uri="{BB962C8B-B14F-4D97-AF65-F5344CB8AC3E}">
        <p14:creationId xmlns:p14="http://schemas.microsoft.com/office/powerpoint/2010/main" val="99393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Bueno y luego pasamos al examen sentado, se le pide al paciente se que coloque en el borde de la camilla con los pies colgando hacia nosotros y las rodillas flexionadas</a:t>
            </a:r>
          </a:p>
          <a:p>
            <a:r>
              <a:rPr lang="es-CL" dirty="0"/>
              <a:t>Observamos en primer instancia el aspecto general, en busca de aumento de volumen, equimosis, eritema, distribución del bello, callosidades </a:t>
            </a:r>
            <a:r>
              <a:rPr lang="es-CL" dirty="0" err="1"/>
              <a:t>sobretodo</a:t>
            </a:r>
            <a:r>
              <a:rPr lang="es-CL" dirty="0"/>
              <a:t> en la región plantar, ulceras, cicatrices, todo eso nos da información extra que es muy importante</a:t>
            </a:r>
          </a:p>
        </p:txBody>
      </p:sp>
      <p:sp>
        <p:nvSpPr>
          <p:cNvPr id="4" name="Marcador de número de diapositiva 3"/>
          <p:cNvSpPr>
            <a:spLocks noGrp="1"/>
          </p:cNvSpPr>
          <p:nvPr>
            <p:ph type="sldNum" sz="quarter" idx="5"/>
          </p:nvPr>
        </p:nvSpPr>
        <p:spPr/>
        <p:txBody>
          <a:bodyPr/>
          <a:lstStyle/>
          <a:p>
            <a:fld id="{76FFEBA8-709F-0945-9231-0E7E8FC87212}" type="slidenum">
              <a:rPr lang="es-CL" smtClean="0"/>
              <a:t>17</a:t>
            </a:fld>
            <a:endParaRPr lang="es-CL"/>
          </a:p>
        </p:txBody>
      </p:sp>
    </p:spTree>
    <p:extLst>
      <p:ext uri="{BB962C8B-B14F-4D97-AF65-F5344CB8AC3E}">
        <p14:creationId xmlns:p14="http://schemas.microsoft.com/office/powerpoint/2010/main" val="3777910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Luego de la inspección es importante hacer un buen examen neurovascular porque nos va a hablar no solo de enfermedades locales sino </a:t>
            </a:r>
            <a:r>
              <a:rPr lang="es-CL" dirty="0" err="1"/>
              <a:t>tbn</a:t>
            </a:r>
            <a:r>
              <a:rPr lang="es-CL" dirty="0"/>
              <a:t> sistémicas. Palpar los pulsos tibial posterior y pedio  cuando es dificultoso localizarlos evaluar el relleno capilar, una demora en este o alteración en los pulsos puede hablar de enfermedad vascular periférica, enfermedades autoinmunes, diabetes.</a:t>
            </a:r>
          </a:p>
          <a:p>
            <a:r>
              <a:rPr lang="es-CL" dirty="0"/>
              <a:t>Debemos evaluar la sensibilidad cutánea para este es muy útil y sencillo el test del monofilamente de </a:t>
            </a:r>
            <a:r>
              <a:rPr lang="es-CL" dirty="0" err="1"/>
              <a:t>Semmes-weinstein</a:t>
            </a:r>
            <a:r>
              <a:rPr lang="es-CL" dirty="0"/>
              <a:t>, </a:t>
            </a:r>
            <a:r>
              <a:rPr lang="es-CL" dirty="0" err="1"/>
              <a:t>asi</a:t>
            </a:r>
            <a:r>
              <a:rPr lang="es-CL" dirty="0"/>
              <a:t> como también reflejos y sensación posicional y vibratoria.</a:t>
            </a:r>
          </a:p>
          <a:p>
            <a:r>
              <a:rPr lang="es-ES" dirty="0"/>
              <a:t>Hay varias áreas en las que un nervio periférico puede quedar atrapado e irritado localmente. El sitio más común es el nervio tibial a su paso por el túnel del tarso, La percusión a lo largo del trayecto del nervio a medida que pasa por el túnel para provocar hormigueo puede indicar compresión o irritación del nervio. Un dolor quemante en el </a:t>
            </a:r>
            <a:r>
              <a:rPr lang="es-ES" dirty="0" err="1"/>
              <a:t>antepie</a:t>
            </a:r>
            <a:r>
              <a:rPr lang="es-ES" dirty="0"/>
              <a:t> </a:t>
            </a:r>
            <a:r>
              <a:rPr lang="es-ES" dirty="0" err="1"/>
              <a:t>sobretodo</a:t>
            </a:r>
            <a:r>
              <a:rPr lang="es-ES" dirty="0"/>
              <a:t> en la compresión del 3 espacio  </a:t>
            </a:r>
            <a:r>
              <a:rPr lang="es-ES" dirty="0" err="1"/>
              <a:t>intermetatarsiano</a:t>
            </a:r>
            <a:r>
              <a:rPr lang="es-ES" dirty="0"/>
              <a:t> puede denotar un neuroma interdigital</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18</a:t>
            </a:fld>
            <a:endParaRPr lang="es-CL"/>
          </a:p>
        </p:txBody>
      </p:sp>
    </p:spTree>
    <p:extLst>
      <p:ext uri="{BB962C8B-B14F-4D97-AF65-F5344CB8AC3E}">
        <p14:creationId xmlns:p14="http://schemas.microsoft.com/office/powerpoint/2010/main" val="3351233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err="1"/>
              <a:t>Tambien</a:t>
            </a:r>
            <a:r>
              <a:rPr lang="es-CL" dirty="0"/>
              <a:t> sobre la mesa de examen debemos evaluar el rango movilidad pasiva y activa de las articulaciones</a:t>
            </a:r>
          </a:p>
          <a:p>
            <a:r>
              <a:rPr lang="es-ES" dirty="0"/>
              <a:t>El rango normal de movimiento del tobillo es de aproximadamente 10 a 15 grados de dorsiflexión a 45 a 50 grados de flexión plantar. Aunque el tobillo es esencialmente una articulación de un solo eje, su eje se desplaza a lo largo de una línea que se estima razonablemente colocando las puntas de los dedos índices justo debajo de las proyecciones más distales de los dos maléolos.. Debido a que un eje oblicuo del tobillo ayuda a absorber la rotación horizontal de la pierna, su rango de movimiento en el examen macroscópico está relacionado con el rango de movimiento en la articulación </a:t>
            </a:r>
            <a:r>
              <a:rPr lang="es-ES" dirty="0" err="1"/>
              <a:t>subastragalina</a:t>
            </a:r>
            <a:r>
              <a:rPr lang="es-ES" dirty="0"/>
              <a:t>. </a:t>
            </a:r>
          </a:p>
          <a:p>
            <a:r>
              <a:rPr lang="es-ES" dirty="0"/>
              <a:t>También se debe revisar la articulación del tobillo en busca de inestabilidad en los planos sagital, coronal y de rotación. El examen del cajón anterior y el tilt talar examinan la estabilidad de los ligamentos laterales del tobillo .Agregar un momento de rotación externa al examen del cajón anterior puede verificar la estabilidad del ligamento deltoideo, aunque esto puede ser un hallazgo muy sutil.</a:t>
            </a:r>
          </a:p>
          <a:p>
            <a:r>
              <a:rPr lang="es-ES" dirty="0"/>
              <a:t>La estabilidad de la sindesmosis se comprueba mediante la prueba de compresión de la pantorrilla y la prueba de rotación externa (fig. 2-30A y B). La laxitud real  es difícil de apreciar, aunque, si cualquiera de estas pruebas genera dolor a lo largo de la sindesmosis, se debe sospechar una lesión en estos ligamentos. Al verificar la estabilidad, es importante y útil usar la extremidad opuesta para comparar.</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19</a:t>
            </a:fld>
            <a:endParaRPr lang="es-CL"/>
          </a:p>
        </p:txBody>
      </p:sp>
    </p:spTree>
    <p:extLst>
      <p:ext uri="{BB962C8B-B14F-4D97-AF65-F5344CB8AC3E}">
        <p14:creationId xmlns:p14="http://schemas.microsoft.com/office/powerpoint/2010/main" val="1182685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Lo principal para hacer un examen físico completo es realizar un examen rutinario, la misma puede variar según las preferencias personales pero el consejo es que tengan su propia rutina y la sigan Para evitar pasar por alto hallazgos </a:t>
            </a:r>
            <a:r>
              <a:rPr lang="es-ES" dirty="0" err="1"/>
              <a:t>considereables</a:t>
            </a:r>
            <a:r>
              <a:rPr lang="es-ES" dirty="0"/>
              <a:t>. </a:t>
            </a:r>
          </a:p>
          <a:p>
            <a:r>
              <a:rPr lang="es-ES" dirty="0"/>
              <a:t>Ahora es importante que el examinador debe considerar el pie y el tobillo desde tres puntos de vista diferentes. </a:t>
            </a:r>
          </a:p>
          <a:p>
            <a:r>
              <a:rPr lang="es-ES" dirty="0"/>
              <a:t>Primero, el pie y el tobillo deben verse sistémicamente o como parte del individuo y no en forma aislada, ya que El examen de los pies puede revelar la presencia de una enfermedad sistémica, así como evidenciar anomalías circulatorias, neuropáticas, metabólicas y cutáneas..</a:t>
            </a:r>
          </a:p>
          <a:p>
            <a:r>
              <a:rPr lang="es-ES" dirty="0"/>
              <a:t> En segundo lugar, el pie y el tobillo deben considerarse un componente importante del sistema locomotor, es útil observar al paciente caminando una distancia apreciable para apreciar anomalías en cualquier segmento que pueden repercutir en otra </a:t>
            </a:r>
            <a:r>
              <a:rPr lang="es-ES" dirty="0" err="1"/>
              <a:t>articulacion</a:t>
            </a:r>
            <a:r>
              <a:rPr lang="es-ES" dirty="0"/>
              <a:t>. </a:t>
            </a:r>
          </a:p>
          <a:p>
            <a:r>
              <a:rPr lang="es-ES" dirty="0"/>
              <a:t>Y en tercer lugar, el pie y el tobillo deben verse como adquisiciones evolutivas relativamente recientes; por lo tanto, están sujetos a variaciones anatómicas y funcionales individuales considerables. En la mayor parte de la literatura anatómica y ortopédica, solo se den valores promedio para las posiciones de los ejes de las principales articulaciones y para los rangos de movimiento alrededor de estos ejes y la </a:t>
            </a:r>
            <a:r>
              <a:rPr lang="es-ES" dirty="0" err="1"/>
              <a:t>realidada</a:t>
            </a:r>
            <a:r>
              <a:rPr lang="es-ES" dirty="0"/>
              <a:t> es que una persona promedio es difícil de encontrar, particularmente entre los pacientes que llegan a la consulta. Por suerte En la mayoría de los pacientes, tenemos la  otra extremidad para usar como comparación . </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2</a:t>
            </a:fld>
            <a:endParaRPr lang="es-CL"/>
          </a:p>
        </p:txBody>
      </p:sp>
    </p:spTree>
    <p:extLst>
      <p:ext uri="{BB962C8B-B14F-4D97-AF65-F5344CB8AC3E}">
        <p14:creationId xmlns:p14="http://schemas.microsoft.com/office/powerpoint/2010/main" val="179042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La maniobra de </a:t>
            </a:r>
            <a:r>
              <a:rPr lang="es-CL" dirty="0" err="1"/>
              <a:t>cajon</a:t>
            </a:r>
            <a:r>
              <a:rPr lang="es-CL" dirty="0"/>
              <a:t> anterior se realiza con el tobillo en leve </a:t>
            </a:r>
            <a:r>
              <a:rPr lang="es-CL" dirty="0" err="1"/>
              <a:t>flexion</a:t>
            </a:r>
            <a:r>
              <a:rPr lang="es-CL" dirty="0"/>
              <a:t> plantar tomando el retropié con una mano para traccionar hacia adelante y la otra mano realizando oposición en la tibia.</a:t>
            </a:r>
          </a:p>
          <a:p>
            <a:r>
              <a:rPr lang="es-CL" dirty="0"/>
              <a:t>El talar tilt realiza ejerciendo movimiento de eversión con una mano en la </a:t>
            </a:r>
            <a:r>
              <a:rPr lang="es-CL" dirty="0" err="1"/>
              <a:t>subtalar</a:t>
            </a:r>
            <a:r>
              <a:rPr lang="es-CL" dirty="0"/>
              <a:t> para determinar que no sea esta la articulación que se mueva</a:t>
            </a:r>
          </a:p>
          <a:p>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20</a:t>
            </a:fld>
            <a:endParaRPr lang="es-CL"/>
          </a:p>
        </p:txBody>
      </p:sp>
    </p:spTree>
    <p:extLst>
      <p:ext uri="{BB962C8B-B14F-4D97-AF65-F5344CB8AC3E}">
        <p14:creationId xmlns:p14="http://schemas.microsoft.com/office/powerpoint/2010/main" val="403832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a:t>
            </a:r>
            <a:r>
              <a:rPr lang="es-ES" dirty="0" err="1"/>
              <a:t>squeeze</a:t>
            </a:r>
            <a:r>
              <a:rPr lang="es-ES" dirty="0"/>
              <a:t> test es La prueba de compresión de la pantorrilla. </a:t>
            </a:r>
          </a:p>
          <a:p>
            <a:r>
              <a:rPr lang="es-ES" dirty="0"/>
              <a:t>B, La prueba de estrés de rotación externa se realiza  Con la rodilla flexionada, gire el pie hacia afuera mientras mantiene la pierna en una posición fija.</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21</a:t>
            </a:fld>
            <a:endParaRPr lang="es-CL"/>
          </a:p>
        </p:txBody>
      </p:sp>
    </p:spTree>
    <p:extLst>
      <p:ext uri="{BB962C8B-B14F-4D97-AF65-F5344CB8AC3E}">
        <p14:creationId xmlns:p14="http://schemas.microsoft.com/office/powerpoint/2010/main" val="2232576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movimiento en la articulación </a:t>
            </a:r>
            <a:r>
              <a:rPr lang="es-ES" dirty="0" err="1"/>
              <a:t>subastragalina</a:t>
            </a:r>
            <a:r>
              <a:rPr lang="es-ES" dirty="0"/>
              <a:t> varía, </a:t>
            </a:r>
            <a:r>
              <a:rPr lang="es-ES" dirty="0" err="1"/>
              <a:t>Isman</a:t>
            </a:r>
            <a:r>
              <a:rPr lang="es-ES" dirty="0"/>
              <a:t> e Inman publicaron un mínimo de 20 grados y un máximo de 60 grados de movimiento. El movimiento de la articulación </a:t>
            </a:r>
            <a:r>
              <a:rPr lang="es-ES" dirty="0" err="1"/>
              <a:t>subastragalina</a:t>
            </a:r>
            <a:r>
              <a:rPr lang="es-ES" dirty="0"/>
              <a:t> está íntimamente relacionado con el movimiento de la articulación </a:t>
            </a:r>
            <a:r>
              <a:rPr lang="es-ES" dirty="0" err="1"/>
              <a:t>talonavicular</a:t>
            </a:r>
            <a:r>
              <a:rPr lang="es-ES" dirty="0"/>
              <a:t> y la articulación </a:t>
            </a:r>
            <a:r>
              <a:rPr lang="es-ES" dirty="0" err="1"/>
              <a:t>calcaneocuboidea</a:t>
            </a:r>
            <a:r>
              <a:rPr lang="es-ES" dirty="0"/>
              <a:t>. Si una de estas articulaciones está rígida o artrítica, puede afectar significativamente el movimiento observado en las otras articulaciones. El método más preciso para determinar el grado de movimiento </a:t>
            </a:r>
            <a:r>
              <a:rPr lang="es-ES" dirty="0" err="1"/>
              <a:t>subastragalino</a:t>
            </a:r>
            <a:r>
              <a:rPr lang="es-ES" dirty="0"/>
              <a:t> es colocar al paciente en decúbito prono y flexionar la rodilla aproximadamente 135 grados y se invierte y </a:t>
            </a:r>
            <a:r>
              <a:rPr lang="es-ES" dirty="0" err="1"/>
              <a:t>evierte</a:t>
            </a:r>
            <a:r>
              <a:rPr lang="es-ES" dirty="0"/>
              <a:t> pasivamente el talón mientras mide la extensión del movimiento con un goniómetro </a:t>
            </a:r>
          </a:p>
          <a:p>
            <a:r>
              <a:rPr lang="es-ES" dirty="0"/>
              <a:t>Un método más práctico se logra con el paciente sentado.. Con el calcáneo sostenido en una mano y el antepié en la otra, la articulación </a:t>
            </a:r>
            <a:r>
              <a:rPr lang="es-ES" dirty="0" err="1"/>
              <a:t>subastragalina</a:t>
            </a:r>
            <a:r>
              <a:rPr lang="es-ES" dirty="0"/>
              <a:t> se invierte y </a:t>
            </a:r>
            <a:r>
              <a:rPr lang="es-ES" dirty="0" err="1"/>
              <a:t>evierte</a:t>
            </a:r>
            <a:r>
              <a:rPr lang="es-ES" dirty="0"/>
              <a:t>.. Por lo general, hay el doble de inversión que de eversión. </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22</a:t>
            </a:fld>
            <a:endParaRPr lang="es-CL"/>
          </a:p>
        </p:txBody>
      </p:sp>
    </p:spTree>
    <p:extLst>
      <p:ext uri="{BB962C8B-B14F-4D97-AF65-F5344CB8AC3E}">
        <p14:creationId xmlns:p14="http://schemas.microsoft.com/office/powerpoint/2010/main" val="2054685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movimiento de la articulación transversa del tarso se observa manteniendo el calcáneo en línea con el eje longitudinal de la tibia (la posición neutra </a:t>
            </a:r>
            <a:r>
              <a:rPr lang="es-ES" dirty="0" err="1"/>
              <a:t>subastragalina</a:t>
            </a:r>
            <a:r>
              <a:rPr lang="es-ES" dirty="0"/>
              <a:t>) y el antepié paralelo al suelo. La aducción y la abducción de esta articulación pueden aislarse. Aunque estas medidas son algo variables, una regla general es que hay dos veces más aducción que abducción en la articulación transversa del tarso. </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23</a:t>
            </a:fld>
            <a:endParaRPr lang="es-CL"/>
          </a:p>
        </p:txBody>
      </p:sp>
    </p:spTree>
    <p:extLst>
      <p:ext uri="{BB962C8B-B14F-4D97-AF65-F5344CB8AC3E}">
        <p14:creationId xmlns:p14="http://schemas.microsoft.com/office/powerpoint/2010/main" val="2561910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primera articulación </a:t>
            </a:r>
            <a:r>
              <a:rPr lang="es-ES" dirty="0" err="1"/>
              <a:t>metatarsocuneiforme</a:t>
            </a:r>
            <a:r>
              <a:rPr lang="es-ES" dirty="0"/>
              <a:t> tiene un rango de movimiento variable tanto en el plano sagital como en el coronal. Para probar este movimiento en el plano sagital, las cuatro cabezas metatarsianas menores deben sujetarse con una mano mientras que la cabeza del primer metatarsiano debe trasladarse dorsal y </a:t>
            </a:r>
            <a:r>
              <a:rPr lang="es-ES" dirty="0" err="1"/>
              <a:t>plantarmente</a:t>
            </a:r>
            <a:r>
              <a:rPr lang="es-ES" dirty="0"/>
              <a:t>. Esta prueba determina la movilidad del primer rayo, que es importante en la patología del </a:t>
            </a:r>
            <a:r>
              <a:rPr lang="es-ES" dirty="0" err="1"/>
              <a:t>hallux</a:t>
            </a:r>
            <a:r>
              <a:rPr lang="es-ES" dirty="0"/>
              <a:t> </a:t>
            </a:r>
            <a:r>
              <a:rPr lang="es-ES" dirty="0" err="1"/>
              <a:t>valgus</a:t>
            </a:r>
            <a:r>
              <a:rPr lang="es-ES" dirty="0"/>
              <a:t>. Las articulaciones </a:t>
            </a:r>
            <a:r>
              <a:rPr lang="es-ES" dirty="0" err="1"/>
              <a:t>metatarsocuneiformes</a:t>
            </a:r>
            <a:r>
              <a:rPr lang="es-ES" dirty="0"/>
              <a:t> segunda y tercera tienen un movimiento mínimo en condiciones normales. Las articulaciones tarsometatarsianas cuarta y quinta son extremadamente flexibles en el plano sagital y también se pueden aislar sujetando las tres cabezas metatarsianas mediales mientras se traslada la cuarta y la quinta en dirección dorsal y plantar. La rotación axial del antepié mientras se mantiene la posición neutra </a:t>
            </a:r>
            <a:r>
              <a:rPr lang="es-ES" dirty="0" err="1"/>
              <a:t>subastragalina</a:t>
            </a:r>
            <a:r>
              <a:rPr lang="es-ES" dirty="0"/>
              <a:t> puede provocar dolor en la parte media del pie en el contexto de la artrosis tarso-metatarsiana.</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24</a:t>
            </a:fld>
            <a:endParaRPr lang="es-CL"/>
          </a:p>
        </p:txBody>
      </p:sp>
    </p:spTree>
    <p:extLst>
      <p:ext uri="{BB962C8B-B14F-4D97-AF65-F5344CB8AC3E}">
        <p14:creationId xmlns:p14="http://schemas.microsoft.com/office/powerpoint/2010/main" val="1402085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movimiento en las articulaciones MTF se mide colocando el tobillo en ángulo recto y haciendo que el paciente flexione activamente las articulaciones MTF y las interfalángicas con dorsiflexión y flexión plantar. Existe una gran variabilidad individual, con una flexión dorsal de 45 a 90 grados y una flexión plantar de 10 a 40 grados. La traslación dorsal de las articulaciones metatarsofalángicas menores puede probarse sujetando la cabeza del metatarsiano con una mano y la base de la falange proximal con la otra mano y dirigiendo una fuerza dorsal con el pulgar. Este examen prueba la integridad de la placa plantar y es especialmente importante en la segunda y tercera articulación metatarsofalángica. </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25</a:t>
            </a:fld>
            <a:endParaRPr lang="es-CL"/>
          </a:p>
        </p:txBody>
      </p:sp>
    </p:spTree>
    <p:extLst>
      <p:ext uri="{BB962C8B-B14F-4D97-AF65-F5344CB8AC3E}">
        <p14:creationId xmlns:p14="http://schemas.microsoft.com/office/powerpoint/2010/main" val="2878532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relación entre el retropié y el antepié debe determinarse. Ya q es importante porque puede ser la causa subyacente del problema clínico del paciente. La determinación de esta relación se realiza mejor con el paciente sentado en la mesa de exploración con las rodillas flexionadas a 90 grados. Se sujeta el retropié y se coloca en su posición neutra, la relación del antepié, proyectada por un plano paralelo a los metatarsianos, se relaciona con un plano perpendicular al eje longitudinal del calcáneo. Según esta medida, el antepié estará en una de tres posiciones en relación con el retropié: ■ Neutro: El plano de los metatarsianos y el plano del calcáneo son perpendiculares entre sí. ■ Varo del antepié: la cara lateral del pie está más flexionada plantar que la cara medial, lo que coloca al antepié en una posición supina ■ Antepié valgo: el borde medial del pie está más flexionado plantar en relación con el borde lateral del pie, lo que coloca al pie en una posición de pronación. La importancia de esta medida es que al relacionar la posición del antepié con el retropié, se pueden identificar varios tipos de problemas clínicos. En el pie normal, los planos del antepié y del retropié son casi perpendiculares entre sí, aunque un grado moderado de variabilidad en la medición no tiene importancia clínica. Esta relación puede ser flexible o rígida. Una deformidad fija del antepié en varo o valgo no permite que el pie se vuelva plantígrado una vez que el retropié se coloca en una posición neutra y, por lo tanto, la extensión de la masa de fusión debe incluir la articulación transversa del tarso para realinear el antepié. Por el contrario, cuando el antepié es flexible o neutral, la realineación del retropié por sí sola permite que el antepié sea plantígrado.</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26</a:t>
            </a:fld>
            <a:endParaRPr lang="es-CL"/>
          </a:p>
        </p:txBody>
      </p:sp>
    </p:spTree>
    <p:extLst>
      <p:ext uri="{BB962C8B-B14F-4D97-AF65-F5344CB8AC3E}">
        <p14:creationId xmlns:p14="http://schemas.microsoft.com/office/powerpoint/2010/main" val="1948704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 importante observar la fuerza de cada músculo. También es útil palpar cada tendón para asegurarse de que la compensación por parte de otro músculo no enmascare la pérdida de función.. Es importante evaluar la función del tibial posterior porque es el principal inversor del pie. Sin embargo, el tibial anterior también actúa como inversor secundario. Para aislar la función del tibial posterior, es importante mantener el pie en flexión plantar mientras el paciente invierte activamente el pie contra resistencia y palpa el tendón del tibial posterior. La asimetría en la cantidad de inversión del pie es una indicación de patología del tendón tibial posterior. Los músculos extrínsecos de la parte lateral del pie pueden provocar dificultades similares. El músculo peroneo corto funciona principalmente para </a:t>
            </a:r>
            <a:r>
              <a:rPr lang="es-ES" dirty="0" err="1"/>
              <a:t>evertir</a:t>
            </a:r>
            <a:r>
              <a:rPr lang="es-ES" dirty="0"/>
              <a:t> el pie, y el peroneo largo funciona principalmente para flexionar plantar la columna medial del pie. Para tener una idea de la fuerza de los peroneos, se debe pedir al paciente que rote externamente el pie contra resistencia. La función de eversión del peroneo largo es bastante débil. Para aislar el peroneo largo, se debe pedir al paciente que flexione plantar el lado medial del pie mientras el examinador resiste debajo de la cabeza del primer metatarsiano. También debemos examinar la estabilidad de los tendones peroneos en el surco </a:t>
            </a:r>
            <a:r>
              <a:rPr lang="es-ES" dirty="0" err="1"/>
              <a:t>retrofibular</a:t>
            </a:r>
            <a:r>
              <a:rPr lang="es-ES" dirty="0"/>
              <a:t>. Se le pide al paciente que </a:t>
            </a:r>
            <a:r>
              <a:rPr lang="es-ES" dirty="0" err="1"/>
              <a:t>dorsiflexione</a:t>
            </a:r>
            <a:r>
              <a:rPr lang="es-ES" dirty="0"/>
              <a:t> y </a:t>
            </a:r>
            <a:r>
              <a:rPr lang="es-ES" dirty="0" err="1"/>
              <a:t>evierta</a:t>
            </a:r>
            <a:r>
              <a:rPr lang="es-ES" dirty="0"/>
              <a:t> el pie contra resistencia mientras el examinador palpa suavemente el borde lateral del peroné distal. Un retináculo peroneo superior insuficiente conducirá a la subluxación de los tendones sobre la cresta del peroné. La circunducción del pie también puede ayudar a evaluar la estabilidad del tendón, así como a provocar el chasquido del tendón o la subluxación dentro de la vaina. No solo se debe evaluar la fuerza de cada grupo muscular, sino que también es importante determinar si existe una contractura. En el retropié, la contractura más común es el complejo muscular de la pantorrilla. </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27</a:t>
            </a:fld>
            <a:endParaRPr lang="es-CL"/>
          </a:p>
        </p:txBody>
      </p:sp>
    </p:spTree>
    <p:extLst>
      <p:ext uri="{BB962C8B-B14F-4D97-AF65-F5344CB8AC3E}">
        <p14:creationId xmlns:p14="http://schemas.microsoft.com/office/powerpoint/2010/main" val="816061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EL TEST DE SILVERSKIOLD</a:t>
            </a:r>
          </a:p>
          <a:p>
            <a:r>
              <a:rPr lang="es-ES" dirty="0" err="1"/>
              <a:t>Dorsiflexione</a:t>
            </a:r>
            <a:r>
              <a:rPr lang="es-ES" dirty="0"/>
              <a:t> el tobillo con la </a:t>
            </a:r>
            <a:r>
              <a:rPr lang="es-ES" dirty="0" err="1"/>
              <a:t>subastragalina</a:t>
            </a:r>
            <a:r>
              <a:rPr lang="es-ES" dirty="0"/>
              <a:t> neutra y la rodilla extendida (A), y luego flexione la rodilla (B). Si la dorsiflexión del tobillo mejora con la flexión de la rodilla, como en este caso, entonces se considera que la porción gastrocnemio del complejo gastrocnemio-sóleo es el origen primario.</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28</a:t>
            </a:fld>
            <a:endParaRPr lang="es-CL"/>
          </a:p>
        </p:txBody>
      </p:sp>
    </p:spTree>
    <p:extLst>
      <p:ext uri="{BB962C8B-B14F-4D97-AF65-F5344CB8AC3E}">
        <p14:creationId xmlns:p14="http://schemas.microsoft.com/office/powerpoint/2010/main" val="2431976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evaluación de la marcha de un paciente es un componente importante del examen físico. observar al paciente caminando a varias velocidades y con y sin zapatos.. Deben hacerse las siguientes observaciones: 1. Detectar anormalidades obvias de locomoción. Esto se observa mejor, tratando de examinar cada pierna a individualmente. Esto permite separar la lateralidad en la pérdida de longitud de zancada y la fase de marcha de una cojera. 2. Percibir el comportamiento asimétrico de los dos lados del cuerpo. Esta asimetría puede estar en la rotación del torso, el balanceo de las extremidades superiores o las alteraciones unilaterales de la marcha de las extremidades inferiores. Debido a que tal rotación pélvica asimétrica puede ser el resultado de una anomalía en cualquiera de los componentes de la extremidad inferior, es obligatorio que el médico tenga mucho cuidado al examinar no solo el pie y el tobillo, sino también las rodillas y las caderas.</a:t>
            </a:r>
          </a:p>
          <a:p>
            <a:r>
              <a:rPr lang="es-ES" dirty="0"/>
              <a:t>3. Observe la posición de la rótula y la tuberosidad tibial al pararse y caminar. Son indicadores del grado de rotación horizontal de la pierna en el plano axial y pueden guiar al examinador para buscar más proximalmente el proceso patológico primario. 4. Observe el grado de convergencia hacia adentro o afuera. En el momento del despegue, la pierna ha alcanzado su rotación externa máxima y el pie se inclina ligeramente hacia afuera. Durante la fase de balanceo, toda la pierna y el pie giran internamente. La cantidad promedio de rotación es de unos 15 grados, pero esto varía mucho de persona a persona. </a:t>
            </a:r>
          </a:p>
          <a:p>
            <a:r>
              <a:rPr lang="es-ES" dirty="0"/>
              <a:t>5. Observe el arco longitudinal durante la primera mitad de la fase de apoyo de la marcha. Hay q buscar pronación o supinación dinámica en la fase de apoyo para evaluar la estabilidad en el apoyo medio. Normalmente, el pie prona mientras se carga con el peso corporal durante la primera mitad de la fase de apoyo. La cantidad de pronación está sujeta a variaciones individuales extremas. Sin embargo, el factor importante es si el pie permanece en pronación durante el período de elevación y despegue del talón. En el pie que funciona normalmente, cuando el talón se eleva, hay una inversión casi instantánea del talón. </a:t>
            </a:r>
          </a:p>
          <a:p>
            <a:r>
              <a:rPr lang="es-ES" dirty="0"/>
              <a:t>6. Observar la inversión del talón y supinación del pie durante el despegue y la presencia o ausencia de deslizamiento rotatorio del antepié en el suelo. 7. Observe la posición del pie en relación con el suelo en el momento del apoyo del talón. Normalmente, el talón toca el suelo primero, seguido de una rápida flexión plantar. </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29</a:t>
            </a:fld>
            <a:endParaRPr lang="es-CL"/>
          </a:p>
        </p:txBody>
      </p:sp>
    </p:spTree>
    <p:extLst>
      <p:ext uri="{BB962C8B-B14F-4D97-AF65-F5344CB8AC3E}">
        <p14:creationId xmlns:p14="http://schemas.microsoft.com/office/powerpoint/2010/main" val="1678599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Bueno como dijimos es importante seguir una secuencia tener un esquema mental para realizar el examen físico y no perdernos nada.</a:t>
            </a:r>
          </a:p>
          <a:p>
            <a:r>
              <a:rPr lang="es-ES" dirty="0"/>
              <a:t>Primero es útil que los pacientes usen pantalones cortos, polleras o pantalones holgados para permitir observación de las piernas y las rodillas, se quitan todos los calcetines o medias. La secuencia habitual de exploración comienza cuando el examinador observa primero al paciente mientras camina. El segundo es el examen de pie, que se realiza desde adelante y atrás, y debe incluir la visualización de la rodilla y su alineación. En tercer lugar, la mayor parte del examen se realiza con el paciente sentado en una mesa ligeramente por encima del examinador. Esto permite una fácil inspección, palpación y manipulación de ambas extremidades. El examen con el paciente en decúbito prono o supino es opcional</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3</a:t>
            </a:fld>
            <a:endParaRPr lang="es-CL"/>
          </a:p>
        </p:txBody>
      </p:sp>
    </p:spTree>
    <p:extLst>
      <p:ext uri="{BB962C8B-B14F-4D97-AF65-F5344CB8AC3E}">
        <p14:creationId xmlns:p14="http://schemas.microsoft.com/office/powerpoint/2010/main" val="554945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Debido a que el tipo de calzado y la altura del tacón afectan la forma de caminar de una persona, deben anotarse en la historia clínica y en la secuencia del examen. </a:t>
            </a:r>
            <a:br>
              <a:rPr lang="es-ES" dirty="0"/>
            </a:br>
            <a:r>
              <a:rPr lang="es-ES" dirty="0"/>
              <a:t>El examen debe incluir 1. desgaste desde el talón hasta la punta: el desgaste lateral temprano de la parte trasera y media del zapato indica una deformidad en supinación. La pérdida de la suela medial y del contrafuerte indica una deformidad en pronación. 2. Presencia de dispositivos de apoyo o correcciones en los zapatos: soportes para el arco, almohadillas para los talones, cuñas para los talones, manipulación del cuero para acomodar la deformidad o almohadillas para el antepié indican dificultades previas. 3. Oblicuidad del ángulo del pliegue en la punta del zapato: El ángulo varía de persona a persona; cuanto mayor sea la oblicuidad del pliegue en el zapato con respecto a su eje mayor, mayor será la cantidad de movimiento </a:t>
            </a:r>
            <a:r>
              <a:rPr lang="es-ES" dirty="0" err="1"/>
              <a:t>subastragalino</a:t>
            </a:r>
            <a:r>
              <a:rPr lang="es-ES" dirty="0"/>
              <a:t> necesario para distribuir el peso corporal uniformemente sobre las cabezas de los metatarsianos. 4. Impresión que ha dejado el antepié en la plantilla del zapato</a:t>
            </a:r>
          </a:p>
          <a:p>
            <a:r>
              <a:rPr lang="es-ES" dirty="0"/>
              <a:t>5. Presencia o ausencia de desgaste circular en la suela del zapato: dicho desgaste indica deslizamiento rotatorio del pie en el piso durante el despegue, por falta de movimiento </a:t>
            </a:r>
            <a:r>
              <a:rPr lang="es-ES" dirty="0" err="1"/>
              <a:t>subastragalino</a:t>
            </a:r>
            <a:r>
              <a:rPr lang="es-ES" dirty="0"/>
              <a:t>. 6. La forma del zapato comparada con la forma del pie: Esto le da al examinador pistas sobre el tamaño adecuado de los zapatos del paciente. Se debe observar cuidadosamente la forma del zapato (p. ej., zapato de punta estrecha o puntera ancha) y la forma general del pie cuando el paciente soporta peso.</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30</a:t>
            </a:fld>
            <a:endParaRPr lang="es-CL"/>
          </a:p>
        </p:txBody>
      </p:sp>
    </p:spTree>
    <p:extLst>
      <p:ext uri="{BB962C8B-B14F-4D97-AF65-F5344CB8AC3E}">
        <p14:creationId xmlns:p14="http://schemas.microsoft.com/office/powerpoint/2010/main" val="3230404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Como conclusión podemos decir que lo mas importante es realizar un examen físico rutinario</a:t>
            </a:r>
          </a:p>
          <a:p>
            <a:r>
              <a:rPr lang="es-CL" dirty="0"/>
              <a:t>Es importante evaluar al paciente de pie, con carga de peso, sentado y durante la marcha. En situaciones especiales ver posiciones especiales como el prono para el Aquiles</a:t>
            </a:r>
          </a:p>
          <a:p>
            <a:r>
              <a:rPr lang="es-CL" dirty="0" err="1"/>
              <a:t>Aplcar</a:t>
            </a:r>
            <a:r>
              <a:rPr lang="es-CL" dirty="0"/>
              <a:t> las maniobras especiales necesarias para detectar patologías</a:t>
            </a:r>
          </a:p>
          <a:p>
            <a:r>
              <a:rPr lang="es-CL" dirty="0"/>
              <a:t>Registrar la fuerza </a:t>
            </a:r>
            <a:r>
              <a:rPr lang="es-CL" dirty="0" err="1"/>
              <a:t>uscular</a:t>
            </a:r>
            <a:r>
              <a:rPr lang="es-CL" dirty="0"/>
              <a:t> de cada grupo en particular</a:t>
            </a:r>
          </a:p>
          <a:p>
            <a:r>
              <a:rPr lang="es-CL" dirty="0"/>
              <a:t>Y por ultimo finalizar por el examen del calzado que nos brindara la </a:t>
            </a:r>
            <a:r>
              <a:rPr lang="es-CL" dirty="0" err="1"/>
              <a:t>info</a:t>
            </a:r>
            <a:r>
              <a:rPr lang="es-CL" dirty="0"/>
              <a:t> adicional. </a:t>
            </a:r>
          </a:p>
        </p:txBody>
      </p:sp>
      <p:sp>
        <p:nvSpPr>
          <p:cNvPr id="4" name="Marcador de número de diapositiva 3"/>
          <p:cNvSpPr>
            <a:spLocks noGrp="1"/>
          </p:cNvSpPr>
          <p:nvPr>
            <p:ph type="sldNum" sz="quarter" idx="5"/>
          </p:nvPr>
        </p:nvSpPr>
        <p:spPr/>
        <p:txBody>
          <a:bodyPr/>
          <a:lstStyle/>
          <a:p>
            <a:fld id="{76FFEBA8-709F-0945-9231-0E7E8FC87212}" type="slidenum">
              <a:rPr lang="es-CL" smtClean="0"/>
              <a:t>31</a:t>
            </a:fld>
            <a:endParaRPr lang="es-CL"/>
          </a:p>
        </p:txBody>
      </p:sp>
    </p:spTree>
    <p:extLst>
      <p:ext uri="{BB962C8B-B14F-4D97-AF65-F5344CB8AC3E}">
        <p14:creationId xmlns:p14="http://schemas.microsoft.com/office/powerpoint/2010/main" val="160816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Ahora para saber que es lo que estamos examinando es muy importante conocer la anatomía y para eso debemos dividirla en sectores, es decir tobillo y retropié con su región lateral medial posterior anterior y plantar, medio y </a:t>
            </a:r>
            <a:r>
              <a:rPr lang="es-CL" dirty="0" err="1"/>
              <a:t>antepie</a:t>
            </a:r>
            <a:r>
              <a:rPr lang="es-CL" dirty="0"/>
              <a:t>. </a:t>
            </a:r>
          </a:p>
        </p:txBody>
      </p:sp>
      <p:sp>
        <p:nvSpPr>
          <p:cNvPr id="4" name="Marcador de número de diapositiva 3"/>
          <p:cNvSpPr>
            <a:spLocks noGrp="1"/>
          </p:cNvSpPr>
          <p:nvPr>
            <p:ph type="sldNum" sz="quarter" idx="5"/>
          </p:nvPr>
        </p:nvSpPr>
        <p:spPr/>
        <p:txBody>
          <a:bodyPr/>
          <a:lstStyle/>
          <a:p>
            <a:fld id="{76FFEBA8-709F-0945-9231-0E7E8FC87212}" type="slidenum">
              <a:rPr lang="es-CL" smtClean="0"/>
              <a:t>4</a:t>
            </a:fld>
            <a:endParaRPr lang="es-CL"/>
          </a:p>
        </p:txBody>
      </p:sp>
    </p:spTree>
    <p:extLst>
      <p:ext uri="{BB962C8B-B14F-4D97-AF65-F5344CB8AC3E}">
        <p14:creationId xmlns:p14="http://schemas.microsoft.com/office/powerpoint/2010/main" val="1233983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examen de la región lateral tobillo lateral comienza con la palpación del </a:t>
            </a:r>
            <a:r>
              <a:rPr lang="es-ES" dirty="0" err="1"/>
              <a:t>tip</a:t>
            </a:r>
            <a:r>
              <a:rPr lang="es-ES" dirty="0"/>
              <a:t> de la </a:t>
            </a:r>
            <a:r>
              <a:rPr lang="es-ES" dirty="0" err="1"/>
              <a:t>fibula</a:t>
            </a:r>
            <a:r>
              <a:rPr lang="es-ES" dirty="0"/>
              <a:t> q es fácilmente palpable y desde allí ascender por el eje de la </a:t>
            </a:r>
            <a:r>
              <a:rPr lang="es-ES" dirty="0" err="1"/>
              <a:t>fibula</a:t>
            </a:r>
            <a:r>
              <a:rPr lang="es-ES" dirty="0"/>
              <a:t>. La gotera lateral de la articulación del tobillo (C) se puede encontrar pasando el pulgar medialmente sobre el borde anterior y medial del peroné. El hombro lateral del talo se puede sentir en la línea de la articulación mediante la dorsiflexión y la flexión plantar del tobillo. La sindesmosis distal (D) se palpa siguiendo el borde medial del peroné por encima de la línea articular. La pared lateral del calcáneo (E) puede palparse con poca dificultad inferior y posterior a la punta del peroné. Si esta pared lateral se palpa distal e inferior a la punta del peroné, se puede palpar el tubérculo peroneo (F) cuando el cuello del calcáneo se acerca a la articulación </a:t>
            </a:r>
            <a:r>
              <a:rPr lang="es-ES" dirty="0" err="1"/>
              <a:t>calcaneocuboidea</a:t>
            </a:r>
            <a:r>
              <a:rPr lang="es-ES" dirty="0"/>
              <a:t>. El seno del tarso (G) (el espacio frente a la faceta posterior de la articulación </a:t>
            </a:r>
            <a:r>
              <a:rPr lang="es-ES" dirty="0" err="1"/>
              <a:t>subastragalina</a:t>
            </a:r>
            <a:r>
              <a:rPr lang="es-ES" dirty="0"/>
              <a:t>) es un punto blando palpable aproximadamente 1 cm distal y 1 cm inferior a la punta del peroné. El proceso talar lateral (H) se palpa en la pared posterior del seno del tarso. </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5</a:t>
            </a:fld>
            <a:endParaRPr lang="es-CL"/>
          </a:p>
        </p:txBody>
      </p:sp>
    </p:spTree>
    <p:extLst>
      <p:ext uri="{BB962C8B-B14F-4D97-AF65-F5344CB8AC3E}">
        <p14:creationId xmlns:p14="http://schemas.microsoft.com/office/powerpoint/2010/main" val="4157878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Se palpa la región mas prominente del </a:t>
            </a:r>
            <a:r>
              <a:rPr lang="es-CL" dirty="0" err="1"/>
              <a:t>tip</a:t>
            </a:r>
            <a:r>
              <a:rPr lang="es-CL" dirty="0"/>
              <a:t> del </a:t>
            </a:r>
            <a:r>
              <a:rPr lang="es-CL" dirty="0" err="1"/>
              <a:t>maloelo</a:t>
            </a:r>
            <a:r>
              <a:rPr lang="es-CL" dirty="0"/>
              <a:t> medial, de ahí hacia anterior la línea articular </a:t>
            </a:r>
          </a:p>
          <a:p>
            <a:r>
              <a:rPr lang="es-CL" dirty="0"/>
              <a:t>La región mas prominente a medial en medio pie es el navicular y superior a el se palpa la cabeza del talo</a:t>
            </a:r>
          </a:p>
          <a:p>
            <a:r>
              <a:rPr lang="es-CL" dirty="0"/>
              <a:t>El </a:t>
            </a:r>
            <a:r>
              <a:rPr lang="es-CL" dirty="0" err="1"/>
              <a:t>sustentaculuma</a:t>
            </a:r>
            <a:r>
              <a:rPr lang="es-CL" dirty="0"/>
              <a:t> </a:t>
            </a:r>
            <a:r>
              <a:rPr lang="es-CL" dirty="0" err="1"/>
              <a:t>tali</a:t>
            </a:r>
            <a:r>
              <a:rPr lang="es-CL" dirty="0"/>
              <a:t> podemos palparlo aproximadamente en la mitad del recorrido entre el </a:t>
            </a:r>
            <a:r>
              <a:rPr lang="es-CL" dirty="0" err="1"/>
              <a:t>tip</a:t>
            </a:r>
            <a:r>
              <a:rPr lang="es-CL" dirty="0"/>
              <a:t> del </a:t>
            </a:r>
            <a:r>
              <a:rPr lang="es-CL" dirty="0" err="1"/>
              <a:t>maloelo</a:t>
            </a:r>
            <a:r>
              <a:rPr lang="es-CL" dirty="0"/>
              <a:t> y el navicular 1 a 1,5cm mas plantar</a:t>
            </a:r>
          </a:p>
          <a:p>
            <a:r>
              <a:rPr lang="es-CL" dirty="0"/>
              <a:t>Debemos identificar el ligamento deltoideo que se inserta en el maléolo medial pero solo vamos a palpar sus fibras mas </a:t>
            </a:r>
            <a:r>
              <a:rPr lang="es-CL" dirty="0" err="1"/>
              <a:t>superficiles</a:t>
            </a:r>
            <a:endParaRPr lang="es-CL" dirty="0"/>
          </a:p>
          <a:p>
            <a:r>
              <a:rPr lang="es-CL" dirty="0"/>
              <a:t>El tendón del tibial posterior corre </a:t>
            </a:r>
            <a:r>
              <a:rPr lang="es-CL" dirty="0" err="1"/>
              <a:t>inmediamente</a:t>
            </a:r>
            <a:r>
              <a:rPr lang="es-CL" dirty="0"/>
              <a:t> posterior al maléolo y se inserta a nivel del navicular</a:t>
            </a:r>
          </a:p>
          <a:p>
            <a:r>
              <a:rPr lang="es-ES" dirty="0"/>
              <a:t>El flexor largo de los dedos (FDL) ) se palpa por detrás y medial al tendón del tibial posterior a 1 a 2 cm desde la punta del maléolo. El FHL ligeramente posterior y profundo a la arteria tibial posterior y al nervio a un nivel de 1 a 2 cm proximal al maléolo medial</a:t>
            </a:r>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6</a:t>
            </a:fld>
            <a:endParaRPr lang="es-CL"/>
          </a:p>
        </p:txBody>
      </p:sp>
    </p:spTree>
    <p:extLst>
      <p:ext uri="{BB962C8B-B14F-4D97-AF65-F5344CB8AC3E}">
        <p14:creationId xmlns:p14="http://schemas.microsoft.com/office/powerpoint/2010/main" val="3206119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La región posterior del tobillo es mejor evaluarla con el paciente en prono, se le pide que flexione la rodilla para valorar la tensión del Aquiles, se palpa el mismo en toda su extensión para identificar gap y la inserción en el calcáneo.</a:t>
            </a:r>
          </a:p>
          <a:p>
            <a:r>
              <a:rPr lang="es-CL" dirty="0"/>
              <a:t>Se palpa la región </a:t>
            </a:r>
            <a:r>
              <a:rPr lang="es-CL" dirty="0" err="1"/>
              <a:t>preaquileana</a:t>
            </a:r>
            <a:r>
              <a:rPr lang="es-CL" dirty="0"/>
              <a:t> para palpar la </a:t>
            </a:r>
            <a:r>
              <a:rPr lang="es-CL" dirty="0" err="1"/>
              <a:t>bursa</a:t>
            </a:r>
            <a:r>
              <a:rPr lang="es-CL" dirty="0"/>
              <a:t> </a:t>
            </a:r>
            <a:r>
              <a:rPr lang="es-CL" dirty="0" err="1"/>
              <a:t>retrocalcanea</a:t>
            </a:r>
            <a:endParaRPr lang="es-CL" dirty="0"/>
          </a:p>
          <a:p>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7</a:t>
            </a:fld>
            <a:endParaRPr lang="es-CL"/>
          </a:p>
        </p:txBody>
      </p:sp>
    </p:spTree>
    <p:extLst>
      <p:ext uri="{BB962C8B-B14F-4D97-AF65-F5344CB8AC3E}">
        <p14:creationId xmlns:p14="http://schemas.microsoft.com/office/powerpoint/2010/main" val="95427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En la región anterior del tobillo podemos reconocer el tendón del tibial anterior, que es la estructura mas </a:t>
            </a:r>
            <a:r>
              <a:rPr lang="es-CL" dirty="0" err="1"/>
              <a:t>promienente</a:t>
            </a:r>
            <a:r>
              <a:rPr lang="es-CL" dirty="0"/>
              <a:t> y ancha </a:t>
            </a:r>
            <a:r>
              <a:rPr lang="es-CL" dirty="0" err="1"/>
              <a:t>ue</a:t>
            </a:r>
            <a:r>
              <a:rPr lang="es-CL" dirty="0"/>
              <a:t> cruza en la línea media mas a medial para insertarse a nivel de la primera cuna.</a:t>
            </a:r>
          </a:p>
          <a:p>
            <a:r>
              <a:rPr lang="es-CL" dirty="0"/>
              <a:t>A medial del mismo en la línea articular podemos identificar el </a:t>
            </a:r>
            <a:r>
              <a:rPr lang="es-CL" dirty="0" err="1"/>
              <a:t>soft</a:t>
            </a:r>
            <a:r>
              <a:rPr lang="es-CL" dirty="0"/>
              <a:t> </a:t>
            </a:r>
            <a:r>
              <a:rPr lang="es-CL" dirty="0" err="1"/>
              <a:t>pod</a:t>
            </a:r>
            <a:endParaRPr lang="es-CL" dirty="0"/>
          </a:p>
          <a:p>
            <a:r>
              <a:rPr lang="es-CL" dirty="0"/>
              <a:t>El nervio perneo superficial es un nervio que se ve y se palpa y esta de la línea media hacia lateral y se identifica mejor con la </a:t>
            </a:r>
            <a:r>
              <a:rPr lang="es-CL" dirty="0" err="1"/>
              <a:t>flexion</a:t>
            </a:r>
            <a:r>
              <a:rPr lang="es-CL" dirty="0"/>
              <a:t> plantar del 4 </a:t>
            </a:r>
            <a:r>
              <a:rPr lang="es-CL" dirty="0" err="1"/>
              <a:t>ortejo</a:t>
            </a:r>
            <a:endParaRPr lang="es-CL" dirty="0"/>
          </a:p>
          <a:p>
            <a:r>
              <a:rPr lang="es-CL" dirty="0"/>
              <a:t>El EHL y EDL se encuentran en la línea media laterales al tibial anterior</a:t>
            </a:r>
          </a:p>
          <a:p>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8</a:t>
            </a:fld>
            <a:endParaRPr lang="es-CL"/>
          </a:p>
        </p:txBody>
      </p:sp>
    </p:spTree>
    <p:extLst>
      <p:ext uri="{BB962C8B-B14F-4D97-AF65-F5344CB8AC3E}">
        <p14:creationId xmlns:p14="http://schemas.microsoft.com/office/powerpoint/2010/main" val="80318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En la región plantar del retropié identificamos hace lateral casi como una estructura única la banda lateral de la fascia </a:t>
            </a:r>
            <a:r>
              <a:rPr lang="es-CL" dirty="0" err="1"/>
              <a:t>plantr</a:t>
            </a:r>
            <a:r>
              <a:rPr lang="es-CL" dirty="0"/>
              <a:t> y el abductor </a:t>
            </a:r>
            <a:r>
              <a:rPr lang="es-CL" dirty="0" err="1"/>
              <a:t>digiti</a:t>
            </a:r>
            <a:r>
              <a:rPr lang="es-CL" dirty="0"/>
              <a:t> </a:t>
            </a:r>
            <a:r>
              <a:rPr lang="es-CL" dirty="0" err="1"/>
              <a:t>minimi</a:t>
            </a:r>
            <a:r>
              <a:rPr lang="es-CL" dirty="0"/>
              <a:t> y hacia medial el abductor del </a:t>
            </a:r>
            <a:r>
              <a:rPr lang="es-CL" dirty="0" err="1"/>
              <a:t>hallux</a:t>
            </a:r>
            <a:r>
              <a:rPr lang="es-CL" dirty="0"/>
              <a:t> y la cuerda medial de la fascia plantar esta es mas fácil de identificar con la dorsiflexión de los dedos</a:t>
            </a:r>
          </a:p>
          <a:p>
            <a:r>
              <a:rPr lang="es-CL" dirty="0"/>
              <a:t>Hacia posterior de la inserción de esta en  el calcáneo aparece la grasa plantar o </a:t>
            </a:r>
            <a:r>
              <a:rPr lang="es-CL" dirty="0" err="1"/>
              <a:t>fat</a:t>
            </a:r>
            <a:r>
              <a:rPr lang="es-CL" dirty="0"/>
              <a:t> </a:t>
            </a:r>
            <a:r>
              <a:rPr lang="es-CL" dirty="0" err="1"/>
              <a:t>pad</a:t>
            </a:r>
            <a:endParaRPr lang="es-CL" dirty="0"/>
          </a:p>
          <a:p>
            <a:endParaRPr lang="es-CL" dirty="0"/>
          </a:p>
        </p:txBody>
      </p:sp>
      <p:sp>
        <p:nvSpPr>
          <p:cNvPr id="4" name="Marcador de número de diapositiva 3"/>
          <p:cNvSpPr>
            <a:spLocks noGrp="1"/>
          </p:cNvSpPr>
          <p:nvPr>
            <p:ph type="sldNum" sz="quarter" idx="5"/>
          </p:nvPr>
        </p:nvSpPr>
        <p:spPr/>
        <p:txBody>
          <a:bodyPr/>
          <a:lstStyle/>
          <a:p>
            <a:fld id="{76FFEBA8-709F-0945-9231-0E7E8FC87212}" type="slidenum">
              <a:rPr lang="es-CL" smtClean="0"/>
              <a:t>9</a:t>
            </a:fld>
            <a:endParaRPr lang="es-CL"/>
          </a:p>
        </p:txBody>
      </p:sp>
    </p:spTree>
    <p:extLst>
      <p:ext uri="{BB962C8B-B14F-4D97-AF65-F5344CB8AC3E}">
        <p14:creationId xmlns:p14="http://schemas.microsoft.com/office/powerpoint/2010/main" val="2685076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11887200" cy="877824"/>
          </a:xfrm>
        </p:spPr>
        <p:txBody>
          <a:bodyPr/>
          <a:lstStyle/>
          <a:p>
            <a:r>
              <a:rPr lang="es-ES_tradnl"/>
              <a:t>Clic para editar título</a:t>
            </a:r>
            <a:endParaRPr/>
          </a:p>
        </p:txBody>
      </p:sp>
      <p:sp>
        <p:nvSpPr>
          <p:cNvPr id="3" name="Subtitle 2"/>
          <p:cNvSpPr>
            <a:spLocks noGrp="1"/>
          </p:cNvSpPr>
          <p:nvPr>
            <p:ph type="subTitle" idx="1"/>
          </p:nvPr>
        </p:nvSpPr>
        <p:spPr>
          <a:xfrm>
            <a:off x="1219200" y="3034554"/>
            <a:ext cx="10668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‹Nº›</a:t>
            </a:fld>
            <a:endParaRPr lang="en-US"/>
          </a:p>
        </p:txBody>
      </p:sp>
    </p:spTree>
    <p:extLst>
      <p:ext uri="{BB962C8B-B14F-4D97-AF65-F5344CB8AC3E}">
        <p14:creationId xmlns:p14="http://schemas.microsoft.com/office/powerpoint/2010/main" val="3101651944"/>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a:t>Clic para editar título</a:t>
            </a:r>
            <a:endParaRPr/>
          </a:p>
        </p:txBody>
      </p:sp>
      <p:sp>
        <p:nvSpPr>
          <p:cNvPr id="3" name="Picture Placeholder 2"/>
          <p:cNvSpPr>
            <a:spLocks noGrp="1"/>
          </p:cNvSpPr>
          <p:nvPr>
            <p:ph type="pic" idx="1"/>
          </p:nvPr>
        </p:nvSpPr>
        <p:spPr>
          <a:xfrm>
            <a:off x="7317317" y="2048256"/>
            <a:ext cx="4569884"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4" name="Text Placeholder 3"/>
          <p:cNvSpPr>
            <a:spLocks noGrp="1"/>
          </p:cNvSpPr>
          <p:nvPr>
            <p:ph type="body" sz="half" idx="2"/>
          </p:nvPr>
        </p:nvSpPr>
        <p:spPr>
          <a:xfrm>
            <a:off x="1219200" y="2039112"/>
            <a:ext cx="6096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s-ES_tradnl"/>
              <a:t>Haga clic para modificar el estilo de texto del patrón</a:t>
            </a:r>
          </a:p>
        </p:txBody>
      </p:sp>
      <p:sp>
        <p:nvSpPr>
          <p:cNvPr id="5" name="Date Placeholder 4"/>
          <p:cNvSpPr>
            <a:spLocks noGrp="1"/>
          </p:cNvSpPr>
          <p:nvPr>
            <p:ph type="dt" sz="half" idx="10"/>
          </p:nvPr>
        </p:nvSpPr>
        <p:spPr>
          <a:xfrm>
            <a:off x="8773459" y="188260"/>
            <a:ext cx="2844800" cy="365125"/>
          </a:xfrm>
        </p:spPr>
        <p:txBody>
          <a:bodyPr/>
          <a:lstStyle/>
          <a:p>
            <a:fld id="{70FAA508-F0CD-46EA-95FB-26B559A0B5D9}"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‹Nº›</a:t>
            </a:fld>
            <a:endParaRPr lang="en-US"/>
          </a:p>
        </p:txBody>
      </p:sp>
    </p:spTree>
    <p:extLst>
      <p:ext uri="{BB962C8B-B14F-4D97-AF65-F5344CB8AC3E}">
        <p14:creationId xmlns:p14="http://schemas.microsoft.com/office/powerpoint/2010/main" val="1379156126"/>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n encima del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es-ES_tradnl"/>
              <a:t>Clic para editar título</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1236133" y="1129553"/>
            <a:ext cx="10651067" cy="2980944"/>
          </a:xfrm>
        </p:spPr>
        <p:txBody>
          <a:bodyPr>
            <a:normAutofit/>
          </a:bodyPr>
          <a:lstStyle>
            <a:lvl1pPr marL="0" indent="0">
              <a:buNone/>
              <a:defRPr sz="1800"/>
            </a:lvl1pPr>
          </a:lstStyle>
          <a:p>
            <a:r>
              <a:rPr lang="es-ES_tradnl"/>
              <a:t>Arrastre la imagen al marcador de posición o haga clic en el icono para agregar</a:t>
            </a:r>
            <a:endParaRPr/>
          </a:p>
        </p:txBody>
      </p:sp>
    </p:spTree>
    <p:extLst>
      <p:ext uri="{BB962C8B-B14F-4D97-AF65-F5344CB8AC3E}">
        <p14:creationId xmlns:p14="http://schemas.microsoft.com/office/powerpoint/2010/main" val="1657835038"/>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imágenes con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es-ES_tradnl"/>
              <a:t>Clic para editar título</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
        <p:nvSpPr>
          <p:cNvPr id="4" name="Date Placeholder 3"/>
          <p:cNvSpPr>
            <a:spLocks noGrp="1"/>
          </p:cNvSpPr>
          <p:nvPr>
            <p:ph type="dt" sz="half" idx="10"/>
          </p:nvPr>
        </p:nvSpPr>
        <p:spPr>
          <a:xfrm>
            <a:off x="8773459" y="188260"/>
            <a:ext cx="2844800" cy="365125"/>
          </a:xfrm>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1236133" y="1129553"/>
            <a:ext cx="5315712" cy="2980944"/>
          </a:xfrm>
        </p:spPr>
        <p:txBody>
          <a:bodyPr>
            <a:normAutofit/>
          </a:bodyPr>
          <a:lstStyle>
            <a:lvl1pPr marL="0" indent="0">
              <a:buNone/>
              <a:defRPr sz="1800"/>
            </a:lvl1pPr>
          </a:lstStyle>
          <a:p>
            <a:r>
              <a:rPr lang="es-ES_tradnl"/>
              <a:t>Arrastre la imagen al marcador de posición o haga clic en el icono para agregar</a:t>
            </a:r>
            <a:endParaRPr/>
          </a:p>
        </p:txBody>
      </p:sp>
      <p:sp>
        <p:nvSpPr>
          <p:cNvPr id="7" name="Picture Placeholder 8"/>
          <p:cNvSpPr>
            <a:spLocks noGrp="1"/>
          </p:cNvSpPr>
          <p:nvPr>
            <p:ph type="pic" sz="quarter" idx="14"/>
          </p:nvPr>
        </p:nvSpPr>
        <p:spPr>
          <a:xfrm>
            <a:off x="6571488" y="1129553"/>
            <a:ext cx="5315712" cy="2980944"/>
          </a:xfrm>
        </p:spPr>
        <p:txBody>
          <a:bodyPr>
            <a:normAutofit/>
          </a:bodyPr>
          <a:lstStyle>
            <a:lvl1pPr marL="0" indent="0">
              <a:buNone/>
              <a:defRPr sz="1800"/>
            </a:lvl1pPr>
          </a:lstStyle>
          <a:p>
            <a:r>
              <a:rPr lang="es-ES_tradnl"/>
              <a:t>Arrastre la imagen al marcador de posición o haga clic en el icono para agregar</a:t>
            </a:r>
            <a:endParaRPr/>
          </a:p>
        </p:txBody>
      </p:sp>
    </p:spTree>
    <p:extLst>
      <p:ext uri="{BB962C8B-B14F-4D97-AF65-F5344CB8AC3E}">
        <p14:creationId xmlns:p14="http://schemas.microsoft.com/office/powerpoint/2010/main" val="2545569198"/>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imágenes con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es-ES_tradnl"/>
              <a:t>Clic para editar título</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a:p>
        </p:txBody>
      </p:sp>
      <p:sp>
        <p:nvSpPr>
          <p:cNvPr id="4" name="Date Placeholder 3"/>
          <p:cNvSpPr>
            <a:spLocks noGrp="1"/>
          </p:cNvSpPr>
          <p:nvPr>
            <p:ph type="dt" sz="half" idx="10"/>
          </p:nvPr>
        </p:nvSpPr>
        <p:spPr>
          <a:xfrm>
            <a:off x="8773459" y="188260"/>
            <a:ext cx="2844800" cy="365125"/>
          </a:xfrm>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1236133" y="1129553"/>
            <a:ext cx="8802624" cy="2980944"/>
          </a:xfrm>
        </p:spPr>
        <p:txBody>
          <a:bodyPr>
            <a:normAutofit/>
          </a:bodyPr>
          <a:lstStyle>
            <a:lvl1pPr marL="0" indent="0">
              <a:buNone/>
              <a:defRPr sz="1800"/>
            </a:lvl1pPr>
          </a:lstStyle>
          <a:p>
            <a:r>
              <a:rPr lang="es-ES_tradnl"/>
              <a:t>Arrastre la imagen al marcador de posición o haga clic en el icono para agregar</a:t>
            </a:r>
            <a:endParaRPr/>
          </a:p>
        </p:txBody>
      </p:sp>
      <p:sp>
        <p:nvSpPr>
          <p:cNvPr id="7" name="Picture Placeholder 8"/>
          <p:cNvSpPr>
            <a:spLocks noGrp="1"/>
          </p:cNvSpPr>
          <p:nvPr>
            <p:ph type="pic" sz="quarter" idx="14"/>
          </p:nvPr>
        </p:nvSpPr>
        <p:spPr>
          <a:xfrm>
            <a:off x="10058400" y="1129553"/>
            <a:ext cx="1828800" cy="1481328"/>
          </a:xfrm>
        </p:spPr>
        <p:txBody>
          <a:bodyPr>
            <a:normAutofit/>
          </a:bodyPr>
          <a:lstStyle>
            <a:lvl1pPr marL="0" indent="0">
              <a:buNone/>
              <a:defRPr sz="1800"/>
            </a:lvl1pPr>
          </a:lstStyle>
          <a:p>
            <a:r>
              <a:rPr lang="es-ES_tradnl"/>
              <a:t>Arrastre la imagen al marcador de posición o haga clic en el icono para agregar</a:t>
            </a:r>
            <a:endParaRPr/>
          </a:p>
        </p:txBody>
      </p:sp>
      <p:sp>
        <p:nvSpPr>
          <p:cNvPr id="8" name="Picture Placeholder 8"/>
          <p:cNvSpPr>
            <a:spLocks noGrp="1"/>
          </p:cNvSpPr>
          <p:nvPr>
            <p:ph type="pic" sz="quarter" idx="15"/>
          </p:nvPr>
        </p:nvSpPr>
        <p:spPr>
          <a:xfrm>
            <a:off x="10058400" y="2629169"/>
            <a:ext cx="1828800" cy="1481328"/>
          </a:xfrm>
        </p:spPr>
        <p:txBody>
          <a:bodyPr>
            <a:normAutofit/>
          </a:bodyPr>
          <a:lstStyle>
            <a:lvl1pPr marL="0" indent="0">
              <a:buNone/>
              <a:defRPr sz="1800"/>
            </a:lvl1pPr>
          </a:lstStyle>
          <a:p>
            <a:r>
              <a:rPr lang="es-ES_tradnl"/>
              <a:t>Arrastre la imagen al marcador de posición o haga clic en el icono para agregar</a:t>
            </a:r>
            <a:endParaRPr/>
          </a:p>
        </p:txBody>
      </p:sp>
    </p:spTree>
    <p:extLst>
      <p:ext uri="{BB962C8B-B14F-4D97-AF65-F5344CB8AC3E}">
        <p14:creationId xmlns:p14="http://schemas.microsoft.com/office/powerpoint/2010/main" val="1635760966"/>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Vertical Text Placeholder 2"/>
          <p:cNvSpPr>
            <a:spLocks noGrp="1"/>
          </p:cNvSpPr>
          <p:nvPr>
            <p:ph type="body" orient="vert" idx="1"/>
          </p:nvPr>
        </p:nvSpPr>
        <p:spPr/>
        <p:txBody>
          <a:bodyPr vert="eaVert"/>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‹Nº›</a:t>
            </a:fld>
            <a:endParaRPr lang="en-US"/>
          </a:p>
        </p:txBody>
      </p:sp>
    </p:spTree>
    <p:extLst>
      <p:ext uri="{BB962C8B-B14F-4D97-AF65-F5344CB8AC3E}">
        <p14:creationId xmlns:p14="http://schemas.microsoft.com/office/powerpoint/2010/main" val="998296678"/>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50071" y="1129554"/>
            <a:ext cx="1219200" cy="5533278"/>
          </a:xfrm>
        </p:spPr>
        <p:txBody>
          <a:bodyPr vert="eaVert" lIns="274320" tIns="685800" bIns="685800"/>
          <a:lstStyle/>
          <a:p>
            <a:r>
              <a:rPr lang="es-ES_tradnl"/>
              <a:t>Clic para editar título</a:t>
            </a:r>
            <a:endParaRPr/>
          </a:p>
        </p:txBody>
      </p:sp>
      <p:sp>
        <p:nvSpPr>
          <p:cNvPr id="3" name="Vertical Text Placeholder 2"/>
          <p:cNvSpPr>
            <a:spLocks noGrp="1"/>
          </p:cNvSpPr>
          <p:nvPr>
            <p:ph type="body" orient="vert" idx="1"/>
          </p:nvPr>
        </p:nvSpPr>
        <p:spPr>
          <a:xfrm>
            <a:off x="1490133" y="1734671"/>
            <a:ext cx="8568267" cy="4542304"/>
          </a:xfrm>
        </p:spPr>
        <p:txBody>
          <a:bodyPr vert="eaVert"/>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‹Nº›</a:t>
            </a:fld>
            <a:endParaRPr lang="en-US"/>
          </a:p>
        </p:txBody>
      </p:sp>
    </p:spTree>
    <p:extLst>
      <p:ext uri="{BB962C8B-B14F-4D97-AF65-F5344CB8AC3E}">
        <p14:creationId xmlns:p14="http://schemas.microsoft.com/office/powerpoint/2010/main" val="3931888439"/>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Content Placeholder 2"/>
          <p:cNvSpPr>
            <a:spLocks noGrp="1"/>
          </p:cNvSpPr>
          <p:nvPr>
            <p:ph idx="1"/>
          </p:nvPr>
        </p:nvSpPr>
        <p:spPr/>
        <p:txBody>
          <a:bodyPr/>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‹Nº›</a:t>
            </a:fld>
            <a:endParaRPr lang="en-US"/>
          </a:p>
        </p:txBody>
      </p:sp>
    </p:spTree>
    <p:extLst>
      <p:ext uri="{BB962C8B-B14F-4D97-AF65-F5344CB8AC3E}">
        <p14:creationId xmlns:p14="http://schemas.microsoft.com/office/powerpoint/2010/main" val="707514392"/>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imagen">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11887200" cy="914400"/>
          </a:xfrm>
        </p:spPr>
        <p:txBody>
          <a:bodyPr/>
          <a:lstStyle/>
          <a:p>
            <a:r>
              <a:rPr lang="es-ES_tradnl"/>
              <a:t>Clic para editar título</a:t>
            </a:r>
            <a:endParaRPr/>
          </a:p>
        </p:txBody>
      </p:sp>
      <p:sp>
        <p:nvSpPr>
          <p:cNvPr id="3" name="Subtitle 2"/>
          <p:cNvSpPr>
            <a:spLocks noGrp="1"/>
          </p:cNvSpPr>
          <p:nvPr>
            <p:ph type="subTitle" idx="1"/>
          </p:nvPr>
        </p:nvSpPr>
        <p:spPr>
          <a:xfrm>
            <a:off x="1219200" y="5943600"/>
            <a:ext cx="10668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1236133" y="1129553"/>
            <a:ext cx="10651067" cy="3886200"/>
          </a:xfrm>
        </p:spPr>
        <p:txBody>
          <a:bodyPr>
            <a:normAutofit/>
          </a:bodyPr>
          <a:lstStyle>
            <a:lvl1pPr marL="0" indent="0">
              <a:buNone/>
              <a:defRPr sz="1800"/>
            </a:lvl1pPr>
          </a:lstStyle>
          <a:p>
            <a:r>
              <a:rPr lang="es-ES_tradnl"/>
              <a:t>Arrastre la imagen al marcador de posición o haga clic en el icono para agregar</a:t>
            </a:r>
            <a:endParaRPr/>
          </a:p>
        </p:txBody>
      </p:sp>
    </p:spTree>
    <p:extLst>
      <p:ext uri="{BB962C8B-B14F-4D97-AF65-F5344CB8AC3E}">
        <p14:creationId xmlns:p14="http://schemas.microsoft.com/office/powerpoint/2010/main" val="1353018444"/>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118872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a:t>Clic para editar título</a:t>
            </a:r>
            <a:endParaRPr/>
          </a:p>
        </p:txBody>
      </p:sp>
      <p:sp>
        <p:nvSpPr>
          <p:cNvPr id="3" name="Text Placeholder 2"/>
          <p:cNvSpPr>
            <a:spLocks noGrp="1"/>
          </p:cNvSpPr>
          <p:nvPr>
            <p:ph type="body" idx="1"/>
          </p:nvPr>
        </p:nvSpPr>
        <p:spPr>
          <a:xfrm>
            <a:off x="1219200" y="5484607"/>
            <a:ext cx="10668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70FAA508-F0CD-46EA-95FB-26B559A0B5D9}"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‹Nº›</a:t>
            </a:fld>
            <a:endParaRPr lang="en-US"/>
          </a:p>
        </p:txBody>
      </p:sp>
    </p:spTree>
    <p:extLst>
      <p:ext uri="{BB962C8B-B14F-4D97-AF65-F5344CB8AC3E}">
        <p14:creationId xmlns:p14="http://schemas.microsoft.com/office/powerpoint/2010/main" val="1467298109"/>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Content Placeholder 2"/>
          <p:cNvSpPr>
            <a:spLocks noGrp="1"/>
          </p:cNvSpPr>
          <p:nvPr>
            <p:ph sz="half" idx="1"/>
          </p:nvPr>
        </p:nvSpPr>
        <p:spPr>
          <a:xfrm>
            <a:off x="1490133" y="2595563"/>
            <a:ext cx="475488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Content Placeholder 3"/>
          <p:cNvSpPr>
            <a:spLocks noGrp="1"/>
          </p:cNvSpPr>
          <p:nvPr>
            <p:ph sz="half" idx="2"/>
          </p:nvPr>
        </p:nvSpPr>
        <p:spPr>
          <a:xfrm>
            <a:off x="6863379" y="2595563"/>
            <a:ext cx="475488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5" name="Date Placeholder 4"/>
          <p:cNvSpPr>
            <a:spLocks noGrp="1"/>
          </p:cNvSpPr>
          <p:nvPr>
            <p:ph type="dt" sz="half" idx="10"/>
          </p:nvPr>
        </p:nvSpPr>
        <p:spPr>
          <a:xfrm>
            <a:off x="8773459" y="188260"/>
            <a:ext cx="2844800" cy="365125"/>
          </a:xfrm>
        </p:spPr>
        <p:txBody>
          <a:bodyPr/>
          <a:lstStyle/>
          <a:p>
            <a:fld id="{70FAA508-F0CD-46EA-95FB-26B559A0B5D9}"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‹Nº›</a:t>
            </a:fld>
            <a:endParaRPr lang="en-US"/>
          </a:p>
        </p:txBody>
      </p:sp>
    </p:spTree>
    <p:extLst>
      <p:ext uri="{BB962C8B-B14F-4D97-AF65-F5344CB8AC3E}">
        <p14:creationId xmlns:p14="http://schemas.microsoft.com/office/powerpoint/2010/main" val="1790767161"/>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 para editar título</a:t>
            </a:r>
            <a:endParaRPr/>
          </a:p>
        </p:txBody>
      </p:sp>
      <p:sp>
        <p:nvSpPr>
          <p:cNvPr id="3" name="Text Placeholder 2"/>
          <p:cNvSpPr>
            <a:spLocks noGrp="1"/>
          </p:cNvSpPr>
          <p:nvPr>
            <p:ph type="body" idx="1"/>
          </p:nvPr>
        </p:nvSpPr>
        <p:spPr>
          <a:xfrm>
            <a:off x="1494117" y="2017714"/>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1494117" y="3065929"/>
            <a:ext cx="475488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5" name="Text Placeholder 4"/>
          <p:cNvSpPr>
            <a:spLocks noGrp="1"/>
          </p:cNvSpPr>
          <p:nvPr>
            <p:ph type="body" sz="quarter" idx="3"/>
          </p:nvPr>
        </p:nvSpPr>
        <p:spPr>
          <a:xfrm>
            <a:off x="6863379" y="2017714"/>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863379" y="3065929"/>
            <a:ext cx="475488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7" name="Date Placeholder 6"/>
          <p:cNvSpPr>
            <a:spLocks noGrp="1"/>
          </p:cNvSpPr>
          <p:nvPr>
            <p:ph type="dt" sz="half" idx="10"/>
          </p:nvPr>
        </p:nvSpPr>
        <p:spPr>
          <a:xfrm>
            <a:off x="8773459" y="188260"/>
            <a:ext cx="2844800" cy="365125"/>
          </a:xfrm>
        </p:spPr>
        <p:txBody>
          <a:bodyPr/>
          <a:lstStyle/>
          <a:p>
            <a:fld id="{70FAA508-F0CD-46EA-95FB-26B559A0B5D9}" type="datetimeFigureOut">
              <a:rPr lang="en-US" smtClean="0"/>
              <a:t>7/16/23</a:t>
            </a:fld>
            <a:endParaRPr lang="en-US"/>
          </a:p>
        </p:txBody>
      </p:sp>
      <p:sp>
        <p:nvSpPr>
          <p:cNvPr id="8" name="Footer Placeholder 7"/>
          <p:cNvSpPr>
            <a:spLocks noGrp="1"/>
          </p:cNvSpPr>
          <p:nvPr>
            <p:ph type="ftr" sz="quarter" idx="11"/>
          </p:nvPr>
        </p:nvSpPr>
        <p:spPr>
          <a:xfrm>
            <a:off x="1494117" y="188260"/>
            <a:ext cx="3860800" cy="365125"/>
          </a:xfrm>
        </p:spPr>
        <p:txBody>
          <a:bodyPr/>
          <a:lstStyle/>
          <a:p>
            <a:endParaRPr lang="en-US"/>
          </a:p>
        </p:txBody>
      </p:sp>
      <p:sp>
        <p:nvSpPr>
          <p:cNvPr id="9" name="Slide Number Placeholder 8"/>
          <p:cNvSpPr>
            <a:spLocks noGrp="1"/>
          </p:cNvSpPr>
          <p:nvPr>
            <p:ph type="sldNum" sz="quarter" idx="12"/>
          </p:nvPr>
        </p:nvSpPr>
        <p:spPr/>
        <p:txBody>
          <a:bodyPr/>
          <a:lstStyle/>
          <a:p>
            <a:fld id="{4A822907-8A9D-4F6B-98F6-913902AD56B5}" type="slidenum">
              <a:rPr lang="en-US" smtClean="0"/>
              <a:t>‹Nº›</a:t>
            </a:fld>
            <a:endParaRPr lang="en-US"/>
          </a:p>
        </p:txBody>
      </p:sp>
      <p:cxnSp>
        <p:nvCxnSpPr>
          <p:cNvPr id="11" name="Straight Connector 10"/>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489332"/>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Date Placeholder 2"/>
          <p:cNvSpPr>
            <a:spLocks noGrp="1"/>
          </p:cNvSpPr>
          <p:nvPr>
            <p:ph type="dt" sz="half" idx="10"/>
          </p:nvPr>
        </p:nvSpPr>
        <p:spPr/>
        <p:txBody>
          <a:bodyPr/>
          <a:lstStyle/>
          <a:p>
            <a:fld id="{70FAA508-F0CD-46EA-95FB-26B559A0B5D9}" type="datetimeFigureOut">
              <a:rPr lang="en-US" smtClean="0"/>
              <a:t>7/16/23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822907-8A9D-4F6B-98F6-913902AD56B5}" type="slidenum">
              <a:rPr lang="en-US" smtClean="0"/>
              <a:t>‹Nº›</a:t>
            </a:fld>
            <a:endParaRPr lang="en-US"/>
          </a:p>
        </p:txBody>
      </p:sp>
    </p:spTree>
    <p:extLst>
      <p:ext uri="{BB962C8B-B14F-4D97-AF65-F5344CB8AC3E}">
        <p14:creationId xmlns:p14="http://schemas.microsoft.com/office/powerpoint/2010/main" val="3710530025"/>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t>7/16/23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822907-8A9D-4F6B-98F6-913902AD56B5}" type="slidenum">
              <a:rPr lang="en-US" smtClean="0"/>
              <a:t>‹Nº›</a:t>
            </a:fld>
            <a:endParaRPr lang="en-US"/>
          </a:p>
        </p:txBody>
      </p:sp>
    </p:spTree>
    <p:extLst>
      <p:ext uri="{BB962C8B-B14F-4D97-AF65-F5344CB8AC3E}">
        <p14:creationId xmlns:p14="http://schemas.microsoft.com/office/powerpoint/2010/main" val="2277057256"/>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a:t>Clic para editar título</a:t>
            </a:r>
            <a:endParaRPr/>
          </a:p>
        </p:txBody>
      </p:sp>
      <p:sp>
        <p:nvSpPr>
          <p:cNvPr id="3" name="Content Placeholder 2"/>
          <p:cNvSpPr>
            <a:spLocks noGrp="1"/>
          </p:cNvSpPr>
          <p:nvPr>
            <p:ph idx="1"/>
          </p:nvPr>
        </p:nvSpPr>
        <p:spPr>
          <a:xfrm>
            <a:off x="6863379" y="2590801"/>
            <a:ext cx="475488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Text Placeholder 3"/>
          <p:cNvSpPr>
            <a:spLocks noGrp="1"/>
          </p:cNvSpPr>
          <p:nvPr>
            <p:ph type="body" sz="half" idx="2"/>
          </p:nvPr>
        </p:nvSpPr>
        <p:spPr>
          <a:xfrm>
            <a:off x="1201269" y="2039111"/>
            <a:ext cx="475488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a:xfrm>
            <a:off x="8773459" y="188260"/>
            <a:ext cx="2844800" cy="365125"/>
          </a:xfrm>
        </p:spPr>
        <p:txBody>
          <a:bodyPr/>
          <a:lstStyle/>
          <a:p>
            <a:fld id="{70FAA508-F0CD-46EA-95FB-26B559A0B5D9}"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‹Nº›</a:t>
            </a:fld>
            <a:endParaRPr lang="en-US"/>
          </a:p>
        </p:txBody>
      </p:sp>
    </p:spTree>
    <p:extLst>
      <p:ext uri="{BB962C8B-B14F-4D97-AF65-F5344CB8AC3E}">
        <p14:creationId xmlns:p14="http://schemas.microsoft.com/office/powerpoint/2010/main" val="2409200341"/>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123856"/>
            <a:ext cx="11885084" cy="914400"/>
          </a:xfrm>
          <a:prstGeom prst="rect">
            <a:avLst/>
          </a:prstGeom>
          <a:solidFill>
            <a:schemeClr val="tx2"/>
          </a:solidFill>
        </p:spPr>
        <p:txBody>
          <a:bodyPr vert="horz" lIns="1188720" tIns="45720" rIns="274320" bIns="45720" rtlCol="0" anchor="ctr">
            <a:normAutofit/>
          </a:bodyPr>
          <a:lstStyle/>
          <a:p>
            <a:r>
              <a:rPr lang="es-ES_tradnl"/>
              <a:t>Clic para editar título</a:t>
            </a:r>
            <a:endParaRPr/>
          </a:p>
        </p:txBody>
      </p:sp>
      <p:sp>
        <p:nvSpPr>
          <p:cNvPr id="3" name="Text Placeholder 2"/>
          <p:cNvSpPr>
            <a:spLocks noGrp="1"/>
          </p:cNvSpPr>
          <p:nvPr>
            <p:ph type="body" idx="1"/>
          </p:nvPr>
        </p:nvSpPr>
        <p:spPr>
          <a:xfrm>
            <a:off x="1485899" y="2595563"/>
            <a:ext cx="10147301" cy="3670767"/>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2"/>
          </p:nvPr>
        </p:nvSpPr>
        <p:spPr>
          <a:xfrm>
            <a:off x="8773459" y="188260"/>
            <a:ext cx="28448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70FAA508-F0CD-46EA-95FB-26B559A0B5D9}" type="datetimeFigureOut">
              <a:rPr lang="en-US" smtClean="0"/>
              <a:t>7/16/23</a:t>
            </a:fld>
            <a:endParaRPr lang="en-US"/>
          </a:p>
        </p:txBody>
      </p:sp>
      <p:sp>
        <p:nvSpPr>
          <p:cNvPr id="5" name="Footer Placeholder 4"/>
          <p:cNvSpPr>
            <a:spLocks noGrp="1"/>
          </p:cNvSpPr>
          <p:nvPr>
            <p:ph type="ftr" sz="quarter" idx="3"/>
          </p:nvPr>
        </p:nvSpPr>
        <p:spPr>
          <a:xfrm>
            <a:off x="1494117" y="188260"/>
            <a:ext cx="38608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1719859" y="6569076"/>
            <a:ext cx="6096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4A822907-8A9D-4F6B-98F6-913902AD56B5}" type="slidenum">
              <a:rPr lang="en-US" smtClean="0"/>
              <a:t>‹Nº›</a:t>
            </a:fld>
            <a:endParaRPr lang="en-US"/>
          </a:p>
        </p:txBody>
      </p:sp>
      <p:sp>
        <p:nvSpPr>
          <p:cNvPr id="7" name="Rectangle 6"/>
          <p:cNvSpPr/>
          <p:nvPr/>
        </p:nvSpPr>
        <p:spPr>
          <a:xfrm>
            <a:off x="1219201" y="0"/>
            <a:ext cx="10665884"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8" name="Rectangle 7"/>
          <p:cNvSpPr/>
          <p:nvPr/>
        </p:nvSpPr>
        <p:spPr>
          <a:xfrm>
            <a:off x="1219201" y="6675120"/>
            <a:ext cx="10665884"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Tree>
    <p:extLst>
      <p:ext uri="{BB962C8B-B14F-4D97-AF65-F5344CB8AC3E}">
        <p14:creationId xmlns:p14="http://schemas.microsoft.com/office/powerpoint/2010/main" val="2501642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28.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1364" y="2157319"/>
            <a:ext cx="11887200" cy="877824"/>
          </a:xfrm>
        </p:spPr>
        <p:txBody>
          <a:bodyPr>
            <a:normAutofit/>
          </a:bodyPr>
          <a:lstStyle/>
          <a:p>
            <a:pPr algn="ctr"/>
            <a:r>
              <a:rPr lang="es-ES" b="1" dirty="0"/>
              <a:t>Exploración física en tobillo y pie</a:t>
            </a:r>
          </a:p>
        </p:txBody>
      </p:sp>
      <p:pic>
        <p:nvPicPr>
          <p:cNvPr id="4" name="Imagen 3" descr="ImageServle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109" y="221006"/>
            <a:ext cx="776810" cy="1672943"/>
          </a:xfrm>
          <a:prstGeom prst="rect">
            <a:avLst/>
          </a:prstGeom>
        </p:spPr>
      </p:pic>
      <p:sp>
        <p:nvSpPr>
          <p:cNvPr id="8" name="CuadroTexto 7">
            <a:extLst>
              <a:ext uri="{FF2B5EF4-FFF2-40B4-BE49-F238E27FC236}">
                <a16:creationId xmlns:a16="http://schemas.microsoft.com/office/drawing/2014/main" id="{1C6FDDD5-FA90-5E6C-1F84-1D9F4A3B19C2}"/>
              </a:ext>
            </a:extLst>
          </p:cNvPr>
          <p:cNvSpPr txBox="1"/>
          <p:nvPr/>
        </p:nvSpPr>
        <p:spPr>
          <a:xfrm>
            <a:off x="6535270" y="4921624"/>
            <a:ext cx="3913094" cy="646331"/>
          </a:xfrm>
          <a:prstGeom prst="rect">
            <a:avLst/>
          </a:prstGeom>
          <a:noFill/>
        </p:spPr>
        <p:txBody>
          <a:bodyPr wrap="square" rtlCol="0">
            <a:spAutoFit/>
          </a:bodyPr>
          <a:lstStyle/>
          <a:p>
            <a:pPr algn="r"/>
            <a:r>
              <a:rPr lang="es-CL" dirty="0"/>
              <a:t>Dra. Ana Inés </a:t>
            </a:r>
            <a:r>
              <a:rPr lang="es-CL" dirty="0" err="1"/>
              <a:t>Butteri</a:t>
            </a:r>
            <a:endParaRPr lang="es-CL" dirty="0"/>
          </a:p>
          <a:p>
            <a:endParaRPr lang="es-CL" dirty="0"/>
          </a:p>
        </p:txBody>
      </p:sp>
      <p:pic>
        <p:nvPicPr>
          <p:cNvPr id="3" name="Audio Recording 16-07-2023 7:16:56 p. m.">
            <a:hlinkClick r:id="" action="ppaction://media"/>
            <a:extLst>
              <a:ext uri="{FF2B5EF4-FFF2-40B4-BE49-F238E27FC236}">
                <a16:creationId xmlns:a16="http://schemas.microsoft.com/office/drawing/2014/main" id="{3AC3D093-3B0C-00C6-EFDE-E1A48D6307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5298" y="6045200"/>
            <a:ext cx="812800" cy="812800"/>
          </a:xfrm>
          <a:prstGeom prst="rect">
            <a:avLst/>
          </a:prstGeom>
        </p:spPr>
      </p:pic>
    </p:spTree>
    <p:extLst>
      <p:ext uri="{BB962C8B-B14F-4D97-AF65-F5344CB8AC3E}">
        <p14:creationId xmlns:p14="http://schemas.microsoft.com/office/powerpoint/2010/main" val="421897384"/>
      </p:ext>
    </p:extLst>
  </p:cSld>
  <p:clrMapOvr>
    <a:masterClrMapping/>
  </p:clrMapOvr>
  <mc:AlternateContent xmlns:mc="http://schemas.openxmlformats.org/markup-compatibility/2006" xmlns:p14="http://schemas.microsoft.com/office/powerpoint/2010/main">
    <mc:Choice Requires="p14">
      <p:transition spd="med" p14:dur="700" advTm="8052">
        <p:fade/>
      </p:transition>
    </mc:Choice>
    <mc:Fallback xmlns="">
      <p:transition xmlns:p14="http://schemas.microsoft.com/office/powerpoint/2010/main" spd="med" advTm="80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22805F-F630-E534-AC70-653848DE9677}"/>
              </a:ext>
            </a:extLst>
          </p:cNvPr>
          <p:cNvSpPr>
            <a:spLocks noGrp="1"/>
          </p:cNvSpPr>
          <p:nvPr>
            <p:ph type="title"/>
          </p:nvPr>
        </p:nvSpPr>
        <p:spPr>
          <a:xfrm>
            <a:off x="1" y="1123856"/>
            <a:ext cx="11885084" cy="914400"/>
          </a:xfrm>
        </p:spPr>
        <p:txBody>
          <a:bodyPr anchor="ctr">
            <a:normAutofit/>
          </a:bodyPr>
          <a:lstStyle/>
          <a:p>
            <a:r>
              <a:rPr lang="es-CL" dirty="0"/>
              <a:t>MEDIOPIE</a:t>
            </a:r>
          </a:p>
        </p:txBody>
      </p:sp>
      <p:pic>
        <p:nvPicPr>
          <p:cNvPr id="8193" name="Picture 1" descr="page66image59655600">
            <a:extLst>
              <a:ext uri="{FF2B5EF4-FFF2-40B4-BE49-F238E27FC236}">
                <a16:creationId xmlns:a16="http://schemas.microsoft.com/office/drawing/2014/main" id="{7463D11B-37D6-C0F8-C81A-C15DCCEF493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1183" y="2063377"/>
            <a:ext cx="2549646" cy="4721567"/>
          </a:xfrm>
          <a:prstGeom prst="rect">
            <a:avLst/>
          </a:prstGeom>
          <a:solidFill>
            <a:srgbClr val="FFFFFF"/>
          </a:solidFill>
        </p:spPr>
      </p:pic>
      <p:pic>
        <p:nvPicPr>
          <p:cNvPr id="8195" name="Picture 3" descr="page66image59665584">
            <a:extLst>
              <a:ext uri="{FF2B5EF4-FFF2-40B4-BE49-F238E27FC236}">
                <a16:creationId xmlns:a16="http://schemas.microsoft.com/office/drawing/2014/main" id="{28A59E06-8FDF-84B8-35FF-B2F1E4680F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5281" y="2063377"/>
            <a:ext cx="2754640" cy="472156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BDA8ECCD-BE05-0E7B-FDEF-3ECCFE055A19}"/>
              </a:ext>
            </a:extLst>
          </p:cNvPr>
          <p:cNvSpPr txBox="1"/>
          <p:nvPr/>
        </p:nvSpPr>
        <p:spPr>
          <a:xfrm>
            <a:off x="6556917" y="2319454"/>
            <a:ext cx="5062654" cy="4284956"/>
          </a:xfrm>
          <a:prstGeom prst="rect">
            <a:avLst/>
          </a:prstGeom>
          <a:noFill/>
        </p:spPr>
        <p:txBody>
          <a:bodyPr wrap="square" rtlCol="0">
            <a:spAutoFit/>
          </a:bodyPr>
          <a:lstStyle/>
          <a:p>
            <a:pPr>
              <a:lnSpc>
                <a:spcPts val="3000"/>
              </a:lnSpc>
            </a:pPr>
            <a:r>
              <a:rPr lang="es-CL" sz="2000" dirty="0"/>
              <a:t>A- ART TALONAVICULAR</a:t>
            </a:r>
          </a:p>
          <a:p>
            <a:pPr>
              <a:lnSpc>
                <a:spcPts val="3000"/>
              </a:lnSpc>
            </a:pPr>
            <a:r>
              <a:rPr lang="es-CL" sz="2000" dirty="0"/>
              <a:t>B- PRIMER ART TARSOMETATARSIANA</a:t>
            </a:r>
          </a:p>
          <a:p>
            <a:pPr>
              <a:lnSpc>
                <a:spcPts val="3000"/>
              </a:lnSpc>
            </a:pPr>
            <a:r>
              <a:rPr lang="es-CL" sz="2000" dirty="0"/>
              <a:t>C- BASE DE 2 METATARSIANO</a:t>
            </a:r>
          </a:p>
          <a:p>
            <a:pPr>
              <a:lnSpc>
                <a:spcPts val="3000"/>
              </a:lnSpc>
            </a:pPr>
            <a:r>
              <a:rPr lang="es-CL" sz="2000" dirty="0"/>
              <a:t>D- BASE DE 5 METATARSIANO</a:t>
            </a:r>
          </a:p>
          <a:p>
            <a:pPr>
              <a:lnSpc>
                <a:spcPts val="3000"/>
              </a:lnSpc>
            </a:pPr>
            <a:r>
              <a:rPr lang="es-CL" sz="2000" dirty="0"/>
              <a:t>E- ART CALCANEOCUBOIDEA</a:t>
            </a:r>
          </a:p>
          <a:p>
            <a:pPr>
              <a:lnSpc>
                <a:spcPts val="3000"/>
              </a:lnSpc>
            </a:pPr>
            <a:r>
              <a:rPr lang="es-CL" sz="2000" dirty="0"/>
              <a:t>F- PROCESO ANTERIOR DE CALCANEO</a:t>
            </a:r>
          </a:p>
          <a:p>
            <a:pPr>
              <a:lnSpc>
                <a:spcPts val="3000"/>
              </a:lnSpc>
            </a:pPr>
            <a:r>
              <a:rPr lang="es-CL" sz="2000" dirty="0"/>
              <a:t>G- INSERCION DEL TIBIAL POSTERIOR</a:t>
            </a:r>
          </a:p>
          <a:p>
            <a:pPr>
              <a:lnSpc>
                <a:spcPts val="3000"/>
              </a:lnSpc>
            </a:pPr>
            <a:r>
              <a:rPr lang="es-CL" sz="2000" dirty="0"/>
              <a:t>H- INSERCION DEL TIBIAL ANTERIOR</a:t>
            </a:r>
          </a:p>
          <a:p>
            <a:pPr>
              <a:lnSpc>
                <a:spcPts val="3000"/>
              </a:lnSpc>
            </a:pPr>
            <a:r>
              <a:rPr lang="es-CL" sz="2000" dirty="0"/>
              <a:t>J- INSERCION DEL PERONEO CORTO</a:t>
            </a:r>
          </a:p>
          <a:p>
            <a:pPr>
              <a:lnSpc>
                <a:spcPts val="3000"/>
              </a:lnSpc>
            </a:pPr>
            <a:r>
              <a:rPr lang="es-CL" sz="2000" dirty="0"/>
              <a:t>I- NODO DE HENRY</a:t>
            </a:r>
          </a:p>
          <a:p>
            <a:pPr>
              <a:lnSpc>
                <a:spcPts val="3000"/>
              </a:lnSpc>
            </a:pPr>
            <a:r>
              <a:rPr lang="es-CL" sz="2000" dirty="0"/>
              <a:t>K- TUNEL DEL CUBOIDES </a:t>
            </a:r>
          </a:p>
        </p:txBody>
      </p:sp>
      <p:pic>
        <p:nvPicPr>
          <p:cNvPr id="3" name="Audio Recording 16-07-2023 7:40:22 p. m.">
            <a:hlinkClick r:id="" action="ppaction://media"/>
            <a:extLst>
              <a:ext uri="{FF2B5EF4-FFF2-40B4-BE49-F238E27FC236}">
                <a16:creationId xmlns:a16="http://schemas.microsoft.com/office/drawing/2014/main" id="{DD54A08B-882B-0B00-1ADE-926964C3F0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13171" y="6045200"/>
            <a:ext cx="812800" cy="812800"/>
          </a:xfrm>
          <a:prstGeom prst="rect">
            <a:avLst/>
          </a:prstGeom>
        </p:spPr>
      </p:pic>
    </p:spTree>
    <p:extLst>
      <p:ext uri="{BB962C8B-B14F-4D97-AF65-F5344CB8AC3E}">
        <p14:creationId xmlns:p14="http://schemas.microsoft.com/office/powerpoint/2010/main" val="448940836"/>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8E6B62-C4B5-B0B6-39C5-A1223B164BC7}"/>
              </a:ext>
            </a:extLst>
          </p:cNvPr>
          <p:cNvSpPr>
            <a:spLocks noGrp="1"/>
          </p:cNvSpPr>
          <p:nvPr>
            <p:ph type="title"/>
          </p:nvPr>
        </p:nvSpPr>
        <p:spPr/>
        <p:txBody>
          <a:bodyPr/>
          <a:lstStyle/>
          <a:p>
            <a:r>
              <a:rPr lang="es-CL" dirty="0"/>
              <a:t>ANTEPIE – HALLUX</a:t>
            </a:r>
          </a:p>
        </p:txBody>
      </p:sp>
      <p:sp>
        <p:nvSpPr>
          <p:cNvPr id="3" name="Marcador de contenido 2">
            <a:extLst>
              <a:ext uri="{FF2B5EF4-FFF2-40B4-BE49-F238E27FC236}">
                <a16:creationId xmlns:a16="http://schemas.microsoft.com/office/drawing/2014/main" id="{2C7B8B36-5CB0-6369-DB28-FEA49F9A3E8C}"/>
              </a:ext>
            </a:extLst>
          </p:cNvPr>
          <p:cNvSpPr>
            <a:spLocks noGrp="1"/>
          </p:cNvSpPr>
          <p:nvPr>
            <p:ph idx="1"/>
          </p:nvPr>
        </p:nvSpPr>
        <p:spPr>
          <a:xfrm>
            <a:off x="6172200" y="2084500"/>
            <a:ext cx="5537200" cy="4487749"/>
          </a:xfrm>
        </p:spPr>
        <p:txBody>
          <a:bodyPr>
            <a:normAutofit fontScale="92500" lnSpcReduction="10000"/>
          </a:bodyPr>
          <a:lstStyle/>
          <a:p>
            <a:pPr marL="0" indent="0">
              <a:buNone/>
            </a:pPr>
            <a:r>
              <a:rPr lang="es-CL" dirty="0"/>
              <a:t>A- CABEZA DE PRIMER METATARSIANO</a:t>
            </a:r>
          </a:p>
          <a:p>
            <a:pPr marL="0" indent="0">
              <a:buNone/>
            </a:pPr>
            <a:r>
              <a:rPr lang="es-CL" dirty="0"/>
              <a:t>B- SESAMOIDEO MEDIAL</a:t>
            </a:r>
          </a:p>
          <a:p>
            <a:pPr marL="0" indent="0">
              <a:buNone/>
            </a:pPr>
            <a:r>
              <a:rPr lang="es-CL" dirty="0"/>
              <a:t>C- SESAMOIDEO LATERAL</a:t>
            </a:r>
          </a:p>
          <a:p>
            <a:pPr marL="0" indent="0">
              <a:buNone/>
            </a:pPr>
            <a:r>
              <a:rPr lang="es-CL" dirty="0"/>
              <a:t>D- NERVIO DORSOMEDIAL</a:t>
            </a:r>
          </a:p>
          <a:p>
            <a:pPr marL="0" indent="0">
              <a:buNone/>
            </a:pPr>
            <a:r>
              <a:rPr lang="es-CL" dirty="0"/>
              <a:t>E- NERVIO PLANTARMEDIAL</a:t>
            </a:r>
          </a:p>
          <a:p>
            <a:pPr marL="0" indent="0">
              <a:buNone/>
            </a:pPr>
            <a:r>
              <a:rPr lang="es-CL" dirty="0"/>
              <a:t>F- NERVIO DORSOLATERAL </a:t>
            </a:r>
          </a:p>
          <a:p>
            <a:pPr marL="0" indent="0">
              <a:buNone/>
            </a:pPr>
            <a:r>
              <a:rPr lang="es-CL" dirty="0"/>
              <a:t>G- EHL</a:t>
            </a:r>
          </a:p>
          <a:p>
            <a:pPr marL="0" indent="0">
              <a:buNone/>
            </a:pPr>
            <a:r>
              <a:rPr lang="es-CL" dirty="0"/>
              <a:t>H- TENDON ABDUCTOR DEL HALLUX</a:t>
            </a:r>
          </a:p>
          <a:p>
            <a:pPr marL="0" indent="0">
              <a:buNone/>
            </a:pPr>
            <a:r>
              <a:rPr lang="es-CL" dirty="0"/>
              <a:t>I- FHL</a:t>
            </a:r>
          </a:p>
        </p:txBody>
      </p:sp>
      <p:pic>
        <p:nvPicPr>
          <p:cNvPr id="7" name="Imagen 6">
            <a:extLst>
              <a:ext uri="{FF2B5EF4-FFF2-40B4-BE49-F238E27FC236}">
                <a16:creationId xmlns:a16="http://schemas.microsoft.com/office/drawing/2014/main" id="{0812122C-D71E-365F-B214-F34731A5E111}"/>
              </a:ext>
            </a:extLst>
          </p:cNvPr>
          <p:cNvPicPr>
            <a:picLocks noChangeAspect="1"/>
          </p:cNvPicPr>
          <p:nvPr/>
        </p:nvPicPr>
        <p:blipFill>
          <a:blip r:embed="rId5"/>
          <a:stretch>
            <a:fillRect/>
          </a:stretch>
        </p:blipFill>
        <p:spPr>
          <a:xfrm>
            <a:off x="654050" y="2084500"/>
            <a:ext cx="4718050" cy="4692891"/>
          </a:xfrm>
          <a:prstGeom prst="rect">
            <a:avLst/>
          </a:prstGeom>
        </p:spPr>
      </p:pic>
      <p:pic>
        <p:nvPicPr>
          <p:cNvPr id="4" name="Audio Recording 16-07-2023 7:41:02 p. m.">
            <a:hlinkClick r:id="" action="ppaction://media"/>
            <a:extLst>
              <a:ext uri="{FF2B5EF4-FFF2-40B4-BE49-F238E27FC236}">
                <a16:creationId xmlns:a16="http://schemas.microsoft.com/office/drawing/2014/main" id="{09BA575F-2060-C4B5-7BA6-D427F578A2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2285" y="5903109"/>
            <a:ext cx="812800" cy="812800"/>
          </a:xfrm>
          <a:prstGeom prst="rect">
            <a:avLst/>
          </a:prstGeom>
        </p:spPr>
      </p:pic>
    </p:spTree>
    <p:extLst>
      <p:ext uri="{BB962C8B-B14F-4D97-AF65-F5344CB8AC3E}">
        <p14:creationId xmlns:p14="http://schemas.microsoft.com/office/powerpoint/2010/main" val="2969574520"/>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A8B010-AAB8-043D-3CDB-8104A6CB9FC6}"/>
              </a:ext>
            </a:extLst>
          </p:cNvPr>
          <p:cNvSpPr>
            <a:spLocks noGrp="1"/>
          </p:cNvSpPr>
          <p:nvPr>
            <p:ph type="title"/>
          </p:nvPr>
        </p:nvSpPr>
        <p:spPr/>
        <p:txBody>
          <a:bodyPr/>
          <a:lstStyle/>
          <a:p>
            <a:r>
              <a:rPr lang="es-CL" dirty="0"/>
              <a:t>ANTEPIE – METATARSIANOS MENORES</a:t>
            </a:r>
          </a:p>
        </p:txBody>
      </p:sp>
      <p:pic>
        <p:nvPicPr>
          <p:cNvPr id="4" name="Imagen 3">
            <a:extLst>
              <a:ext uri="{FF2B5EF4-FFF2-40B4-BE49-F238E27FC236}">
                <a16:creationId xmlns:a16="http://schemas.microsoft.com/office/drawing/2014/main" id="{1536304F-3A22-999D-7DDE-504A2670695F}"/>
              </a:ext>
            </a:extLst>
          </p:cNvPr>
          <p:cNvPicPr>
            <a:picLocks noChangeAspect="1"/>
          </p:cNvPicPr>
          <p:nvPr/>
        </p:nvPicPr>
        <p:blipFill>
          <a:blip r:embed="rId5"/>
          <a:stretch>
            <a:fillRect/>
          </a:stretch>
        </p:blipFill>
        <p:spPr>
          <a:xfrm>
            <a:off x="2190751" y="2031805"/>
            <a:ext cx="7277100" cy="4798282"/>
          </a:xfrm>
          <a:prstGeom prst="rect">
            <a:avLst/>
          </a:prstGeom>
        </p:spPr>
      </p:pic>
      <p:pic>
        <p:nvPicPr>
          <p:cNvPr id="3" name="Audio Recording 16-07-2023 7:42:07 p. m.">
            <a:hlinkClick r:id="" action="ppaction://media"/>
            <a:extLst>
              <a:ext uri="{FF2B5EF4-FFF2-40B4-BE49-F238E27FC236}">
                <a16:creationId xmlns:a16="http://schemas.microsoft.com/office/drawing/2014/main" id="{D4214D21-EFEE-1A50-D5A2-5A2554BD8C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5801" y="5734144"/>
            <a:ext cx="812800" cy="812800"/>
          </a:xfrm>
          <a:prstGeom prst="rect">
            <a:avLst/>
          </a:prstGeom>
        </p:spPr>
      </p:pic>
    </p:spTree>
    <p:extLst>
      <p:ext uri="{BB962C8B-B14F-4D97-AF65-F5344CB8AC3E}">
        <p14:creationId xmlns:p14="http://schemas.microsoft.com/office/powerpoint/2010/main" val="2182985781"/>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22B0F0-BA1A-6C8A-1CED-CC114617FF4C}"/>
              </a:ext>
            </a:extLst>
          </p:cNvPr>
          <p:cNvSpPr>
            <a:spLocks noGrp="1"/>
          </p:cNvSpPr>
          <p:nvPr>
            <p:ph type="title"/>
          </p:nvPr>
        </p:nvSpPr>
        <p:spPr>
          <a:xfrm>
            <a:off x="1" y="1314356"/>
            <a:ext cx="11885084" cy="914400"/>
          </a:xfrm>
        </p:spPr>
        <p:txBody>
          <a:bodyPr/>
          <a:lstStyle/>
          <a:p>
            <a:r>
              <a:rPr lang="es-CL" dirty="0"/>
              <a:t>EXAMEN DE PIE </a:t>
            </a:r>
          </a:p>
        </p:txBody>
      </p:sp>
      <p:sp>
        <p:nvSpPr>
          <p:cNvPr id="4" name="Título 1">
            <a:extLst>
              <a:ext uri="{FF2B5EF4-FFF2-40B4-BE49-F238E27FC236}">
                <a16:creationId xmlns:a16="http://schemas.microsoft.com/office/drawing/2014/main" id="{A46D6716-3198-3F9F-4C12-C0A825C927FD}"/>
              </a:ext>
            </a:extLst>
          </p:cNvPr>
          <p:cNvSpPr txBox="1">
            <a:spLocks/>
          </p:cNvSpPr>
          <p:nvPr/>
        </p:nvSpPr>
        <p:spPr>
          <a:xfrm>
            <a:off x="1" y="204599"/>
            <a:ext cx="11885084" cy="914400"/>
          </a:xfrm>
          <a:prstGeom prst="rect">
            <a:avLst/>
          </a:prstGeo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L"/>
              <a:t>SECUENCIA DE EXAMEN </a:t>
            </a:r>
            <a:endParaRPr lang="es-CL" dirty="0"/>
          </a:p>
        </p:txBody>
      </p:sp>
      <p:pic>
        <p:nvPicPr>
          <p:cNvPr id="6" name="Imagen 5">
            <a:extLst>
              <a:ext uri="{FF2B5EF4-FFF2-40B4-BE49-F238E27FC236}">
                <a16:creationId xmlns:a16="http://schemas.microsoft.com/office/drawing/2014/main" id="{E6734D9E-8CED-CA7D-B682-DB85F9817A40}"/>
              </a:ext>
            </a:extLst>
          </p:cNvPr>
          <p:cNvPicPr>
            <a:picLocks noChangeAspect="1"/>
          </p:cNvPicPr>
          <p:nvPr/>
        </p:nvPicPr>
        <p:blipFill rotWithShape="1">
          <a:blip r:embed="rId5"/>
          <a:srcRect r="371" b="36389"/>
          <a:stretch/>
        </p:blipFill>
        <p:spPr>
          <a:xfrm>
            <a:off x="818093" y="2348008"/>
            <a:ext cx="5124450" cy="4362450"/>
          </a:xfrm>
          <a:prstGeom prst="rect">
            <a:avLst/>
          </a:prstGeom>
        </p:spPr>
      </p:pic>
      <p:pic>
        <p:nvPicPr>
          <p:cNvPr id="7" name="Imagen 6">
            <a:extLst>
              <a:ext uri="{FF2B5EF4-FFF2-40B4-BE49-F238E27FC236}">
                <a16:creationId xmlns:a16="http://schemas.microsoft.com/office/drawing/2014/main" id="{3A7C1224-F512-7797-254F-FC4DBF8CB067}"/>
              </a:ext>
            </a:extLst>
          </p:cNvPr>
          <p:cNvPicPr>
            <a:picLocks noChangeAspect="1"/>
          </p:cNvPicPr>
          <p:nvPr/>
        </p:nvPicPr>
        <p:blipFill rotWithShape="1">
          <a:blip r:embed="rId6"/>
          <a:srcRect r="371" b="30072"/>
          <a:stretch/>
        </p:blipFill>
        <p:spPr>
          <a:xfrm>
            <a:off x="6400800" y="2348008"/>
            <a:ext cx="4667250" cy="4367784"/>
          </a:xfrm>
          <a:prstGeom prst="rect">
            <a:avLst/>
          </a:prstGeom>
        </p:spPr>
      </p:pic>
      <p:pic>
        <p:nvPicPr>
          <p:cNvPr id="3" name="Audio Recording 16-07-2023 7:42:48 p. m.">
            <a:hlinkClick r:id="" action="ppaction://media"/>
            <a:extLst>
              <a:ext uri="{FF2B5EF4-FFF2-40B4-BE49-F238E27FC236}">
                <a16:creationId xmlns:a16="http://schemas.microsoft.com/office/drawing/2014/main" id="{26EC5390-89F5-F525-E52C-6BEDCED029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5294" y="5840601"/>
            <a:ext cx="812800" cy="812800"/>
          </a:xfrm>
          <a:prstGeom prst="rect">
            <a:avLst/>
          </a:prstGeom>
        </p:spPr>
      </p:pic>
    </p:spTree>
    <p:extLst>
      <p:ext uri="{BB962C8B-B14F-4D97-AF65-F5344CB8AC3E}">
        <p14:creationId xmlns:p14="http://schemas.microsoft.com/office/powerpoint/2010/main" val="3495080565"/>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50DCF8-70E9-AE9C-1DC1-5FEFE551BB7D}"/>
              </a:ext>
            </a:extLst>
          </p:cNvPr>
          <p:cNvPicPr>
            <a:picLocks noChangeAspect="1"/>
          </p:cNvPicPr>
          <p:nvPr/>
        </p:nvPicPr>
        <p:blipFill>
          <a:blip r:embed="rId5"/>
          <a:stretch>
            <a:fillRect/>
          </a:stretch>
        </p:blipFill>
        <p:spPr>
          <a:xfrm>
            <a:off x="334155" y="2304207"/>
            <a:ext cx="11321345" cy="4243188"/>
          </a:xfrm>
          <a:prstGeom prst="rect">
            <a:avLst/>
          </a:prstGeom>
        </p:spPr>
      </p:pic>
      <p:sp>
        <p:nvSpPr>
          <p:cNvPr id="2" name="Título 1">
            <a:extLst>
              <a:ext uri="{FF2B5EF4-FFF2-40B4-BE49-F238E27FC236}">
                <a16:creationId xmlns:a16="http://schemas.microsoft.com/office/drawing/2014/main" id="{D3A2F612-D51F-97E7-7C17-E82AC33D6FB2}"/>
              </a:ext>
            </a:extLst>
          </p:cNvPr>
          <p:cNvSpPr>
            <a:spLocks noGrp="1"/>
          </p:cNvSpPr>
          <p:nvPr>
            <p:ph type="title"/>
          </p:nvPr>
        </p:nvSpPr>
        <p:spPr/>
        <p:txBody>
          <a:bodyPr/>
          <a:lstStyle/>
          <a:p>
            <a:r>
              <a:rPr lang="es-CL" dirty="0"/>
              <a:t>EXAMEN DE PIE</a:t>
            </a:r>
          </a:p>
        </p:txBody>
      </p:sp>
      <p:sp>
        <p:nvSpPr>
          <p:cNvPr id="3" name="Marcador de contenido 2">
            <a:extLst>
              <a:ext uri="{FF2B5EF4-FFF2-40B4-BE49-F238E27FC236}">
                <a16:creationId xmlns:a16="http://schemas.microsoft.com/office/drawing/2014/main" id="{6C66FCB1-F899-D870-189B-CC2E2A2F9EAC}"/>
              </a:ext>
            </a:extLst>
          </p:cNvPr>
          <p:cNvSpPr>
            <a:spLocks noGrp="1"/>
          </p:cNvSpPr>
          <p:nvPr>
            <p:ph idx="1"/>
          </p:nvPr>
        </p:nvSpPr>
        <p:spPr/>
        <p:txBody>
          <a:bodyPr/>
          <a:lstStyle/>
          <a:p>
            <a:endParaRPr lang="es-CL" dirty="0"/>
          </a:p>
        </p:txBody>
      </p:sp>
      <p:pic>
        <p:nvPicPr>
          <p:cNvPr id="10245" name="Picture 5" descr="page69image62874976">
            <a:extLst>
              <a:ext uri="{FF2B5EF4-FFF2-40B4-BE49-F238E27FC236}">
                <a16:creationId xmlns:a16="http://schemas.microsoft.com/office/drawing/2014/main" id="{2EF1A92F-EE67-B125-4D6B-D96878442F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917" y="2304206"/>
            <a:ext cx="6410477" cy="396212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page72image62708848">
            <a:extLst>
              <a:ext uri="{FF2B5EF4-FFF2-40B4-BE49-F238E27FC236}">
                <a16:creationId xmlns:a16="http://schemas.microsoft.com/office/drawing/2014/main" id="{4DEB61B3-B788-053E-726E-F00C3DDEDB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5542" y="2326510"/>
            <a:ext cx="5382261" cy="396212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16-07-2023 7:43:27 p. m.">
            <a:hlinkClick r:id="" action="ppaction://media"/>
            <a:extLst>
              <a:ext uri="{FF2B5EF4-FFF2-40B4-BE49-F238E27FC236}">
                <a16:creationId xmlns:a16="http://schemas.microsoft.com/office/drawing/2014/main" id="{2496C440-2337-9826-B92E-8507F24B02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86297" y="5806594"/>
            <a:ext cx="812800" cy="812800"/>
          </a:xfrm>
          <a:prstGeom prst="rect">
            <a:avLst/>
          </a:prstGeom>
        </p:spPr>
      </p:pic>
    </p:spTree>
    <p:extLst>
      <p:ext uri="{BB962C8B-B14F-4D97-AF65-F5344CB8AC3E}">
        <p14:creationId xmlns:p14="http://schemas.microsoft.com/office/powerpoint/2010/main" val="629702158"/>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45"/>
                                        </p:tgtEl>
                                        <p:attrNameLst>
                                          <p:attrName>ppt_x</p:attrName>
                                        </p:attrNameLst>
                                      </p:cBhvr>
                                      <p:tavLst>
                                        <p:tav tm="0">
                                          <p:val>
                                            <p:strVal val="ppt_x"/>
                                          </p:val>
                                        </p:tav>
                                        <p:tav tm="100000">
                                          <p:val>
                                            <p:strVal val="ppt_x"/>
                                          </p:val>
                                        </p:tav>
                                      </p:tavLst>
                                    </p:anim>
                                    <p:anim calcmode="lin" valueType="num">
                                      <p:cBhvr additive="base">
                                        <p:cTn id="7" dur="500"/>
                                        <p:tgtEl>
                                          <p:spTgt spid="10245"/>
                                        </p:tgtEl>
                                        <p:attrNameLst>
                                          <p:attrName>ppt_y</p:attrName>
                                        </p:attrNameLst>
                                      </p:cBhvr>
                                      <p:tavLst>
                                        <p:tav tm="0">
                                          <p:val>
                                            <p:strVal val="ppt_y"/>
                                          </p:val>
                                        </p:tav>
                                        <p:tav tm="100000">
                                          <p:val>
                                            <p:strVal val="1+ppt_h/2"/>
                                          </p:val>
                                        </p:tav>
                                      </p:tavLst>
                                    </p:anim>
                                    <p:set>
                                      <p:cBhvr>
                                        <p:cTn id="8" dur="1" fill="hold">
                                          <p:stCondLst>
                                            <p:cond delay="499"/>
                                          </p:stCondLst>
                                        </p:cTn>
                                        <p:tgtEl>
                                          <p:spTgt spid="1024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0246"/>
                                        </p:tgtEl>
                                        <p:attrNameLst>
                                          <p:attrName>ppt_x</p:attrName>
                                        </p:attrNameLst>
                                      </p:cBhvr>
                                      <p:tavLst>
                                        <p:tav tm="0">
                                          <p:val>
                                            <p:strVal val="ppt_x"/>
                                          </p:val>
                                        </p:tav>
                                        <p:tav tm="100000">
                                          <p:val>
                                            <p:strVal val="ppt_x"/>
                                          </p:val>
                                        </p:tav>
                                      </p:tavLst>
                                    </p:anim>
                                    <p:anim calcmode="lin" valueType="num">
                                      <p:cBhvr additive="base">
                                        <p:cTn id="13" dur="500"/>
                                        <p:tgtEl>
                                          <p:spTgt spid="10246"/>
                                        </p:tgtEl>
                                        <p:attrNameLst>
                                          <p:attrName>ppt_y</p:attrName>
                                        </p:attrNameLst>
                                      </p:cBhvr>
                                      <p:tavLst>
                                        <p:tav tm="0">
                                          <p:val>
                                            <p:strVal val="ppt_y"/>
                                          </p:val>
                                        </p:tav>
                                        <p:tav tm="100000">
                                          <p:val>
                                            <p:strVal val="1+ppt_h/2"/>
                                          </p:val>
                                        </p:tav>
                                      </p:tavLst>
                                    </p:anim>
                                    <p:set>
                                      <p:cBhvr>
                                        <p:cTn id="14" dur="1" fill="hold">
                                          <p:stCondLst>
                                            <p:cond delay="499"/>
                                          </p:stCondLst>
                                        </p:cTn>
                                        <p:tgtEl>
                                          <p:spTgt spid="102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1BAC6-1A39-931E-87C6-0BCA707D35DA}"/>
              </a:ext>
            </a:extLst>
          </p:cNvPr>
          <p:cNvSpPr>
            <a:spLocks noGrp="1"/>
          </p:cNvSpPr>
          <p:nvPr>
            <p:ph type="title"/>
          </p:nvPr>
        </p:nvSpPr>
        <p:spPr/>
        <p:txBody>
          <a:bodyPr/>
          <a:lstStyle/>
          <a:p>
            <a:r>
              <a:rPr lang="es-CL" dirty="0"/>
              <a:t>EXAMEN DE PIE </a:t>
            </a:r>
          </a:p>
        </p:txBody>
      </p:sp>
      <p:sp>
        <p:nvSpPr>
          <p:cNvPr id="3" name="Marcador de contenido 2">
            <a:extLst>
              <a:ext uri="{FF2B5EF4-FFF2-40B4-BE49-F238E27FC236}">
                <a16:creationId xmlns:a16="http://schemas.microsoft.com/office/drawing/2014/main" id="{79CFFFBD-2F05-E91C-C889-141DAA0881C4}"/>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DDFF908C-987C-2F72-84B0-41D4F0A8C5D4}"/>
              </a:ext>
            </a:extLst>
          </p:cNvPr>
          <p:cNvPicPr>
            <a:picLocks noChangeAspect="1"/>
          </p:cNvPicPr>
          <p:nvPr/>
        </p:nvPicPr>
        <p:blipFill>
          <a:blip r:embed="rId5"/>
          <a:stretch>
            <a:fillRect/>
          </a:stretch>
        </p:blipFill>
        <p:spPr>
          <a:xfrm>
            <a:off x="1264219" y="2129045"/>
            <a:ext cx="9356647" cy="4603802"/>
          </a:xfrm>
          <a:prstGeom prst="rect">
            <a:avLst/>
          </a:prstGeom>
        </p:spPr>
      </p:pic>
      <p:pic>
        <p:nvPicPr>
          <p:cNvPr id="5" name="Audio Recording 16-07-2023 7:43:58 p. m.">
            <a:hlinkClick r:id="" action="ppaction://media"/>
            <a:extLst>
              <a:ext uri="{FF2B5EF4-FFF2-40B4-BE49-F238E27FC236}">
                <a16:creationId xmlns:a16="http://schemas.microsoft.com/office/drawing/2014/main" id="{EBF99419-46BF-8C4E-40A6-BF97D7D3CC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920047"/>
            <a:ext cx="812800" cy="812800"/>
          </a:xfrm>
          <a:prstGeom prst="rect">
            <a:avLst/>
          </a:prstGeom>
        </p:spPr>
      </p:pic>
    </p:spTree>
    <p:extLst>
      <p:ext uri="{BB962C8B-B14F-4D97-AF65-F5344CB8AC3E}">
        <p14:creationId xmlns:p14="http://schemas.microsoft.com/office/powerpoint/2010/main" val="1827490543"/>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1BAC6-1A39-931E-87C6-0BCA707D35DA}"/>
              </a:ext>
            </a:extLst>
          </p:cNvPr>
          <p:cNvSpPr>
            <a:spLocks noGrp="1"/>
          </p:cNvSpPr>
          <p:nvPr>
            <p:ph type="title"/>
          </p:nvPr>
        </p:nvSpPr>
        <p:spPr/>
        <p:txBody>
          <a:bodyPr/>
          <a:lstStyle/>
          <a:p>
            <a:r>
              <a:rPr lang="es-CL" dirty="0"/>
              <a:t>EXAMEN DE PIE</a:t>
            </a:r>
          </a:p>
        </p:txBody>
      </p:sp>
      <p:sp>
        <p:nvSpPr>
          <p:cNvPr id="3" name="Marcador de contenido 2">
            <a:extLst>
              <a:ext uri="{FF2B5EF4-FFF2-40B4-BE49-F238E27FC236}">
                <a16:creationId xmlns:a16="http://schemas.microsoft.com/office/drawing/2014/main" id="{79CFFFBD-2F05-E91C-C889-141DAA0881C4}"/>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BB1D472B-77A9-BD06-BA24-65C35251654A}"/>
              </a:ext>
            </a:extLst>
          </p:cNvPr>
          <p:cNvPicPr>
            <a:picLocks noChangeAspect="1"/>
          </p:cNvPicPr>
          <p:nvPr/>
        </p:nvPicPr>
        <p:blipFill>
          <a:blip r:embed="rId5"/>
          <a:stretch>
            <a:fillRect/>
          </a:stretch>
        </p:blipFill>
        <p:spPr>
          <a:xfrm>
            <a:off x="1575107" y="2038256"/>
            <a:ext cx="8617106" cy="4719922"/>
          </a:xfrm>
          <a:prstGeom prst="rect">
            <a:avLst/>
          </a:prstGeom>
        </p:spPr>
      </p:pic>
      <p:pic>
        <p:nvPicPr>
          <p:cNvPr id="5" name="Audio Recording 16-07-2023 7:44:21 p. m.">
            <a:hlinkClick r:id="" action="ppaction://media"/>
            <a:extLst>
              <a:ext uri="{FF2B5EF4-FFF2-40B4-BE49-F238E27FC236}">
                <a16:creationId xmlns:a16="http://schemas.microsoft.com/office/drawing/2014/main" id="{3D9749DC-7E40-87FE-76A7-4F9604F006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6045200"/>
            <a:ext cx="812800" cy="812800"/>
          </a:xfrm>
          <a:prstGeom prst="rect">
            <a:avLst/>
          </a:prstGeom>
        </p:spPr>
      </p:pic>
    </p:spTree>
    <p:extLst>
      <p:ext uri="{BB962C8B-B14F-4D97-AF65-F5344CB8AC3E}">
        <p14:creationId xmlns:p14="http://schemas.microsoft.com/office/powerpoint/2010/main" val="2313967941"/>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1BAC6-1A39-931E-87C6-0BCA707D35DA}"/>
              </a:ext>
            </a:extLst>
          </p:cNvPr>
          <p:cNvSpPr>
            <a:spLocks noGrp="1"/>
          </p:cNvSpPr>
          <p:nvPr>
            <p:ph type="title"/>
          </p:nvPr>
        </p:nvSpPr>
        <p:spPr/>
        <p:txBody>
          <a:bodyPr/>
          <a:lstStyle/>
          <a:p>
            <a:r>
              <a:rPr lang="es-CL" dirty="0"/>
              <a:t>EXAMEN SENTADO</a:t>
            </a:r>
          </a:p>
        </p:txBody>
      </p:sp>
      <p:sp>
        <p:nvSpPr>
          <p:cNvPr id="3" name="Marcador de contenido 2">
            <a:extLst>
              <a:ext uri="{FF2B5EF4-FFF2-40B4-BE49-F238E27FC236}">
                <a16:creationId xmlns:a16="http://schemas.microsoft.com/office/drawing/2014/main" id="{79CFFFBD-2F05-E91C-C889-141DAA0881C4}"/>
              </a:ext>
            </a:extLst>
          </p:cNvPr>
          <p:cNvSpPr>
            <a:spLocks noGrp="1"/>
          </p:cNvSpPr>
          <p:nvPr>
            <p:ph idx="1"/>
          </p:nvPr>
        </p:nvSpPr>
        <p:spPr>
          <a:xfrm>
            <a:off x="6689493" y="2430967"/>
            <a:ext cx="4943707" cy="3835364"/>
          </a:xfrm>
        </p:spPr>
        <p:txBody>
          <a:bodyPr/>
          <a:lstStyle/>
          <a:p>
            <a:r>
              <a:rPr lang="es-CL" dirty="0"/>
              <a:t>Posición </a:t>
            </a:r>
          </a:p>
          <a:p>
            <a:r>
              <a:rPr lang="es-CL" dirty="0"/>
              <a:t>Aspecto general;</a:t>
            </a:r>
          </a:p>
          <a:p>
            <a:pPr lvl="1"/>
            <a:endParaRPr lang="es-CL" dirty="0"/>
          </a:p>
          <a:p>
            <a:pPr lvl="1"/>
            <a:r>
              <a:rPr lang="es-CL" dirty="0"/>
              <a:t>Eritema</a:t>
            </a:r>
          </a:p>
          <a:p>
            <a:pPr lvl="1"/>
            <a:r>
              <a:rPr lang="es-CL" dirty="0"/>
              <a:t>Aumento de volumen</a:t>
            </a:r>
          </a:p>
          <a:p>
            <a:pPr lvl="1"/>
            <a:r>
              <a:rPr lang="es-CL" dirty="0"/>
              <a:t>Equimosis</a:t>
            </a:r>
          </a:p>
          <a:p>
            <a:pPr lvl="1"/>
            <a:r>
              <a:rPr lang="es-CL" dirty="0"/>
              <a:t>Callosidades</a:t>
            </a:r>
          </a:p>
          <a:p>
            <a:pPr lvl="1"/>
            <a:r>
              <a:rPr lang="es-CL" dirty="0"/>
              <a:t>Ulceras</a:t>
            </a:r>
          </a:p>
          <a:p>
            <a:pPr lvl="1"/>
            <a:r>
              <a:rPr lang="es-CL" dirty="0"/>
              <a:t>Cicatrices</a:t>
            </a:r>
          </a:p>
        </p:txBody>
      </p:sp>
      <p:pic>
        <p:nvPicPr>
          <p:cNvPr id="12294" name="Picture 6" descr="page72image61988784">
            <a:extLst>
              <a:ext uri="{FF2B5EF4-FFF2-40B4-BE49-F238E27FC236}">
                <a16:creationId xmlns:a16="http://schemas.microsoft.com/office/drawing/2014/main" id="{D95A14FC-3218-0C35-8974-3A5045D39A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220" y="2149113"/>
            <a:ext cx="4943707" cy="440623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16-07-2023 7:45:02 p. m.">
            <a:hlinkClick r:id="" action="ppaction://media"/>
            <a:extLst>
              <a:ext uri="{FF2B5EF4-FFF2-40B4-BE49-F238E27FC236}">
                <a16:creationId xmlns:a16="http://schemas.microsoft.com/office/drawing/2014/main" id="{2CF5BD97-9A7A-4CB0-2CB5-761530759A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2285" y="6055139"/>
            <a:ext cx="812800" cy="812800"/>
          </a:xfrm>
          <a:prstGeom prst="rect">
            <a:avLst/>
          </a:prstGeom>
        </p:spPr>
      </p:pic>
    </p:spTree>
    <p:extLst>
      <p:ext uri="{BB962C8B-B14F-4D97-AF65-F5344CB8AC3E}">
        <p14:creationId xmlns:p14="http://schemas.microsoft.com/office/powerpoint/2010/main" val="4271491521"/>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1BAC6-1A39-931E-87C6-0BCA707D35DA}"/>
              </a:ext>
            </a:extLst>
          </p:cNvPr>
          <p:cNvSpPr>
            <a:spLocks noGrp="1"/>
          </p:cNvSpPr>
          <p:nvPr>
            <p:ph type="title"/>
          </p:nvPr>
        </p:nvSpPr>
        <p:spPr/>
        <p:txBody>
          <a:bodyPr/>
          <a:lstStyle/>
          <a:p>
            <a:r>
              <a:rPr lang="es-CL" dirty="0"/>
              <a:t>EXAMEN NEUROVASCULAR</a:t>
            </a:r>
          </a:p>
        </p:txBody>
      </p:sp>
      <p:sp>
        <p:nvSpPr>
          <p:cNvPr id="3" name="Marcador de contenido 2">
            <a:extLst>
              <a:ext uri="{FF2B5EF4-FFF2-40B4-BE49-F238E27FC236}">
                <a16:creationId xmlns:a16="http://schemas.microsoft.com/office/drawing/2014/main" id="{79CFFFBD-2F05-E91C-C889-141DAA0881C4}"/>
              </a:ext>
            </a:extLst>
          </p:cNvPr>
          <p:cNvSpPr>
            <a:spLocks noGrp="1"/>
          </p:cNvSpPr>
          <p:nvPr>
            <p:ph idx="1"/>
          </p:nvPr>
        </p:nvSpPr>
        <p:spPr>
          <a:xfrm>
            <a:off x="489723" y="2363645"/>
            <a:ext cx="5606277" cy="4036086"/>
          </a:xfrm>
        </p:spPr>
        <p:txBody>
          <a:bodyPr/>
          <a:lstStyle/>
          <a:p>
            <a:r>
              <a:rPr lang="es-CL" dirty="0"/>
              <a:t>PULSOS (TP Y Pedio)</a:t>
            </a:r>
          </a:p>
          <a:p>
            <a:r>
              <a:rPr lang="es-CL" dirty="0"/>
              <a:t>LLENO CAPILAR</a:t>
            </a:r>
          </a:p>
          <a:p>
            <a:r>
              <a:rPr lang="es-CL" dirty="0"/>
              <a:t>TEST MONOFILAMENTO SEMMES-WEINSTEIN</a:t>
            </a:r>
          </a:p>
          <a:p>
            <a:r>
              <a:rPr lang="es-CL" dirty="0"/>
              <a:t>REFLEJOS</a:t>
            </a:r>
          </a:p>
          <a:p>
            <a:r>
              <a:rPr lang="es-CL" dirty="0"/>
              <a:t>PERCUSION</a:t>
            </a:r>
          </a:p>
          <a:p>
            <a:r>
              <a:rPr lang="es-CL" dirty="0"/>
              <a:t>SINDROMES ESPECIFICOS (</a:t>
            </a:r>
            <a:r>
              <a:rPr lang="es-CL" dirty="0" err="1"/>
              <a:t>Tunel</a:t>
            </a:r>
            <a:r>
              <a:rPr lang="es-CL" dirty="0"/>
              <a:t> tarsiano, neuroma de Morton)</a:t>
            </a:r>
          </a:p>
        </p:txBody>
      </p:sp>
      <p:pic>
        <p:nvPicPr>
          <p:cNvPr id="13313" name="Picture 1" descr="page73image61940672">
            <a:extLst>
              <a:ext uri="{FF2B5EF4-FFF2-40B4-BE49-F238E27FC236}">
                <a16:creationId xmlns:a16="http://schemas.microsoft.com/office/drawing/2014/main" id="{B6339E23-FB84-C74B-531E-DD8AB7FEAF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8313" y="2251892"/>
            <a:ext cx="5668062" cy="425959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16-07-2023 7:46:17 p. m.">
            <a:hlinkClick r:id="" action="ppaction://media"/>
            <a:extLst>
              <a:ext uri="{FF2B5EF4-FFF2-40B4-BE49-F238E27FC236}">
                <a16:creationId xmlns:a16="http://schemas.microsoft.com/office/drawing/2014/main" id="{82862713-5505-66B3-EC73-BD5229DC9B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4807" y="5993331"/>
            <a:ext cx="812800" cy="812800"/>
          </a:xfrm>
          <a:prstGeom prst="rect">
            <a:avLst/>
          </a:prstGeom>
        </p:spPr>
      </p:pic>
    </p:spTree>
    <p:extLst>
      <p:ext uri="{BB962C8B-B14F-4D97-AF65-F5344CB8AC3E}">
        <p14:creationId xmlns:p14="http://schemas.microsoft.com/office/powerpoint/2010/main" val="1141793616"/>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22B0F0-BA1A-6C8A-1CED-CC114617FF4C}"/>
              </a:ext>
            </a:extLst>
          </p:cNvPr>
          <p:cNvSpPr>
            <a:spLocks noGrp="1"/>
          </p:cNvSpPr>
          <p:nvPr>
            <p:ph type="title"/>
          </p:nvPr>
        </p:nvSpPr>
        <p:spPr>
          <a:xfrm>
            <a:off x="1" y="1314356"/>
            <a:ext cx="11885084" cy="914400"/>
          </a:xfrm>
        </p:spPr>
        <p:txBody>
          <a:bodyPr/>
          <a:lstStyle/>
          <a:p>
            <a:r>
              <a:rPr lang="es-CL" dirty="0"/>
              <a:t>TOBILLO</a:t>
            </a:r>
          </a:p>
        </p:txBody>
      </p:sp>
      <p:sp>
        <p:nvSpPr>
          <p:cNvPr id="4" name="Título 1">
            <a:extLst>
              <a:ext uri="{FF2B5EF4-FFF2-40B4-BE49-F238E27FC236}">
                <a16:creationId xmlns:a16="http://schemas.microsoft.com/office/drawing/2014/main" id="{A46D6716-3198-3F9F-4C12-C0A825C927FD}"/>
              </a:ext>
            </a:extLst>
          </p:cNvPr>
          <p:cNvSpPr txBox="1">
            <a:spLocks/>
          </p:cNvSpPr>
          <p:nvPr/>
        </p:nvSpPr>
        <p:spPr>
          <a:xfrm>
            <a:off x="1" y="204599"/>
            <a:ext cx="11885084" cy="914400"/>
          </a:xfrm>
          <a:prstGeom prst="rect">
            <a:avLst/>
          </a:prstGeo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L" dirty="0"/>
              <a:t>MOVIMIENTO ARTICULAR </a:t>
            </a:r>
          </a:p>
        </p:txBody>
      </p:sp>
      <p:pic>
        <p:nvPicPr>
          <p:cNvPr id="14337" name="Picture 1" descr="page73image61943792">
            <a:extLst>
              <a:ext uri="{FF2B5EF4-FFF2-40B4-BE49-F238E27FC236}">
                <a16:creationId xmlns:a16="http://schemas.microsoft.com/office/drawing/2014/main" id="{54006EC4-1F57-D8A2-024B-9B27C51B1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996" y="2327531"/>
            <a:ext cx="5338890" cy="432587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FE7C7685-B3DE-C64F-74FF-A48BC36D334D}"/>
              </a:ext>
            </a:extLst>
          </p:cNvPr>
          <p:cNvSpPr>
            <a:spLocks noGrp="1"/>
          </p:cNvSpPr>
          <p:nvPr>
            <p:ph idx="1"/>
          </p:nvPr>
        </p:nvSpPr>
        <p:spPr>
          <a:xfrm>
            <a:off x="6278808" y="2472423"/>
            <a:ext cx="5606277" cy="4036086"/>
          </a:xfrm>
        </p:spPr>
        <p:txBody>
          <a:bodyPr/>
          <a:lstStyle/>
          <a:p>
            <a:r>
              <a:rPr lang="es-CL" dirty="0"/>
              <a:t>Flexión plantar: 45-50’</a:t>
            </a:r>
          </a:p>
          <a:p>
            <a:r>
              <a:rPr lang="es-CL" dirty="0"/>
              <a:t>Flexión dorsal: 10-15’</a:t>
            </a:r>
          </a:p>
          <a:p>
            <a:r>
              <a:rPr lang="es-CL" dirty="0"/>
              <a:t>Estabilidad sagital, coronal y de rotación:</a:t>
            </a:r>
          </a:p>
          <a:p>
            <a:pPr lvl="1"/>
            <a:endParaRPr lang="es-CL" dirty="0"/>
          </a:p>
          <a:p>
            <a:pPr lvl="1"/>
            <a:r>
              <a:rPr lang="es-CL" dirty="0"/>
              <a:t>Cajón anterior</a:t>
            </a:r>
          </a:p>
          <a:p>
            <a:pPr lvl="1"/>
            <a:r>
              <a:rPr lang="es-CL" dirty="0"/>
              <a:t>Tilt talar</a:t>
            </a:r>
          </a:p>
          <a:p>
            <a:pPr lvl="1"/>
            <a:r>
              <a:rPr lang="es-CL" dirty="0" err="1"/>
              <a:t>Squeeze</a:t>
            </a:r>
            <a:r>
              <a:rPr lang="es-CL" dirty="0"/>
              <a:t> test</a:t>
            </a:r>
          </a:p>
          <a:p>
            <a:pPr lvl="1"/>
            <a:r>
              <a:rPr lang="es-CL" dirty="0"/>
              <a:t>Test rotacional</a:t>
            </a:r>
          </a:p>
          <a:p>
            <a:pPr marL="349250" lvl="1" indent="0">
              <a:buNone/>
            </a:pPr>
            <a:endParaRPr lang="es-CL" dirty="0"/>
          </a:p>
        </p:txBody>
      </p:sp>
      <p:pic>
        <p:nvPicPr>
          <p:cNvPr id="5" name="Audio Recording 16-07-2023 7:48:02 p. m.">
            <a:hlinkClick r:id="" action="ppaction://media"/>
            <a:extLst>
              <a:ext uri="{FF2B5EF4-FFF2-40B4-BE49-F238E27FC236}">
                <a16:creationId xmlns:a16="http://schemas.microsoft.com/office/drawing/2014/main" id="{F4EEC385-0AA9-220F-11B0-85E3DACB10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2285" y="5810784"/>
            <a:ext cx="812800" cy="812800"/>
          </a:xfrm>
          <a:prstGeom prst="rect">
            <a:avLst/>
          </a:prstGeom>
        </p:spPr>
      </p:pic>
    </p:spTree>
    <p:extLst>
      <p:ext uri="{BB962C8B-B14F-4D97-AF65-F5344CB8AC3E}">
        <p14:creationId xmlns:p14="http://schemas.microsoft.com/office/powerpoint/2010/main" val="2335605397"/>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2F1AA6-2392-16E1-02FE-F585EB076728}"/>
              </a:ext>
            </a:extLst>
          </p:cNvPr>
          <p:cNvSpPr>
            <a:spLocks noGrp="1"/>
          </p:cNvSpPr>
          <p:nvPr>
            <p:ph type="title"/>
          </p:nvPr>
        </p:nvSpPr>
        <p:spPr/>
        <p:txBody>
          <a:bodyPr/>
          <a:lstStyle/>
          <a:p>
            <a:r>
              <a:rPr lang="es-CL" dirty="0"/>
              <a:t>GENERALIDADES</a:t>
            </a:r>
          </a:p>
        </p:txBody>
      </p:sp>
      <p:sp>
        <p:nvSpPr>
          <p:cNvPr id="3" name="Marcador de contenido 2">
            <a:extLst>
              <a:ext uri="{FF2B5EF4-FFF2-40B4-BE49-F238E27FC236}">
                <a16:creationId xmlns:a16="http://schemas.microsoft.com/office/drawing/2014/main" id="{4ACF1EF9-6996-D0A9-F04C-E672F04C9A56}"/>
              </a:ext>
            </a:extLst>
          </p:cNvPr>
          <p:cNvSpPr>
            <a:spLocks noGrp="1"/>
          </p:cNvSpPr>
          <p:nvPr>
            <p:ph idx="1"/>
          </p:nvPr>
        </p:nvSpPr>
        <p:spPr>
          <a:xfrm>
            <a:off x="868892" y="2595562"/>
            <a:ext cx="10147301" cy="3670767"/>
          </a:xfrm>
        </p:spPr>
        <p:txBody>
          <a:bodyPr>
            <a:normAutofit/>
          </a:bodyPr>
          <a:lstStyle/>
          <a:p>
            <a:r>
              <a:rPr lang="es-CL" sz="2400" dirty="0"/>
              <a:t>EXAMEN RUTINARIO</a:t>
            </a:r>
          </a:p>
          <a:p>
            <a:pPr marL="0" indent="0">
              <a:buNone/>
            </a:pPr>
            <a:endParaRPr lang="es-CL" sz="2400" dirty="0"/>
          </a:p>
          <a:p>
            <a:r>
              <a:rPr lang="es-CL" sz="2400" dirty="0"/>
              <a:t>3 PUNTOS DE VISTA:</a:t>
            </a:r>
          </a:p>
          <a:p>
            <a:pPr lvl="1">
              <a:buFont typeface=".Apple Color Emoji UI"/>
              <a:buChar char="👀"/>
            </a:pPr>
            <a:r>
              <a:rPr lang="es-CL" sz="2400" dirty="0"/>
              <a:t> SISTEMICO</a:t>
            </a:r>
          </a:p>
          <a:p>
            <a:pPr lvl="1">
              <a:buFont typeface=".Apple Color Emoji UI"/>
              <a:buChar char="👀"/>
            </a:pPr>
            <a:r>
              <a:rPr lang="es-CL" sz="2400" dirty="0"/>
              <a:t> SISTEMA LOCOMOTOR</a:t>
            </a:r>
          </a:p>
          <a:p>
            <a:pPr lvl="1">
              <a:buFont typeface=".Apple Color Emoji UI"/>
              <a:buChar char="👀"/>
            </a:pPr>
            <a:r>
              <a:rPr lang="es-CL" sz="2400" dirty="0"/>
              <a:t> ADQUISISONES EVOLUTIVAS</a:t>
            </a:r>
          </a:p>
        </p:txBody>
      </p:sp>
      <p:pic>
        <p:nvPicPr>
          <p:cNvPr id="1026" name="Picture 2" descr="Por qué son tendencia los separadores de dedos que usa Cristina Pedroche y  cómo usarlos para reducir el dolor de pies">
            <a:extLst>
              <a:ext uri="{FF2B5EF4-FFF2-40B4-BE49-F238E27FC236}">
                <a16:creationId xmlns:a16="http://schemas.microsoft.com/office/drawing/2014/main" id="{11122B89-6007-BAEC-2852-A120806654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597980"/>
            <a:ext cx="5567155" cy="313616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Recording 16-07-2023 7:26:49 p. m.">
            <a:hlinkClick r:id="" action="ppaction://media"/>
            <a:extLst>
              <a:ext uri="{FF2B5EF4-FFF2-40B4-BE49-F238E27FC236}">
                <a16:creationId xmlns:a16="http://schemas.microsoft.com/office/drawing/2014/main" id="{24F3E50B-1CD0-C5E9-8E4E-A1D90545AF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7744" y="5664570"/>
            <a:ext cx="812800" cy="812800"/>
          </a:xfrm>
          <a:prstGeom prst="rect">
            <a:avLst/>
          </a:prstGeom>
        </p:spPr>
      </p:pic>
    </p:spTree>
    <p:extLst>
      <p:ext uri="{BB962C8B-B14F-4D97-AF65-F5344CB8AC3E}">
        <p14:creationId xmlns:p14="http://schemas.microsoft.com/office/powerpoint/2010/main" val="4254762662"/>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9CFFFBD-2F05-E91C-C889-141DAA0881C4}"/>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72ED0D48-AA93-19D8-868E-972C8A884DFC}"/>
              </a:ext>
            </a:extLst>
          </p:cNvPr>
          <p:cNvPicPr>
            <a:picLocks noChangeAspect="1"/>
          </p:cNvPicPr>
          <p:nvPr/>
        </p:nvPicPr>
        <p:blipFill>
          <a:blip r:embed="rId5"/>
          <a:stretch>
            <a:fillRect/>
          </a:stretch>
        </p:blipFill>
        <p:spPr>
          <a:xfrm>
            <a:off x="111515" y="1537002"/>
            <a:ext cx="12014890" cy="3971699"/>
          </a:xfrm>
          <a:prstGeom prst="rect">
            <a:avLst/>
          </a:prstGeom>
        </p:spPr>
      </p:pic>
      <p:pic>
        <p:nvPicPr>
          <p:cNvPr id="2" name="Audio Recording 16-07-2023 7:48:53 p. m.">
            <a:hlinkClick r:id="" action="ppaction://media"/>
            <a:extLst>
              <a:ext uri="{FF2B5EF4-FFF2-40B4-BE49-F238E27FC236}">
                <a16:creationId xmlns:a16="http://schemas.microsoft.com/office/drawing/2014/main" id="{BE4D7792-35D6-4CE1-1511-FAD496A35C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20400" y="5859930"/>
            <a:ext cx="812800" cy="812800"/>
          </a:xfrm>
          <a:prstGeom prst="rect">
            <a:avLst/>
          </a:prstGeom>
        </p:spPr>
      </p:pic>
    </p:spTree>
    <p:extLst>
      <p:ext uri="{BB962C8B-B14F-4D97-AF65-F5344CB8AC3E}">
        <p14:creationId xmlns:p14="http://schemas.microsoft.com/office/powerpoint/2010/main" val="1407198543"/>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9CFFFBD-2F05-E91C-C889-141DAA0881C4}"/>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DEE7405F-99C8-FBFF-F790-BFF1A641180E}"/>
              </a:ext>
            </a:extLst>
          </p:cNvPr>
          <p:cNvPicPr>
            <a:picLocks noChangeAspect="1"/>
          </p:cNvPicPr>
          <p:nvPr/>
        </p:nvPicPr>
        <p:blipFill>
          <a:blip r:embed="rId5"/>
          <a:stretch>
            <a:fillRect/>
          </a:stretch>
        </p:blipFill>
        <p:spPr>
          <a:xfrm>
            <a:off x="1485899" y="421673"/>
            <a:ext cx="9166636" cy="6014653"/>
          </a:xfrm>
          <a:prstGeom prst="rect">
            <a:avLst/>
          </a:prstGeom>
        </p:spPr>
      </p:pic>
      <p:pic>
        <p:nvPicPr>
          <p:cNvPr id="2" name="Audio Recording 16-07-2023 7:49:15 p. m.">
            <a:hlinkClick r:id="" action="ppaction://media"/>
            <a:extLst>
              <a:ext uri="{FF2B5EF4-FFF2-40B4-BE49-F238E27FC236}">
                <a16:creationId xmlns:a16="http://schemas.microsoft.com/office/drawing/2014/main" id="{CCF84D62-827F-2304-0C9E-60D20DBBED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59930"/>
            <a:ext cx="812800" cy="812800"/>
          </a:xfrm>
          <a:prstGeom prst="rect">
            <a:avLst/>
          </a:prstGeom>
        </p:spPr>
      </p:pic>
    </p:spTree>
    <p:extLst>
      <p:ext uri="{BB962C8B-B14F-4D97-AF65-F5344CB8AC3E}">
        <p14:creationId xmlns:p14="http://schemas.microsoft.com/office/powerpoint/2010/main" val="387377806"/>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1BAC6-1A39-931E-87C6-0BCA707D35DA}"/>
              </a:ext>
            </a:extLst>
          </p:cNvPr>
          <p:cNvSpPr>
            <a:spLocks noGrp="1"/>
          </p:cNvSpPr>
          <p:nvPr>
            <p:ph type="title"/>
          </p:nvPr>
        </p:nvSpPr>
        <p:spPr/>
        <p:txBody>
          <a:bodyPr/>
          <a:lstStyle/>
          <a:p>
            <a:r>
              <a:rPr lang="es-CL" dirty="0"/>
              <a:t>SUBTALAR</a:t>
            </a:r>
          </a:p>
        </p:txBody>
      </p:sp>
      <p:sp>
        <p:nvSpPr>
          <p:cNvPr id="3" name="Marcador de contenido 2">
            <a:extLst>
              <a:ext uri="{FF2B5EF4-FFF2-40B4-BE49-F238E27FC236}">
                <a16:creationId xmlns:a16="http://schemas.microsoft.com/office/drawing/2014/main" id="{79CFFFBD-2F05-E91C-C889-141DAA0881C4}"/>
              </a:ext>
            </a:extLst>
          </p:cNvPr>
          <p:cNvSpPr>
            <a:spLocks noGrp="1"/>
          </p:cNvSpPr>
          <p:nvPr>
            <p:ph idx="1"/>
          </p:nvPr>
        </p:nvSpPr>
        <p:spPr>
          <a:xfrm>
            <a:off x="7605132" y="2595563"/>
            <a:ext cx="4028068" cy="3670767"/>
          </a:xfrm>
        </p:spPr>
        <p:txBody>
          <a:bodyPr/>
          <a:lstStyle/>
          <a:p>
            <a:r>
              <a:rPr lang="es-CL" dirty="0"/>
              <a:t>Gran variabilidad: 20-60’</a:t>
            </a:r>
          </a:p>
          <a:p>
            <a:r>
              <a:rPr lang="es-CL" dirty="0"/>
              <a:t>Muy relacionado con articulación TN y CC</a:t>
            </a:r>
          </a:p>
          <a:p>
            <a:r>
              <a:rPr lang="es-CL" dirty="0"/>
              <a:t>Mayor inversión que eversión </a:t>
            </a:r>
          </a:p>
          <a:p>
            <a:endParaRPr lang="es-CL" dirty="0"/>
          </a:p>
        </p:txBody>
      </p:sp>
      <p:pic>
        <p:nvPicPr>
          <p:cNvPr id="4" name="Imagen 3">
            <a:extLst>
              <a:ext uri="{FF2B5EF4-FFF2-40B4-BE49-F238E27FC236}">
                <a16:creationId xmlns:a16="http://schemas.microsoft.com/office/drawing/2014/main" id="{4BCDED5B-BEF6-33C1-9F86-DD7ABC4BABF6}"/>
              </a:ext>
            </a:extLst>
          </p:cNvPr>
          <p:cNvPicPr>
            <a:picLocks noChangeAspect="1"/>
          </p:cNvPicPr>
          <p:nvPr/>
        </p:nvPicPr>
        <p:blipFill>
          <a:blip r:embed="rId5"/>
          <a:stretch>
            <a:fillRect/>
          </a:stretch>
        </p:blipFill>
        <p:spPr>
          <a:xfrm>
            <a:off x="879242" y="2281199"/>
            <a:ext cx="6287785" cy="4164206"/>
          </a:xfrm>
          <a:prstGeom prst="rect">
            <a:avLst/>
          </a:prstGeom>
        </p:spPr>
      </p:pic>
      <p:pic>
        <p:nvPicPr>
          <p:cNvPr id="5" name="Audio Recording 16-07-2023 7:50:27 p. m.">
            <a:hlinkClick r:id="" action="ppaction://media"/>
            <a:extLst>
              <a:ext uri="{FF2B5EF4-FFF2-40B4-BE49-F238E27FC236}">
                <a16:creationId xmlns:a16="http://schemas.microsoft.com/office/drawing/2014/main" id="{AD54AF5A-8B28-E426-48F8-88313C55DD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20400" y="6055139"/>
            <a:ext cx="812800" cy="812800"/>
          </a:xfrm>
          <a:prstGeom prst="rect">
            <a:avLst/>
          </a:prstGeom>
        </p:spPr>
      </p:pic>
    </p:spTree>
    <p:extLst>
      <p:ext uri="{BB962C8B-B14F-4D97-AF65-F5344CB8AC3E}">
        <p14:creationId xmlns:p14="http://schemas.microsoft.com/office/powerpoint/2010/main" val="1758427313"/>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1BAC6-1A39-931E-87C6-0BCA707D35DA}"/>
              </a:ext>
            </a:extLst>
          </p:cNvPr>
          <p:cNvSpPr>
            <a:spLocks noGrp="1"/>
          </p:cNvSpPr>
          <p:nvPr>
            <p:ph type="title"/>
          </p:nvPr>
        </p:nvSpPr>
        <p:spPr/>
        <p:txBody>
          <a:bodyPr/>
          <a:lstStyle/>
          <a:p>
            <a:r>
              <a:rPr lang="es-CL" dirty="0"/>
              <a:t>TALONAVICULAR - CALCANEOCUBOIDEA</a:t>
            </a:r>
          </a:p>
        </p:txBody>
      </p:sp>
      <p:sp>
        <p:nvSpPr>
          <p:cNvPr id="3" name="Marcador de contenido 2">
            <a:extLst>
              <a:ext uri="{FF2B5EF4-FFF2-40B4-BE49-F238E27FC236}">
                <a16:creationId xmlns:a16="http://schemas.microsoft.com/office/drawing/2014/main" id="{79CFFFBD-2F05-E91C-C889-141DAA0881C4}"/>
              </a:ext>
            </a:extLst>
          </p:cNvPr>
          <p:cNvSpPr>
            <a:spLocks noGrp="1"/>
          </p:cNvSpPr>
          <p:nvPr>
            <p:ph idx="1"/>
          </p:nvPr>
        </p:nvSpPr>
        <p:spPr>
          <a:xfrm>
            <a:off x="7471317" y="2595563"/>
            <a:ext cx="4161883" cy="3670767"/>
          </a:xfrm>
        </p:spPr>
        <p:txBody>
          <a:bodyPr/>
          <a:lstStyle/>
          <a:p>
            <a:r>
              <a:rPr lang="es-CL" dirty="0"/>
              <a:t>2 VECES MAS ADUCCION QUE ABDUCCION</a:t>
            </a:r>
          </a:p>
        </p:txBody>
      </p:sp>
      <p:pic>
        <p:nvPicPr>
          <p:cNvPr id="4" name="Imagen 3">
            <a:extLst>
              <a:ext uri="{FF2B5EF4-FFF2-40B4-BE49-F238E27FC236}">
                <a16:creationId xmlns:a16="http://schemas.microsoft.com/office/drawing/2014/main" id="{6F2E547B-2E78-EDCB-C98A-75F3B23201DD}"/>
              </a:ext>
            </a:extLst>
          </p:cNvPr>
          <p:cNvPicPr>
            <a:picLocks noChangeAspect="1"/>
          </p:cNvPicPr>
          <p:nvPr/>
        </p:nvPicPr>
        <p:blipFill>
          <a:blip r:embed="rId5"/>
          <a:stretch>
            <a:fillRect/>
          </a:stretch>
        </p:blipFill>
        <p:spPr>
          <a:xfrm>
            <a:off x="625707" y="2151296"/>
            <a:ext cx="6565900" cy="4559300"/>
          </a:xfrm>
          <a:prstGeom prst="rect">
            <a:avLst/>
          </a:prstGeom>
        </p:spPr>
      </p:pic>
      <p:pic>
        <p:nvPicPr>
          <p:cNvPr id="5" name="Audio Recording 16-07-2023 7:51:04 p. m.">
            <a:hlinkClick r:id="" action="ppaction://media"/>
            <a:extLst>
              <a:ext uri="{FF2B5EF4-FFF2-40B4-BE49-F238E27FC236}">
                <a16:creationId xmlns:a16="http://schemas.microsoft.com/office/drawing/2014/main" id="{33ECFC6F-7926-0D89-31F8-7FC81FE7ED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33652" y="6045200"/>
            <a:ext cx="812800" cy="812800"/>
          </a:xfrm>
          <a:prstGeom prst="rect">
            <a:avLst/>
          </a:prstGeom>
        </p:spPr>
      </p:pic>
    </p:spTree>
    <p:extLst>
      <p:ext uri="{BB962C8B-B14F-4D97-AF65-F5344CB8AC3E}">
        <p14:creationId xmlns:p14="http://schemas.microsoft.com/office/powerpoint/2010/main" val="2248588415"/>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1BAC6-1A39-931E-87C6-0BCA707D35DA}"/>
              </a:ext>
            </a:extLst>
          </p:cNvPr>
          <p:cNvSpPr>
            <a:spLocks noGrp="1"/>
          </p:cNvSpPr>
          <p:nvPr>
            <p:ph type="title"/>
          </p:nvPr>
        </p:nvSpPr>
        <p:spPr/>
        <p:txBody>
          <a:bodyPr/>
          <a:lstStyle/>
          <a:p>
            <a:r>
              <a:rPr lang="es-CL" dirty="0"/>
              <a:t>TARSOMETATARSIANA</a:t>
            </a:r>
          </a:p>
        </p:txBody>
      </p:sp>
      <p:sp>
        <p:nvSpPr>
          <p:cNvPr id="3" name="Marcador de contenido 2">
            <a:extLst>
              <a:ext uri="{FF2B5EF4-FFF2-40B4-BE49-F238E27FC236}">
                <a16:creationId xmlns:a16="http://schemas.microsoft.com/office/drawing/2014/main" id="{79CFFFBD-2F05-E91C-C889-141DAA0881C4}"/>
              </a:ext>
            </a:extLst>
          </p:cNvPr>
          <p:cNvSpPr>
            <a:spLocks noGrp="1"/>
          </p:cNvSpPr>
          <p:nvPr>
            <p:ph idx="1"/>
          </p:nvPr>
        </p:nvSpPr>
        <p:spPr>
          <a:xfrm>
            <a:off x="6096000" y="2854386"/>
            <a:ext cx="5187795" cy="2787804"/>
          </a:xfrm>
        </p:spPr>
        <p:txBody>
          <a:bodyPr/>
          <a:lstStyle/>
          <a:p>
            <a:r>
              <a:rPr lang="es-CL" dirty="0"/>
              <a:t>1’ TMT rango variable en plano sagital y coronal</a:t>
            </a:r>
          </a:p>
          <a:p>
            <a:r>
              <a:rPr lang="es-CL" dirty="0"/>
              <a:t>2’ y 3’ TMT mínima movilidad</a:t>
            </a:r>
          </a:p>
          <a:p>
            <a:r>
              <a:rPr lang="es-CL" dirty="0"/>
              <a:t>4’ y 5’ muy flexibles en plano sagital</a:t>
            </a:r>
          </a:p>
          <a:p>
            <a:r>
              <a:rPr lang="es-CL" dirty="0"/>
              <a:t>Rotación axial del antepié </a:t>
            </a:r>
          </a:p>
        </p:txBody>
      </p:sp>
      <p:pic>
        <p:nvPicPr>
          <p:cNvPr id="16386" name="Picture 2">
            <a:extLst>
              <a:ext uri="{FF2B5EF4-FFF2-40B4-BE49-F238E27FC236}">
                <a16:creationId xmlns:a16="http://schemas.microsoft.com/office/drawing/2014/main" id="{519C1EA1-BD84-D1C6-DBE5-222DE58122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799" y="2230245"/>
            <a:ext cx="5187795" cy="403608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16-07-2023 7:52:12 p. m.">
            <a:hlinkClick r:id="" action="ppaction://media"/>
            <a:extLst>
              <a:ext uri="{FF2B5EF4-FFF2-40B4-BE49-F238E27FC236}">
                <a16:creationId xmlns:a16="http://schemas.microsoft.com/office/drawing/2014/main" id="{11DAC8D7-63F3-FCFE-FE1B-CD37AAC322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2285" y="6174409"/>
            <a:ext cx="812800" cy="812800"/>
          </a:xfrm>
          <a:prstGeom prst="rect">
            <a:avLst/>
          </a:prstGeom>
        </p:spPr>
      </p:pic>
    </p:spTree>
    <p:extLst>
      <p:ext uri="{BB962C8B-B14F-4D97-AF65-F5344CB8AC3E}">
        <p14:creationId xmlns:p14="http://schemas.microsoft.com/office/powerpoint/2010/main" val="789135716"/>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1BAC6-1A39-931E-87C6-0BCA707D35DA}"/>
              </a:ext>
            </a:extLst>
          </p:cNvPr>
          <p:cNvSpPr>
            <a:spLocks noGrp="1"/>
          </p:cNvSpPr>
          <p:nvPr>
            <p:ph type="title"/>
          </p:nvPr>
        </p:nvSpPr>
        <p:spPr/>
        <p:txBody>
          <a:bodyPr/>
          <a:lstStyle/>
          <a:p>
            <a:r>
              <a:rPr lang="es-CL" dirty="0"/>
              <a:t>METATARSOFALANGICA</a:t>
            </a:r>
          </a:p>
        </p:txBody>
      </p:sp>
      <p:sp>
        <p:nvSpPr>
          <p:cNvPr id="3" name="Marcador de contenido 2">
            <a:extLst>
              <a:ext uri="{FF2B5EF4-FFF2-40B4-BE49-F238E27FC236}">
                <a16:creationId xmlns:a16="http://schemas.microsoft.com/office/drawing/2014/main" id="{79CFFFBD-2F05-E91C-C889-141DAA0881C4}"/>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8C374A4A-6F2B-FD2C-C6C1-1020E088EC40}"/>
              </a:ext>
            </a:extLst>
          </p:cNvPr>
          <p:cNvPicPr>
            <a:picLocks noChangeAspect="1"/>
          </p:cNvPicPr>
          <p:nvPr/>
        </p:nvPicPr>
        <p:blipFill>
          <a:blip r:embed="rId5"/>
          <a:stretch>
            <a:fillRect/>
          </a:stretch>
        </p:blipFill>
        <p:spPr>
          <a:xfrm>
            <a:off x="447290" y="2460218"/>
            <a:ext cx="11315185" cy="3941456"/>
          </a:xfrm>
          <a:prstGeom prst="rect">
            <a:avLst/>
          </a:prstGeom>
        </p:spPr>
      </p:pic>
      <p:pic>
        <p:nvPicPr>
          <p:cNvPr id="5" name="Audio Recording 16-07-2023 7:53:09 p. m.">
            <a:hlinkClick r:id="" action="ppaction://media"/>
            <a:extLst>
              <a:ext uri="{FF2B5EF4-FFF2-40B4-BE49-F238E27FC236}">
                <a16:creationId xmlns:a16="http://schemas.microsoft.com/office/drawing/2014/main" id="{4D852F86-47FA-D921-BC60-818852DE4A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8685" y="6010836"/>
            <a:ext cx="812800" cy="812800"/>
          </a:xfrm>
          <a:prstGeom prst="rect">
            <a:avLst/>
          </a:prstGeom>
        </p:spPr>
      </p:pic>
    </p:spTree>
    <p:extLst>
      <p:ext uri="{BB962C8B-B14F-4D97-AF65-F5344CB8AC3E}">
        <p14:creationId xmlns:p14="http://schemas.microsoft.com/office/powerpoint/2010/main" val="3651831630"/>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1BAC6-1A39-931E-87C6-0BCA707D35DA}"/>
              </a:ext>
            </a:extLst>
          </p:cNvPr>
          <p:cNvSpPr>
            <a:spLocks noGrp="1"/>
          </p:cNvSpPr>
          <p:nvPr>
            <p:ph type="title"/>
          </p:nvPr>
        </p:nvSpPr>
        <p:spPr/>
        <p:txBody>
          <a:bodyPr/>
          <a:lstStyle/>
          <a:p>
            <a:r>
              <a:rPr lang="es-CL" dirty="0"/>
              <a:t>RELACION ENTRE RETRO Y ANTEPIE</a:t>
            </a:r>
          </a:p>
        </p:txBody>
      </p:sp>
      <p:pic>
        <p:nvPicPr>
          <p:cNvPr id="5" name="Imagen 4">
            <a:extLst>
              <a:ext uri="{FF2B5EF4-FFF2-40B4-BE49-F238E27FC236}">
                <a16:creationId xmlns:a16="http://schemas.microsoft.com/office/drawing/2014/main" id="{CEAED731-9225-4DA2-9D2A-2A001F9A96B1}"/>
              </a:ext>
            </a:extLst>
          </p:cNvPr>
          <p:cNvPicPr>
            <a:picLocks noChangeAspect="1"/>
          </p:cNvPicPr>
          <p:nvPr/>
        </p:nvPicPr>
        <p:blipFill>
          <a:blip r:embed="rId5"/>
          <a:stretch>
            <a:fillRect/>
          </a:stretch>
        </p:blipFill>
        <p:spPr>
          <a:xfrm>
            <a:off x="1485899" y="2187134"/>
            <a:ext cx="5628580" cy="4680484"/>
          </a:xfrm>
          <a:prstGeom prst="rect">
            <a:avLst/>
          </a:prstGeom>
        </p:spPr>
      </p:pic>
      <p:pic>
        <p:nvPicPr>
          <p:cNvPr id="6" name="Imagen 5">
            <a:extLst>
              <a:ext uri="{FF2B5EF4-FFF2-40B4-BE49-F238E27FC236}">
                <a16:creationId xmlns:a16="http://schemas.microsoft.com/office/drawing/2014/main" id="{A1246231-18C9-F6CF-0C90-E5402E872B1B}"/>
              </a:ext>
            </a:extLst>
          </p:cNvPr>
          <p:cNvPicPr>
            <a:picLocks noChangeAspect="1"/>
          </p:cNvPicPr>
          <p:nvPr/>
        </p:nvPicPr>
        <p:blipFill>
          <a:blip r:embed="rId6"/>
          <a:stretch>
            <a:fillRect/>
          </a:stretch>
        </p:blipFill>
        <p:spPr>
          <a:xfrm>
            <a:off x="7917366" y="3008546"/>
            <a:ext cx="3340100" cy="2844800"/>
          </a:xfrm>
          <a:prstGeom prst="rect">
            <a:avLst/>
          </a:prstGeom>
        </p:spPr>
      </p:pic>
      <p:pic>
        <p:nvPicPr>
          <p:cNvPr id="3" name="Audio Recording 16-07-2023 7:55:23 p. m.">
            <a:hlinkClick r:id="" action="ppaction://media"/>
            <a:extLst>
              <a:ext uri="{FF2B5EF4-FFF2-40B4-BE49-F238E27FC236}">
                <a16:creationId xmlns:a16="http://schemas.microsoft.com/office/drawing/2014/main" id="{A4767C30-DE6D-BE3D-8989-F429EAFD0F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72285" y="5853346"/>
            <a:ext cx="812800" cy="812800"/>
          </a:xfrm>
          <a:prstGeom prst="rect">
            <a:avLst/>
          </a:prstGeom>
        </p:spPr>
      </p:pic>
    </p:spTree>
    <p:extLst>
      <p:ext uri="{BB962C8B-B14F-4D97-AF65-F5344CB8AC3E}">
        <p14:creationId xmlns:p14="http://schemas.microsoft.com/office/powerpoint/2010/main" val="1411443333"/>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1BAC6-1A39-931E-87C6-0BCA707D35DA}"/>
              </a:ext>
            </a:extLst>
          </p:cNvPr>
          <p:cNvSpPr>
            <a:spLocks noGrp="1"/>
          </p:cNvSpPr>
          <p:nvPr>
            <p:ph type="title"/>
          </p:nvPr>
        </p:nvSpPr>
        <p:spPr/>
        <p:txBody>
          <a:bodyPr/>
          <a:lstStyle/>
          <a:p>
            <a:r>
              <a:rPr lang="es-CL" dirty="0"/>
              <a:t>FUNCION MUSCULAR</a:t>
            </a:r>
          </a:p>
        </p:txBody>
      </p:sp>
      <p:sp>
        <p:nvSpPr>
          <p:cNvPr id="3" name="Marcador de contenido 2">
            <a:extLst>
              <a:ext uri="{FF2B5EF4-FFF2-40B4-BE49-F238E27FC236}">
                <a16:creationId xmlns:a16="http://schemas.microsoft.com/office/drawing/2014/main" id="{79CFFFBD-2F05-E91C-C889-141DAA0881C4}"/>
              </a:ext>
            </a:extLst>
          </p:cNvPr>
          <p:cNvSpPr>
            <a:spLocks noGrp="1"/>
          </p:cNvSpPr>
          <p:nvPr>
            <p:ph idx="1"/>
          </p:nvPr>
        </p:nvSpPr>
        <p:spPr>
          <a:xfrm>
            <a:off x="1062152" y="2394842"/>
            <a:ext cx="3978199" cy="3670767"/>
          </a:xfrm>
        </p:spPr>
        <p:txBody>
          <a:bodyPr>
            <a:normAutofit lnSpcReduction="10000"/>
          </a:bodyPr>
          <a:lstStyle/>
          <a:p>
            <a:r>
              <a:rPr lang="es-CL" dirty="0"/>
              <a:t>TIBIAL POSTERIOR</a:t>
            </a:r>
          </a:p>
          <a:p>
            <a:r>
              <a:rPr lang="es-CL" dirty="0"/>
              <a:t>TIBIAL ANTERIOR</a:t>
            </a:r>
          </a:p>
          <a:p>
            <a:r>
              <a:rPr lang="es-CL" dirty="0"/>
              <a:t>PERONEO CORTO</a:t>
            </a:r>
          </a:p>
          <a:p>
            <a:r>
              <a:rPr lang="es-CL" dirty="0"/>
              <a:t>PERONEO LARGO</a:t>
            </a:r>
          </a:p>
          <a:p>
            <a:r>
              <a:rPr lang="es-CL" dirty="0"/>
              <a:t>EHL Y EDL</a:t>
            </a:r>
          </a:p>
          <a:p>
            <a:r>
              <a:rPr lang="es-CL" dirty="0"/>
              <a:t>FHL Y FDL</a:t>
            </a:r>
          </a:p>
          <a:p>
            <a:r>
              <a:rPr lang="es-CL" dirty="0"/>
              <a:t>CONTRACTURA DE AQUILES</a:t>
            </a:r>
          </a:p>
        </p:txBody>
      </p:sp>
      <p:pic>
        <p:nvPicPr>
          <p:cNvPr id="17409" name="Picture 1" descr="page78image59749376">
            <a:extLst>
              <a:ext uri="{FF2B5EF4-FFF2-40B4-BE49-F238E27FC236}">
                <a16:creationId xmlns:a16="http://schemas.microsoft.com/office/drawing/2014/main" id="{DDF0FB5E-DDC4-9314-8194-3C3B68C85A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152" y="2038256"/>
            <a:ext cx="5719696" cy="4396586"/>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page78image59751664">
            <a:extLst>
              <a:ext uri="{FF2B5EF4-FFF2-40B4-BE49-F238E27FC236}">
                <a16:creationId xmlns:a16="http://schemas.microsoft.com/office/drawing/2014/main" id="{CB487E14-FD96-3E20-BD00-5EABC80B1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152" y="2038256"/>
            <a:ext cx="5719696" cy="439658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16-07-2023 7:57:54 p. m.">
            <a:hlinkClick r:id="" action="ppaction://media"/>
            <a:extLst>
              <a:ext uri="{FF2B5EF4-FFF2-40B4-BE49-F238E27FC236}">
                <a16:creationId xmlns:a16="http://schemas.microsoft.com/office/drawing/2014/main" id="{41262E26-B9D7-5A27-6C0D-B925F678C3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93249" y="6065609"/>
            <a:ext cx="812800" cy="812800"/>
          </a:xfrm>
          <a:prstGeom prst="rect">
            <a:avLst/>
          </a:prstGeom>
        </p:spPr>
      </p:pic>
    </p:spTree>
    <p:extLst>
      <p:ext uri="{BB962C8B-B14F-4D97-AF65-F5344CB8AC3E}">
        <p14:creationId xmlns:p14="http://schemas.microsoft.com/office/powerpoint/2010/main" val="1378410317"/>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9CFFFBD-2F05-E91C-C889-141DAA0881C4}"/>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D990F8EB-ABE7-D841-D947-AE8BA3AC17FA}"/>
              </a:ext>
            </a:extLst>
          </p:cNvPr>
          <p:cNvPicPr>
            <a:picLocks noChangeAspect="1"/>
          </p:cNvPicPr>
          <p:nvPr/>
        </p:nvPicPr>
        <p:blipFill>
          <a:blip r:embed="rId5"/>
          <a:stretch>
            <a:fillRect/>
          </a:stretch>
        </p:blipFill>
        <p:spPr>
          <a:xfrm>
            <a:off x="477024" y="346345"/>
            <a:ext cx="6459035" cy="3164494"/>
          </a:xfrm>
          <a:prstGeom prst="rect">
            <a:avLst/>
          </a:prstGeom>
        </p:spPr>
      </p:pic>
      <p:pic>
        <p:nvPicPr>
          <p:cNvPr id="6" name="Imagen 5">
            <a:extLst>
              <a:ext uri="{FF2B5EF4-FFF2-40B4-BE49-F238E27FC236}">
                <a16:creationId xmlns:a16="http://schemas.microsoft.com/office/drawing/2014/main" id="{1B4C5AB8-3450-2F93-BFD3-61369BD36F86}"/>
              </a:ext>
            </a:extLst>
          </p:cNvPr>
          <p:cNvPicPr>
            <a:picLocks noChangeAspect="1"/>
          </p:cNvPicPr>
          <p:nvPr/>
        </p:nvPicPr>
        <p:blipFill>
          <a:blip r:embed="rId6"/>
          <a:stretch>
            <a:fillRect/>
          </a:stretch>
        </p:blipFill>
        <p:spPr>
          <a:xfrm>
            <a:off x="5271324" y="3549786"/>
            <a:ext cx="6361876" cy="3148589"/>
          </a:xfrm>
          <a:prstGeom prst="rect">
            <a:avLst/>
          </a:prstGeom>
        </p:spPr>
      </p:pic>
      <p:pic>
        <p:nvPicPr>
          <p:cNvPr id="2" name="Audio Recording 16-07-2023 7:58:49 p. m.">
            <a:hlinkClick r:id="" action="ppaction://media"/>
            <a:extLst>
              <a:ext uri="{FF2B5EF4-FFF2-40B4-BE49-F238E27FC236}">
                <a16:creationId xmlns:a16="http://schemas.microsoft.com/office/drawing/2014/main" id="{6BF0885F-C246-6B09-0922-10C2A19733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7024" y="5775055"/>
            <a:ext cx="812800" cy="812800"/>
          </a:xfrm>
          <a:prstGeom prst="rect">
            <a:avLst/>
          </a:prstGeom>
        </p:spPr>
      </p:pic>
    </p:spTree>
    <p:extLst>
      <p:ext uri="{BB962C8B-B14F-4D97-AF65-F5344CB8AC3E}">
        <p14:creationId xmlns:p14="http://schemas.microsoft.com/office/powerpoint/2010/main" val="4096035156"/>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1BAC6-1A39-931E-87C6-0BCA707D35DA}"/>
              </a:ext>
            </a:extLst>
          </p:cNvPr>
          <p:cNvSpPr>
            <a:spLocks noGrp="1"/>
          </p:cNvSpPr>
          <p:nvPr>
            <p:ph type="title"/>
          </p:nvPr>
        </p:nvSpPr>
        <p:spPr/>
        <p:txBody>
          <a:bodyPr/>
          <a:lstStyle/>
          <a:p>
            <a:r>
              <a:rPr lang="es-CL" dirty="0"/>
              <a:t>MARCHA</a:t>
            </a:r>
          </a:p>
        </p:txBody>
      </p:sp>
      <p:sp>
        <p:nvSpPr>
          <p:cNvPr id="3" name="Marcador de contenido 2">
            <a:extLst>
              <a:ext uri="{FF2B5EF4-FFF2-40B4-BE49-F238E27FC236}">
                <a16:creationId xmlns:a16="http://schemas.microsoft.com/office/drawing/2014/main" id="{79CFFFBD-2F05-E91C-C889-141DAA0881C4}"/>
              </a:ext>
            </a:extLst>
          </p:cNvPr>
          <p:cNvSpPr>
            <a:spLocks noGrp="1"/>
          </p:cNvSpPr>
          <p:nvPr>
            <p:ph idx="1"/>
          </p:nvPr>
        </p:nvSpPr>
        <p:spPr/>
        <p:txBody>
          <a:bodyPr>
            <a:normAutofit fontScale="92500"/>
          </a:bodyPr>
          <a:lstStyle/>
          <a:p>
            <a:r>
              <a:rPr lang="es-CL" dirty="0"/>
              <a:t>ANORMALIDADES OBVIAS DE LOCOMOCION </a:t>
            </a:r>
          </a:p>
          <a:p>
            <a:r>
              <a:rPr lang="es-CL" dirty="0"/>
              <a:t>COMPORTAMIENTO ASIMETRICO DE LAS EXTREMIDADES</a:t>
            </a:r>
          </a:p>
          <a:p>
            <a:r>
              <a:rPr lang="es-CL" dirty="0"/>
              <a:t>POSICION DE LA PATELA Y TAT</a:t>
            </a:r>
          </a:p>
          <a:p>
            <a:r>
              <a:rPr lang="es-CL" dirty="0"/>
              <a:t>CONVERGENCIA HACIA DENTRO O AFUERA</a:t>
            </a:r>
          </a:p>
          <a:p>
            <a:r>
              <a:rPr lang="es-CL" dirty="0"/>
              <a:t>ARCO LONGITUDINAL INTERNO</a:t>
            </a:r>
          </a:p>
          <a:p>
            <a:r>
              <a:rPr lang="es-CL" dirty="0"/>
              <a:t>INVERSION DEL RETROPIE Y SUPINACION DEL ANTEPIE EN EL DESPEGUE</a:t>
            </a:r>
          </a:p>
          <a:p>
            <a:r>
              <a:rPr lang="es-CL" dirty="0"/>
              <a:t>POSICION DEL PIE EN RELACION AL SUELO EN MOMENTO DEL APOYO DE TALON</a:t>
            </a:r>
          </a:p>
          <a:p>
            <a:endParaRPr lang="es-CL" dirty="0"/>
          </a:p>
          <a:p>
            <a:endParaRPr lang="es-CL" dirty="0"/>
          </a:p>
          <a:p>
            <a:endParaRPr lang="es-CL" dirty="0"/>
          </a:p>
          <a:p>
            <a:endParaRPr lang="es-CL" dirty="0"/>
          </a:p>
        </p:txBody>
      </p:sp>
      <p:pic>
        <p:nvPicPr>
          <p:cNvPr id="4" name="Audio Recording 16-07-2023 8:02:20 p. m.">
            <a:hlinkClick r:id="" action="ppaction://media"/>
            <a:extLst>
              <a:ext uri="{FF2B5EF4-FFF2-40B4-BE49-F238E27FC236}">
                <a16:creationId xmlns:a16="http://schemas.microsoft.com/office/drawing/2014/main" id="{A2FF5508-3653-5668-1E5D-E038A9508A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3601236712"/>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11845C-C57B-F521-A25B-76660A3905DA}"/>
              </a:ext>
            </a:extLst>
          </p:cNvPr>
          <p:cNvSpPr>
            <a:spLocks noGrp="1"/>
          </p:cNvSpPr>
          <p:nvPr>
            <p:ph type="title"/>
          </p:nvPr>
        </p:nvSpPr>
        <p:spPr/>
        <p:txBody>
          <a:bodyPr/>
          <a:lstStyle/>
          <a:p>
            <a:r>
              <a:rPr lang="es-CL" dirty="0"/>
              <a:t>SECUENCIA DE EXAMEN </a:t>
            </a:r>
          </a:p>
        </p:txBody>
      </p:sp>
      <p:graphicFrame>
        <p:nvGraphicFramePr>
          <p:cNvPr id="4" name="Marcador de contenido 3">
            <a:extLst>
              <a:ext uri="{FF2B5EF4-FFF2-40B4-BE49-F238E27FC236}">
                <a16:creationId xmlns:a16="http://schemas.microsoft.com/office/drawing/2014/main" id="{01B23F1A-20FA-A0A7-77CF-CF718B80E911}"/>
              </a:ext>
            </a:extLst>
          </p:cNvPr>
          <p:cNvGraphicFramePr>
            <a:graphicFrameLocks noGrp="1"/>
          </p:cNvGraphicFramePr>
          <p:nvPr>
            <p:ph idx="1"/>
            <p:extLst>
              <p:ext uri="{D42A27DB-BD31-4B8C-83A1-F6EECF244321}">
                <p14:modId xmlns:p14="http://schemas.microsoft.com/office/powerpoint/2010/main" val="1807078264"/>
              </p:ext>
            </p:extLst>
          </p:nvPr>
        </p:nvGraphicFramePr>
        <p:xfrm>
          <a:off x="1204332" y="2230244"/>
          <a:ext cx="10428868" cy="43266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16-07-2023 7:31:13 p. m.">
            <a:hlinkClick r:id="" action="ppaction://media"/>
            <a:extLst>
              <a:ext uri="{FF2B5EF4-FFF2-40B4-BE49-F238E27FC236}">
                <a16:creationId xmlns:a16="http://schemas.microsoft.com/office/drawing/2014/main" id="{2314114A-F9AD-745B-9A9B-F1A76F39D5E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20400" y="5975626"/>
            <a:ext cx="812800" cy="812800"/>
          </a:xfrm>
          <a:prstGeom prst="rect">
            <a:avLst/>
          </a:prstGeom>
        </p:spPr>
      </p:pic>
    </p:spTree>
    <p:extLst>
      <p:ext uri="{BB962C8B-B14F-4D97-AF65-F5344CB8AC3E}">
        <p14:creationId xmlns:p14="http://schemas.microsoft.com/office/powerpoint/2010/main" val="1812614789"/>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1BAC6-1A39-931E-87C6-0BCA707D35DA}"/>
              </a:ext>
            </a:extLst>
          </p:cNvPr>
          <p:cNvSpPr>
            <a:spLocks noGrp="1"/>
          </p:cNvSpPr>
          <p:nvPr>
            <p:ph type="title"/>
          </p:nvPr>
        </p:nvSpPr>
        <p:spPr/>
        <p:txBody>
          <a:bodyPr/>
          <a:lstStyle/>
          <a:p>
            <a:r>
              <a:rPr lang="es-CL" dirty="0"/>
              <a:t>EXAMEN DEL CALZADO</a:t>
            </a:r>
          </a:p>
        </p:txBody>
      </p:sp>
      <p:sp>
        <p:nvSpPr>
          <p:cNvPr id="3" name="Marcador de contenido 2">
            <a:extLst>
              <a:ext uri="{FF2B5EF4-FFF2-40B4-BE49-F238E27FC236}">
                <a16:creationId xmlns:a16="http://schemas.microsoft.com/office/drawing/2014/main" id="{79CFFFBD-2F05-E91C-C889-141DAA0881C4}"/>
              </a:ext>
            </a:extLst>
          </p:cNvPr>
          <p:cNvSpPr>
            <a:spLocks noGrp="1"/>
          </p:cNvSpPr>
          <p:nvPr>
            <p:ph idx="1"/>
          </p:nvPr>
        </p:nvSpPr>
        <p:spPr/>
        <p:txBody>
          <a:bodyPr/>
          <a:lstStyle/>
          <a:p>
            <a:r>
              <a:rPr lang="es-CL" dirty="0"/>
              <a:t>DESGASTE DESDE EL TALON A LA PUNTA</a:t>
            </a:r>
          </a:p>
          <a:p>
            <a:r>
              <a:rPr lang="es-CL" dirty="0"/>
              <a:t>PRESENCIA DE DISPOSITIVOS DE APOYO O CORRECCIONES</a:t>
            </a:r>
          </a:p>
          <a:p>
            <a:r>
              <a:rPr lang="es-CL" dirty="0"/>
              <a:t>OBLICUIDAD DEL ANGULO DEL PLIEGUE EN LA PUNTA </a:t>
            </a:r>
          </a:p>
          <a:p>
            <a:r>
              <a:rPr lang="es-CL" dirty="0"/>
              <a:t>IMPRESIÓN QUE DEJA EL ANTEPIE EN LA PLANTILLA</a:t>
            </a:r>
          </a:p>
          <a:p>
            <a:r>
              <a:rPr lang="es-CL" dirty="0"/>
              <a:t>PRESENCIA O AUSENCIA DE DESGASTE CIRCULAR EN LA SUELA</a:t>
            </a:r>
          </a:p>
          <a:p>
            <a:r>
              <a:rPr lang="es-CL" dirty="0"/>
              <a:t>FORMA DEL ZAPATO COMPARADO CON LA FORMA DEL PIE</a:t>
            </a:r>
          </a:p>
          <a:p>
            <a:endParaRPr lang="es-CL" dirty="0"/>
          </a:p>
        </p:txBody>
      </p:sp>
      <p:pic>
        <p:nvPicPr>
          <p:cNvPr id="4" name="Audio Recording 16-07-2023 8:04:09 p. m.">
            <a:hlinkClick r:id="" action="ppaction://media"/>
            <a:extLst>
              <a:ext uri="{FF2B5EF4-FFF2-40B4-BE49-F238E27FC236}">
                <a16:creationId xmlns:a16="http://schemas.microsoft.com/office/drawing/2014/main" id="{A61E5645-2D54-4AF5-958F-B2607E3396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2285" y="5859930"/>
            <a:ext cx="812800" cy="812800"/>
          </a:xfrm>
          <a:prstGeom prst="rect">
            <a:avLst/>
          </a:prstGeom>
        </p:spPr>
      </p:pic>
    </p:spTree>
    <p:extLst>
      <p:ext uri="{BB962C8B-B14F-4D97-AF65-F5344CB8AC3E}">
        <p14:creationId xmlns:p14="http://schemas.microsoft.com/office/powerpoint/2010/main" val="2895437427"/>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1BAC6-1A39-931E-87C6-0BCA707D35DA}"/>
              </a:ext>
            </a:extLst>
          </p:cNvPr>
          <p:cNvSpPr>
            <a:spLocks noGrp="1"/>
          </p:cNvSpPr>
          <p:nvPr>
            <p:ph type="title"/>
          </p:nvPr>
        </p:nvSpPr>
        <p:spPr/>
        <p:txBody>
          <a:bodyPr/>
          <a:lstStyle/>
          <a:p>
            <a:r>
              <a:rPr lang="es-CL" dirty="0"/>
              <a:t>CONCLUSION</a:t>
            </a:r>
          </a:p>
        </p:txBody>
      </p:sp>
      <p:sp>
        <p:nvSpPr>
          <p:cNvPr id="3" name="Marcador de contenido 2">
            <a:extLst>
              <a:ext uri="{FF2B5EF4-FFF2-40B4-BE49-F238E27FC236}">
                <a16:creationId xmlns:a16="http://schemas.microsoft.com/office/drawing/2014/main" id="{79CFFFBD-2F05-E91C-C889-141DAA0881C4}"/>
              </a:ext>
            </a:extLst>
          </p:cNvPr>
          <p:cNvSpPr>
            <a:spLocks noGrp="1"/>
          </p:cNvSpPr>
          <p:nvPr>
            <p:ph idx="1"/>
          </p:nvPr>
        </p:nvSpPr>
        <p:spPr/>
        <p:txBody>
          <a:bodyPr/>
          <a:lstStyle/>
          <a:p>
            <a:r>
              <a:rPr lang="es-CL" dirty="0"/>
              <a:t>HACER UN EXAMEN FISICO RUTINARIO</a:t>
            </a:r>
          </a:p>
          <a:p>
            <a:r>
              <a:rPr lang="es-CL" dirty="0"/>
              <a:t>EVALUAR AL PACIENTE DE PIE, SENTADO Y DURANTE LA MARCHA</a:t>
            </a:r>
          </a:p>
          <a:p>
            <a:r>
              <a:rPr lang="es-CL" dirty="0"/>
              <a:t>EVENTUAL POSICIONES ESPECIALES (PRONO)</a:t>
            </a:r>
          </a:p>
          <a:p>
            <a:r>
              <a:rPr lang="es-CL" dirty="0"/>
              <a:t>MANIOBRAS ESPECIALES</a:t>
            </a:r>
          </a:p>
          <a:p>
            <a:r>
              <a:rPr lang="es-CL" dirty="0"/>
              <a:t>FUERZA MUSCULAR</a:t>
            </a:r>
          </a:p>
          <a:p>
            <a:r>
              <a:rPr lang="es-CL" dirty="0"/>
              <a:t>EXAMEN DEL CALZADO</a:t>
            </a:r>
          </a:p>
          <a:p>
            <a:endParaRPr lang="es-CL" dirty="0"/>
          </a:p>
        </p:txBody>
      </p:sp>
      <p:pic>
        <p:nvPicPr>
          <p:cNvPr id="4" name="Audio Recording 16-07-2023 8:04:52 p. m.">
            <a:hlinkClick r:id="" action="ppaction://media"/>
            <a:extLst>
              <a:ext uri="{FF2B5EF4-FFF2-40B4-BE49-F238E27FC236}">
                <a16:creationId xmlns:a16="http://schemas.microsoft.com/office/drawing/2014/main" id="{8B6FFFE0-77CD-C5AE-F46B-E6E6139232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2285" y="6010837"/>
            <a:ext cx="812800" cy="812800"/>
          </a:xfrm>
          <a:prstGeom prst="rect">
            <a:avLst/>
          </a:prstGeom>
        </p:spPr>
      </p:pic>
    </p:spTree>
    <p:extLst>
      <p:ext uri="{BB962C8B-B14F-4D97-AF65-F5344CB8AC3E}">
        <p14:creationId xmlns:p14="http://schemas.microsoft.com/office/powerpoint/2010/main" val="1080551217"/>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76BBB3-7FC6-6F0A-9865-00B9AE4D88D7}"/>
              </a:ext>
            </a:extLst>
          </p:cNvPr>
          <p:cNvSpPr>
            <a:spLocks noGrp="1"/>
          </p:cNvSpPr>
          <p:nvPr>
            <p:ph type="title"/>
          </p:nvPr>
        </p:nvSpPr>
        <p:spPr/>
        <p:txBody>
          <a:bodyPr/>
          <a:lstStyle/>
          <a:p>
            <a:r>
              <a:rPr lang="es-CL" dirty="0"/>
              <a:t>ANATOMIA TOPOGRAFICA  </a:t>
            </a:r>
          </a:p>
        </p:txBody>
      </p:sp>
      <p:sp>
        <p:nvSpPr>
          <p:cNvPr id="3" name="Marcador de contenido 2">
            <a:extLst>
              <a:ext uri="{FF2B5EF4-FFF2-40B4-BE49-F238E27FC236}">
                <a16:creationId xmlns:a16="http://schemas.microsoft.com/office/drawing/2014/main" id="{D20A556B-1AA5-2B8A-0086-BAB91D5F96D1}"/>
              </a:ext>
            </a:extLst>
          </p:cNvPr>
          <p:cNvSpPr>
            <a:spLocks noGrp="1"/>
          </p:cNvSpPr>
          <p:nvPr>
            <p:ph idx="1"/>
          </p:nvPr>
        </p:nvSpPr>
        <p:spPr>
          <a:xfrm>
            <a:off x="2444904" y="2274849"/>
            <a:ext cx="10147301" cy="3991481"/>
          </a:xfrm>
        </p:spPr>
        <p:txBody>
          <a:bodyPr/>
          <a:lstStyle/>
          <a:p>
            <a:pPr marL="0" indent="0">
              <a:buNone/>
            </a:pPr>
            <a:r>
              <a:rPr lang="es-CL" dirty="0"/>
              <a:t>DIVIDIRLA POR SECTORES</a:t>
            </a:r>
          </a:p>
          <a:p>
            <a:r>
              <a:rPr lang="es-CL" dirty="0"/>
              <a:t>TOBILLO Y RETOPIE</a:t>
            </a:r>
          </a:p>
          <a:p>
            <a:pPr lvl="1"/>
            <a:r>
              <a:rPr lang="es-CL" dirty="0"/>
              <a:t>LATERAL</a:t>
            </a:r>
          </a:p>
          <a:p>
            <a:pPr lvl="1"/>
            <a:r>
              <a:rPr lang="es-CL" dirty="0"/>
              <a:t>MEDIAL</a:t>
            </a:r>
          </a:p>
          <a:p>
            <a:pPr lvl="1"/>
            <a:r>
              <a:rPr lang="es-CL" dirty="0"/>
              <a:t>POSTERIOR </a:t>
            </a:r>
          </a:p>
          <a:p>
            <a:pPr lvl="1"/>
            <a:r>
              <a:rPr lang="es-CL" dirty="0"/>
              <a:t>ANTERIOR</a:t>
            </a:r>
          </a:p>
          <a:p>
            <a:pPr lvl="1"/>
            <a:r>
              <a:rPr lang="es-CL" dirty="0"/>
              <a:t>PLANTAR</a:t>
            </a:r>
          </a:p>
          <a:p>
            <a:r>
              <a:rPr lang="es-CL" dirty="0"/>
              <a:t>MEDIOPIE</a:t>
            </a:r>
          </a:p>
          <a:p>
            <a:r>
              <a:rPr lang="es-CL" dirty="0"/>
              <a:t>ANTEPIE</a:t>
            </a:r>
          </a:p>
        </p:txBody>
      </p:sp>
      <p:pic>
        <p:nvPicPr>
          <p:cNvPr id="2050" name="Picture 2" descr="Meme Ancient Aliens - Vayamos por partes JACK EL DESTRIPADOR - 263823">
            <a:extLst>
              <a:ext uri="{FF2B5EF4-FFF2-40B4-BE49-F238E27FC236}">
                <a16:creationId xmlns:a16="http://schemas.microsoft.com/office/drawing/2014/main" id="{CE577AD2-0DA1-2167-CF52-A7DF977284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1980" y="2250961"/>
            <a:ext cx="4015369" cy="401536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16-07-2023 7:33:24 p. m.">
            <a:hlinkClick r:id="" action="ppaction://media"/>
            <a:extLst>
              <a:ext uri="{FF2B5EF4-FFF2-40B4-BE49-F238E27FC236}">
                <a16:creationId xmlns:a16="http://schemas.microsoft.com/office/drawing/2014/main" id="{1688EFF0-03BE-5EA2-FCF0-0E2EE5CABD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4807" y="5859930"/>
            <a:ext cx="812800" cy="812800"/>
          </a:xfrm>
          <a:prstGeom prst="rect">
            <a:avLst/>
          </a:prstGeom>
        </p:spPr>
      </p:pic>
    </p:spTree>
    <p:extLst>
      <p:ext uri="{BB962C8B-B14F-4D97-AF65-F5344CB8AC3E}">
        <p14:creationId xmlns:p14="http://schemas.microsoft.com/office/powerpoint/2010/main" val="4215512391"/>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1BAC6-1A39-931E-87C6-0BCA707D35DA}"/>
              </a:ext>
            </a:extLst>
          </p:cNvPr>
          <p:cNvSpPr>
            <a:spLocks noGrp="1"/>
          </p:cNvSpPr>
          <p:nvPr>
            <p:ph type="title"/>
          </p:nvPr>
        </p:nvSpPr>
        <p:spPr/>
        <p:txBody>
          <a:bodyPr/>
          <a:lstStyle/>
          <a:p>
            <a:r>
              <a:rPr lang="es-CL" dirty="0"/>
              <a:t>TOBILLO – REGION LATERAL</a:t>
            </a:r>
          </a:p>
        </p:txBody>
      </p:sp>
      <p:sp>
        <p:nvSpPr>
          <p:cNvPr id="3" name="Marcador de contenido 2">
            <a:extLst>
              <a:ext uri="{FF2B5EF4-FFF2-40B4-BE49-F238E27FC236}">
                <a16:creationId xmlns:a16="http://schemas.microsoft.com/office/drawing/2014/main" id="{79CFFFBD-2F05-E91C-C889-141DAA0881C4}"/>
              </a:ext>
            </a:extLst>
          </p:cNvPr>
          <p:cNvSpPr>
            <a:spLocks noGrp="1"/>
          </p:cNvSpPr>
          <p:nvPr>
            <p:ph idx="1"/>
          </p:nvPr>
        </p:nvSpPr>
        <p:spPr>
          <a:xfrm>
            <a:off x="7007611" y="2395901"/>
            <a:ext cx="4877474" cy="4092229"/>
          </a:xfrm>
        </p:spPr>
        <p:txBody>
          <a:bodyPr>
            <a:normAutofit/>
          </a:bodyPr>
          <a:lstStyle/>
          <a:p>
            <a:pPr marL="0" indent="0">
              <a:lnSpc>
                <a:spcPts val="200"/>
              </a:lnSpc>
              <a:buNone/>
            </a:pPr>
            <a:r>
              <a:rPr lang="es-CL" dirty="0"/>
              <a:t>A- TIP DE LA FIBULA</a:t>
            </a:r>
          </a:p>
          <a:p>
            <a:pPr marL="0" indent="0">
              <a:lnSpc>
                <a:spcPts val="200"/>
              </a:lnSpc>
              <a:buNone/>
            </a:pPr>
            <a:r>
              <a:rPr lang="es-CL" dirty="0"/>
              <a:t>B- </a:t>
            </a:r>
            <a:r>
              <a:rPr lang="es-ES" dirty="0"/>
              <a:t> FIBULA</a:t>
            </a:r>
          </a:p>
          <a:p>
            <a:pPr marL="0" indent="0">
              <a:lnSpc>
                <a:spcPts val="200"/>
              </a:lnSpc>
              <a:buNone/>
            </a:pPr>
            <a:r>
              <a:rPr lang="es-ES" dirty="0"/>
              <a:t>C- GOTERA ANTEROLATERAL</a:t>
            </a:r>
          </a:p>
          <a:p>
            <a:pPr marL="0" indent="0">
              <a:lnSpc>
                <a:spcPts val="200"/>
              </a:lnSpc>
              <a:buNone/>
            </a:pPr>
            <a:r>
              <a:rPr lang="es-ES" dirty="0"/>
              <a:t>D- SINDEMOSIS DISTAL </a:t>
            </a:r>
          </a:p>
          <a:p>
            <a:pPr marL="0" indent="0">
              <a:lnSpc>
                <a:spcPts val="200"/>
              </a:lnSpc>
              <a:buNone/>
            </a:pPr>
            <a:r>
              <a:rPr lang="es-ES" dirty="0"/>
              <a:t>E- PARED LATERAL DEL CALCANEO</a:t>
            </a:r>
          </a:p>
          <a:p>
            <a:pPr marL="0" indent="0">
              <a:lnSpc>
                <a:spcPts val="200"/>
              </a:lnSpc>
              <a:buNone/>
            </a:pPr>
            <a:r>
              <a:rPr lang="es-ES" dirty="0"/>
              <a:t>F- TUBERCULO PERONEO </a:t>
            </a:r>
          </a:p>
          <a:p>
            <a:pPr marL="0" indent="0">
              <a:lnSpc>
                <a:spcPts val="200"/>
              </a:lnSpc>
              <a:buNone/>
            </a:pPr>
            <a:r>
              <a:rPr lang="es-ES" dirty="0"/>
              <a:t>G- SENO DEL TARSO </a:t>
            </a:r>
          </a:p>
          <a:p>
            <a:pPr marL="0" indent="0">
              <a:lnSpc>
                <a:spcPts val="200"/>
              </a:lnSpc>
              <a:buNone/>
            </a:pPr>
            <a:r>
              <a:rPr lang="es-ES" dirty="0"/>
              <a:t>H- PROCESO LATERAL DEL TALO, </a:t>
            </a:r>
          </a:p>
          <a:p>
            <a:pPr marL="0" indent="0">
              <a:lnSpc>
                <a:spcPts val="200"/>
              </a:lnSpc>
              <a:buNone/>
            </a:pPr>
            <a:r>
              <a:rPr lang="es-ES" dirty="0"/>
              <a:t>I- TENDONES PERONEOS</a:t>
            </a:r>
          </a:p>
          <a:p>
            <a:pPr marL="0" indent="0">
              <a:lnSpc>
                <a:spcPts val="200"/>
              </a:lnSpc>
              <a:buNone/>
            </a:pPr>
            <a:r>
              <a:rPr lang="es-ES" dirty="0"/>
              <a:t>J- RETINACULO PERONEOSUPERIOR</a:t>
            </a:r>
          </a:p>
          <a:p>
            <a:pPr marL="0" indent="0">
              <a:lnSpc>
                <a:spcPts val="200"/>
              </a:lnSpc>
              <a:buNone/>
            </a:pPr>
            <a:r>
              <a:rPr lang="es-ES" dirty="0"/>
              <a:t>K-  LIGAMENTO FIBULOCALCANEO</a:t>
            </a:r>
          </a:p>
          <a:p>
            <a:pPr marL="0" indent="0">
              <a:lnSpc>
                <a:spcPts val="200"/>
              </a:lnSpc>
              <a:buNone/>
            </a:pPr>
            <a:r>
              <a:rPr lang="es-ES" dirty="0"/>
              <a:t>L- LIGAMENTO FIBULOTALAR ANT</a:t>
            </a:r>
          </a:p>
          <a:p>
            <a:pPr marL="0" indent="0">
              <a:lnSpc>
                <a:spcPts val="200"/>
              </a:lnSpc>
              <a:buNone/>
            </a:pPr>
            <a:r>
              <a:rPr lang="es-ES" dirty="0"/>
              <a:t>M- MUSC. DIGITURIUM BREVIS</a:t>
            </a:r>
          </a:p>
          <a:p>
            <a:pPr marL="0" indent="0">
              <a:lnSpc>
                <a:spcPts val="200"/>
              </a:lnSpc>
              <a:buNone/>
            </a:pPr>
            <a:r>
              <a:rPr lang="es-ES" dirty="0"/>
              <a:t>N- NERVIO SURAL</a:t>
            </a:r>
          </a:p>
        </p:txBody>
      </p:sp>
      <p:pic>
        <p:nvPicPr>
          <p:cNvPr id="3073" name="Picture 1" descr="page59image62454192">
            <a:extLst>
              <a:ext uri="{FF2B5EF4-FFF2-40B4-BE49-F238E27FC236}">
                <a16:creationId xmlns:a16="http://schemas.microsoft.com/office/drawing/2014/main" id="{9656B56C-4070-A049-F4D8-B9A5A6548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639" y="2164144"/>
            <a:ext cx="5985103" cy="392254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16-07-2023 7:35:35 p. m.">
            <a:hlinkClick r:id="" action="ppaction://media"/>
            <a:extLst>
              <a:ext uri="{FF2B5EF4-FFF2-40B4-BE49-F238E27FC236}">
                <a16:creationId xmlns:a16="http://schemas.microsoft.com/office/drawing/2014/main" id="{8F289D66-8DD4-2F35-7153-C8426B3361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5781" y="5585057"/>
            <a:ext cx="812800" cy="812800"/>
          </a:xfrm>
          <a:prstGeom prst="rect">
            <a:avLst/>
          </a:prstGeom>
        </p:spPr>
      </p:pic>
    </p:spTree>
    <p:extLst>
      <p:ext uri="{BB962C8B-B14F-4D97-AF65-F5344CB8AC3E}">
        <p14:creationId xmlns:p14="http://schemas.microsoft.com/office/powerpoint/2010/main" val="3648672079"/>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1BAC6-1A39-931E-87C6-0BCA707D35DA}"/>
              </a:ext>
            </a:extLst>
          </p:cNvPr>
          <p:cNvSpPr>
            <a:spLocks noGrp="1"/>
          </p:cNvSpPr>
          <p:nvPr>
            <p:ph type="title"/>
          </p:nvPr>
        </p:nvSpPr>
        <p:spPr/>
        <p:txBody>
          <a:bodyPr/>
          <a:lstStyle/>
          <a:p>
            <a:r>
              <a:rPr lang="es-CL" dirty="0"/>
              <a:t>TOBILLO – REGION MEDIAL</a:t>
            </a:r>
          </a:p>
        </p:txBody>
      </p:sp>
      <p:sp>
        <p:nvSpPr>
          <p:cNvPr id="3" name="Marcador de contenido 2">
            <a:extLst>
              <a:ext uri="{FF2B5EF4-FFF2-40B4-BE49-F238E27FC236}">
                <a16:creationId xmlns:a16="http://schemas.microsoft.com/office/drawing/2014/main" id="{79CFFFBD-2F05-E91C-C889-141DAA0881C4}"/>
              </a:ext>
            </a:extLst>
          </p:cNvPr>
          <p:cNvSpPr>
            <a:spLocks noGrp="1"/>
          </p:cNvSpPr>
          <p:nvPr>
            <p:ph idx="1"/>
          </p:nvPr>
        </p:nvSpPr>
        <p:spPr>
          <a:xfrm>
            <a:off x="7136780" y="2696124"/>
            <a:ext cx="4496420" cy="3670767"/>
          </a:xfrm>
        </p:spPr>
        <p:txBody>
          <a:bodyPr>
            <a:normAutofit/>
          </a:bodyPr>
          <a:lstStyle/>
          <a:p>
            <a:pPr marL="0" indent="0">
              <a:lnSpc>
                <a:spcPts val="800"/>
              </a:lnSpc>
              <a:buNone/>
            </a:pPr>
            <a:r>
              <a:rPr lang="es-ES" dirty="0"/>
              <a:t>A- TIP DEL MALEOLO MEDIAL</a:t>
            </a:r>
          </a:p>
          <a:p>
            <a:pPr marL="0" indent="0">
              <a:lnSpc>
                <a:spcPts val="800"/>
              </a:lnSpc>
              <a:buNone/>
            </a:pPr>
            <a:r>
              <a:rPr lang="es-ES" dirty="0"/>
              <a:t>B- LINEA ARTICULAR TIBIOTALAR</a:t>
            </a:r>
          </a:p>
          <a:p>
            <a:pPr marL="0" indent="0">
              <a:lnSpc>
                <a:spcPts val="800"/>
              </a:lnSpc>
              <a:buNone/>
            </a:pPr>
            <a:r>
              <a:rPr lang="es-ES" dirty="0"/>
              <a:t>C- NAVICULAR</a:t>
            </a:r>
          </a:p>
          <a:p>
            <a:pPr marL="0" indent="0">
              <a:lnSpc>
                <a:spcPts val="800"/>
              </a:lnSpc>
              <a:buNone/>
            </a:pPr>
            <a:r>
              <a:rPr lang="es-ES" dirty="0"/>
              <a:t>D- CABEZA DEL TALO</a:t>
            </a:r>
          </a:p>
          <a:p>
            <a:pPr marL="0" indent="0">
              <a:lnSpc>
                <a:spcPts val="800"/>
              </a:lnSpc>
              <a:buNone/>
            </a:pPr>
            <a:r>
              <a:rPr lang="es-ES" dirty="0"/>
              <a:t>E- SUSTENTACULUM</a:t>
            </a:r>
          </a:p>
          <a:p>
            <a:pPr marL="0" indent="0">
              <a:lnSpc>
                <a:spcPts val="800"/>
              </a:lnSpc>
              <a:buNone/>
            </a:pPr>
            <a:r>
              <a:rPr lang="es-ES" dirty="0"/>
              <a:t>F-  LIG DELTOIDEO SUPERFICIAL</a:t>
            </a:r>
          </a:p>
          <a:p>
            <a:pPr marL="0" indent="0">
              <a:lnSpc>
                <a:spcPts val="800"/>
              </a:lnSpc>
              <a:buNone/>
            </a:pPr>
            <a:r>
              <a:rPr lang="es-ES" dirty="0"/>
              <a:t>G- TENDON TIBIAL POSTERIOR</a:t>
            </a:r>
          </a:p>
          <a:p>
            <a:pPr marL="0" indent="0">
              <a:lnSpc>
                <a:spcPts val="800"/>
              </a:lnSpc>
              <a:buNone/>
            </a:pPr>
            <a:r>
              <a:rPr lang="es-ES" dirty="0"/>
              <a:t>H- FDL</a:t>
            </a:r>
          </a:p>
          <a:p>
            <a:pPr marL="0" indent="0">
              <a:lnSpc>
                <a:spcPts val="800"/>
              </a:lnSpc>
              <a:buNone/>
            </a:pPr>
            <a:r>
              <a:rPr lang="es-ES" dirty="0"/>
              <a:t>I- FHL</a:t>
            </a:r>
          </a:p>
          <a:p>
            <a:pPr marL="0" indent="0">
              <a:lnSpc>
                <a:spcPts val="800"/>
              </a:lnSpc>
              <a:buNone/>
            </a:pPr>
            <a:r>
              <a:rPr lang="es-ES" dirty="0"/>
              <a:t>J- PULSO ARTERIA TIBIAL POSTERIOR</a:t>
            </a:r>
            <a:endParaRPr lang="es-CL" dirty="0"/>
          </a:p>
        </p:txBody>
      </p:sp>
      <p:pic>
        <p:nvPicPr>
          <p:cNvPr id="4097" name="Picture 1" descr="page60image62581936">
            <a:extLst>
              <a:ext uri="{FF2B5EF4-FFF2-40B4-BE49-F238E27FC236}">
                <a16:creationId xmlns:a16="http://schemas.microsoft.com/office/drawing/2014/main" id="{D4D0A102-2B94-E61D-907A-CFC042F62D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0" y="2495001"/>
            <a:ext cx="6229526" cy="387189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16-07-2023 7:36:59 p. m.">
            <a:hlinkClick r:id="" action="ppaction://media"/>
            <a:extLst>
              <a:ext uri="{FF2B5EF4-FFF2-40B4-BE49-F238E27FC236}">
                <a16:creationId xmlns:a16="http://schemas.microsoft.com/office/drawing/2014/main" id="{4B26DFDE-BDB5-3E09-638B-19E43466B6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2922" y="5935870"/>
            <a:ext cx="812800" cy="812800"/>
          </a:xfrm>
          <a:prstGeom prst="rect">
            <a:avLst/>
          </a:prstGeom>
        </p:spPr>
      </p:pic>
    </p:spTree>
    <p:extLst>
      <p:ext uri="{BB962C8B-B14F-4D97-AF65-F5344CB8AC3E}">
        <p14:creationId xmlns:p14="http://schemas.microsoft.com/office/powerpoint/2010/main" val="1788847144"/>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4739B8-04F0-82B0-666D-873F4D6C5ABC}"/>
              </a:ext>
            </a:extLst>
          </p:cNvPr>
          <p:cNvSpPr>
            <a:spLocks noGrp="1"/>
          </p:cNvSpPr>
          <p:nvPr>
            <p:ph type="title"/>
          </p:nvPr>
        </p:nvSpPr>
        <p:spPr/>
        <p:txBody>
          <a:bodyPr/>
          <a:lstStyle/>
          <a:p>
            <a:r>
              <a:rPr lang="es-CL" dirty="0"/>
              <a:t>TOBILLO – REGION POSTERIOR</a:t>
            </a:r>
          </a:p>
        </p:txBody>
      </p:sp>
      <p:sp>
        <p:nvSpPr>
          <p:cNvPr id="3" name="Marcador de contenido 2">
            <a:extLst>
              <a:ext uri="{FF2B5EF4-FFF2-40B4-BE49-F238E27FC236}">
                <a16:creationId xmlns:a16="http://schemas.microsoft.com/office/drawing/2014/main" id="{CC65123E-BD93-97C8-55B0-7F693D1C8DBD}"/>
              </a:ext>
            </a:extLst>
          </p:cNvPr>
          <p:cNvSpPr>
            <a:spLocks noGrp="1"/>
          </p:cNvSpPr>
          <p:nvPr>
            <p:ph idx="1"/>
          </p:nvPr>
        </p:nvSpPr>
        <p:spPr>
          <a:xfrm>
            <a:off x="6579218" y="2595563"/>
            <a:ext cx="4282070" cy="3670767"/>
          </a:xfrm>
        </p:spPr>
        <p:txBody>
          <a:bodyPr>
            <a:normAutofit/>
          </a:bodyPr>
          <a:lstStyle/>
          <a:p>
            <a:pPr marL="0" indent="0">
              <a:buNone/>
            </a:pPr>
            <a:r>
              <a:rPr lang="es-CL" sz="2400" dirty="0"/>
              <a:t>A- TENDON DE AQUILES</a:t>
            </a:r>
          </a:p>
          <a:p>
            <a:pPr marL="0" indent="0">
              <a:buNone/>
            </a:pPr>
            <a:r>
              <a:rPr lang="es-CL" sz="2400" dirty="0">
                <a:effectLst/>
              </a:rPr>
              <a:t>B-  INSERCION DEL AQUILES EN CALCANEO</a:t>
            </a:r>
          </a:p>
          <a:p>
            <a:pPr marL="0" indent="0">
              <a:buNone/>
            </a:pPr>
            <a:r>
              <a:rPr lang="es-CL" sz="2400" dirty="0"/>
              <a:t>C- ESPACIO RETROCALCANEO</a:t>
            </a:r>
          </a:p>
          <a:p>
            <a:pPr marL="0" indent="0">
              <a:buNone/>
            </a:pPr>
            <a:r>
              <a:rPr lang="es-CL" sz="2400" dirty="0">
                <a:effectLst/>
              </a:rPr>
              <a:t>D- TENDONES PERONEO</a:t>
            </a:r>
            <a:r>
              <a:rPr lang="es-CL" sz="2400" dirty="0"/>
              <a:t>S</a:t>
            </a:r>
          </a:p>
          <a:p>
            <a:pPr marL="0" indent="0">
              <a:buNone/>
            </a:pPr>
            <a:r>
              <a:rPr lang="es-CL" sz="2400" dirty="0">
                <a:effectLst/>
              </a:rPr>
              <a:t>E- FHL</a:t>
            </a:r>
            <a:endParaRPr lang="es-CL" sz="2400" dirty="0"/>
          </a:p>
        </p:txBody>
      </p:sp>
      <p:pic>
        <p:nvPicPr>
          <p:cNvPr id="5121" name="Picture 1" descr="page62image62391104">
            <a:extLst>
              <a:ext uri="{FF2B5EF4-FFF2-40B4-BE49-F238E27FC236}">
                <a16:creationId xmlns:a16="http://schemas.microsoft.com/office/drawing/2014/main" id="{2B067094-CC88-A1FB-A206-0B273EEE8D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6963" y="2066563"/>
            <a:ext cx="3722528" cy="469486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16-07-2023 7:37:32 p. m.">
            <a:hlinkClick r:id="" action="ppaction://media"/>
            <a:extLst>
              <a:ext uri="{FF2B5EF4-FFF2-40B4-BE49-F238E27FC236}">
                <a16:creationId xmlns:a16="http://schemas.microsoft.com/office/drawing/2014/main" id="{2D842CBB-B072-B7C5-195C-857B90F463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294" y="5734144"/>
            <a:ext cx="812800" cy="812800"/>
          </a:xfrm>
          <a:prstGeom prst="rect">
            <a:avLst/>
          </a:prstGeom>
        </p:spPr>
      </p:pic>
    </p:spTree>
    <p:extLst>
      <p:ext uri="{BB962C8B-B14F-4D97-AF65-F5344CB8AC3E}">
        <p14:creationId xmlns:p14="http://schemas.microsoft.com/office/powerpoint/2010/main" val="1163931066"/>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A7F455-2ED8-AD0C-8990-EB9ECA552C3B}"/>
              </a:ext>
            </a:extLst>
          </p:cNvPr>
          <p:cNvSpPr>
            <a:spLocks noGrp="1"/>
          </p:cNvSpPr>
          <p:nvPr>
            <p:ph type="title"/>
          </p:nvPr>
        </p:nvSpPr>
        <p:spPr/>
        <p:txBody>
          <a:bodyPr/>
          <a:lstStyle/>
          <a:p>
            <a:r>
              <a:rPr lang="es-CL" dirty="0"/>
              <a:t>TOBILLO – REGION ANTERIOR</a:t>
            </a:r>
          </a:p>
        </p:txBody>
      </p:sp>
      <p:sp>
        <p:nvSpPr>
          <p:cNvPr id="3" name="Marcador de contenido 2">
            <a:extLst>
              <a:ext uri="{FF2B5EF4-FFF2-40B4-BE49-F238E27FC236}">
                <a16:creationId xmlns:a16="http://schemas.microsoft.com/office/drawing/2014/main" id="{86F7A5FF-F0F5-722A-A18A-34946D78BD6F}"/>
              </a:ext>
            </a:extLst>
          </p:cNvPr>
          <p:cNvSpPr>
            <a:spLocks noGrp="1"/>
          </p:cNvSpPr>
          <p:nvPr>
            <p:ph idx="1"/>
          </p:nvPr>
        </p:nvSpPr>
        <p:spPr>
          <a:xfrm>
            <a:off x="6096000" y="2497873"/>
            <a:ext cx="4988311" cy="3992137"/>
          </a:xfrm>
        </p:spPr>
        <p:txBody>
          <a:bodyPr>
            <a:normAutofit fontScale="92500"/>
          </a:bodyPr>
          <a:lstStyle/>
          <a:p>
            <a:pPr marL="0" indent="0">
              <a:buNone/>
            </a:pPr>
            <a:r>
              <a:rPr lang="es-CL" sz="2400" i="1" dirty="0">
                <a:effectLst/>
              </a:rPr>
              <a:t>A- TENDON TIBIAL ANTERIOR</a:t>
            </a:r>
          </a:p>
          <a:p>
            <a:pPr marL="0" indent="0">
              <a:buNone/>
            </a:pPr>
            <a:r>
              <a:rPr lang="es-CL" sz="2400" i="1" dirty="0"/>
              <a:t>B- LINEA ARTICULAR TIBIOTALAR ANTERIOR</a:t>
            </a:r>
          </a:p>
          <a:p>
            <a:pPr marL="0" indent="0">
              <a:buNone/>
            </a:pPr>
            <a:r>
              <a:rPr lang="es-CL" sz="2400" i="1" dirty="0">
                <a:effectLst/>
              </a:rPr>
              <a:t>C- NERVIO PERONEO SUPERFICIAL</a:t>
            </a:r>
          </a:p>
          <a:p>
            <a:pPr marL="0" indent="0">
              <a:buNone/>
            </a:pPr>
            <a:r>
              <a:rPr lang="es-CL" sz="2400" i="1" dirty="0"/>
              <a:t>D- EHL</a:t>
            </a:r>
          </a:p>
          <a:p>
            <a:pPr marL="0" indent="0">
              <a:buNone/>
            </a:pPr>
            <a:r>
              <a:rPr lang="es-CL" sz="2400" i="1" dirty="0">
                <a:effectLst/>
              </a:rPr>
              <a:t>E- EDL</a:t>
            </a:r>
          </a:p>
          <a:p>
            <a:pPr marL="0" indent="0">
              <a:buNone/>
            </a:pPr>
            <a:r>
              <a:rPr lang="es-CL" sz="2400" i="1" dirty="0">
                <a:effectLst/>
              </a:rPr>
              <a:t>F- PERONEUS TERTIUS</a:t>
            </a:r>
          </a:p>
          <a:p>
            <a:pPr marL="0" indent="0">
              <a:buNone/>
            </a:pPr>
            <a:endParaRPr lang="es-CL" dirty="0"/>
          </a:p>
        </p:txBody>
      </p:sp>
      <p:pic>
        <p:nvPicPr>
          <p:cNvPr id="6150" name="Picture 6" descr="page63image62447120">
            <a:extLst>
              <a:ext uri="{FF2B5EF4-FFF2-40B4-BE49-F238E27FC236}">
                <a16:creationId xmlns:a16="http://schemas.microsoft.com/office/drawing/2014/main" id="{F3C6216A-8274-9FE3-2BF6-005FA4F73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1306" y="2038256"/>
            <a:ext cx="3574798" cy="477789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16-07-2023 7:38:18 p. m.">
            <a:hlinkClick r:id="" action="ppaction://media"/>
            <a:extLst>
              <a:ext uri="{FF2B5EF4-FFF2-40B4-BE49-F238E27FC236}">
                <a16:creationId xmlns:a16="http://schemas.microsoft.com/office/drawing/2014/main" id="{CB87D978-EE72-332D-62D5-A546AC9784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2285" y="6043110"/>
            <a:ext cx="812800" cy="812800"/>
          </a:xfrm>
          <a:prstGeom prst="rect">
            <a:avLst/>
          </a:prstGeom>
        </p:spPr>
      </p:pic>
    </p:spTree>
    <p:extLst>
      <p:ext uri="{BB962C8B-B14F-4D97-AF65-F5344CB8AC3E}">
        <p14:creationId xmlns:p14="http://schemas.microsoft.com/office/powerpoint/2010/main" val="3043808737"/>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4450E2-60A4-4F3D-8EDE-00CC87621F67}"/>
              </a:ext>
            </a:extLst>
          </p:cNvPr>
          <p:cNvSpPr>
            <a:spLocks noGrp="1"/>
          </p:cNvSpPr>
          <p:nvPr>
            <p:ph type="title"/>
          </p:nvPr>
        </p:nvSpPr>
        <p:spPr/>
        <p:txBody>
          <a:bodyPr/>
          <a:lstStyle/>
          <a:p>
            <a:r>
              <a:rPr lang="es-CL" dirty="0"/>
              <a:t>RETROPIE – REGION PLANTAR</a:t>
            </a:r>
          </a:p>
        </p:txBody>
      </p:sp>
      <p:sp>
        <p:nvSpPr>
          <p:cNvPr id="3" name="Marcador de contenido 2">
            <a:extLst>
              <a:ext uri="{FF2B5EF4-FFF2-40B4-BE49-F238E27FC236}">
                <a16:creationId xmlns:a16="http://schemas.microsoft.com/office/drawing/2014/main" id="{64990241-7B44-FCE4-C3F1-461604F68801}"/>
              </a:ext>
            </a:extLst>
          </p:cNvPr>
          <p:cNvSpPr>
            <a:spLocks noGrp="1"/>
          </p:cNvSpPr>
          <p:nvPr>
            <p:ph idx="1"/>
          </p:nvPr>
        </p:nvSpPr>
        <p:spPr>
          <a:xfrm>
            <a:off x="6096000" y="2595563"/>
            <a:ext cx="5537200" cy="3670767"/>
          </a:xfrm>
        </p:spPr>
        <p:txBody>
          <a:bodyPr>
            <a:normAutofit/>
          </a:bodyPr>
          <a:lstStyle/>
          <a:p>
            <a:pPr marL="0" indent="0">
              <a:buNone/>
            </a:pPr>
            <a:r>
              <a:rPr lang="es-CL" sz="2400" i="1" dirty="0">
                <a:effectLst/>
              </a:rPr>
              <a:t>A- BANDA LATERAL DE FASCIA PLANTAR Y ABDUCTOR DIGITI MINIMI</a:t>
            </a:r>
          </a:p>
          <a:p>
            <a:pPr marL="0" indent="0">
              <a:buNone/>
            </a:pPr>
            <a:r>
              <a:rPr lang="es-CL" sz="2400" i="1" dirty="0"/>
              <a:t>B- ABDUCTOR DEL HALLUX</a:t>
            </a:r>
          </a:p>
          <a:p>
            <a:pPr marL="0" indent="0">
              <a:buNone/>
            </a:pPr>
            <a:r>
              <a:rPr lang="es-CL" sz="2400" i="1" dirty="0">
                <a:effectLst/>
              </a:rPr>
              <a:t>C- CUERDA MEDIAL DE FASCIA PLANTAR</a:t>
            </a:r>
          </a:p>
          <a:p>
            <a:pPr marL="0" indent="0">
              <a:buNone/>
            </a:pPr>
            <a:r>
              <a:rPr lang="es-CL" sz="2400" i="1" dirty="0">
                <a:effectLst/>
              </a:rPr>
              <a:t>D- GRASA PLANTAR (FAT PAD)</a:t>
            </a:r>
          </a:p>
        </p:txBody>
      </p:sp>
      <p:pic>
        <p:nvPicPr>
          <p:cNvPr id="7169" name="Picture 1" descr="page65image62618864">
            <a:extLst>
              <a:ext uri="{FF2B5EF4-FFF2-40B4-BE49-F238E27FC236}">
                <a16:creationId xmlns:a16="http://schemas.microsoft.com/office/drawing/2014/main" id="{B71B8896-4D8F-883B-0EBE-D8A781AB1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899" y="1982828"/>
            <a:ext cx="3857659" cy="487517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16-07-2023 7:39:15 p. m.">
            <a:hlinkClick r:id="" action="ppaction://media"/>
            <a:extLst>
              <a:ext uri="{FF2B5EF4-FFF2-40B4-BE49-F238E27FC236}">
                <a16:creationId xmlns:a16="http://schemas.microsoft.com/office/drawing/2014/main" id="{7428D840-DB2A-3D27-9681-CC529EA52D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2285" y="5859930"/>
            <a:ext cx="812800" cy="812800"/>
          </a:xfrm>
          <a:prstGeom prst="rect">
            <a:avLst/>
          </a:prstGeom>
        </p:spPr>
      </p:pic>
    </p:spTree>
    <p:extLst>
      <p:ext uri="{BB962C8B-B14F-4D97-AF65-F5344CB8AC3E}">
        <p14:creationId xmlns:p14="http://schemas.microsoft.com/office/powerpoint/2010/main" val="168225344"/>
      </p:ext>
    </p:extLst>
  </p:cSld>
  <p:clrMapOvr>
    <a:masterClrMapping/>
  </p:clrMapOvr>
  <mc:AlternateContent xmlns:mc="http://schemas.openxmlformats.org/markup-compatibility/2006" xmlns:p14="http://schemas.microsoft.com/office/powerpoint/2010/main">
    <mc:Choice Requires="p14">
      <p:transition spd="med" p14:dur="700" advTm="26447">
        <p:fade/>
      </p:transition>
    </mc:Choice>
    <mc:Fallback xmlns="">
      <p:transition xmlns:p14="http://schemas.microsoft.com/office/powerpoint/2010/main" spd="med" advTm="264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ercepció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2848</TotalTime>
  <Words>4863</Words>
  <Application>Microsoft Macintosh PowerPoint</Application>
  <PresentationFormat>Panorámica</PresentationFormat>
  <Paragraphs>272</Paragraphs>
  <Slides>31</Slides>
  <Notes>31</Notes>
  <HiddenSlides>0</HiddenSlides>
  <MMClips>31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31</vt:i4>
      </vt:variant>
    </vt:vector>
  </HeadingPairs>
  <TitlesOfParts>
    <vt:vector size="36" baseType="lpstr">
      <vt:lpstr>.Apple Color Emoji UI</vt:lpstr>
      <vt:lpstr>Calibri</vt:lpstr>
      <vt:lpstr>Century Gothic</vt:lpstr>
      <vt:lpstr>Wingdings 2</vt:lpstr>
      <vt:lpstr>Percepción</vt:lpstr>
      <vt:lpstr>Exploración física en tobillo y pie</vt:lpstr>
      <vt:lpstr>GENERALIDADES</vt:lpstr>
      <vt:lpstr>SECUENCIA DE EXAMEN </vt:lpstr>
      <vt:lpstr>ANATOMIA TOPOGRAFICA  </vt:lpstr>
      <vt:lpstr>TOBILLO – REGION LATERAL</vt:lpstr>
      <vt:lpstr>TOBILLO – REGION MEDIAL</vt:lpstr>
      <vt:lpstr>TOBILLO – REGION POSTERIOR</vt:lpstr>
      <vt:lpstr>TOBILLO – REGION ANTERIOR</vt:lpstr>
      <vt:lpstr>RETROPIE – REGION PLANTAR</vt:lpstr>
      <vt:lpstr>MEDIOPIE</vt:lpstr>
      <vt:lpstr>ANTEPIE – HALLUX</vt:lpstr>
      <vt:lpstr>ANTEPIE – METATARSIANOS MENORES</vt:lpstr>
      <vt:lpstr>EXAMEN DE PIE </vt:lpstr>
      <vt:lpstr>EXAMEN DE PIE</vt:lpstr>
      <vt:lpstr>EXAMEN DE PIE </vt:lpstr>
      <vt:lpstr>EXAMEN DE PIE</vt:lpstr>
      <vt:lpstr>EXAMEN SENTADO</vt:lpstr>
      <vt:lpstr>EXAMEN NEUROVASCULAR</vt:lpstr>
      <vt:lpstr>TOBILLO</vt:lpstr>
      <vt:lpstr>Presentación de PowerPoint</vt:lpstr>
      <vt:lpstr>Presentación de PowerPoint</vt:lpstr>
      <vt:lpstr>SUBTALAR</vt:lpstr>
      <vt:lpstr>TALONAVICULAR - CALCANEOCUBOIDEA</vt:lpstr>
      <vt:lpstr>TARSOMETATARSIANA</vt:lpstr>
      <vt:lpstr>METATARSOFALANGICA</vt:lpstr>
      <vt:lpstr>RELACION ENTRE RETRO Y ANTEPIE</vt:lpstr>
      <vt:lpstr>FUNCION MUSCULAR</vt:lpstr>
      <vt:lpstr>Presentación de PowerPoint</vt:lpstr>
      <vt:lpstr>MARCHA</vt:lpstr>
      <vt:lpstr>EXAMEN DEL CALZADO</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Exploración física en tobillo y pie</dc:title>
  <dc:creator>Fellow TYP</dc:creator>
  <cp:lastModifiedBy>Fellow TYP</cp:lastModifiedBy>
  <cp:revision>3</cp:revision>
  <dcterms:created xsi:type="dcterms:W3CDTF">2023-06-22T00:13:58Z</dcterms:created>
  <dcterms:modified xsi:type="dcterms:W3CDTF">2023-07-17T00:05:03Z</dcterms:modified>
</cp:coreProperties>
</file>