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09" r:id="rId3"/>
    <p:sldId id="280" r:id="rId4"/>
    <p:sldId id="271" r:id="rId5"/>
    <p:sldId id="285" r:id="rId6"/>
    <p:sldId id="286" r:id="rId7"/>
    <p:sldId id="300" r:id="rId8"/>
    <p:sldId id="284" r:id="rId9"/>
    <p:sldId id="301" r:id="rId10"/>
    <p:sldId id="272" r:id="rId11"/>
    <p:sldId id="282" r:id="rId12"/>
    <p:sldId id="283" r:id="rId13"/>
    <p:sldId id="287" r:id="rId14"/>
    <p:sldId id="288" r:id="rId15"/>
    <p:sldId id="289" r:id="rId16"/>
    <p:sldId id="290" r:id="rId17"/>
    <p:sldId id="299" r:id="rId18"/>
    <p:sldId id="304" r:id="rId19"/>
    <p:sldId id="294" r:id="rId20"/>
    <p:sldId id="303" r:id="rId21"/>
    <p:sldId id="292" r:id="rId22"/>
    <p:sldId id="305" r:id="rId23"/>
    <p:sldId id="306" r:id="rId24"/>
    <p:sldId id="307" r:id="rId25"/>
    <p:sldId id="308" r:id="rId26"/>
    <p:sldId id="293" r:id="rId27"/>
    <p:sldId id="295" r:id="rId28"/>
    <p:sldId id="296" r:id="rId29"/>
    <p:sldId id="297" r:id="rId30"/>
    <p:sldId id="310" r:id="rId31"/>
    <p:sldId id="298" r:id="rId32"/>
    <p:sldId id="267" r:id="rId33"/>
    <p:sldId id="268" r:id="rId34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699"/>
    <p:restoredTop sz="96327"/>
  </p:normalViewPr>
  <p:slideViewPr>
    <p:cSldViewPr snapToGrid="0">
      <p:cViewPr varScale="1">
        <p:scale>
          <a:sx n="65" d="100"/>
          <a:sy n="65" d="100"/>
        </p:scale>
        <p:origin x="23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35C39-ADB5-E14B-9A6B-10A4C6DA2AA8}" type="datetimeFigureOut">
              <a:rPr lang="en-CL" smtClean="0"/>
              <a:t>7/4/23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769ED-6E92-4A4F-AC5E-BFA7B9165B4E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0014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16232-BE70-D9D2-BF7D-FA0D83917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187C60-B7E6-64EC-70D8-F4B672C4D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F703E-0B7E-0582-1CA2-87940F05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F333A-0D32-C157-ED3A-4217B3BCD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B848-9E61-D86C-2354-9D3E273C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9631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7412-26C4-3030-EB13-141F2093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8881E-1A99-1DC7-9466-EBD373BED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D82E4-4751-7DF6-B4AD-35B90F74B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42646-9629-53E6-2475-4BAF62A2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10CE4-7AFE-0234-72A0-34E10C6A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478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6C0095-7FA8-84BA-B0C1-D32BBE2A3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425D-7A52-F1C2-408F-48DB95D43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92720-352A-963A-AD0C-A053422A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253B-D155-C7AA-B26F-EF2BDCCB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AB379-8D81-82D1-D463-583B383D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19501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0E53-262C-66D6-6514-4169ED23D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3FB5F-429B-76C4-4966-F1D3BD3BD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C02CF-BDB2-3DC0-11BE-D24488E33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E4528-39A5-4CD0-5AB4-59E7E3BDD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75370-56BC-1951-912E-DBF9292D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560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A2AD-42E7-BDE8-C9CB-5957CC4A9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944B7-BA77-0DAF-2434-8623BB390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F2FF-0457-9D51-CB1F-ACACE537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1A7F6-116C-EAF5-AE25-57B80714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C8E6-A64A-529A-4DC7-27802383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32071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13FCD-4809-583B-3A67-9DD3725CF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4A5C-2CD4-7196-F4B1-7BFDD01EBF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24850-AA29-20D0-A74C-74FF7FD0B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DD7BF-01AD-1AF7-1FBC-8C3AE784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DCF28-9CC4-63C5-9DA6-75E40C29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5CCDB-3B48-1B7F-84B6-1428FF57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0176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5C80-3C29-21A5-EC39-C2973D87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BBC95-E7B3-6CAD-CCC3-2C938451E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3C271F-4015-B45A-64D5-80BABC380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0FB27-2630-7799-C167-F6C50EF9F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0E6F5F-D113-C952-2FAC-2250BE4FA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2EB3AC-D53F-A7B0-41AB-5CF12D58A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11108-5708-4FDB-C107-512759452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42298-CBF4-41B6-3F1D-ADE8C862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15046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39E8-7AFC-3C90-47A3-F92058AA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386D71-1513-AB32-6092-F3CC62420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BFEF-4863-2000-6050-4963B2F57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44607-3778-B9C1-6118-8B022AAC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3330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261CFA-152A-8BBD-320A-52AD53AD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ADB07-DA2F-AC30-56F6-E5ABD8CE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6B41D-C32B-595E-E821-5786240A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63704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E0D1-FEB3-8101-28DB-8C186ECA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45278-CB45-4D27-DDA2-3BC30A6CB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AA207-E836-1F9D-0391-903ED990D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FB05C-CAC5-6596-735E-C66C3A74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165C8-0FF6-AA1F-C302-C882D3FC4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F53F6-7960-D067-5654-D45D6FAD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09682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13D2-22A1-4787-78E7-E3082FF3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A1886-D39C-5A91-A7EB-640AFACC2B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BB4E5-3DA2-F69B-0BC8-4222DABC9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33A93-12CE-7DD6-AEC3-845479EF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DFCDE-2885-DB4E-378D-93C8DD87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A07EF7-A9DD-F04A-75E1-1BB76F92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3858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A81B62-4500-074A-E71A-0FC9D50B7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7CE53-6BE2-3BCC-B1FE-B528C7A34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B07B8-F62B-7FDA-B853-17954288C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AA9C9-A489-EE4E-81BB-F1080C79491F}" type="datetimeFigureOut">
              <a:rPr lang="en-CL" smtClean="0"/>
              <a:t>7/4/23</a:t>
            </a:fld>
            <a:endParaRPr lang="en-C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B2099-5079-0448-4FA6-80E2A1A95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E007C-3457-53E3-AA06-E5D2EE37DD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059B-98EF-CF45-ADA2-D27262EF05F6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4589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png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3.png"/><Relationship Id="rId5" Type="http://schemas.openxmlformats.org/officeDocument/2006/relationships/image" Target="../media/image37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9051B-9B04-5891-46DF-32FC193CF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903" y="949325"/>
            <a:ext cx="8071706" cy="2387600"/>
          </a:xfrm>
        </p:spPr>
        <p:txBody>
          <a:bodyPr>
            <a:normAutofit/>
          </a:bodyPr>
          <a:lstStyle/>
          <a:p>
            <a:pPr algn="l"/>
            <a:r>
              <a:rPr lang="es-ES" sz="6600">
                <a:solidFill>
                  <a:schemeClr val="bg1"/>
                </a:solidFill>
              </a:rPr>
              <a:t>Patologia de ortejos menores</a:t>
            </a:r>
            <a:endParaRPr lang="en-CL" sz="66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C5B84-A960-D352-E070-50E1B883B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02" y="3429000"/>
            <a:ext cx="8071697" cy="1655762"/>
          </a:xfrm>
        </p:spPr>
        <p:txBody>
          <a:bodyPr>
            <a:normAutofit/>
          </a:bodyPr>
          <a:lstStyle/>
          <a:p>
            <a:pPr algn="l"/>
            <a:r>
              <a:rPr lang="es-ES" sz="2000">
                <a:solidFill>
                  <a:schemeClr val="bg1"/>
                </a:solidFill>
              </a:rPr>
              <a:t>DR RAMIRO VERA SALAS</a:t>
            </a:r>
            <a:endParaRPr lang="en-CL" sz="2000">
              <a:solidFill>
                <a:schemeClr val="bg1"/>
              </a:solidFill>
            </a:endParaRPr>
          </a:p>
          <a:p>
            <a:pPr algn="l"/>
            <a:r>
              <a:rPr lang="en-CL" sz="2000">
                <a:solidFill>
                  <a:schemeClr val="bg1"/>
                </a:solidFill>
              </a:rPr>
              <a:t>EQUIPO DE TOBILLO Y PIE</a:t>
            </a:r>
            <a:endParaRPr lang="es-ES" sz="2000">
              <a:solidFill>
                <a:schemeClr val="bg1"/>
              </a:solidFill>
            </a:endParaRPr>
          </a:p>
          <a:p>
            <a:pPr algn="l"/>
            <a:r>
              <a:rPr lang="es-ES" sz="2000">
                <a:solidFill>
                  <a:schemeClr val="bg1"/>
                </a:solidFill>
              </a:rPr>
              <a:t>INSTITUTO TRAUMATOLOGICO DE SANTIAGO</a:t>
            </a:r>
            <a:endParaRPr lang="en-CL" sz="2000">
              <a:solidFill>
                <a:schemeClr val="bg1"/>
              </a:solidFill>
            </a:endParaRPr>
          </a:p>
          <a:p>
            <a:pPr algn="l"/>
            <a:r>
              <a:rPr lang="en-CL" sz="2000">
                <a:solidFill>
                  <a:schemeClr val="bg1"/>
                </a:solidFill>
              </a:rPr>
              <a:t>CLINICA SANTA MARIA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Un hombre con una camisa blanca&#10;&#10;Descripción generada automáticamente">
            <a:extLst>
              <a:ext uri="{FF2B5EF4-FFF2-40B4-BE49-F238E27FC236}">
                <a16:creationId xmlns:a16="http://schemas.microsoft.com/office/drawing/2014/main" id="{4EA7EC21-5383-F043-9D59-4659ADB24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142" y="2923498"/>
            <a:ext cx="2678073" cy="3162300"/>
          </a:xfrm>
          <a:prstGeom prst="rect">
            <a:avLst/>
          </a:prstGeom>
        </p:spPr>
      </p:pic>
      <p:pic>
        <p:nvPicPr>
          <p:cNvPr id="6" name="Elementos multimedia en línea 5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EFE0C00-8531-A149-8691-A46F64715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2907" y="5191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48D9FE-45CD-1A42-AB04-75530063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7808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000" b="1" dirty="0">
                <a:solidFill>
                  <a:schemeClr val="bg1"/>
                </a:solidFill>
              </a:rPr>
            </a:br>
            <a:endParaRPr lang="en-US" sz="50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7350D10-F36C-17BE-BCA9-53B03848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605" y="312292"/>
            <a:ext cx="4605340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FISIOPATOLOGIA</a:t>
            </a:r>
          </a:p>
        </p:txBody>
      </p:sp>
      <p:pic>
        <p:nvPicPr>
          <p:cNvPr id="8" name="Marcador de contenido 7" descr="Diagrama&#10;&#10;Descripción generada automáticamente">
            <a:extLst>
              <a:ext uri="{FF2B5EF4-FFF2-40B4-BE49-F238E27FC236}">
                <a16:creationId xmlns:a16="http://schemas.microsoft.com/office/drawing/2014/main" id="{94A9DBAF-2C8B-E642-BA14-A587D8418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1998" r="3465"/>
          <a:stretch/>
        </p:blipFill>
        <p:spPr>
          <a:xfrm>
            <a:off x="473874" y="1057275"/>
            <a:ext cx="5917401" cy="47434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50C2465-859C-D949-89C6-673CD1B5CA8F}"/>
              </a:ext>
            </a:extLst>
          </p:cNvPr>
          <p:cNvSpPr txBox="1"/>
          <p:nvPr/>
        </p:nvSpPr>
        <p:spPr>
          <a:xfrm>
            <a:off x="6561532" y="1384296"/>
            <a:ext cx="4868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Comprender Anatomia local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1"/>
                </a:solidFill>
              </a:rPr>
              <a:t>Enfrentamiento adecuado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Hiperextension MTTF            Cambio centro rotacion             desequilibrio muscular.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Desequilibrio            Hiperextension MTF asociada a flexion IFP/IFD</a:t>
            </a:r>
          </a:p>
          <a:p>
            <a:endParaRPr lang="es-CL" dirty="0">
              <a:solidFill>
                <a:schemeClr val="bg1"/>
              </a:solidFill>
            </a:endParaRPr>
          </a:p>
          <a:p>
            <a:r>
              <a:rPr lang="es-CL" dirty="0">
                <a:solidFill>
                  <a:schemeClr val="bg1"/>
                </a:solidFill>
              </a:rPr>
              <a:t>MUSCULOS EXTRINSECOS SUPERAN A LOS INTRINSECOS.</a:t>
            </a:r>
          </a:p>
        </p:txBody>
      </p:sp>
      <p:sp>
        <p:nvSpPr>
          <p:cNvPr id="20" name="Flecha a la derecha con muesca 19">
            <a:extLst>
              <a:ext uri="{FF2B5EF4-FFF2-40B4-BE49-F238E27FC236}">
                <a16:creationId xmlns:a16="http://schemas.microsoft.com/office/drawing/2014/main" id="{5B476A4A-6D8F-AC49-A255-C2181BF87155}"/>
              </a:ext>
            </a:extLst>
          </p:cNvPr>
          <p:cNvSpPr/>
          <p:nvPr/>
        </p:nvSpPr>
        <p:spPr>
          <a:xfrm>
            <a:off x="8705850" y="2533650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Flecha a la derecha con muesca 21">
            <a:extLst>
              <a:ext uri="{FF2B5EF4-FFF2-40B4-BE49-F238E27FC236}">
                <a16:creationId xmlns:a16="http://schemas.microsoft.com/office/drawing/2014/main" id="{2F623705-59C1-AE40-9E2F-F46D52F9DCA9}"/>
              </a:ext>
            </a:extLst>
          </p:cNvPr>
          <p:cNvSpPr/>
          <p:nvPr/>
        </p:nvSpPr>
        <p:spPr>
          <a:xfrm>
            <a:off x="7486650" y="2815431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3" name="Flecha a la derecha con muesca 22">
            <a:extLst>
              <a:ext uri="{FF2B5EF4-FFF2-40B4-BE49-F238E27FC236}">
                <a16:creationId xmlns:a16="http://schemas.microsoft.com/office/drawing/2014/main" id="{F251850A-0126-BB4E-8A7C-B5DB5556B7D1}"/>
              </a:ext>
            </a:extLst>
          </p:cNvPr>
          <p:cNvSpPr/>
          <p:nvPr/>
        </p:nvSpPr>
        <p:spPr>
          <a:xfrm>
            <a:off x="7943850" y="3375768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CC91B13-492F-C840-86F4-A994C134E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3861" y="48899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7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62A335A-C222-B344-AB0D-71D93658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s-CL">
                <a:solidFill>
                  <a:schemeClr val="bg1"/>
                </a:solidFill>
              </a:rPr>
              <a:t>ETIOLOGIA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472E9D-5154-1644-862D-237A5D530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s-CL" sz="1300">
                <a:solidFill>
                  <a:schemeClr val="bg1"/>
                </a:solidFill>
              </a:rPr>
              <a:t>ADQUIRIRDAS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Trauma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Calzado</a:t>
            </a:r>
          </a:p>
          <a:p>
            <a:r>
              <a:rPr lang="es-CL" sz="1300">
                <a:solidFill>
                  <a:schemeClr val="bg1"/>
                </a:solidFill>
              </a:rPr>
              <a:t>NEUROMUSCULARES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Charcot-Marie-Tooth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Piliomielitis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Paralisis cerebral</a:t>
            </a:r>
          </a:p>
          <a:p>
            <a:r>
              <a:rPr lang="es-CL" sz="1300">
                <a:solidFill>
                  <a:schemeClr val="bg1"/>
                </a:solidFill>
              </a:rPr>
              <a:t>CONGENITAS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Pie Bot</a:t>
            </a:r>
          </a:p>
          <a:p>
            <a:pPr>
              <a:buFontTx/>
              <a:buChar char="-"/>
            </a:pPr>
            <a:r>
              <a:rPr lang="es-CL" sz="1300">
                <a:solidFill>
                  <a:schemeClr val="bg1"/>
                </a:solidFill>
              </a:rPr>
              <a:t>Artrogrifosis</a:t>
            </a:r>
          </a:p>
          <a:p>
            <a:r>
              <a:rPr lang="es-CL" sz="1300">
                <a:solidFill>
                  <a:schemeClr val="bg1"/>
                </a:solidFill>
              </a:rPr>
              <a:t>REUMATOLOGICAS</a:t>
            </a:r>
          </a:p>
          <a:p>
            <a:r>
              <a:rPr lang="es-CL" sz="1300">
                <a:solidFill>
                  <a:schemeClr val="bg1"/>
                </a:solidFill>
              </a:rPr>
              <a:t>IATROGENICAS</a:t>
            </a:r>
          </a:p>
          <a:p>
            <a:pPr>
              <a:buFontTx/>
              <a:buChar char="-"/>
            </a:pPr>
            <a:endParaRPr lang="es-CL" sz="13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s-CL" sz="1300">
              <a:solidFill>
                <a:schemeClr val="bg1"/>
              </a:solidFill>
            </a:endParaRPr>
          </a:p>
        </p:txBody>
      </p:sp>
      <p:pic>
        <p:nvPicPr>
          <p:cNvPr id="7" name="Imagen 6" descr="Imagen que contiene radiografía, vistiendo, hombre, tatuaje&#10;&#10;Descripción generada automáticamente">
            <a:extLst>
              <a:ext uri="{FF2B5EF4-FFF2-40B4-BE49-F238E27FC236}">
                <a16:creationId xmlns:a16="http://schemas.microsoft.com/office/drawing/2014/main" id="{59260FED-4697-9C46-9EFD-81B89E5B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142" y="369913"/>
            <a:ext cx="2206741" cy="278453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persona, raqueta, azul, sostener&#10;&#10;Descripción generada automáticamente">
            <a:extLst>
              <a:ext uri="{FF2B5EF4-FFF2-40B4-BE49-F238E27FC236}">
                <a16:creationId xmlns:a16="http://schemas.microsoft.com/office/drawing/2014/main" id="{811EB5AF-4C44-384C-A37F-DD1177E730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5" r="5153" b="-1"/>
          <a:stretch/>
        </p:blipFill>
        <p:spPr>
          <a:xfrm>
            <a:off x="8038661" y="3849949"/>
            <a:ext cx="3588640" cy="254516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F172D2F-AD66-0E45-824E-C6D7CDD03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600" y="5607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C11B7C-87A2-144F-AE32-31FC66D9A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s-CL" sz="4200"/>
              <a:t>TRATAMIENTO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B7C246DC-0F0C-A04F-B7D7-B18ECB6B5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96" y="724353"/>
            <a:ext cx="6894576" cy="3726797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48E91-EEC3-7743-AC26-8DCDEA9DF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4798577"/>
            <a:ext cx="6894576" cy="1428487"/>
          </a:xfrm>
        </p:spPr>
        <p:txBody>
          <a:bodyPr anchor="t">
            <a:normAutofit/>
          </a:bodyPr>
          <a:lstStyle/>
          <a:p>
            <a:endParaRPr lang="es-CL" sz="2200" dirty="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03EF84A-4161-494F-9B11-006536942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204" y="56921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64F856-969C-414A-9BA9-94B0348E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B5CC38-610A-CB4C-9371-70B08A300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CONSERVADOR:</a:t>
            </a:r>
          </a:p>
          <a:p>
            <a:r>
              <a:rPr lang="es-CL" dirty="0"/>
              <a:t> Flexibles</a:t>
            </a:r>
          </a:p>
          <a:p>
            <a:r>
              <a:rPr lang="es-CL" dirty="0"/>
              <a:t>Pacientes añosos</a:t>
            </a:r>
          </a:p>
          <a:p>
            <a:endParaRPr lang="es-CL" dirty="0"/>
          </a:p>
          <a:p>
            <a:r>
              <a:rPr lang="es-CL" dirty="0"/>
              <a:t>QUIRURGICO: (Abierta – Percutanea)</a:t>
            </a:r>
          </a:p>
          <a:p>
            <a:pPr>
              <a:buFontTx/>
              <a:buChar char="-"/>
            </a:pPr>
            <a:r>
              <a:rPr lang="es-CL" dirty="0"/>
              <a:t>Flexibles</a:t>
            </a:r>
          </a:p>
          <a:p>
            <a:pPr>
              <a:buFontTx/>
              <a:buChar char="-"/>
            </a:pPr>
            <a:r>
              <a:rPr lang="es-CL" dirty="0"/>
              <a:t>Rigidos</a:t>
            </a:r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897ADCD-2FB8-2347-AC23-171D8DCA7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E58BEF-83C7-7547-9A94-6FD2C3085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s-CL" sz="3700" dirty="0">
                <a:solidFill>
                  <a:schemeClr val="bg1"/>
                </a:solidFill>
              </a:rPr>
              <a:t>TRATAMIENTO CONSERVADOR</a:t>
            </a:r>
          </a:p>
        </p:txBody>
      </p:sp>
      <p:pic>
        <p:nvPicPr>
          <p:cNvPr id="5" name="Marcador de contenido 4" descr="Imagen que contiene interior, foto, diferente, tabla&#10;&#10;Descripción generada automáticamente">
            <a:extLst>
              <a:ext uri="{FF2B5EF4-FFF2-40B4-BE49-F238E27FC236}">
                <a16:creationId xmlns:a16="http://schemas.microsoft.com/office/drawing/2014/main" id="{EC2DA5D7-F8B5-D94F-8C97-4CBC7EBBD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2125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7" name="Imagen 6" descr="Una mano muestra un objeto en la mano&#10;&#10;Descripción generada automáticamente con confianza media">
            <a:extLst>
              <a:ext uri="{FF2B5EF4-FFF2-40B4-BE49-F238E27FC236}">
                <a16:creationId xmlns:a16="http://schemas.microsoft.com/office/drawing/2014/main" id="{145E9747-6D6F-654B-8616-6850EB88E9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6" r="2" b="2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Imagen 8" descr="Imagen que contiene tabla, verde, comida, grupo&#10;&#10;Descripción generada automáticamente">
            <a:extLst>
              <a:ext uri="{FF2B5EF4-FFF2-40B4-BE49-F238E27FC236}">
                <a16:creationId xmlns:a16="http://schemas.microsoft.com/office/drawing/2014/main" id="{77D75B8D-4F8F-7F4B-B232-549EB7818F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07" r="1" b="2105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DFE2C83-4516-58CE-CBE6-66E8081D8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Flexible o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semirigidos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Calzado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amplio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antepie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Evaluar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respuesta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B9124DD-818F-2349-8CD4-B7C3C8451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00" y="35289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3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1DA1F-A59C-AA42-83D8-A65B0B2D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 quirurgico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725A9E-4A32-CC48-8317-D4E8E1DE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Debe Abordarse toda la patologia del pie asociada</a:t>
            </a:r>
          </a:p>
          <a:p>
            <a:r>
              <a:rPr lang="es-CL" dirty="0"/>
              <a:t>Debe corregirse Patologia del Hallux si esta asociada (recurrencia)</a:t>
            </a:r>
          </a:p>
          <a:p>
            <a:r>
              <a:rPr lang="es-CL" dirty="0"/>
              <a:t>Debe corregirse la inestabilidad MTTF si esta asociada</a:t>
            </a:r>
          </a:p>
          <a:p>
            <a:r>
              <a:rPr lang="es-CL" dirty="0"/>
              <a:t>Perdida de Flexibilidad </a:t>
            </a:r>
          </a:p>
          <a:p>
            <a:r>
              <a:rPr lang="es-CL" dirty="0"/>
              <a:t>Principal preocupacion pacientes es la perdida de la correccion mas que la perdida de flexibilidad.</a:t>
            </a:r>
          </a:p>
          <a:p>
            <a:endParaRPr lang="es-CL" dirty="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BB5669B-442F-1244-BFD2-6A8220405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1722" y="52747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9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1DA1F-A59C-AA42-83D8-A65B0B2D9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 quirurgico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725A9E-4A32-CC48-8317-D4E8E1DE5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CL" dirty="0"/>
              <a:t>TECNICAS QUIRURGICAS.</a:t>
            </a:r>
          </a:p>
          <a:p>
            <a:r>
              <a:rPr lang="es-CL" dirty="0"/>
              <a:t>Cirugia Abierta: </a:t>
            </a:r>
          </a:p>
          <a:p>
            <a:pPr marL="0" indent="0">
              <a:buNone/>
            </a:pPr>
            <a:r>
              <a:rPr lang="es-CL" dirty="0"/>
              <a:t>-Condilectomia: Du Vries (AK- Tornillos- Dispositivos endomedulares-AK bioabsobibles)</a:t>
            </a:r>
          </a:p>
          <a:p>
            <a:pPr>
              <a:buFontTx/>
              <a:buChar char="-"/>
            </a:pPr>
            <a:r>
              <a:rPr lang="es-CL" dirty="0"/>
              <a:t>Transferencia FDL a EDL: Gilderstone-Taylor </a:t>
            </a:r>
          </a:p>
          <a:p>
            <a:pPr>
              <a:buFontTx/>
              <a:buChar char="-"/>
            </a:pPr>
            <a:r>
              <a:rPr lang="es-CL" dirty="0"/>
              <a:t>OTT de acortamiento MTT: Weill</a:t>
            </a:r>
          </a:p>
          <a:p>
            <a:pPr marL="0" indent="0">
              <a:buNone/>
            </a:pPr>
            <a:r>
              <a:rPr lang="es-CL" dirty="0"/>
              <a:t>- Reparacion de placa plantar</a:t>
            </a:r>
          </a:p>
          <a:p>
            <a:r>
              <a:rPr lang="es-CL" dirty="0"/>
              <a:t>Cirugia Percutanea:</a:t>
            </a:r>
          </a:p>
          <a:p>
            <a:pPr marL="0" indent="0">
              <a:buNone/>
            </a:pPr>
            <a:r>
              <a:rPr lang="es-CL" dirty="0"/>
              <a:t>-Partes Blandas: Tenotomias- Osteoclasia. </a:t>
            </a:r>
          </a:p>
          <a:p>
            <a:pPr marL="0" indent="0">
              <a:buNone/>
            </a:pPr>
            <a:r>
              <a:rPr lang="es-CL" dirty="0"/>
              <a:t>-Procedimientos Oseos:  Osteotomias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D5586EB-E33B-D24B-AFE9-67D45A30C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2817" y="55289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AF9D4-222E-1347-B368-E4FF180A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41618" cy="1325563"/>
          </a:xfrm>
        </p:spPr>
        <p:txBody>
          <a:bodyPr/>
          <a:lstStyle/>
          <a:p>
            <a:r>
              <a:rPr lang="es-CL" dirty="0"/>
              <a:t>Dedo en Mazo. (Mallet Toe)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0749EB-3970-374C-8DCA-260624226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94909" cy="4351338"/>
          </a:xfrm>
        </p:spPr>
        <p:txBody>
          <a:bodyPr>
            <a:normAutofit lnSpcReduction="10000"/>
          </a:bodyPr>
          <a:lstStyle/>
          <a:p>
            <a:r>
              <a:rPr lang="es-CL" dirty="0"/>
              <a:t>Flexible</a:t>
            </a:r>
          </a:p>
          <a:p>
            <a:pPr>
              <a:buFontTx/>
              <a:buChar char="-"/>
            </a:pPr>
            <a:r>
              <a:rPr lang="es-CL" dirty="0"/>
              <a:t>Tenotomia FDL</a:t>
            </a:r>
          </a:p>
          <a:p>
            <a:r>
              <a:rPr lang="es-CL" dirty="0"/>
              <a:t>Rigida</a:t>
            </a:r>
          </a:p>
          <a:p>
            <a:pPr marL="0" indent="0">
              <a:buNone/>
            </a:pPr>
            <a:r>
              <a:rPr lang="es-CL" dirty="0"/>
              <a:t>-Condilectomia F2</a:t>
            </a:r>
          </a:p>
          <a:p>
            <a:pPr marL="0" indent="0">
              <a:buNone/>
            </a:pPr>
            <a:r>
              <a:rPr lang="es-CL" dirty="0"/>
              <a:t>-Tenotomia FDL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Complicaciones</a:t>
            </a:r>
          </a:p>
          <a:p>
            <a:pPr marL="0" indent="0">
              <a:buNone/>
            </a:pPr>
            <a:r>
              <a:rPr lang="es-CL" dirty="0"/>
              <a:t>-Edema</a:t>
            </a:r>
          </a:p>
          <a:p>
            <a:pPr marL="0" indent="0">
              <a:buNone/>
            </a:pPr>
            <a:r>
              <a:rPr lang="es-CL" dirty="0"/>
              <a:t>-Recurrencia</a:t>
            </a: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BA94F587-4FDF-D84B-91C1-32BF7226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893" y="651185"/>
            <a:ext cx="3228107" cy="2590658"/>
          </a:xfrm>
          <a:prstGeom prst="rect">
            <a:avLst/>
          </a:prstGeom>
        </p:spPr>
      </p:pic>
      <p:pic>
        <p:nvPicPr>
          <p:cNvPr id="12" name="Imagen 11" descr="Imagen que contiene sostener, tabla, dona, rosa&#10;&#10;Descripción generada automáticamente">
            <a:extLst>
              <a:ext uri="{FF2B5EF4-FFF2-40B4-BE49-F238E27FC236}">
                <a16:creationId xmlns:a16="http://schemas.microsoft.com/office/drawing/2014/main" id="{0A003CC9-D01D-6D43-8EAF-A5B7FD821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1" y="3683030"/>
            <a:ext cx="2240282" cy="28098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BE8C4A-EBD3-2947-AA64-4321DF2AE7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28" r="11855" b="1"/>
          <a:stretch/>
        </p:blipFill>
        <p:spPr>
          <a:xfrm>
            <a:off x="5165156" y="595343"/>
            <a:ext cx="2351977" cy="2809845"/>
          </a:xfrm>
          <a:prstGeom prst="rect">
            <a:avLst/>
          </a:prstGeom>
        </p:spPr>
      </p:pic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80E2F68-97A8-EC4F-815F-F25743F24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47400" y="53244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9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D9C41-4DF9-CF40-825A-D750FF51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055" cy="1325563"/>
          </a:xfrm>
        </p:spPr>
        <p:txBody>
          <a:bodyPr>
            <a:normAutofit fontScale="90000"/>
          </a:bodyPr>
          <a:lstStyle/>
          <a:p>
            <a:r>
              <a:rPr lang="es-CL" dirty="0"/>
              <a:t>Dedo en Martillo (Hammer Toe)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ABE8E57-95EE-8047-9CD6-F0521B11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96491" cy="4351338"/>
          </a:xfrm>
        </p:spPr>
        <p:txBody>
          <a:bodyPr>
            <a:normAutofit/>
          </a:bodyPr>
          <a:lstStyle/>
          <a:p>
            <a:r>
              <a:rPr lang="es-CL" dirty="0"/>
              <a:t>Flexible</a:t>
            </a:r>
          </a:p>
          <a:p>
            <a:pPr marL="0" indent="0">
              <a:buNone/>
            </a:pPr>
            <a:r>
              <a:rPr lang="es-CL" dirty="0"/>
              <a:t>- Transferencia FDL a EDL (Girdlestone Taylor)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Rigida</a:t>
            </a:r>
          </a:p>
          <a:p>
            <a:pPr marL="0" indent="0">
              <a:buNone/>
            </a:pPr>
            <a:r>
              <a:rPr lang="es-CL" dirty="0"/>
              <a:t>-Condilectomia F1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6" name="Imagen 5" descr="Man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CF8D517-601A-F745-978E-444F0485D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397" y="3573463"/>
            <a:ext cx="3683000" cy="2603500"/>
          </a:xfrm>
          <a:prstGeom prst="rect">
            <a:avLst/>
          </a:prstGeom>
        </p:spPr>
      </p:pic>
      <p:pic>
        <p:nvPicPr>
          <p:cNvPr id="8" name="Imagen 7" descr="Imagen que contiene agua, hélice, hombre, sostener&#10;&#10;Descripción generada automáticamente">
            <a:extLst>
              <a:ext uri="{FF2B5EF4-FFF2-40B4-BE49-F238E27FC236}">
                <a16:creationId xmlns:a16="http://schemas.microsoft.com/office/drawing/2014/main" id="{D4CF6556-813E-6940-B52D-FB16FC94B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97" y="365125"/>
            <a:ext cx="3683000" cy="2159000"/>
          </a:xfrm>
          <a:prstGeom prst="rect">
            <a:avLst/>
          </a:prstGeo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13AE7B6-475C-7C49-B02D-E843BB1E1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E65883-0F5B-9442-859A-3FFA8CED8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" b="1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Straight Connector 105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B19D7D6-B684-1E4F-A219-8D86DB08E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es-CL" sz="4800" dirty="0">
                <a:solidFill>
                  <a:schemeClr val="bg1"/>
                </a:solidFill>
              </a:rPr>
              <a:t>Girdlestone Taylor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7665CB4-1502-C46A-C544-31F26EDC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684906"/>
          </a:xfrm>
          <a:noFill/>
        </p:spPr>
        <p:txBody>
          <a:bodyPr anchor="t">
            <a:normAutofit fontScale="92500" lnSpcReduction="20000"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Transferencia</a:t>
            </a:r>
            <a:r>
              <a:rPr lang="en-US" sz="2400" dirty="0">
                <a:solidFill>
                  <a:schemeClr val="bg1"/>
                </a:solidFill>
              </a:rPr>
              <a:t> de FDL a EDL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Inestabilidad</a:t>
            </a:r>
            <a:r>
              <a:rPr lang="en-US" sz="2400" dirty="0">
                <a:solidFill>
                  <a:schemeClr val="bg1"/>
                </a:solidFill>
              </a:rPr>
              <a:t> MTTF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Tunel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Transoseo</a:t>
            </a:r>
            <a:r>
              <a:rPr lang="en-US" sz="2400" dirty="0">
                <a:solidFill>
                  <a:schemeClr val="bg1"/>
                </a:solidFill>
              </a:rPr>
              <a:t>. Medial/Lateral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Rigidez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Recurrencia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Edema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Mal </a:t>
            </a:r>
            <a:r>
              <a:rPr lang="en-US" sz="2400" dirty="0" err="1">
                <a:solidFill>
                  <a:schemeClr val="bg1"/>
                </a:solidFill>
              </a:rPr>
              <a:t>Alineamiento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CB4F8E8-7739-CA42-B57E-F2CC7F6F4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931" y="58473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0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061712-3F87-6543-98E7-85DEBE174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84A0C1-A83B-754C-A4BE-142178500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CL" dirty="0"/>
              <a:t>Sin conflictos de interés</a:t>
            </a:r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69681A8-35C7-7745-B639-F9D2C431D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7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2588B2-CEC6-C54F-89D6-B5DC3629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325563"/>
          </a:xfrm>
        </p:spPr>
        <p:txBody>
          <a:bodyPr/>
          <a:lstStyle/>
          <a:p>
            <a:r>
              <a:rPr lang="es-CL" dirty="0"/>
              <a:t>Du Vries</a:t>
            </a:r>
          </a:p>
        </p:txBody>
      </p:sp>
      <p:pic>
        <p:nvPicPr>
          <p:cNvPr id="4" name="Marcador de contenido 3" descr="Imagen que contiene persona, hombre, par, sostener&#10;&#10;Descripción generada automáticamente">
            <a:extLst>
              <a:ext uri="{FF2B5EF4-FFF2-40B4-BE49-F238E27FC236}">
                <a16:creationId xmlns:a16="http://schemas.microsoft.com/office/drawing/2014/main" id="{FE8990CC-69F9-D146-A988-12BBB0BF6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928" r="5359" b="-2"/>
          <a:stretch/>
        </p:blipFill>
        <p:spPr>
          <a:xfrm>
            <a:off x="6822986" y="405482"/>
            <a:ext cx="2308170" cy="2628953"/>
          </a:xfrm>
          <a:prstGeom prst="rect">
            <a:avLst/>
          </a:prstGeom>
        </p:spPr>
      </p:pic>
      <p:pic>
        <p:nvPicPr>
          <p:cNvPr id="5" name="Imagen 4" descr="Imagen que contiene interior, hombre, viendo, par&#10;&#10;Descripción generada automáticamente">
            <a:extLst>
              <a:ext uri="{FF2B5EF4-FFF2-40B4-BE49-F238E27FC236}">
                <a16:creationId xmlns:a16="http://schemas.microsoft.com/office/drawing/2014/main" id="{EF694C14-424B-4B49-AF21-1A6613E0BC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8" r="6348" b="-2"/>
          <a:stretch/>
        </p:blipFill>
        <p:spPr>
          <a:xfrm>
            <a:off x="9356220" y="405482"/>
            <a:ext cx="2308186" cy="2628953"/>
          </a:xfrm>
          <a:prstGeom prst="rect">
            <a:avLst/>
          </a:prstGeom>
        </p:spPr>
      </p:pic>
      <p:pic>
        <p:nvPicPr>
          <p:cNvPr id="6" name="Imagen 5" descr="Imagen que contiene interior, tabla, comida, alimentos&#10;&#10;Descripción generada automáticamente">
            <a:extLst>
              <a:ext uri="{FF2B5EF4-FFF2-40B4-BE49-F238E27FC236}">
                <a16:creationId xmlns:a16="http://schemas.microsoft.com/office/drawing/2014/main" id="{711BD193-B917-E34B-8D4E-CA706D1F99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558"/>
          <a:stretch/>
        </p:blipFill>
        <p:spPr>
          <a:xfrm>
            <a:off x="7735635" y="3188359"/>
            <a:ext cx="2971800" cy="3383268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1F40F53-65A5-2C43-81F0-22E2477913B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2949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Artrosplastia descrita 1956</a:t>
            </a:r>
          </a:p>
          <a:p>
            <a:r>
              <a:rPr lang="es-CL" dirty="0"/>
              <a:t>Condilectomia de F1</a:t>
            </a:r>
          </a:p>
          <a:p>
            <a:r>
              <a:rPr lang="es-CL" dirty="0"/>
              <a:t>Modificaciones reseccion cartilago base de F2</a:t>
            </a:r>
          </a:p>
          <a:p>
            <a:r>
              <a:rPr lang="es-CL" dirty="0"/>
              <a:t>Importancia Alineacion Osteotomia y rotacion</a:t>
            </a:r>
          </a:p>
          <a:p>
            <a:r>
              <a:rPr lang="es-CL" dirty="0"/>
              <a:t>Fijacion con Ak, Tornillos, Dispositivos endomedulares</a:t>
            </a:r>
          </a:p>
          <a:p>
            <a:endParaRPr lang="es-CL" dirty="0"/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D96F162-0AA0-294B-95C3-A1AC0C233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3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E82AEEF-5894-413E-B2E5-2D2CDFE0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cuchillo, hombre&#10;&#10;Descripción generada automáticamente">
            <a:extLst>
              <a:ext uri="{FF2B5EF4-FFF2-40B4-BE49-F238E27FC236}">
                <a16:creationId xmlns:a16="http://schemas.microsoft.com/office/drawing/2014/main" id="{24AB22E0-4DD2-1B4D-9535-E3CE7A99D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935" y="4461865"/>
            <a:ext cx="2437530" cy="12918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58999C3-C509-407D-A138-6ABE94C72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9716" y="0"/>
            <a:ext cx="4638484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hombre, viendo, parado, tabla&#10;&#10;Descripción generada automáticamente">
            <a:extLst>
              <a:ext uri="{FF2B5EF4-FFF2-40B4-BE49-F238E27FC236}">
                <a16:creationId xmlns:a16="http://schemas.microsoft.com/office/drawing/2014/main" id="{D315602D-EACD-254B-AE9C-9CE43DD56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1" b="2"/>
          <a:stretch/>
        </p:blipFill>
        <p:spPr>
          <a:xfrm>
            <a:off x="914835" y="3727211"/>
            <a:ext cx="1504056" cy="2671820"/>
          </a:xfrm>
          <a:prstGeom prst="rect">
            <a:avLst/>
          </a:prstGeom>
        </p:spPr>
      </p:pic>
      <p:pic>
        <p:nvPicPr>
          <p:cNvPr id="5" name="Marcador de contenido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2515FAF-751C-954F-B22D-07715E860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3530" r="11002" b="-1"/>
          <a:stretch/>
        </p:blipFill>
        <p:spPr>
          <a:xfrm>
            <a:off x="9106335" y="606149"/>
            <a:ext cx="2437530" cy="2186275"/>
          </a:xfrm>
          <a:prstGeom prst="rect">
            <a:avLst/>
          </a:prstGeom>
        </p:spPr>
      </p:pic>
      <p:pic>
        <p:nvPicPr>
          <p:cNvPr id="13" name="Imagen 12" descr="Imagen que contiene pieza de ajedrez&#10;&#10;Descripción generada automáticamente">
            <a:extLst>
              <a:ext uri="{FF2B5EF4-FFF2-40B4-BE49-F238E27FC236}">
                <a16:creationId xmlns:a16="http://schemas.microsoft.com/office/drawing/2014/main" id="{EA4C5164-08B0-E042-AAAF-8B6D9148A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088" y="504435"/>
            <a:ext cx="2383405" cy="2207240"/>
          </a:xfrm>
          <a:prstGeom prst="rect">
            <a:avLst/>
          </a:prstGeom>
        </p:spPr>
      </p:pic>
      <p:pic>
        <p:nvPicPr>
          <p:cNvPr id="4" name="Imagen 3" descr="Imagen que contiene estructuras metálicas, tornillo&#10;&#10;Descripción generada automáticamente">
            <a:extLst>
              <a:ext uri="{FF2B5EF4-FFF2-40B4-BE49-F238E27FC236}">
                <a16:creationId xmlns:a16="http://schemas.microsoft.com/office/drawing/2014/main" id="{6776B228-BED5-7446-B130-A96B13BC6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0300" y="504435"/>
            <a:ext cx="2159000" cy="15113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80F401-FAF3-BB43-AD73-ABBD834E5B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6500" y="2734665"/>
            <a:ext cx="2006600" cy="1727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26E74-5D00-D248-ADB0-82ACCAADA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5200" y="5009348"/>
            <a:ext cx="2489200" cy="1079500"/>
          </a:xfrm>
          <a:prstGeom prst="rect">
            <a:avLst/>
          </a:prstGeo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DE18F6E-E9B6-6743-8FA1-831BF4A41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85935" y="5058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EB7E66-B655-5148-808A-7537F021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744CB4-F277-7940-A96C-862DF2AC2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2073" cy="4351338"/>
          </a:xfrm>
        </p:spPr>
        <p:txBody>
          <a:bodyPr>
            <a:normAutofit fontScale="70000" lnSpcReduction="20000"/>
          </a:bodyPr>
          <a:lstStyle/>
          <a:p>
            <a:r>
              <a:rPr lang="es-CL" dirty="0"/>
              <a:t>134 Ortejos 87% Satisfaccion</a:t>
            </a:r>
          </a:p>
          <a:p>
            <a:r>
              <a:rPr lang="es-CL" dirty="0"/>
              <a:t>Tornillos 2.0-2.4-2.7</a:t>
            </a:r>
          </a:p>
          <a:p>
            <a:endParaRPr lang="es-CL" dirty="0"/>
          </a:p>
          <a:p>
            <a:r>
              <a:rPr lang="es-CL" dirty="0"/>
              <a:t>HOY:</a:t>
            </a:r>
          </a:p>
          <a:p>
            <a:pPr marL="0" indent="0">
              <a:buNone/>
            </a:pPr>
            <a:r>
              <a:rPr lang="es-CL" dirty="0"/>
              <a:t>-Paso IFD</a:t>
            </a:r>
          </a:p>
          <a:p>
            <a:pPr marL="0" indent="0">
              <a:buNone/>
            </a:pPr>
            <a:r>
              <a:rPr lang="es-CL" dirty="0"/>
              <a:t>-Tornillo 2.0</a:t>
            </a:r>
          </a:p>
          <a:p>
            <a:pPr marL="0" indent="0">
              <a:buNone/>
            </a:pPr>
            <a:r>
              <a:rPr lang="es-CL" dirty="0"/>
              <a:t>-Paso rosca mas largo</a:t>
            </a:r>
          </a:p>
          <a:p>
            <a:pPr marL="0" indent="0">
              <a:buNone/>
            </a:pPr>
            <a:r>
              <a:rPr lang="es-CL" dirty="0"/>
              <a:t>-Brocado mas grande a distal</a:t>
            </a:r>
          </a:p>
          <a:p>
            <a:pPr marL="0" indent="0">
              <a:buNone/>
            </a:pPr>
            <a:r>
              <a:rPr lang="es-CL" dirty="0"/>
              <a:t>-Reseccion de cartilago f2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ARTRODESIS</a:t>
            </a:r>
            <a:r>
              <a:rPr lang="es-CL" dirty="0">
                <a:sym typeface="Wingdings" pitchFamily="2" charset="2"/>
              </a:rPr>
              <a:t>artroplastia</a:t>
            </a:r>
            <a:r>
              <a:rPr lang="es-CL" dirty="0"/>
              <a:t> </a:t>
            </a:r>
          </a:p>
          <a:p>
            <a:endParaRPr lang="es-CL" dirty="0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1EF0C8E-DE09-8048-AFB6-99F1AD708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697" y="716757"/>
            <a:ext cx="7264400" cy="2540000"/>
          </a:xfrm>
          <a:prstGeom prst="rect">
            <a:avLst/>
          </a:prstGeom>
        </p:spPr>
      </p:pic>
      <p:pic>
        <p:nvPicPr>
          <p:cNvPr id="6" name="Imagen 5" descr="Imagen que contiene hombre, viendo, parado, tabla&#10;&#10;Descripción generada automáticamente">
            <a:extLst>
              <a:ext uri="{FF2B5EF4-FFF2-40B4-BE49-F238E27FC236}">
                <a16:creationId xmlns:a16="http://schemas.microsoft.com/office/drawing/2014/main" id="{D20EA718-83F4-8B4F-9903-96E5E8AB3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1" b="2"/>
          <a:stretch/>
        </p:blipFill>
        <p:spPr>
          <a:xfrm>
            <a:off x="7179701" y="3608389"/>
            <a:ext cx="1504056" cy="2671820"/>
          </a:xfrm>
          <a:prstGeom prst="rect">
            <a:avLst/>
          </a:prstGeom>
        </p:spPr>
      </p:pic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29B9F08-2C74-9948-BA59-CE7B099F7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452" y="37580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9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E33D1-FE6B-0744-BE84-621DB334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Complicaciones</a:t>
            </a:r>
          </a:p>
        </p:txBody>
      </p:sp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43AB8315-6BC2-7E4C-9403-F3527C1E2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6419" y="4838700"/>
            <a:ext cx="11159836" cy="1917700"/>
          </a:xfrm>
        </p:spPr>
      </p:pic>
      <p:pic>
        <p:nvPicPr>
          <p:cNvPr id="7" name="Imagen 6" descr="Imagen que contiene sostener, tabla, dona, rosa&#10;&#10;Descripción generada automáticamente">
            <a:extLst>
              <a:ext uri="{FF2B5EF4-FFF2-40B4-BE49-F238E27FC236}">
                <a16:creationId xmlns:a16="http://schemas.microsoft.com/office/drawing/2014/main" id="{7889FFBA-B54E-8145-9AD6-3C54592DE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49" y="101600"/>
            <a:ext cx="2247900" cy="2819400"/>
          </a:xfrm>
          <a:prstGeom prst="rect">
            <a:avLst/>
          </a:prstGeom>
        </p:spPr>
      </p:pic>
      <p:pic>
        <p:nvPicPr>
          <p:cNvPr id="9" name="Imagen 8" descr="Imagen que contiene parado, luz&#10;&#10;Descripción generada automáticamente">
            <a:extLst>
              <a:ext uri="{FF2B5EF4-FFF2-40B4-BE49-F238E27FC236}">
                <a16:creationId xmlns:a16="http://schemas.microsoft.com/office/drawing/2014/main" id="{02E9262C-18A3-BA4F-8050-CB4920331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9290" y="145472"/>
            <a:ext cx="2061533" cy="2775527"/>
          </a:xfrm>
          <a:prstGeom prst="rect">
            <a:avLst/>
          </a:prstGeom>
        </p:spPr>
      </p:pic>
      <p:pic>
        <p:nvPicPr>
          <p:cNvPr id="11" name="Imagen 10" descr="Imagen que contiene parado, hombre, frente, tabla&#10;&#10;Descripción generada automáticamente">
            <a:extLst>
              <a:ext uri="{FF2B5EF4-FFF2-40B4-BE49-F238E27FC236}">
                <a16:creationId xmlns:a16="http://schemas.microsoft.com/office/drawing/2014/main" id="{E1B554CE-FBDD-5145-874C-264E8D9CC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7389" y="145472"/>
            <a:ext cx="2247900" cy="2192013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CF4FB97-7531-8B49-97C8-2BDC45599E79}"/>
              </a:ext>
            </a:extLst>
          </p:cNvPr>
          <p:cNvSpPr txBox="1">
            <a:spLocks/>
          </p:cNvSpPr>
          <p:nvPr/>
        </p:nvSpPr>
        <p:spPr>
          <a:xfrm>
            <a:off x="838200" y="1393970"/>
            <a:ext cx="34220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Edema</a:t>
            </a:r>
          </a:p>
          <a:p>
            <a:r>
              <a:rPr lang="es-CL" dirty="0"/>
              <a:t>Recurrencia</a:t>
            </a:r>
          </a:p>
          <a:p>
            <a:r>
              <a:rPr lang="es-CL" dirty="0"/>
              <a:t>Perdida correccion</a:t>
            </a:r>
          </a:p>
          <a:p>
            <a:r>
              <a:rPr lang="es-CL" dirty="0"/>
              <a:t>Infeccion /migracion AK</a:t>
            </a:r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016B1F9-DFDA-694B-B372-82162B1B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D9C41-4DF9-CF40-825A-D750FF51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00055" cy="1325563"/>
          </a:xfrm>
        </p:spPr>
        <p:txBody>
          <a:bodyPr>
            <a:normAutofit/>
          </a:bodyPr>
          <a:lstStyle/>
          <a:p>
            <a:r>
              <a:rPr lang="es-CL" dirty="0"/>
              <a:t>Dedo en Garra (Claw Toe)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ABE8E57-95EE-8047-9CD6-F0521B11B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96491" cy="4351338"/>
          </a:xfrm>
        </p:spPr>
        <p:txBody>
          <a:bodyPr>
            <a:normAutofit/>
          </a:bodyPr>
          <a:lstStyle/>
          <a:p>
            <a:r>
              <a:rPr lang="es-CL" dirty="0"/>
              <a:t>Etapa final</a:t>
            </a:r>
          </a:p>
          <a:p>
            <a:r>
              <a:rPr lang="es-CL" dirty="0"/>
              <a:t>Activacion FDL y EDL con Inestabilidad de Articulacion MTTF</a:t>
            </a:r>
          </a:p>
          <a:p>
            <a:r>
              <a:rPr lang="es-CL" dirty="0"/>
              <a:t>Daño estabilizadores articulares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7" name="Marcador de contenido 7" descr="Diagrama&#10;&#10;Descripción generada automáticamente">
            <a:extLst>
              <a:ext uri="{FF2B5EF4-FFF2-40B4-BE49-F238E27FC236}">
                <a16:creationId xmlns:a16="http://schemas.microsoft.com/office/drawing/2014/main" id="{8094294D-6810-8947-B592-B755D07F7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1998" r="3465"/>
          <a:stretch/>
        </p:blipFill>
        <p:spPr>
          <a:xfrm>
            <a:off x="5915891" y="0"/>
            <a:ext cx="5917401" cy="4743450"/>
          </a:xfrm>
          <a:prstGeom prst="rect">
            <a:avLst/>
          </a:prstGeom>
        </p:spPr>
      </p:pic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1B7D6BDD-75C0-A449-9FBE-0290A7A75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691" y="4008059"/>
            <a:ext cx="5149799" cy="2173667"/>
          </a:xfrm>
          <a:prstGeom prst="rect">
            <a:avLst/>
          </a:prstGeo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841B9DE-DBEF-6341-94CF-12483F0B7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DE6D4-381D-F743-9D8B-3F8C87B04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Dedo en Garra. Tratamiento quirurgico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B7C658-90C2-3F45-BFCB-696E84094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48050" cy="4351338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Flexible.</a:t>
            </a:r>
          </a:p>
          <a:p>
            <a:r>
              <a:rPr lang="es-CL" dirty="0"/>
              <a:t>Transferencia FDL a Extensor</a:t>
            </a:r>
          </a:p>
          <a:p>
            <a:endParaRPr lang="es-CL" dirty="0"/>
          </a:p>
          <a:p>
            <a:r>
              <a:rPr lang="es-CL" dirty="0"/>
              <a:t>Rigido</a:t>
            </a:r>
          </a:p>
          <a:p>
            <a:r>
              <a:rPr lang="es-CL" dirty="0"/>
              <a:t>Duvrie</a:t>
            </a:r>
          </a:p>
          <a:p>
            <a:r>
              <a:rPr lang="es-CL" dirty="0"/>
              <a:t>Liberacion dorsal de PB</a:t>
            </a:r>
          </a:p>
          <a:p>
            <a:r>
              <a:rPr lang="es-CL" dirty="0"/>
              <a:t>OTT de acortamiento (Weill)</a:t>
            </a:r>
          </a:p>
          <a:p>
            <a:r>
              <a:rPr lang="es-CL" dirty="0"/>
              <a:t>Reparacion de placa plantar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C494B22-703F-644E-9597-CD59EAE73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" b="1"/>
          <a:stretch/>
        </p:blipFill>
        <p:spPr bwMode="auto">
          <a:xfrm>
            <a:off x="5122390" y="1690688"/>
            <a:ext cx="6231410" cy="20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contenido 3" descr="Imagen que contiene persona, hombre, par, sostener&#10;&#10;Descripción generada automáticamente">
            <a:extLst>
              <a:ext uri="{FF2B5EF4-FFF2-40B4-BE49-F238E27FC236}">
                <a16:creationId xmlns:a16="http://schemas.microsoft.com/office/drawing/2014/main" id="{CF18543C-4C86-924D-9477-DC167AC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28" r="5359" b="-2"/>
          <a:stretch/>
        </p:blipFill>
        <p:spPr>
          <a:xfrm>
            <a:off x="6275945" y="4114825"/>
            <a:ext cx="2308170" cy="2628953"/>
          </a:xfrm>
          <a:prstGeom prst="rect">
            <a:avLst/>
          </a:prstGeom>
        </p:spPr>
      </p:pic>
      <p:pic>
        <p:nvPicPr>
          <p:cNvPr id="6" name="Imagen 5" descr="Imagen que contiene interior, hombre, viendo, par&#10;&#10;Descripción generada automáticamente">
            <a:extLst>
              <a:ext uri="{FF2B5EF4-FFF2-40B4-BE49-F238E27FC236}">
                <a16:creationId xmlns:a16="http://schemas.microsoft.com/office/drawing/2014/main" id="{81261BC0-68B0-394B-80EB-518A8A04C6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88" r="6348" b="-2"/>
          <a:stretch/>
        </p:blipFill>
        <p:spPr>
          <a:xfrm>
            <a:off x="9131156" y="4114826"/>
            <a:ext cx="2308186" cy="2628953"/>
          </a:xfrm>
          <a:prstGeom prst="rect">
            <a:avLst/>
          </a:prstGeom>
        </p:spPr>
      </p:pic>
      <p:pic>
        <p:nvPicPr>
          <p:cNvPr id="7" name="Elementos multimedia en línea 6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57BC12D-68EE-F244-AE25-88ED2F540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9234" y="43545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3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Rectangle 110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2C16FA-3CA3-DF4C-9E99-CFFF103A5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s-CL">
                <a:solidFill>
                  <a:schemeClr val="bg1"/>
                </a:solidFill>
              </a:rPr>
              <a:t>OTT weill</a:t>
            </a:r>
          </a:p>
        </p:txBody>
      </p:sp>
      <p:cxnSp>
        <p:nvCxnSpPr>
          <p:cNvPr id="1104" name="Straight Connector 110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6E4F5F-988A-F8AE-116F-BD2AADBB1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Intrarticular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Acortamiento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Weill </a:t>
            </a:r>
            <a:r>
              <a:rPr lang="en-US" sz="2000" dirty="0" err="1">
                <a:solidFill>
                  <a:schemeClr val="bg1"/>
                </a:solidFill>
              </a:rPr>
              <a:t>modificado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Extraccion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cuña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Acortar</a:t>
            </a:r>
            <a:r>
              <a:rPr lang="en-US" sz="2000" dirty="0">
                <a:solidFill>
                  <a:schemeClr val="bg1"/>
                </a:solidFill>
              </a:rPr>
              <a:t> y ascender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ECF22CB9-CFE7-0C44-AFD0-59A32C126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8" r="-2" b="30075"/>
          <a:stretch/>
        </p:blipFill>
        <p:spPr bwMode="auto">
          <a:xfrm>
            <a:off x="8232692" y="3707394"/>
            <a:ext cx="3588640" cy="27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6" name="Rectangle 1105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98A0C25-83EE-894D-9643-B8D18E315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541" y="333546"/>
            <a:ext cx="1837630" cy="2784532"/>
          </a:xfrm>
          <a:prstGeom prst="rect">
            <a:avLst/>
          </a:prstGeom>
        </p:spPr>
      </p:pic>
      <p:sp>
        <p:nvSpPr>
          <p:cNvPr id="1108" name="Rectangle 1107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345B853-AC12-EE4B-88DA-60FEC8498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599" y="24264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AB7365C-2583-4DC5-97E2-F1417C43F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0813700-1F56-41B4-B8AB-F97CF85BE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9295E06-4BBC-423A-906A-C4DB96854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D065CC-96F6-4912-9DD0-FB08CD295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3CAB295-D08E-4161-BEE6-AA904F652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C2BA65F-9958-4B7F-BECD-B95C69006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01C3D0D-0BD1-48F5-B50C-970D808F6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magen 8" descr="Imagen que contiene persona, interior, mujer, sostener&#10;&#10;Descripción generada automáticamente">
            <a:extLst>
              <a:ext uri="{FF2B5EF4-FFF2-40B4-BE49-F238E27FC236}">
                <a16:creationId xmlns:a16="http://schemas.microsoft.com/office/drawing/2014/main" id="{11BAF79F-CA75-3145-98B3-3CBF8D42F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" r="-6" b="-6"/>
          <a:stretch/>
        </p:blipFill>
        <p:spPr>
          <a:xfrm>
            <a:off x="6627315" y="3835287"/>
            <a:ext cx="2331970" cy="263663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10" descr="Imagen que contiene interior, persona, alimentos, corte&#10;&#10;Descripción generada automáticamente">
            <a:extLst>
              <a:ext uri="{FF2B5EF4-FFF2-40B4-BE49-F238E27FC236}">
                <a16:creationId xmlns:a16="http://schemas.microsoft.com/office/drawing/2014/main" id="{83ADDDD4-AE23-EC4B-B8F7-C6A85A2A5F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15" r="4" b="4"/>
          <a:stretch/>
        </p:blipFill>
        <p:spPr>
          <a:xfrm>
            <a:off x="9241693" y="3864432"/>
            <a:ext cx="2207001" cy="263663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07DDE93-5F3B-D74C-A444-F12DDB2C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01" y="415439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es-CL" sz="4800" dirty="0">
                <a:solidFill>
                  <a:schemeClr val="bg1"/>
                </a:solidFill>
              </a:rPr>
              <a:t>Reparacion de placa plantar</a:t>
            </a:r>
          </a:p>
        </p:txBody>
      </p:sp>
      <p:pic>
        <p:nvPicPr>
          <p:cNvPr id="13" name="Marcador de contenido 12" descr="Diagrama&#10;&#10;Descripción generada automáticamente">
            <a:extLst>
              <a:ext uri="{FF2B5EF4-FFF2-40B4-BE49-F238E27FC236}">
                <a16:creationId xmlns:a16="http://schemas.microsoft.com/office/drawing/2014/main" id="{E12B1A0A-25C3-7346-A204-A2B0C300E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664323" y="261480"/>
            <a:ext cx="4784371" cy="2982700"/>
          </a:xfrm>
          <a:noFill/>
        </p:spPr>
      </p:pic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B3295C7-8E67-6443-9193-3C170972E2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05" y="2145197"/>
            <a:ext cx="6178150" cy="1280494"/>
          </a:xfrm>
          <a:prstGeom prst="rect">
            <a:avLst/>
          </a:prstGeom>
        </p:spPr>
      </p:pic>
      <p:pic>
        <p:nvPicPr>
          <p:cNvPr id="6" name="Imagen 5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4ED30A1-0BEC-EA4E-9716-47A0C61F9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294" y="3542074"/>
            <a:ext cx="5143500" cy="2336800"/>
          </a:xfrm>
          <a:prstGeom prst="rect">
            <a:avLst/>
          </a:prstGeom>
        </p:spPr>
      </p:pic>
      <p:pic>
        <p:nvPicPr>
          <p:cNvPr id="38" name="Imagen 3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039AFED-420D-054A-9863-7D86E64E3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105" y="1873600"/>
            <a:ext cx="6178150" cy="1280494"/>
          </a:xfrm>
          <a:prstGeom prst="rect">
            <a:avLst/>
          </a:prstGeom>
        </p:spPr>
      </p:pic>
      <p:sp>
        <p:nvSpPr>
          <p:cNvPr id="39" name="Content Placeholder 12">
            <a:extLst>
              <a:ext uri="{FF2B5EF4-FFF2-40B4-BE49-F238E27FC236}">
                <a16:creationId xmlns:a16="http://schemas.microsoft.com/office/drawing/2014/main" id="{0AC604CA-87D7-684B-99F7-2DE91C04477A}"/>
              </a:ext>
            </a:extLst>
          </p:cNvPr>
          <p:cNvSpPr txBox="1">
            <a:spLocks/>
          </p:cNvSpPr>
          <p:nvPr/>
        </p:nvSpPr>
        <p:spPr>
          <a:xfrm>
            <a:off x="1008824" y="6059984"/>
            <a:ext cx="4800600" cy="982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chemeClr val="bg1"/>
                </a:solidFill>
              </a:rPr>
              <a:t>Reparacion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directa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estabilizador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Elementos multimedia en línea 4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7FA099B-6354-794B-92A3-9D88EC767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55734" y="46122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6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277EAE-FC73-4AE5-9BDB-0BE814F95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6CC8DCE-8D82-400F-A315-4CD008FDA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39B13E9-2F1D-489D-842D-20AC7313D1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E7447BD-F39C-4290-8A87-E61FD98A28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EB36854-40EE-40C4-A488-60EAA83B2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7165098-3853-4969-9EAF-796B9751F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7EF9153-D515-4DA2-A63C-58C029830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Imagen 16" descr="Una mano muestra un objeto en la mano&#10;&#10;Descripción generada automáticamente con confianza baja">
            <a:extLst>
              <a:ext uri="{FF2B5EF4-FFF2-40B4-BE49-F238E27FC236}">
                <a16:creationId xmlns:a16="http://schemas.microsoft.com/office/drawing/2014/main" id="{FDA5A0BC-6B74-564B-869F-A56A2D30C5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10" r="30773" b="2"/>
          <a:stretch/>
        </p:blipFill>
        <p:spPr>
          <a:xfrm>
            <a:off x="600456" y="412377"/>
            <a:ext cx="2647399" cy="316277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0585" y="561296"/>
            <a:ext cx="304800" cy="429768"/>
            <a:chOff x="215328" y="-46937"/>
            <a:chExt cx="304800" cy="2773841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84A5D033-1456-E842-922B-803A5BB5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69" r="19437" b="-1"/>
          <a:stretch/>
        </p:blipFill>
        <p:spPr>
          <a:xfrm>
            <a:off x="3343738" y="412377"/>
            <a:ext cx="2647399" cy="31627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9AB018-82AC-D743-8E08-597BC95CDA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828" r="11855" b="1"/>
          <a:stretch/>
        </p:blipFill>
        <p:spPr>
          <a:xfrm>
            <a:off x="6087020" y="412377"/>
            <a:ext cx="2647399" cy="316277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84070474-B181-0B45-AE4E-0FFBA7D88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470" r="17677"/>
          <a:stretch/>
        </p:blipFill>
        <p:spPr>
          <a:xfrm>
            <a:off x="8830303" y="412377"/>
            <a:ext cx="2647399" cy="3162778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99B6FD4-F20E-1C40-A616-7279A5EE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Tecnicas percutaneas</a:t>
            </a:r>
            <a:b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 tejidos Blandos</a:t>
            </a:r>
          </a:p>
        </p:txBody>
      </p:sp>
      <p:sp>
        <p:nvSpPr>
          <p:cNvPr id="13" name="Marcador de contenido 12">
            <a:extLst>
              <a:ext uri="{FF2B5EF4-FFF2-40B4-BE49-F238E27FC236}">
                <a16:creationId xmlns:a16="http://schemas.microsoft.com/office/drawing/2014/main" id="{B8560392-529F-1E41-AA16-ACB1D92F4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380" y="3708052"/>
            <a:ext cx="5994666" cy="2129599"/>
          </a:xfrm>
          <a:noFill/>
        </p:spPr>
        <p:txBody>
          <a:bodyPr anchor="t">
            <a:normAutofit/>
          </a:bodyPr>
          <a:lstStyle/>
          <a:p>
            <a:r>
              <a:rPr lang="es-CL" sz="1800" dirty="0">
                <a:solidFill>
                  <a:schemeClr val="bg1"/>
                </a:solidFill>
              </a:rPr>
              <a:t>Flexibles o semirigidos</a:t>
            </a:r>
          </a:p>
          <a:p>
            <a:r>
              <a:rPr lang="es-CL" sz="1800" dirty="0">
                <a:solidFill>
                  <a:schemeClr val="bg1"/>
                </a:solidFill>
              </a:rPr>
              <a:t>Osteoclasia</a:t>
            </a:r>
          </a:p>
        </p:txBody>
      </p:sp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AAB9E57-848C-644B-9EBB-AB94BC640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4815659"/>
            <a:ext cx="6731000" cy="1930400"/>
          </a:xfrm>
          <a:prstGeom prst="rect">
            <a:avLst/>
          </a:prstGeo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B95772D-EF81-F040-8CC0-F0058CBE7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5379" y="5684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AD997E-C1A4-FE4F-BD36-3A7B904C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Osteotomias percutaneas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2B653EF-67B4-934D-94E8-BBDAC67429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3" r="5168" b="-1"/>
          <a:stretch/>
        </p:blipFill>
        <p:spPr>
          <a:xfrm>
            <a:off x="6000754" y="71486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Marcador de contenido 4" descr="Imagen que contiene interior, tabla&#10;&#10;Descripción generada automáticamente">
            <a:extLst>
              <a:ext uri="{FF2B5EF4-FFF2-40B4-BE49-F238E27FC236}">
                <a16:creationId xmlns:a16="http://schemas.microsoft.com/office/drawing/2014/main" id="{6CE4B50E-689D-2646-9ACB-C3591FE7B4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70" r="-1" b="5382"/>
          <a:stretch/>
        </p:blipFill>
        <p:spPr>
          <a:xfrm>
            <a:off x="95250" y="71486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6B9E8C-7AB3-CA03-22AB-E0865EEC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286160"/>
            <a:ext cx="5692774" cy="215620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Deformidades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rigidas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Tenotomia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extensor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Osteoclasia IFP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Ott Base plantar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F1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OTT base dorsal de F2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Punto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percutaneo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con extensor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capsula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de IFP</a:t>
            </a:r>
          </a:p>
          <a:p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Condielctomia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 IFP por dorsal</a:t>
            </a:r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E166780-AC64-554F-90B8-29296D27C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50" y="3473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0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0251AD-899E-384B-AD49-888D0AF6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CL" sz="5000"/>
              <a:t>RUTA PRESENTACION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6D26C1-2D32-8744-B657-1989E07E7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CL" sz="2200" dirty="0"/>
              <a:t>INTRODUCCION</a:t>
            </a:r>
          </a:p>
          <a:p>
            <a:r>
              <a:rPr lang="es-CL" sz="2200"/>
              <a:t>ANATOMIA</a:t>
            </a:r>
            <a:endParaRPr lang="es-CL" sz="2200" dirty="0"/>
          </a:p>
          <a:p>
            <a:r>
              <a:rPr lang="es-CL" sz="2200" dirty="0"/>
              <a:t>CLINICA</a:t>
            </a:r>
          </a:p>
          <a:p>
            <a:r>
              <a:rPr lang="es-CL" sz="2200" dirty="0"/>
              <a:t>CLASIFICACION</a:t>
            </a:r>
          </a:p>
          <a:p>
            <a:r>
              <a:rPr lang="es-CL" sz="2200" dirty="0"/>
              <a:t>FISIOPATOLOGIA</a:t>
            </a:r>
          </a:p>
          <a:p>
            <a:endParaRPr lang="es-CL" sz="2200" dirty="0"/>
          </a:p>
          <a:p>
            <a:r>
              <a:rPr lang="es-CL" sz="2200" dirty="0"/>
              <a:t>MANEJO</a:t>
            </a:r>
          </a:p>
          <a:p>
            <a:endParaRPr lang="es-CL" sz="2200" dirty="0"/>
          </a:p>
          <a:p>
            <a:pPr marL="0" indent="0">
              <a:buNone/>
            </a:pPr>
            <a:endParaRPr lang="es-CL" sz="2200" dirty="0"/>
          </a:p>
        </p:txBody>
      </p:sp>
      <p:pic>
        <p:nvPicPr>
          <p:cNvPr id="6" name="Imagen 5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E720D80-CD88-0449-BE41-F13E6A592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6" r="41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4D65150-7122-8445-A9F0-A5902316B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7377" y="57871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8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B120B-2806-2145-A921-308C8611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Vendaje : Rol fundamental</a:t>
            </a:r>
          </a:p>
        </p:txBody>
      </p:sp>
      <p:pic>
        <p:nvPicPr>
          <p:cNvPr id="5" name="Marcador de contenido 4" descr="Imagen que contiene foto, mujer, niña, sostener&#10;&#10;Descripción generada automáticamente">
            <a:extLst>
              <a:ext uri="{FF2B5EF4-FFF2-40B4-BE49-F238E27FC236}">
                <a16:creationId xmlns:a16="http://schemas.microsoft.com/office/drawing/2014/main" id="{51A78008-0050-C347-95AD-2AB2EE7FD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301" y="2103900"/>
            <a:ext cx="11521398" cy="2650200"/>
          </a:xfr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92639A9-D4B4-BD4C-BF11-55197DFFB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3200" y="50579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3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967864-649D-EE46-8DC2-D78342125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 Resumen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5C136C-D436-F047-BC66-73F7EFD08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Patologia frecuente</a:t>
            </a:r>
          </a:p>
          <a:p>
            <a:r>
              <a:rPr lang="es-CL" dirty="0"/>
              <a:t>Diagnostico clinico.Examen fisico</a:t>
            </a:r>
          </a:p>
          <a:p>
            <a:r>
              <a:rPr lang="es-CL" dirty="0"/>
              <a:t>Duvries predecible</a:t>
            </a:r>
          </a:p>
          <a:p>
            <a:r>
              <a:rPr lang="es-CL" dirty="0"/>
              <a:t>Resultados similares según tipo de fijacion</a:t>
            </a:r>
          </a:p>
          <a:p>
            <a:r>
              <a:rPr lang="es-CL" dirty="0"/>
              <a:t>Reparacion placa plantar. (Sobretodo aguda)</a:t>
            </a:r>
          </a:p>
          <a:p>
            <a:r>
              <a:rPr lang="es-CL" dirty="0"/>
              <a:t>Tecnicas percutaneas (resultados comparables con tecnicas abiertas)</a:t>
            </a:r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8C16756-C5F6-B64C-9441-09C9358E8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3618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2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1F9B-EE1E-1BDB-184D-3DDC8A5F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F12C5-8C32-F0FF-E5D8-151AB62A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000" dirty="0"/>
              <a:t>GRACIAS</a:t>
            </a:r>
            <a:endParaRPr lang="en-CL" sz="400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F1C550C-4573-DB46-9567-891D90F4F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1F9B-EE1E-1BDB-184D-3DDC8A5F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F12C5-8C32-F0FF-E5D8-151AB62A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2999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hombre, computadora, tabla, gato&#10;&#10;Descripción generada automáticamente">
            <a:extLst>
              <a:ext uri="{FF2B5EF4-FFF2-40B4-BE49-F238E27FC236}">
                <a16:creationId xmlns:a16="http://schemas.microsoft.com/office/drawing/2014/main" id="{CFF353FD-F789-E841-ACB0-1A21EE80B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8342" b="1"/>
          <a:stretch/>
        </p:blipFill>
        <p:spPr>
          <a:xfrm>
            <a:off x="20" y="0"/>
            <a:ext cx="845030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E0A8104-4F4E-E746-82E5-82B9934B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05" y="-375765"/>
            <a:ext cx="5251316" cy="1627636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FFFFFF"/>
                </a:solidFill>
              </a:rPr>
              <a:t>INTRO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1698D8-4464-A94E-A85B-7AFB17544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35" y="967914"/>
            <a:ext cx="4619621" cy="39571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sz="2000" dirty="0">
              <a:solidFill>
                <a:srgbClr val="FFFFFF"/>
              </a:solidFill>
            </a:endParaRPr>
          </a:p>
          <a:p>
            <a:r>
              <a:rPr lang="es-CL" sz="2400" dirty="0">
                <a:solidFill>
                  <a:srgbClr val="FFFFFF"/>
                </a:solidFill>
              </a:rPr>
              <a:t>Consulta Frecuente.</a:t>
            </a:r>
          </a:p>
          <a:p>
            <a:r>
              <a:rPr lang="es-CL" sz="2400" dirty="0">
                <a:solidFill>
                  <a:srgbClr val="FFFFFF"/>
                </a:solidFill>
              </a:rPr>
              <a:t>Aislada o asociada (AR-CMT-HV-PC)</a:t>
            </a:r>
          </a:p>
          <a:p>
            <a:r>
              <a:rPr lang="es-CL" sz="2400" dirty="0">
                <a:solidFill>
                  <a:srgbClr val="FFFFFF"/>
                </a:solidFill>
              </a:rPr>
              <a:t>Mujeres  4:1 60-70 años.</a:t>
            </a:r>
          </a:p>
          <a:p>
            <a:r>
              <a:rPr lang="es-CL" sz="2400" dirty="0">
                <a:solidFill>
                  <a:srgbClr val="FFFFFF"/>
                </a:solidFill>
              </a:rPr>
              <a:t>20% cirugia antepie.</a:t>
            </a:r>
          </a:p>
        </p:txBody>
      </p:sp>
      <p:pic>
        <p:nvPicPr>
          <p:cNvPr id="5" name="Imagen 4" descr="Imagen que contiene interior, persona, corte, pieza&#10;&#10;Descripción generada automáticamente">
            <a:extLst>
              <a:ext uri="{FF2B5EF4-FFF2-40B4-BE49-F238E27FC236}">
                <a16:creationId xmlns:a16="http://schemas.microsoft.com/office/drawing/2014/main" id="{81B166E9-81D5-784D-914B-9FFBE81B71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1" r="19456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5E6E825F-AE23-8049-8585-868CF3EC47F1}"/>
              </a:ext>
            </a:extLst>
          </p:cNvPr>
          <p:cNvSpPr txBox="1">
            <a:spLocks/>
          </p:cNvSpPr>
          <p:nvPr/>
        </p:nvSpPr>
        <p:spPr>
          <a:xfrm>
            <a:off x="438150" y="153874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/>
          </a:p>
          <a:p>
            <a:endParaRPr lang="es-CL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</p:txBody>
      </p:sp>
      <p:pic>
        <p:nvPicPr>
          <p:cNvPr id="4" name="Elementos multimedia en línea 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4B93B4E-A740-0A45-9783-93E6DFE9F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5982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5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8ED32B-4E08-E64E-9A1E-9F406BF9C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ANATOMIA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4C516A3-38C0-4F58-9700-081CB0D1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12192000" cy="4286159"/>
            <a:chOff x="0" y="1"/>
            <a:chExt cx="12192000" cy="4286159"/>
          </a:xfrm>
          <a:effectLst>
            <a:outerShdw blurRad="3810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31B548F-BAE0-4401-9139-6545BCD3C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1"/>
              <a:ext cx="12192000" cy="4000975"/>
              <a:chOff x="0" y="1"/>
              <a:chExt cx="12192000" cy="4000975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4511E12-8D97-4D29-97DA-824875B13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267ACB5-D743-4981-82A7-934D0A6BD8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3BB3ECA-2783-40C5-BE31-E5A2B6215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528992"/>
              <a:ext cx="12192000" cy="757168"/>
              <a:chOff x="0" y="2959818"/>
              <a:chExt cx="12192000" cy="757168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762FAB9C-1F29-451A-B39A-BDF3256934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4658BE9-BAE2-4EEF-94FE-33319BDCA4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blipFill>
                <a:blip r:embed="rId4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Imagen 9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16C2C62-D326-4F4C-A017-C183C022E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376"/>
          <a:stretch/>
        </p:blipFill>
        <p:spPr>
          <a:xfrm>
            <a:off x="8803228" y="1211193"/>
            <a:ext cx="2252928" cy="1630800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354708FE-6A69-594E-B934-41C467D13D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82" r="-3" b="-3"/>
          <a:stretch/>
        </p:blipFill>
        <p:spPr>
          <a:xfrm>
            <a:off x="4513922" y="1329219"/>
            <a:ext cx="4196941" cy="1512774"/>
          </a:xfrm>
          <a:prstGeom prst="rect">
            <a:avLst/>
          </a:prstGeom>
        </p:spPr>
      </p:pic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FFF91B7E-85FF-F244-9E5E-EECB12E60B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6" r="-1" b="-1"/>
          <a:stretch/>
        </p:blipFill>
        <p:spPr>
          <a:xfrm>
            <a:off x="90243" y="1277780"/>
            <a:ext cx="4185559" cy="1515646"/>
          </a:xfrm>
          <a:prstGeom prst="rect">
            <a:avLst/>
          </a:prstGeom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41C3524-13B8-3FF2-9620-E1D4EE0C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50597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Extrinsic/Intrinsic/Plantar Plate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BB2A6F-4E65-2140-BA15-3017A49C4B98}"/>
              </a:ext>
            </a:extLst>
          </p:cNvPr>
          <p:cNvSpPr txBox="1"/>
          <p:nvPr/>
        </p:nvSpPr>
        <p:spPr>
          <a:xfrm>
            <a:off x="8710863" y="481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39C11CB-286C-2344-B01F-B1DA28FD7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243" y="34588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2C63567-9A18-430B-817B-152D609F5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54FCCB-4C8E-1F46-BB8F-11CE3F0F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19" y="554009"/>
            <a:ext cx="4789763" cy="1662878"/>
          </a:xfrm>
        </p:spPr>
        <p:txBody>
          <a:bodyPr>
            <a:normAutofit/>
          </a:bodyPr>
          <a:lstStyle/>
          <a:p>
            <a:r>
              <a:rPr lang="es-CL" sz="4000"/>
              <a:t>CLINICA</a:t>
            </a:r>
          </a:p>
        </p:txBody>
      </p:sp>
      <p:pic>
        <p:nvPicPr>
          <p:cNvPr id="4" name="Imagen 3" descr="Imagen que contiene interior, hombre, gato, viendo&#10;&#10;Descripción generada automáticamente">
            <a:extLst>
              <a:ext uri="{FF2B5EF4-FFF2-40B4-BE49-F238E27FC236}">
                <a16:creationId xmlns:a16="http://schemas.microsoft.com/office/drawing/2014/main" id="{399AED62-E091-2348-89EE-7E16634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22821"/>
          <a:stretch/>
        </p:blipFill>
        <p:spPr>
          <a:xfrm>
            <a:off x="20" y="10"/>
            <a:ext cx="3003103" cy="3912881"/>
          </a:xfrm>
          <a:prstGeom prst="rect">
            <a:avLst/>
          </a:prstGeom>
        </p:spPr>
      </p:pic>
      <p:pic>
        <p:nvPicPr>
          <p:cNvPr id="5" name="Marcador de contenido 4" descr="Mano de una persona&#10;&#10;Descripción generada automáticamente">
            <a:extLst>
              <a:ext uri="{FF2B5EF4-FFF2-40B4-BE49-F238E27FC236}">
                <a16:creationId xmlns:a16="http://schemas.microsoft.com/office/drawing/2014/main" id="{3DFADB2F-9F70-5E49-A945-9C479BA6F1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88" r="4278" b="1"/>
          <a:stretch/>
        </p:blipFill>
        <p:spPr>
          <a:xfrm>
            <a:off x="3180257" y="10"/>
            <a:ext cx="3016307" cy="2223328"/>
          </a:xfrm>
          <a:prstGeom prst="rect">
            <a:avLst/>
          </a:prstGeom>
        </p:spPr>
      </p:pic>
      <p:pic>
        <p:nvPicPr>
          <p:cNvPr id="11" name="Imagen 10" descr="Imagen borrosa de una mano&#10;&#10;Descripción generada automáticamente con confianza media">
            <a:extLst>
              <a:ext uri="{FF2B5EF4-FFF2-40B4-BE49-F238E27FC236}">
                <a16:creationId xmlns:a16="http://schemas.microsoft.com/office/drawing/2014/main" id="{A6979AAA-AFD8-4644-9DBF-0E6CCAE0A8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00" r="1" b="1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9" name="Imagen 8" descr="Mano de una persona&#10;&#10;Descripción generada automáticamente">
            <a:extLst>
              <a:ext uri="{FF2B5EF4-FFF2-40B4-BE49-F238E27FC236}">
                <a16:creationId xmlns:a16="http://schemas.microsoft.com/office/drawing/2014/main" id="{73AA73D9-8990-7545-A9A1-9067EC3B37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21804"/>
          <a:stretch/>
        </p:blipFill>
        <p:spPr>
          <a:xfrm>
            <a:off x="3180256" y="2395057"/>
            <a:ext cx="3016307" cy="2055326"/>
          </a:xfrm>
          <a:prstGeom prst="rect">
            <a:avLst/>
          </a:prstGeom>
        </p:spPr>
      </p:pic>
      <p:pic>
        <p:nvPicPr>
          <p:cNvPr id="7" name="Imagen 6" descr="Mano de una persona&#10;&#10;Descripción generada automáticamente">
            <a:extLst>
              <a:ext uri="{FF2B5EF4-FFF2-40B4-BE49-F238E27FC236}">
                <a16:creationId xmlns:a16="http://schemas.microsoft.com/office/drawing/2014/main" id="{114F9858-E8C4-434A-964A-BD5144DDEF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11" b="5"/>
          <a:stretch/>
        </p:blipFill>
        <p:spPr>
          <a:xfrm>
            <a:off x="3180257" y="4629236"/>
            <a:ext cx="3016307" cy="222876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48F42F1-3AEF-CDFD-7205-B8BCDCE8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19" y="2412009"/>
            <a:ext cx="4789763" cy="3713895"/>
          </a:xfrm>
        </p:spPr>
        <p:txBody>
          <a:bodyPr>
            <a:normAutofit/>
          </a:bodyPr>
          <a:lstStyle/>
          <a:p>
            <a:r>
              <a:rPr lang="en-US" sz="2000" dirty="0"/>
              <a:t>Flexion</a:t>
            </a:r>
          </a:p>
          <a:p>
            <a:r>
              <a:rPr lang="en-US" sz="2000" dirty="0" err="1"/>
              <a:t>Hiperextension</a:t>
            </a:r>
            <a:endParaRPr lang="en-US" sz="2000" dirty="0"/>
          </a:p>
          <a:p>
            <a:r>
              <a:rPr lang="en-US" sz="2000" dirty="0" err="1"/>
              <a:t>Desviacion</a:t>
            </a:r>
            <a:r>
              <a:rPr lang="en-US" sz="2000" dirty="0"/>
              <a:t> lateral o medial</a:t>
            </a:r>
          </a:p>
          <a:p>
            <a:r>
              <a:rPr lang="en-US" sz="2000" dirty="0" err="1"/>
              <a:t>Hiperqueratosis</a:t>
            </a:r>
            <a:endParaRPr lang="en-US" sz="2000" dirty="0"/>
          </a:p>
          <a:p>
            <a:r>
              <a:rPr lang="en-US" sz="2000" dirty="0" err="1"/>
              <a:t>Inestabilidad</a:t>
            </a:r>
            <a:r>
              <a:rPr lang="en-US" sz="2000" dirty="0"/>
              <a:t> Articular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072979-A65E-774A-B1A9-D4CDCFEAE2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971" y="4644205"/>
            <a:ext cx="1961299" cy="225465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F69F56-9D6F-324A-AE28-0F3FB0332F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2270" y="4629235"/>
            <a:ext cx="1961299" cy="2269625"/>
          </a:xfrm>
          <a:prstGeom prst="rect">
            <a:avLst/>
          </a:prstGeom>
        </p:spPr>
      </p:pic>
      <p:pic>
        <p:nvPicPr>
          <p:cNvPr id="14" name="Elementos multimedia en línea 13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259571C-86BA-3643-BFA4-3F3A4438E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2622" y="49512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A9DF3-9932-284D-A655-65752F4D5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699"/>
            <a:ext cx="10515600" cy="1325563"/>
          </a:xfrm>
        </p:spPr>
        <p:txBody>
          <a:bodyPr/>
          <a:lstStyle/>
          <a:p>
            <a:r>
              <a:rPr lang="es-CL" dirty="0"/>
              <a:t>Estudio por imagenes</a:t>
            </a:r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B3DDE263-F0A8-A740-A1F8-4F6E612A2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88450" y="463550"/>
            <a:ext cx="2298700" cy="3721100"/>
          </a:xfrm>
        </p:spPr>
      </p:pic>
      <p:pic>
        <p:nvPicPr>
          <p:cNvPr id="7" name="Imagen 6" descr="Imagen que contiene interior, cepillo de dientes, cepillo, tabla&#10;&#10;Descripción generada automáticamente">
            <a:extLst>
              <a:ext uri="{FF2B5EF4-FFF2-40B4-BE49-F238E27FC236}">
                <a16:creationId xmlns:a16="http://schemas.microsoft.com/office/drawing/2014/main" id="{7D830580-487D-8E49-8FFF-98E99BA75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2" y="660400"/>
            <a:ext cx="2159000" cy="3111500"/>
          </a:xfrm>
          <a:prstGeom prst="rect">
            <a:avLst/>
          </a:prstGeom>
        </p:spPr>
      </p:pic>
      <p:pic>
        <p:nvPicPr>
          <p:cNvPr id="9" name="Imagen 8" descr="Imagen que contiene radiografía, interior, cama, puesto&#10;&#10;Descripción generada automáticamente">
            <a:extLst>
              <a:ext uri="{FF2B5EF4-FFF2-40B4-BE49-F238E27FC236}">
                <a16:creationId xmlns:a16="http://schemas.microsoft.com/office/drawing/2014/main" id="{DA7FE0D6-B8A7-4247-8E96-8EE660C5B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500" y="4984750"/>
            <a:ext cx="3162300" cy="1409700"/>
          </a:xfrm>
          <a:prstGeom prst="rect">
            <a:avLst/>
          </a:prstGeom>
        </p:spPr>
      </p:pic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A017C2EB-927D-7E42-B676-A671FB88832D}"/>
              </a:ext>
            </a:extLst>
          </p:cNvPr>
          <p:cNvSpPr txBox="1">
            <a:spLocks/>
          </p:cNvSpPr>
          <p:nvPr/>
        </p:nvSpPr>
        <p:spPr>
          <a:xfrm>
            <a:off x="605494" y="1592262"/>
            <a:ext cx="4789763" cy="3713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Ex de pie Ap-L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carga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Deformidad</a:t>
            </a:r>
            <a:endParaRPr lang="en-US" sz="2000" dirty="0"/>
          </a:p>
          <a:p>
            <a:r>
              <a:rPr lang="en-US" sz="2000" dirty="0"/>
              <a:t>Formula de maestro</a:t>
            </a:r>
          </a:p>
          <a:p>
            <a:r>
              <a:rPr lang="en-US" sz="2000" dirty="0"/>
              <a:t>Freiberg</a:t>
            </a:r>
          </a:p>
          <a:p>
            <a:r>
              <a:rPr lang="en-US" sz="2000" dirty="0" err="1"/>
              <a:t>Luxacion</a:t>
            </a:r>
            <a:r>
              <a:rPr lang="en-US" sz="2000" dirty="0"/>
              <a:t> MTTF</a:t>
            </a:r>
          </a:p>
          <a:p>
            <a:r>
              <a:rPr lang="en-US" sz="2000" dirty="0" err="1"/>
              <a:t>Espacios</a:t>
            </a:r>
            <a:r>
              <a:rPr lang="en-US" sz="2000" dirty="0"/>
              <a:t>  </a:t>
            </a:r>
            <a:r>
              <a:rPr lang="en-US" sz="2000" dirty="0" err="1"/>
              <a:t>articulares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/>
              <a:t>Ecografia</a:t>
            </a:r>
            <a:endParaRPr lang="en-US" sz="2000" dirty="0"/>
          </a:p>
          <a:p>
            <a:r>
              <a:rPr lang="en-US" sz="2000" dirty="0"/>
              <a:t>RNM(gold standard </a:t>
            </a:r>
            <a:r>
              <a:rPr lang="en-US" sz="2000" dirty="0" err="1"/>
              <a:t>evaluacion</a:t>
            </a:r>
            <a:r>
              <a:rPr lang="en-US" sz="2000" dirty="0"/>
              <a:t> </a:t>
            </a:r>
            <a:r>
              <a:rPr lang="en-US" sz="2000" dirty="0" err="1"/>
              <a:t>placa</a:t>
            </a:r>
            <a:r>
              <a:rPr lang="en-US" sz="2000" dirty="0"/>
              <a:t> planar)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Otras</a:t>
            </a:r>
            <a:r>
              <a:rPr lang="en-US" sz="2000" dirty="0"/>
              <a:t> </a:t>
            </a:r>
            <a:r>
              <a:rPr lang="en-US" sz="2000" dirty="0" err="1"/>
              <a:t>causas</a:t>
            </a:r>
            <a:r>
              <a:rPr lang="en-US" sz="2000" dirty="0"/>
              <a:t> de dolor</a:t>
            </a:r>
          </a:p>
          <a:p>
            <a:endParaRPr lang="en-US" sz="2000" dirty="0"/>
          </a:p>
        </p:txBody>
      </p:sp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D98D1DE-5A99-6547-BB71-4D9725F14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2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C6EB2681-B88D-CD47-B72F-EB8A5B2B3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47884" y="144472"/>
            <a:ext cx="5594604" cy="29511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F797784-37B3-9145-B1DE-8DF3C6422033}"/>
              </a:ext>
            </a:extLst>
          </p:cNvPr>
          <p:cNvSpPr txBox="1">
            <a:spLocks/>
          </p:cNvSpPr>
          <p:nvPr/>
        </p:nvSpPr>
        <p:spPr>
          <a:xfrm>
            <a:off x="717279" y="325435"/>
            <a:ext cx="3571810" cy="720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/>
              <a:t>CLASIFICACION</a:t>
            </a:r>
          </a:p>
        </p:txBody>
      </p:sp>
      <p:sp>
        <p:nvSpPr>
          <p:cNvPr id="9" name="Flecha a la derecha con muesca 8">
            <a:extLst>
              <a:ext uri="{FF2B5EF4-FFF2-40B4-BE49-F238E27FC236}">
                <a16:creationId xmlns:a16="http://schemas.microsoft.com/office/drawing/2014/main" id="{99AB2014-B172-794C-A428-A80033725AF6}"/>
              </a:ext>
            </a:extLst>
          </p:cNvPr>
          <p:cNvSpPr/>
          <p:nvPr/>
        </p:nvSpPr>
        <p:spPr>
          <a:xfrm>
            <a:off x="9152381" y="984907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Flecha a la derecha con muesca 12">
            <a:extLst>
              <a:ext uri="{FF2B5EF4-FFF2-40B4-BE49-F238E27FC236}">
                <a16:creationId xmlns:a16="http://schemas.microsoft.com/office/drawing/2014/main" id="{BD94F775-D59E-8948-978B-CDD3C24CA70A}"/>
              </a:ext>
            </a:extLst>
          </p:cNvPr>
          <p:cNvSpPr/>
          <p:nvPr/>
        </p:nvSpPr>
        <p:spPr>
          <a:xfrm>
            <a:off x="6409459" y="1712767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 a la derecha con muesca 13">
            <a:extLst>
              <a:ext uri="{FF2B5EF4-FFF2-40B4-BE49-F238E27FC236}">
                <a16:creationId xmlns:a16="http://schemas.microsoft.com/office/drawing/2014/main" id="{C487C85F-F279-3B41-9D5A-195527AF7EF0}"/>
              </a:ext>
            </a:extLst>
          </p:cNvPr>
          <p:cNvSpPr/>
          <p:nvPr/>
        </p:nvSpPr>
        <p:spPr>
          <a:xfrm>
            <a:off x="7899714" y="1245376"/>
            <a:ext cx="457200" cy="247650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AA740E-94DD-4F46-A44E-AB81AD9A17FF}"/>
              </a:ext>
            </a:extLst>
          </p:cNvPr>
          <p:cNvSpPr txBox="1"/>
          <p:nvPr/>
        </p:nvSpPr>
        <p:spPr>
          <a:xfrm>
            <a:off x="791282" y="1234291"/>
            <a:ext cx="31070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UBICACIÓN</a:t>
            </a:r>
          </a:p>
          <a:p>
            <a:r>
              <a:rPr lang="es-CL" dirty="0"/>
              <a:t>-IFD/IFP/MTTF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DEFORMIDAD</a:t>
            </a:r>
          </a:p>
          <a:p>
            <a:r>
              <a:rPr lang="es-CL" dirty="0"/>
              <a:t>- Flexion v/s extension</a:t>
            </a:r>
          </a:p>
          <a:p>
            <a:r>
              <a:rPr lang="es-CL" dirty="0"/>
              <a:t>-  Medial v/s Lateral</a:t>
            </a:r>
          </a:p>
          <a:p>
            <a:r>
              <a:rPr lang="es-CL" dirty="0"/>
              <a:t>REDUCTIBILIDAD</a:t>
            </a:r>
          </a:p>
          <a:p>
            <a:r>
              <a:rPr lang="es-CL" dirty="0"/>
              <a:t>- Rigido v/s Semirigido v/s Flexible</a:t>
            </a:r>
          </a:p>
          <a:p>
            <a:r>
              <a:rPr lang="es-CL" dirty="0"/>
              <a:t>-  ETIOLOGIA</a:t>
            </a:r>
          </a:p>
          <a:p>
            <a:pPr marL="285750" indent="-285750">
              <a:buFontTx/>
              <a:buChar char="-"/>
            </a:pPr>
            <a:r>
              <a:rPr lang="es-CL" dirty="0"/>
              <a:t>Neurologica</a:t>
            </a:r>
          </a:p>
          <a:p>
            <a:pPr marL="285750" indent="-285750">
              <a:buFontTx/>
              <a:buChar char="-"/>
            </a:pPr>
            <a:r>
              <a:rPr lang="es-CL" dirty="0"/>
              <a:t>Reumatica</a:t>
            </a:r>
          </a:p>
          <a:p>
            <a:pPr marL="285750" indent="-285750">
              <a:buFontTx/>
              <a:buChar char="-"/>
            </a:pPr>
            <a:r>
              <a:rPr lang="es-CL" dirty="0"/>
              <a:t>Postraumatica</a:t>
            </a:r>
          </a:p>
          <a:p>
            <a:pPr marL="285750" indent="-285750">
              <a:buFontTx/>
              <a:buChar char="-"/>
            </a:pPr>
            <a:r>
              <a:rPr lang="es-CL" dirty="0"/>
              <a:t>Adquirida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endParaRPr lang="es-CL" dirty="0"/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0C10D93-5A2A-0041-9C06-5F4E52809B35}"/>
              </a:ext>
            </a:extLst>
          </p:cNvPr>
          <p:cNvSpPr txBox="1"/>
          <p:nvPr/>
        </p:nvSpPr>
        <p:spPr>
          <a:xfrm>
            <a:off x="755379" y="5042074"/>
            <a:ext cx="310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>
                <a:highlight>
                  <a:srgbClr val="FFFF00"/>
                </a:highlight>
              </a:rPr>
              <a:t>¿EJE AXIAL, , ROTACIONAL? </a:t>
            </a:r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195E04-F841-7448-951E-2EAB4323E34B}"/>
              </a:ext>
            </a:extLst>
          </p:cNvPr>
          <p:cNvSpPr txBox="1"/>
          <p:nvPr/>
        </p:nvSpPr>
        <p:spPr>
          <a:xfrm>
            <a:off x="755379" y="4676250"/>
            <a:ext cx="3107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Evaluacion clinica y radiologica. </a:t>
            </a:r>
          </a:p>
          <a:p>
            <a:pPr marL="285750" indent="-285750">
              <a:buFontTx/>
              <a:buChar char="-"/>
            </a:pPr>
            <a:endParaRPr lang="es-CL" dirty="0"/>
          </a:p>
        </p:txBody>
      </p:sp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4C2212B-ABC9-6B4B-86E5-38C2CF144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933" y="3585364"/>
            <a:ext cx="5092700" cy="1193800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0E93BB3-335E-F345-A337-53CDE3E0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936" y="5268903"/>
            <a:ext cx="4000500" cy="1308100"/>
          </a:xfrm>
          <a:prstGeom prst="rect">
            <a:avLst/>
          </a:prstGeom>
        </p:spPr>
      </p:pic>
      <p:pic>
        <p:nvPicPr>
          <p:cNvPr id="2" name="Elementos multimedia en línea 1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5F80D8B-6B15-EF48-AE19-8D5A1D7B3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05918" y="5669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8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D778F3-6532-734C-947F-E8FAC0B4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2023658"/>
            <a:ext cx="12065000" cy="1325563"/>
          </a:xfrm>
        </p:spPr>
        <p:txBody>
          <a:bodyPr>
            <a:normAutofit/>
          </a:bodyPr>
          <a:lstStyle/>
          <a:p>
            <a:r>
              <a:rPr lang="es-CL" sz="2400" dirty="0"/>
              <a:t>              Dedo en Mazo                   Dedo en Martillo                                  Dedo en Garra</a:t>
            </a:r>
          </a:p>
        </p:txBody>
      </p:sp>
      <p:pic>
        <p:nvPicPr>
          <p:cNvPr id="5" name="Marcador de contenido 4" descr="Imagen borros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9762534-5893-7141-9770-568310309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496" y="3238466"/>
            <a:ext cx="2860964" cy="3196689"/>
          </a:xfrm>
        </p:spPr>
      </p:pic>
      <p:pic>
        <p:nvPicPr>
          <p:cNvPr id="9" name="Imagen 8" descr="Imagen que contiene agua, sostener, hombre, secadora&#10;&#10;Descripción generada automáticamente">
            <a:extLst>
              <a:ext uri="{FF2B5EF4-FFF2-40B4-BE49-F238E27FC236}">
                <a16:creationId xmlns:a16="http://schemas.microsoft.com/office/drawing/2014/main" id="{1509C9B3-C25D-CE47-A356-0DF1EA1E1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65" y="134648"/>
            <a:ext cx="4432435" cy="1480622"/>
          </a:xfrm>
          <a:prstGeom prst="rect">
            <a:avLst/>
          </a:prstGeom>
        </p:spPr>
      </p:pic>
      <p:pic>
        <p:nvPicPr>
          <p:cNvPr id="11" name="Imagen 10" descr="Man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F4FCE58-2FA8-A744-AB5C-198FD09D9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322" y="3238465"/>
            <a:ext cx="4199158" cy="3140071"/>
          </a:xfrm>
          <a:prstGeom prst="rect">
            <a:avLst/>
          </a:prstGeom>
        </p:spPr>
      </p:pic>
      <p:pic>
        <p:nvPicPr>
          <p:cNvPr id="13" name="Imagen 12" descr="Imagen que contiene agua, vista, cerca, secadora&#10;&#10;Descripción generada automáticamente">
            <a:extLst>
              <a:ext uri="{FF2B5EF4-FFF2-40B4-BE49-F238E27FC236}">
                <a16:creationId xmlns:a16="http://schemas.microsoft.com/office/drawing/2014/main" id="{C8A9D557-C54A-1348-98DE-42244883A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164" y="134648"/>
            <a:ext cx="4052453" cy="1480622"/>
          </a:xfrm>
          <a:prstGeom prst="rect">
            <a:avLst/>
          </a:prstGeom>
        </p:spPr>
      </p:pic>
      <p:pic>
        <p:nvPicPr>
          <p:cNvPr id="15" name="Imagen 14" descr="Imagen que contiene secadora, agua, tabla, tazón&#10;&#10;Descripción generada automáticamente">
            <a:extLst>
              <a:ext uri="{FF2B5EF4-FFF2-40B4-BE49-F238E27FC236}">
                <a16:creationId xmlns:a16="http://schemas.microsoft.com/office/drawing/2014/main" id="{53CA31D0-9268-524F-A255-64F548D8F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" y="134648"/>
            <a:ext cx="3635664" cy="1480622"/>
          </a:xfrm>
          <a:prstGeom prst="rect">
            <a:avLst/>
          </a:prstGeom>
        </p:spPr>
      </p:pic>
      <p:pic>
        <p:nvPicPr>
          <p:cNvPr id="17" name="Imagen 16" descr="Imagen borrosa de una mano&#10;&#10;Descripción generada automáticamente con confianza baja">
            <a:extLst>
              <a:ext uri="{FF2B5EF4-FFF2-40B4-BE49-F238E27FC236}">
                <a16:creationId xmlns:a16="http://schemas.microsoft.com/office/drawing/2014/main" id="{8BB54D91-1F5B-CF47-8FB5-1D10153ED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1204" y="3238466"/>
            <a:ext cx="3827644" cy="3140071"/>
          </a:xfrm>
          <a:prstGeom prst="rect">
            <a:avLst/>
          </a:prstGeom>
        </p:spPr>
      </p:pic>
      <p:pic>
        <p:nvPicPr>
          <p:cNvPr id="3" name="Elementos multimedia en línea 2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323717A-70DB-4947-A3E4-6C3816815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8817" y="21749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2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617</Words>
  <Application>Microsoft Macintosh PowerPoint</Application>
  <PresentationFormat>Panorámica</PresentationFormat>
  <Paragraphs>205</Paragraphs>
  <Slides>33</Slides>
  <Notes>0</Notes>
  <HiddenSlides>0</HiddenSlides>
  <MMClips>32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Patologia de ortejos menores</vt:lpstr>
      <vt:lpstr>Presentación de PowerPoint</vt:lpstr>
      <vt:lpstr>RUTA PRESENTACION</vt:lpstr>
      <vt:lpstr>INTRO</vt:lpstr>
      <vt:lpstr>ANATOMIA</vt:lpstr>
      <vt:lpstr>CLINICA</vt:lpstr>
      <vt:lpstr>Estudio por imagenes</vt:lpstr>
      <vt:lpstr>Presentación de PowerPoint</vt:lpstr>
      <vt:lpstr>              Dedo en Mazo                   Dedo en Martillo                                  Dedo en Garra</vt:lpstr>
      <vt:lpstr> </vt:lpstr>
      <vt:lpstr>ETIOLOGIA</vt:lpstr>
      <vt:lpstr>TRATAMIENTO</vt:lpstr>
      <vt:lpstr>TRATAMIENTO</vt:lpstr>
      <vt:lpstr>TRATAMIENTO CONSERVADOR</vt:lpstr>
      <vt:lpstr>Tratamiento quirurgico</vt:lpstr>
      <vt:lpstr>Tratamiento quirurgico</vt:lpstr>
      <vt:lpstr>Dedo en Mazo. (Mallet Toe)</vt:lpstr>
      <vt:lpstr>Dedo en Martillo (Hammer Toe)</vt:lpstr>
      <vt:lpstr>Girdlestone Taylor</vt:lpstr>
      <vt:lpstr>Du Vries</vt:lpstr>
      <vt:lpstr>Presentación de PowerPoint</vt:lpstr>
      <vt:lpstr>Presentación de PowerPoint</vt:lpstr>
      <vt:lpstr>Complicaciones</vt:lpstr>
      <vt:lpstr>Dedo en Garra (Claw Toe)</vt:lpstr>
      <vt:lpstr>Dedo en Garra. Tratamiento quirurgico</vt:lpstr>
      <vt:lpstr>OTT weill</vt:lpstr>
      <vt:lpstr>Reparacion de placa plantar</vt:lpstr>
      <vt:lpstr>Tecnicas percutaneas en tejidos Blandos</vt:lpstr>
      <vt:lpstr>Osteotomias percutaneas</vt:lpstr>
      <vt:lpstr>Vendaje : Rol fundamental</vt:lpstr>
      <vt:lpstr>En Resumen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Patologia de ortejos menores</dc:title>
  <dc:creator>RAMIRO VERA</dc:creator>
  <cp:lastModifiedBy>RAMIRO VERA</cp:lastModifiedBy>
  <cp:revision>26</cp:revision>
  <dcterms:created xsi:type="dcterms:W3CDTF">2023-06-27T02:59:22Z</dcterms:created>
  <dcterms:modified xsi:type="dcterms:W3CDTF">2023-07-05T02:04:18Z</dcterms:modified>
</cp:coreProperties>
</file>