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85" r:id="rId2"/>
    <p:sldId id="288" r:id="rId3"/>
    <p:sldId id="289" r:id="rId4"/>
    <p:sldId id="263" r:id="rId5"/>
    <p:sldId id="287" r:id="rId6"/>
    <p:sldId id="259" r:id="rId7"/>
    <p:sldId id="304" r:id="rId8"/>
    <p:sldId id="303" r:id="rId9"/>
    <p:sldId id="293" r:id="rId10"/>
    <p:sldId id="296" r:id="rId11"/>
    <p:sldId id="306" r:id="rId12"/>
    <p:sldId id="290" r:id="rId13"/>
    <p:sldId id="294" r:id="rId14"/>
    <p:sldId id="297" r:id="rId15"/>
    <p:sldId id="316" r:id="rId16"/>
    <p:sldId id="318" r:id="rId17"/>
    <p:sldId id="295" r:id="rId18"/>
    <p:sldId id="298" r:id="rId19"/>
    <p:sldId id="307" r:id="rId20"/>
    <p:sldId id="356" r:id="rId21"/>
    <p:sldId id="315" r:id="rId22"/>
    <p:sldId id="317" r:id="rId23"/>
    <p:sldId id="308" r:id="rId24"/>
    <p:sldId id="314" r:id="rId25"/>
    <p:sldId id="300" r:id="rId26"/>
    <p:sldId id="309" r:id="rId27"/>
    <p:sldId id="312" r:id="rId28"/>
    <p:sldId id="357" r:id="rId29"/>
    <p:sldId id="311" r:id="rId30"/>
    <p:sldId id="301" r:id="rId31"/>
    <p:sldId id="313" r:id="rId32"/>
    <p:sldId id="291" r:id="rId33"/>
    <p:sldId id="320" r:id="rId3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71231"/>
  </p:normalViewPr>
  <p:slideViewPr>
    <p:cSldViewPr snapToGrid="0" snapToObjects="1">
      <p:cViewPr varScale="1">
        <p:scale>
          <a:sx n="78" d="100"/>
          <a:sy n="78" d="100"/>
        </p:scale>
        <p:origin x="1856"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27726-9016-A24E-92E2-42302CF08A48}" type="datetimeFigureOut">
              <a:rPr lang="es-CL" smtClean="0"/>
              <a:t>31-07-23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11F20-2EDA-DB43-9E06-0B4EBF2EC7EC}" type="slidenum">
              <a:rPr lang="es-CL" smtClean="0"/>
              <a:t>‹Nº›</a:t>
            </a:fld>
            <a:endParaRPr lang="es-CL"/>
          </a:p>
        </p:txBody>
      </p:sp>
    </p:spTree>
    <p:extLst>
      <p:ext uri="{BB962C8B-B14F-4D97-AF65-F5344CB8AC3E}">
        <p14:creationId xmlns:p14="http://schemas.microsoft.com/office/powerpoint/2010/main" val="208904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0B02-BCA0-5642-9498-12C20DFD0422}"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71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2611F20-2EDA-DB43-9E06-0B4EBF2EC7EC}" type="slidenum">
              <a:rPr lang="es-CL" smtClean="0"/>
              <a:t>26</a:t>
            </a:fld>
            <a:endParaRPr lang="es-CL"/>
          </a:p>
        </p:txBody>
      </p:sp>
    </p:spTree>
    <p:extLst>
      <p:ext uri="{BB962C8B-B14F-4D97-AF65-F5344CB8AC3E}">
        <p14:creationId xmlns:p14="http://schemas.microsoft.com/office/powerpoint/2010/main" val="4252766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kern="1200" dirty="0">
                <a:solidFill>
                  <a:schemeClr val="tx1"/>
                </a:solidFill>
                <a:effectLst/>
                <a:latin typeface="+mn-lt"/>
                <a:ea typeface="+mn-ea"/>
                <a:cs typeface="+mn-cs"/>
              </a:rPr>
              <a:t>It arises usually in adolescents and in the elderly (then on pre-existing lesions or pathology). Osteosarcoma appears as an aggressive bone lesion with area of increased bone density and osteolysis, cortical destruction and periosteal reaction. In MRI, there is replacement of the normal bone marrow signal, peri-tumoural oedema and soft-tissue involvement. On MRI, the ossified matrix will be seen as a low signal on all pulse sequences while the soft-tissue tumour can be heterogeneous with varying signal intensity and enhancement depending on the degree of haemorrhage and necrosis</a:t>
            </a:r>
            <a:endParaRPr lang="es-CL" dirty="0"/>
          </a:p>
        </p:txBody>
      </p:sp>
      <p:sp>
        <p:nvSpPr>
          <p:cNvPr id="4" name="Marcador de número de diapositiva 3"/>
          <p:cNvSpPr>
            <a:spLocks noGrp="1"/>
          </p:cNvSpPr>
          <p:nvPr>
            <p:ph type="sldNum" sz="quarter" idx="5"/>
          </p:nvPr>
        </p:nvSpPr>
        <p:spPr/>
        <p:txBody>
          <a:bodyPr/>
          <a:lstStyle/>
          <a:p>
            <a:fld id="{C2611F20-2EDA-DB43-9E06-0B4EBF2EC7EC}" type="slidenum">
              <a:rPr lang="es-CL" smtClean="0"/>
              <a:t>27</a:t>
            </a:fld>
            <a:endParaRPr lang="es-CL"/>
          </a:p>
        </p:txBody>
      </p:sp>
    </p:spTree>
    <p:extLst>
      <p:ext uri="{BB962C8B-B14F-4D97-AF65-F5344CB8AC3E}">
        <p14:creationId xmlns:p14="http://schemas.microsoft.com/office/powerpoint/2010/main" val="325384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Busqueda de primario</a:t>
            </a:r>
          </a:p>
          <a:p>
            <a:r>
              <a:rPr lang="es-CL" dirty="0"/>
              <a:t>Cirugía paliativa</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28</a:t>
            </a:fld>
            <a:endParaRPr lang="es-CL"/>
          </a:p>
        </p:txBody>
      </p:sp>
    </p:spTree>
    <p:extLst>
      <p:ext uri="{BB962C8B-B14F-4D97-AF65-F5344CB8AC3E}">
        <p14:creationId xmlns:p14="http://schemas.microsoft.com/office/powerpoint/2010/main" val="369001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Puede connfundirse con lesion benigna y ser operado inadvertidamente.</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29</a:t>
            </a:fld>
            <a:endParaRPr lang="es-CL"/>
          </a:p>
        </p:txBody>
      </p:sp>
    </p:spTree>
    <p:extLst>
      <p:ext uri="{BB962C8B-B14F-4D97-AF65-F5344CB8AC3E}">
        <p14:creationId xmlns:p14="http://schemas.microsoft.com/office/powerpoint/2010/main" val="122430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0B02-BCA0-5642-9498-12C20DFD0422}"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40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Este el contenido de esta clase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0B02-BCA0-5642-9498-12C20DFD0422}"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58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Es poco frecuente, pero considerando la masa de tejido del pie no es poco</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6</a:t>
            </a:fld>
            <a:endParaRPr lang="es-CL"/>
          </a:p>
        </p:txBody>
      </p:sp>
    </p:spTree>
    <p:extLst>
      <p:ext uri="{BB962C8B-B14F-4D97-AF65-F5344CB8AC3E}">
        <p14:creationId xmlns:p14="http://schemas.microsoft.com/office/powerpoint/2010/main" val="210436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dirty="0">
                <a:solidFill>
                  <a:schemeClr val="bg1">
                    <a:lumMod val="50000"/>
                  </a:schemeClr>
                </a:solidFill>
              </a:rPr>
              <a:t>Lo que confirma una prevalencia inesperadamente alta en relación con el volumen de tejido</a:t>
            </a:r>
            <a:r>
              <a:rPr lang="es-CL" sz="1200" dirty="0"/>
              <a:t>.</a:t>
            </a:r>
            <a:endParaRPr lang="es-CL" dirty="0"/>
          </a:p>
        </p:txBody>
      </p:sp>
      <p:sp>
        <p:nvSpPr>
          <p:cNvPr id="4" name="Marcador de número de diapositiva 3"/>
          <p:cNvSpPr>
            <a:spLocks noGrp="1"/>
          </p:cNvSpPr>
          <p:nvPr>
            <p:ph type="sldNum" sz="quarter" idx="5"/>
          </p:nvPr>
        </p:nvSpPr>
        <p:spPr/>
        <p:txBody>
          <a:bodyPr/>
          <a:lstStyle/>
          <a:p>
            <a:fld id="{C2611F20-2EDA-DB43-9E06-0B4EBF2EC7EC}" type="slidenum">
              <a:rPr lang="es-CL" smtClean="0"/>
              <a:t>7</a:t>
            </a:fld>
            <a:endParaRPr lang="es-CL"/>
          </a:p>
        </p:txBody>
      </p:sp>
    </p:spTree>
    <p:extLst>
      <p:ext uri="{BB962C8B-B14F-4D97-AF65-F5344CB8AC3E}">
        <p14:creationId xmlns:p14="http://schemas.microsoft.com/office/powerpoint/2010/main" val="75452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Fundamental para el dg diferencial</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14</a:t>
            </a:fld>
            <a:endParaRPr lang="es-CL"/>
          </a:p>
        </p:txBody>
      </p:sp>
    </p:spTree>
    <p:extLst>
      <p:ext uri="{BB962C8B-B14F-4D97-AF65-F5344CB8AC3E}">
        <p14:creationId xmlns:p14="http://schemas.microsoft.com/office/powerpoint/2010/main" val="3371125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Fundamental para el dg diferencial</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15</a:t>
            </a:fld>
            <a:endParaRPr lang="es-CL"/>
          </a:p>
        </p:txBody>
      </p:sp>
    </p:spTree>
    <p:extLst>
      <p:ext uri="{BB962C8B-B14F-4D97-AF65-F5344CB8AC3E}">
        <p14:creationId xmlns:p14="http://schemas.microsoft.com/office/powerpoint/2010/main" val="2611672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Fundamental para el dg diferencial</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16</a:t>
            </a:fld>
            <a:endParaRPr lang="es-CL"/>
          </a:p>
        </p:txBody>
      </p:sp>
    </p:spTree>
    <p:extLst>
      <p:ext uri="{BB962C8B-B14F-4D97-AF65-F5344CB8AC3E}">
        <p14:creationId xmlns:p14="http://schemas.microsoft.com/office/powerpoint/2010/main" val="2788011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Diagnostico: Pre o intra operatorio</a:t>
            </a:r>
          </a:p>
          <a:p>
            <a:r>
              <a:rPr lang="es-CL" dirty="0"/>
              <a:t>Tratamiento: respuesta a Quimio o radio, Margenes </a:t>
            </a:r>
          </a:p>
        </p:txBody>
      </p:sp>
      <p:sp>
        <p:nvSpPr>
          <p:cNvPr id="4" name="Marcador de número de diapositiva 3"/>
          <p:cNvSpPr>
            <a:spLocks noGrp="1"/>
          </p:cNvSpPr>
          <p:nvPr>
            <p:ph type="sldNum" sz="quarter" idx="5"/>
          </p:nvPr>
        </p:nvSpPr>
        <p:spPr/>
        <p:txBody>
          <a:bodyPr/>
          <a:lstStyle/>
          <a:p>
            <a:fld id="{C2611F20-2EDA-DB43-9E06-0B4EBF2EC7EC}" type="slidenum">
              <a:rPr lang="es-CL" smtClean="0"/>
              <a:t>17</a:t>
            </a:fld>
            <a:endParaRPr lang="es-CL"/>
          </a:p>
        </p:txBody>
      </p:sp>
    </p:spTree>
    <p:extLst>
      <p:ext uri="{BB962C8B-B14F-4D97-AF65-F5344CB8AC3E}">
        <p14:creationId xmlns:p14="http://schemas.microsoft.com/office/powerpoint/2010/main" val="187328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kern="1200" baseline="30000" dirty="0">
                <a:solidFill>
                  <a:schemeClr val="tx1"/>
                </a:solidFill>
                <a:effectLst/>
                <a:latin typeface="+mn-lt"/>
                <a:ea typeface="+mn-ea"/>
                <a:cs typeface="+mn-cs"/>
              </a:rPr>
              <a:t> </a:t>
            </a:r>
            <a:endParaRPr lang="es-CL" dirty="0"/>
          </a:p>
        </p:txBody>
      </p:sp>
      <p:sp>
        <p:nvSpPr>
          <p:cNvPr id="4" name="Marcador de número de diapositiva 3"/>
          <p:cNvSpPr>
            <a:spLocks noGrp="1"/>
          </p:cNvSpPr>
          <p:nvPr>
            <p:ph type="sldNum" sz="quarter" idx="5"/>
          </p:nvPr>
        </p:nvSpPr>
        <p:spPr/>
        <p:txBody>
          <a:bodyPr/>
          <a:lstStyle/>
          <a:p>
            <a:fld id="{C2611F20-2EDA-DB43-9E06-0B4EBF2EC7EC}" type="slidenum">
              <a:rPr lang="es-CL" smtClean="0"/>
              <a:t>25</a:t>
            </a:fld>
            <a:endParaRPr lang="es-CL"/>
          </a:p>
        </p:txBody>
      </p:sp>
    </p:spTree>
    <p:extLst>
      <p:ext uri="{BB962C8B-B14F-4D97-AF65-F5344CB8AC3E}">
        <p14:creationId xmlns:p14="http://schemas.microsoft.com/office/powerpoint/2010/main" val="122505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7200" cap="all" baseline="0"/>
            </a:lvl1pPr>
          </a:lstStyle>
          <a:p>
            <a:r>
              <a:rPr lang="es-ES_tradnl"/>
              <a:t>Clic para editar título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Monday, July 31,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‹Nº›</a:t>
            </a:fld>
            <a:endParaRPr lang="en-US"/>
          </a:p>
        </p:txBody>
      </p:sp>
      <p:cxnSp>
        <p:nvCxnSpPr>
          <p:cNvPr id="8" name="Straight Connector 7"/>
          <p:cNvCxnSpPr/>
          <p:nvPr/>
        </p:nvCxnSpPr>
        <p:spPr>
          <a:xfrm>
            <a:off x="914400" y="339852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8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Monday, July 31,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241243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s-ES_tradnl"/>
              <a:t>Clic para editar título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Monday, July 31,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52962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Monday, July 31,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404482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6400" b="0" cap="all"/>
            </a:lvl1pPr>
          </a:lstStyle>
          <a:p>
            <a:r>
              <a:rPr lang="es-ES_tradnl"/>
              <a:t>Clic para editar título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320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9933D019-A32C-4EAD-B8E6-DBDA699692FD}" type="datetime2">
              <a:rPr lang="en-US" smtClean="0"/>
              <a:t>Monday, July 31,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‹Nº›</a:t>
            </a:fld>
            <a:endParaRPr lang="en-US"/>
          </a:p>
        </p:txBody>
      </p:sp>
      <p:cxnSp>
        <p:nvCxnSpPr>
          <p:cNvPr id="7" name="Straight Connector 6"/>
          <p:cNvCxnSpPr/>
          <p:nvPr/>
        </p:nvCxnSpPr>
        <p:spPr>
          <a:xfrm>
            <a:off x="975360" y="4599433"/>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7659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sz="half" idx="1"/>
          </p:nvPr>
        </p:nvSpPr>
        <p:spPr>
          <a:xfrm>
            <a:off x="609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Monday, July 31,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126092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667" b="0" kern="1200" dirty="0" smtClean="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6" name="Content Placeholder 5"/>
          <p:cNvSpPr>
            <a:spLocks noGrp="1"/>
          </p:cNvSpPr>
          <p:nvPr>
            <p:ph sz="quarter" idx="4"/>
          </p:nvPr>
        </p:nvSpPr>
        <p:spPr>
          <a:xfrm>
            <a:off x="633984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Monday, July 31, 2023</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‹Nº›</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Monday, July 31, 2023</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320777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Monday, July 31, 2023</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44774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3200" b="0"/>
            </a:lvl1pPr>
          </a:lstStyle>
          <a:p>
            <a:r>
              <a:rPr lang="es-ES_tradnl"/>
              <a:t>Clic para editar título</a:t>
            </a:r>
            <a:endParaRPr lang="en-US" dirty="0"/>
          </a:p>
        </p:txBody>
      </p:sp>
      <p:sp>
        <p:nvSpPr>
          <p:cNvPr id="3" name="Content Placeholder 2"/>
          <p:cNvSpPr>
            <a:spLocks noGrp="1"/>
          </p:cNvSpPr>
          <p:nvPr>
            <p:ph idx="1"/>
          </p:nvPr>
        </p:nvSpPr>
        <p:spPr>
          <a:xfrm>
            <a:off x="3962400" y="792080"/>
            <a:ext cx="7620000" cy="557784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3FE976D3-5B7F-4300-ABED-C91F1B2AE209}" type="datetime2">
              <a:rPr lang="en-US" smtClean="0"/>
              <a:t>Monday, July 31,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‹Nº›</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3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3200" b="0"/>
            </a:lvl1pPr>
          </a:lstStyle>
          <a:p>
            <a:r>
              <a:rPr lang="es-ES_tradnl"/>
              <a:t>Clic para editar título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EBDC1E59-17DD-41CE-97CA-624A472382D4}" type="datetime2">
              <a:rPr lang="en-US" smtClean="0"/>
              <a:t>Monday, July 31,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‹Nº›</a:t>
            </a:fld>
            <a:endParaRPr lang="en-US"/>
          </a:p>
        </p:txBody>
      </p:sp>
    </p:spTree>
    <p:extLst>
      <p:ext uri="{BB962C8B-B14F-4D97-AF65-F5344CB8AC3E}">
        <p14:creationId xmlns:p14="http://schemas.microsoft.com/office/powerpoint/2010/main" val="199841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600">
                <a:solidFill>
                  <a:srgbClr val="FFFFFF"/>
                </a:solidFill>
              </a:defRPr>
            </a:lvl1pPr>
          </a:lstStyle>
          <a:p>
            <a:fld id="{A80CB818-7379-467D-8E76-EF9D9074A26C}" type="datetime2">
              <a:rPr lang="en-US" smtClean="0"/>
              <a:t>Monday, July 31, 2023</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6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867" b="1">
                <a:solidFill>
                  <a:srgbClr val="FFFFFF"/>
                </a:solidFill>
              </a:defRPr>
            </a:lvl1pPr>
          </a:lstStyle>
          <a:p>
            <a:fld id="{0CFEC368-1D7A-4F81-ABF6-AE0E36BAF64C}" type="slidenum">
              <a:rPr lang="en-US" smtClean="0"/>
              <a:pPr/>
              <a:t>‹Nº›</a:t>
            </a:fld>
            <a:endParaRPr lang="en-US" dirty="0"/>
          </a:p>
        </p:txBody>
      </p:sp>
    </p:spTree>
    <p:extLst>
      <p:ext uri="{BB962C8B-B14F-4D97-AF65-F5344CB8AC3E}">
        <p14:creationId xmlns:p14="http://schemas.microsoft.com/office/powerpoint/2010/main" val="3893503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1219170" rtl="0" eaLnBrk="1" latinLnBrk="0" hangingPunct="1">
        <a:spcBef>
          <a:spcPct val="0"/>
        </a:spcBef>
        <a:buNone/>
        <a:defRPr sz="5333" kern="1200" spc="-133" baseline="0">
          <a:solidFill>
            <a:schemeClr val="tx2"/>
          </a:solidFill>
          <a:latin typeface="+mj-lt"/>
          <a:ea typeface="+mj-ea"/>
          <a:cs typeface="+mj-cs"/>
        </a:defRPr>
      </a:lvl1pPr>
    </p:titleStyle>
    <p:body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4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0400" y="1533681"/>
            <a:ext cx="10464800" cy="1927225"/>
          </a:xfrm>
        </p:spPr>
        <p:txBody>
          <a:bodyPr/>
          <a:lstStyle/>
          <a:p>
            <a:r>
              <a:rPr lang="es-CL" sz="3600" dirty="0"/>
              <a:t>Módulo de Tobillo y Pie 2023</a:t>
            </a:r>
            <a:br>
              <a:rPr lang="es-CL" sz="3600" dirty="0"/>
            </a:br>
            <a:r>
              <a:rPr lang="es-CL" sz="3600" dirty="0"/>
              <a:t>Universidad de Chile</a:t>
            </a:r>
            <a:br>
              <a:rPr lang="es-ES" sz="4800" dirty="0"/>
            </a:br>
            <a:r>
              <a:rPr lang="es-ES" sz="4800" dirty="0"/>
              <a:t>Tumores del tobillo y pie</a:t>
            </a:r>
          </a:p>
        </p:txBody>
      </p:sp>
      <p:sp>
        <p:nvSpPr>
          <p:cNvPr id="3" name="Subtítulo 2"/>
          <p:cNvSpPr>
            <a:spLocks noGrp="1"/>
          </p:cNvSpPr>
          <p:nvPr>
            <p:ph type="subTitle" idx="1"/>
          </p:nvPr>
        </p:nvSpPr>
        <p:spPr>
          <a:xfrm>
            <a:off x="790937" y="3502074"/>
            <a:ext cx="9034380" cy="2378772"/>
          </a:xfrm>
        </p:spPr>
        <p:txBody>
          <a:bodyPr>
            <a:normAutofit fontScale="92500" lnSpcReduction="20000"/>
          </a:bodyPr>
          <a:lstStyle/>
          <a:p>
            <a:endParaRPr lang="es-ES" dirty="0"/>
          </a:p>
          <a:p>
            <a:r>
              <a:rPr lang="es-ES" dirty="0"/>
              <a:t>Dr. Pierluca Zecchetto</a:t>
            </a:r>
          </a:p>
          <a:p>
            <a:r>
              <a:rPr lang="es-ES" dirty="0"/>
              <a:t>Ortopedia y Traumatología Universidad de Chile</a:t>
            </a:r>
          </a:p>
          <a:p>
            <a:r>
              <a:rPr lang="es-ES" dirty="0"/>
              <a:t>HCUCH</a:t>
            </a:r>
          </a:p>
          <a:p>
            <a:r>
              <a:rPr lang="es-ES" dirty="0" err="1"/>
              <a:t>p.zecchetto@gmail.com</a:t>
            </a:r>
            <a:endParaRPr lang="es-ES" dirty="0"/>
          </a:p>
        </p:txBody>
      </p:sp>
      <p:pic>
        <p:nvPicPr>
          <p:cNvPr id="6" name="Picture 4" descr="uchile.gif">
            <a:extLst>
              <a:ext uri="{FF2B5EF4-FFF2-40B4-BE49-F238E27FC236}">
                <a16:creationId xmlns:a16="http://schemas.microsoft.com/office/drawing/2014/main" id="{71C99897-5CD5-1C4D-8D95-F109EEE0140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10822899" y="590462"/>
            <a:ext cx="894752" cy="181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Sonido grabado">
            <a:hlinkClick r:id="" action="ppaction://media"/>
            <a:extLst>
              <a:ext uri="{FF2B5EF4-FFF2-40B4-BE49-F238E27FC236}">
                <a16:creationId xmlns:a16="http://schemas.microsoft.com/office/drawing/2014/main" id="{4936E8BA-349E-5040-BECC-EFABE86EBF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5317" y="4691460"/>
            <a:ext cx="812800" cy="812800"/>
          </a:xfrm>
          <a:prstGeom prst="rect">
            <a:avLst/>
          </a:prstGeom>
        </p:spPr>
      </p:pic>
    </p:spTree>
    <p:extLst>
      <p:ext uri="{BB962C8B-B14F-4D97-AF65-F5344CB8AC3E}">
        <p14:creationId xmlns:p14="http://schemas.microsoft.com/office/powerpoint/2010/main" val="2417782919"/>
      </p:ext>
    </p:extLst>
  </p:cSld>
  <p:clrMapOvr>
    <a:masterClrMapping/>
  </p:clrMapOvr>
  <mc:AlternateContent xmlns:mc="http://schemas.openxmlformats.org/markup-compatibility/2006" xmlns:p14="http://schemas.microsoft.com/office/powerpoint/2010/main">
    <mc:Choice Requires="p14">
      <p:transition spd="slow" p14:dur="2000" advTm="14223"/>
    </mc:Choice>
    <mc:Fallback xmlns="">
      <p:transition spd="slow" advTm="14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B5C89-9799-1141-9C5C-EA91FA9170CA}"/>
              </a:ext>
            </a:extLst>
          </p:cNvPr>
          <p:cNvSpPr>
            <a:spLocks noGrp="1"/>
          </p:cNvSpPr>
          <p:nvPr>
            <p:ph type="title"/>
          </p:nvPr>
        </p:nvSpPr>
        <p:spPr/>
        <p:txBody>
          <a:bodyPr/>
          <a:lstStyle/>
          <a:p>
            <a:r>
              <a:rPr lang="es-CL" dirty="0"/>
              <a:t>Tumores en el tobillo y pie</a:t>
            </a:r>
          </a:p>
        </p:txBody>
      </p:sp>
      <p:sp>
        <p:nvSpPr>
          <p:cNvPr id="5" name="Marcador de texto 4">
            <a:extLst>
              <a:ext uri="{FF2B5EF4-FFF2-40B4-BE49-F238E27FC236}">
                <a16:creationId xmlns:a16="http://schemas.microsoft.com/office/drawing/2014/main" id="{44E42FE7-D4D3-5145-ADCC-F9254B34F612}"/>
              </a:ext>
            </a:extLst>
          </p:cNvPr>
          <p:cNvSpPr>
            <a:spLocks noGrp="1"/>
          </p:cNvSpPr>
          <p:nvPr>
            <p:ph type="body" idx="1"/>
          </p:nvPr>
        </p:nvSpPr>
        <p:spPr/>
        <p:txBody>
          <a:bodyPr/>
          <a:lstStyle/>
          <a:p>
            <a:r>
              <a:rPr lang="es-CL" dirty="0"/>
              <a:t>Pseudotumores</a:t>
            </a:r>
          </a:p>
        </p:txBody>
      </p:sp>
      <p:sp>
        <p:nvSpPr>
          <p:cNvPr id="6" name="Marcador de contenido 5">
            <a:extLst>
              <a:ext uri="{FF2B5EF4-FFF2-40B4-BE49-F238E27FC236}">
                <a16:creationId xmlns:a16="http://schemas.microsoft.com/office/drawing/2014/main" id="{93B36284-1A65-7041-B75E-6BCB2516C499}"/>
              </a:ext>
            </a:extLst>
          </p:cNvPr>
          <p:cNvSpPr>
            <a:spLocks noGrp="1"/>
          </p:cNvSpPr>
          <p:nvPr>
            <p:ph sz="half" idx="2"/>
          </p:nvPr>
        </p:nvSpPr>
        <p:spPr/>
        <p:txBody>
          <a:bodyPr>
            <a:normAutofit/>
          </a:bodyPr>
          <a:lstStyle/>
          <a:p>
            <a:r>
              <a:rPr lang="es-CL" sz="2800" dirty="0"/>
              <a:t>Ganglión (Qs)</a:t>
            </a:r>
          </a:p>
          <a:p>
            <a:r>
              <a:rPr lang="es-CL" sz="2800" dirty="0"/>
              <a:t>Sinovitis VP</a:t>
            </a:r>
          </a:p>
          <a:p>
            <a:r>
              <a:rPr lang="es-CL" sz="2800" dirty="0"/>
              <a:t>Neuroma de Morton</a:t>
            </a:r>
          </a:p>
          <a:p>
            <a:r>
              <a:rPr lang="es-CL" sz="2800" dirty="0"/>
              <a:t>Quiste mucoso</a:t>
            </a:r>
          </a:p>
          <a:p>
            <a:r>
              <a:rPr lang="es-CL" sz="2800" dirty="0"/>
              <a:t>Infecciones</a:t>
            </a:r>
          </a:p>
        </p:txBody>
      </p:sp>
      <p:sp>
        <p:nvSpPr>
          <p:cNvPr id="7" name="Marcador de texto 6">
            <a:extLst>
              <a:ext uri="{FF2B5EF4-FFF2-40B4-BE49-F238E27FC236}">
                <a16:creationId xmlns:a16="http://schemas.microsoft.com/office/drawing/2014/main" id="{6731C9A0-4F53-F542-BC1D-2955189EEA0A}"/>
              </a:ext>
            </a:extLst>
          </p:cNvPr>
          <p:cNvSpPr>
            <a:spLocks noGrp="1"/>
          </p:cNvSpPr>
          <p:nvPr>
            <p:ph type="body" sz="quarter" idx="3"/>
          </p:nvPr>
        </p:nvSpPr>
        <p:spPr/>
        <p:txBody>
          <a:bodyPr/>
          <a:lstStyle/>
          <a:p>
            <a:r>
              <a:rPr lang="es-CL" dirty="0"/>
              <a:t>Tumores</a:t>
            </a:r>
          </a:p>
        </p:txBody>
      </p:sp>
      <p:sp>
        <p:nvSpPr>
          <p:cNvPr id="8" name="Marcador de contenido 7">
            <a:extLst>
              <a:ext uri="{FF2B5EF4-FFF2-40B4-BE49-F238E27FC236}">
                <a16:creationId xmlns:a16="http://schemas.microsoft.com/office/drawing/2014/main" id="{0D83CB7F-5288-3944-B6C3-5D5E280FD048}"/>
              </a:ext>
            </a:extLst>
          </p:cNvPr>
          <p:cNvSpPr>
            <a:spLocks noGrp="1"/>
          </p:cNvSpPr>
          <p:nvPr>
            <p:ph sz="quarter" idx="4"/>
          </p:nvPr>
        </p:nvSpPr>
        <p:spPr/>
        <p:txBody>
          <a:bodyPr>
            <a:normAutofit/>
          </a:bodyPr>
          <a:lstStyle/>
          <a:p>
            <a:r>
              <a:rPr lang="es-CL" sz="2800" dirty="0"/>
              <a:t>Partes blandas u óseos</a:t>
            </a:r>
          </a:p>
          <a:p>
            <a:endParaRPr lang="es-CL" sz="2800" dirty="0"/>
          </a:p>
          <a:p>
            <a:r>
              <a:rPr lang="es-CL" sz="2800" dirty="0"/>
              <a:t>Benignos</a:t>
            </a:r>
          </a:p>
          <a:p>
            <a:endParaRPr lang="es-CL" sz="2800" dirty="0"/>
          </a:p>
          <a:p>
            <a:r>
              <a:rPr lang="es-CL" sz="2800" dirty="0"/>
              <a:t>Malignos</a:t>
            </a:r>
          </a:p>
        </p:txBody>
      </p:sp>
      <p:pic>
        <p:nvPicPr>
          <p:cNvPr id="4" name="Sonido grabado">
            <a:hlinkClick r:id="" action="ppaction://media"/>
            <a:extLst>
              <a:ext uri="{FF2B5EF4-FFF2-40B4-BE49-F238E27FC236}">
                <a16:creationId xmlns:a16="http://schemas.microsoft.com/office/drawing/2014/main" id="{E09D2BAF-2285-3644-AD3B-A418BEEFAF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4708" y="5179646"/>
            <a:ext cx="812800" cy="812800"/>
          </a:xfrm>
          <a:prstGeom prst="rect">
            <a:avLst/>
          </a:prstGeom>
        </p:spPr>
      </p:pic>
    </p:spTree>
    <p:extLst>
      <p:ext uri="{BB962C8B-B14F-4D97-AF65-F5344CB8AC3E}">
        <p14:creationId xmlns:p14="http://schemas.microsoft.com/office/powerpoint/2010/main" val="5713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B5C89-9799-1141-9C5C-EA91FA9170CA}"/>
              </a:ext>
            </a:extLst>
          </p:cNvPr>
          <p:cNvSpPr>
            <a:spLocks noGrp="1"/>
          </p:cNvSpPr>
          <p:nvPr>
            <p:ph type="title"/>
          </p:nvPr>
        </p:nvSpPr>
        <p:spPr/>
        <p:txBody>
          <a:bodyPr/>
          <a:lstStyle/>
          <a:p>
            <a:r>
              <a:rPr lang="es-CL" dirty="0"/>
              <a:t>Tumores en el tobillo y pie</a:t>
            </a:r>
          </a:p>
        </p:txBody>
      </p:sp>
      <p:sp>
        <p:nvSpPr>
          <p:cNvPr id="5" name="Marcador de texto 4">
            <a:extLst>
              <a:ext uri="{FF2B5EF4-FFF2-40B4-BE49-F238E27FC236}">
                <a16:creationId xmlns:a16="http://schemas.microsoft.com/office/drawing/2014/main" id="{44E42FE7-D4D3-5145-ADCC-F9254B34F612}"/>
              </a:ext>
            </a:extLst>
          </p:cNvPr>
          <p:cNvSpPr>
            <a:spLocks noGrp="1"/>
          </p:cNvSpPr>
          <p:nvPr>
            <p:ph type="body" idx="1"/>
          </p:nvPr>
        </p:nvSpPr>
        <p:spPr/>
        <p:txBody>
          <a:bodyPr/>
          <a:lstStyle/>
          <a:p>
            <a:r>
              <a:rPr lang="es-CL" dirty="0"/>
              <a:t>Partes blandas</a:t>
            </a:r>
          </a:p>
        </p:txBody>
      </p:sp>
      <p:sp>
        <p:nvSpPr>
          <p:cNvPr id="6" name="Marcador de contenido 5">
            <a:extLst>
              <a:ext uri="{FF2B5EF4-FFF2-40B4-BE49-F238E27FC236}">
                <a16:creationId xmlns:a16="http://schemas.microsoft.com/office/drawing/2014/main" id="{93B36284-1A65-7041-B75E-6BCB2516C499}"/>
              </a:ext>
            </a:extLst>
          </p:cNvPr>
          <p:cNvSpPr>
            <a:spLocks noGrp="1"/>
          </p:cNvSpPr>
          <p:nvPr>
            <p:ph sz="half" idx="2"/>
          </p:nvPr>
        </p:nvSpPr>
        <p:spPr/>
        <p:txBody>
          <a:bodyPr>
            <a:normAutofit fontScale="62500" lnSpcReduction="20000"/>
          </a:bodyPr>
          <a:lstStyle/>
          <a:p>
            <a:r>
              <a:rPr lang="es-CL" dirty="0">
                <a:solidFill>
                  <a:srgbClr val="0070C0"/>
                </a:solidFill>
              </a:rPr>
              <a:t>Benignos</a:t>
            </a:r>
          </a:p>
          <a:p>
            <a:r>
              <a:rPr lang="es-CL" b="1" dirty="0"/>
              <a:t>PVNS</a:t>
            </a:r>
          </a:p>
          <a:p>
            <a:r>
              <a:rPr lang="es-CL" b="1" dirty="0"/>
              <a:t>Lipoma</a:t>
            </a:r>
          </a:p>
          <a:p>
            <a:r>
              <a:rPr lang="es-CL" dirty="0"/>
              <a:t>Hemangiomas</a:t>
            </a:r>
          </a:p>
          <a:p>
            <a:pPr marL="0" indent="0">
              <a:buNone/>
            </a:pPr>
            <a:endParaRPr lang="es-CL" dirty="0"/>
          </a:p>
          <a:p>
            <a:r>
              <a:rPr lang="es-CL" dirty="0">
                <a:solidFill>
                  <a:srgbClr val="C00000"/>
                </a:solidFill>
              </a:rPr>
              <a:t>Malignos</a:t>
            </a:r>
          </a:p>
          <a:p>
            <a:r>
              <a:rPr lang="es-CL" b="1" dirty="0"/>
              <a:t>Sarcoma Sinovial</a:t>
            </a:r>
          </a:p>
          <a:p>
            <a:r>
              <a:rPr lang="es-CL" dirty="0"/>
              <a:t>UPS</a:t>
            </a:r>
          </a:p>
          <a:p>
            <a:r>
              <a:rPr lang="es-CL" dirty="0"/>
              <a:t>Melanoma</a:t>
            </a:r>
          </a:p>
        </p:txBody>
      </p:sp>
      <p:sp>
        <p:nvSpPr>
          <p:cNvPr id="7" name="Marcador de texto 6">
            <a:extLst>
              <a:ext uri="{FF2B5EF4-FFF2-40B4-BE49-F238E27FC236}">
                <a16:creationId xmlns:a16="http://schemas.microsoft.com/office/drawing/2014/main" id="{6731C9A0-4F53-F542-BC1D-2955189EEA0A}"/>
              </a:ext>
            </a:extLst>
          </p:cNvPr>
          <p:cNvSpPr>
            <a:spLocks noGrp="1"/>
          </p:cNvSpPr>
          <p:nvPr>
            <p:ph type="body" sz="quarter" idx="3"/>
          </p:nvPr>
        </p:nvSpPr>
        <p:spPr/>
        <p:txBody>
          <a:bodyPr/>
          <a:lstStyle/>
          <a:p>
            <a:r>
              <a:rPr lang="es-CL" dirty="0"/>
              <a:t>Óseos</a:t>
            </a:r>
          </a:p>
        </p:txBody>
      </p:sp>
      <p:sp>
        <p:nvSpPr>
          <p:cNvPr id="8" name="Marcador de contenido 7">
            <a:extLst>
              <a:ext uri="{FF2B5EF4-FFF2-40B4-BE49-F238E27FC236}">
                <a16:creationId xmlns:a16="http://schemas.microsoft.com/office/drawing/2014/main" id="{0D83CB7F-5288-3944-B6C3-5D5E280FD048}"/>
              </a:ext>
            </a:extLst>
          </p:cNvPr>
          <p:cNvSpPr>
            <a:spLocks noGrp="1"/>
          </p:cNvSpPr>
          <p:nvPr>
            <p:ph sz="quarter" idx="4"/>
          </p:nvPr>
        </p:nvSpPr>
        <p:spPr/>
        <p:txBody>
          <a:bodyPr>
            <a:normAutofit fontScale="62500" lnSpcReduction="20000"/>
          </a:bodyPr>
          <a:lstStyle/>
          <a:p>
            <a:r>
              <a:rPr lang="es-CL" dirty="0">
                <a:solidFill>
                  <a:srgbClr val="0070C0"/>
                </a:solidFill>
              </a:rPr>
              <a:t>Benignos</a:t>
            </a:r>
          </a:p>
          <a:p>
            <a:r>
              <a:rPr lang="es-CL" b="1" dirty="0"/>
              <a:t>Encondromas</a:t>
            </a:r>
          </a:p>
          <a:p>
            <a:r>
              <a:rPr lang="es-CL" b="1" dirty="0"/>
              <a:t>Osteocrondroma</a:t>
            </a:r>
          </a:p>
          <a:p>
            <a:r>
              <a:rPr lang="es-CL" b="1" dirty="0"/>
              <a:t>Quistes óseos</a:t>
            </a:r>
          </a:p>
          <a:p>
            <a:r>
              <a:rPr lang="es-CL" b="1" dirty="0"/>
              <a:t>Osteoma Osteoide</a:t>
            </a:r>
          </a:p>
          <a:p>
            <a:endParaRPr lang="es-CL" dirty="0"/>
          </a:p>
          <a:p>
            <a:r>
              <a:rPr lang="es-CL" dirty="0">
                <a:solidFill>
                  <a:srgbClr val="C00000"/>
                </a:solidFill>
              </a:rPr>
              <a:t>Malignos</a:t>
            </a:r>
          </a:p>
          <a:p>
            <a:r>
              <a:rPr lang="es-CL" b="1" dirty="0"/>
              <a:t>Sarcoma de Ewing</a:t>
            </a:r>
          </a:p>
          <a:p>
            <a:r>
              <a:rPr lang="es-CL" b="1" dirty="0"/>
              <a:t>Condrosarcoma</a:t>
            </a:r>
          </a:p>
          <a:p>
            <a:r>
              <a:rPr lang="es-CL" b="1" dirty="0"/>
              <a:t>Osteosarcoma</a:t>
            </a:r>
          </a:p>
          <a:p>
            <a:r>
              <a:rPr lang="es-ES" dirty="0"/>
              <a:t>Sarcoma de células claras</a:t>
            </a:r>
          </a:p>
          <a:p>
            <a:r>
              <a:rPr lang="es-ES" dirty="0"/>
              <a:t>Sarcoma </a:t>
            </a:r>
            <a:r>
              <a:rPr lang="es-ES" dirty="0" err="1"/>
              <a:t>epiteloideo</a:t>
            </a:r>
            <a:endParaRPr lang="es-CL" dirty="0"/>
          </a:p>
          <a:p>
            <a:endParaRPr lang="es-CL" dirty="0"/>
          </a:p>
        </p:txBody>
      </p:sp>
      <p:pic>
        <p:nvPicPr>
          <p:cNvPr id="4" name="Sonido grabado">
            <a:hlinkClick r:id="" action="ppaction://media"/>
            <a:extLst>
              <a:ext uri="{FF2B5EF4-FFF2-40B4-BE49-F238E27FC236}">
                <a16:creationId xmlns:a16="http://schemas.microsoft.com/office/drawing/2014/main" id="{4AA8E19E-31C1-E849-BF96-9D588C4A1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4030" y="5699125"/>
            <a:ext cx="812800" cy="812800"/>
          </a:xfrm>
          <a:prstGeom prst="rect">
            <a:avLst/>
          </a:prstGeom>
        </p:spPr>
      </p:pic>
    </p:spTree>
    <p:extLst>
      <p:ext uri="{BB962C8B-B14F-4D97-AF65-F5344CB8AC3E}">
        <p14:creationId xmlns:p14="http://schemas.microsoft.com/office/powerpoint/2010/main" val="39198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DDDCD-5A10-E941-B883-5B671A305C1A}"/>
              </a:ext>
            </a:extLst>
          </p:cNvPr>
          <p:cNvSpPr>
            <a:spLocks noGrp="1"/>
          </p:cNvSpPr>
          <p:nvPr>
            <p:ph type="title"/>
          </p:nvPr>
        </p:nvSpPr>
        <p:spPr/>
        <p:txBody>
          <a:bodyPr/>
          <a:lstStyle/>
          <a:p>
            <a:r>
              <a:rPr lang="es-CL" dirty="0"/>
              <a:t>Enfrentamiento diagnóstico</a:t>
            </a:r>
          </a:p>
        </p:txBody>
      </p:sp>
      <p:sp>
        <p:nvSpPr>
          <p:cNvPr id="3" name="Marcador de contenido 2">
            <a:extLst>
              <a:ext uri="{FF2B5EF4-FFF2-40B4-BE49-F238E27FC236}">
                <a16:creationId xmlns:a16="http://schemas.microsoft.com/office/drawing/2014/main" id="{0BDAB54B-6FD8-7842-8E13-CE0E83D5F6FB}"/>
              </a:ext>
            </a:extLst>
          </p:cNvPr>
          <p:cNvSpPr>
            <a:spLocks noGrp="1"/>
          </p:cNvSpPr>
          <p:nvPr>
            <p:ph sz="half" idx="1"/>
          </p:nvPr>
        </p:nvSpPr>
        <p:spPr>
          <a:xfrm>
            <a:off x="609600" y="1673352"/>
            <a:ext cx="10972800" cy="4718304"/>
          </a:xfrm>
        </p:spPr>
        <p:txBody>
          <a:bodyPr/>
          <a:lstStyle/>
          <a:p>
            <a:r>
              <a:rPr lang="es-CL" dirty="0"/>
              <a:t>Triada </a:t>
            </a:r>
          </a:p>
          <a:p>
            <a:endParaRPr lang="es-CL" dirty="0"/>
          </a:p>
          <a:p>
            <a:pPr marL="0" indent="0">
              <a:buNone/>
            </a:pPr>
            <a:r>
              <a:rPr lang="es-CL" dirty="0"/>
              <a:t>		</a:t>
            </a:r>
            <a:r>
              <a:rPr lang="es-CL" sz="4000" dirty="0">
                <a:solidFill>
                  <a:srgbClr val="002060"/>
                </a:solidFill>
              </a:rPr>
              <a:t>Clínica Imágenes Biopsia</a:t>
            </a:r>
          </a:p>
          <a:p>
            <a:pPr lvl="1"/>
            <a:endParaRPr lang="es-CL" dirty="0"/>
          </a:p>
          <a:p>
            <a:pPr lvl="1"/>
            <a:r>
              <a:rPr lang="es-CL" dirty="0"/>
              <a:t>Revisión multidisciplinaria: Cx-Rx-AP-Onco.-RxT-Enf</a:t>
            </a:r>
          </a:p>
          <a:p>
            <a:pPr lvl="1"/>
            <a:r>
              <a:rPr lang="es-CL" dirty="0"/>
              <a:t>Reunión de sarcomas</a:t>
            </a:r>
          </a:p>
        </p:txBody>
      </p:sp>
      <p:pic>
        <p:nvPicPr>
          <p:cNvPr id="5" name="Sonido grabado">
            <a:hlinkClick r:id="" action="ppaction://media"/>
            <a:extLst>
              <a:ext uri="{FF2B5EF4-FFF2-40B4-BE49-F238E27FC236}">
                <a16:creationId xmlns:a16="http://schemas.microsoft.com/office/drawing/2014/main" id="{8734021F-53AF-A042-9AAA-1A207E9911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9600" y="4736983"/>
            <a:ext cx="812800" cy="812800"/>
          </a:xfrm>
          <a:prstGeom prst="rect">
            <a:avLst/>
          </a:prstGeom>
        </p:spPr>
      </p:pic>
    </p:spTree>
    <p:extLst>
      <p:ext uri="{BB962C8B-B14F-4D97-AF65-F5344CB8AC3E}">
        <p14:creationId xmlns:p14="http://schemas.microsoft.com/office/powerpoint/2010/main" val="755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8A881C-7EA3-6345-923A-249B3791401A}"/>
              </a:ext>
            </a:extLst>
          </p:cNvPr>
          <p:cNvSpPr>
            <a:spLocks noGrp="1"/>
          </p:cNvSpPr>
          <p:nvPr>
            <p:ph type="title"/>
          </p:nvPr>
        </p:nvSpPr>
        <p:spPr/>
        <p:txBody>
          <a:bodyPr/>
          <a:lstStyle/>
          <a:p>
            <a:r>
              <a:rPr lang="es-CL" dirty="0"/>
              <a:t>Presentación clínica</a:t>
            </a:r>
          </a:p>
        </p:txBody>
      </p:sp>
      <p:sp>
        <p:nvSpPr>
          <p:cNvPr id="3" name="Marcador de contenido 2">
            <a:extLst>
              <a:ext uri="{FF2B5EF4-FFF2-40B4-BE49-F238E27FC236}">
                <a16:creationId xmlns:a16="http://schemas.microsoft.com/office/drawing/2014/main" id="{6350E1D0-68FE-2D44-A39E-59188A9B2EE6}"/>
              </a:ext>
            </a:extLst>
          </p:cNvPr>
          <p:cNvSpPr>
            <a:spLocks noGrp="1"/>
          </p:cNvSpPr>
          <p:nvPr>
            <p:ph sz="half" idx="1"/>
          </p:nvPr>
        </p:nvSpPr>
        <p:spPr>
          <a:xfrm>
            <a:off x="448234" y="1524000"/>
            <a:ext cx="10345270" cy="5002306"/>
          </a:xfrm>
        </p:spPr>
        <p:txBody>
          <a:bodyPr>
            <a:noAutofit/>
          </a:bodyPr>
          <a:lstStyle/>
          <a:p>
            <a:pPr marL="365751" lvl="1" indent="0">
              <a:buNone/>
            </a:pPr>
            <a:r>
              <a:rPr lang="es-CL" sz="2400" dirty="0"/>
              <a:t>1. Dolor:  Indagar sobre el tipo</a:t>
            </a:r>
          </a:p>
          <a:p>
            <a:pPr marL="365751" lvl="1" indent="0">
              <a:buNone/>
            </a:pPr>
            <a:r>
              <a:rPr lang="es-CL" sz="2400" dirty="0"/>
              <a:t>Sostenido, Progresivo, Reposo</a:t>
            </a:r>
          </a:p>
          <a:p>
            <a:pPr lvl="1"/>
            <a:endParaRPr lang="es-CL" sz="2400" dirty="0"/>
          </a:p>
          <a:p>
            <a:pPr lvl="1"/>
            <a:r>
              <a:rPr lang="es-CL" sz="2400" dirty="0"/>
              <a:t>Partes blandas</a:t>
            </a:r>
          </a:p>
          <a:p>
            <a:pPr marL="365751" lvl="1" indent="0">
              <a:buNone/>
            </a:pPr>
            <a:r>
              <a:rPr lang="es-CL" sz="2400" dirty="0"/>
              <a:t> 	1. Aumento de volumen (tardío)</a:t>
            </a:r>
          </a:p>
          <a:p>
            <a:pPr marL="365751" lvl="1" indent="0">
              <a:buNone/>
            </a:pPr>
            <a:r>
              <a:rPr lang="es-CL" sz="2400" dirty="0"/>
              <a:t> 	2. Dolor: </a:t>
            </a:r>
          </a:p>
          <a:p>
            <a:pPr marL="365751" lvl="1" indent="0">
              <a:buNone/>
            </a:pPr>
            <a:endParaRPr lang="es-CL" sz="2400" dirty="0"/>
          </a:p>
          <a:p>
            <a:pPr lvl="1"/>
            <a:r>
              <a:rPr lang="es-CL" sz="2400" dirty="0"/>
              <a:t>Trauma, Infección, manejo previo</a:t>
            </a:r>
          </a:p>
          <a:p>
            <a:pPr lvl="1"/>
            <a:r>
              <a:rPr lang="es-CL" sz="2400" dirty="0"/>
              <a:t>Malignos derivados luego de un procedimiento inadecuado (40%)</a:t>
            </a:r>
          </a:p>
        </p:txBody>
      </p:sp>
      <p:sp>
        <p:nvSpPr>
          <p:cNvPr id="5" name="Rectángulo 4">
            <a:extLst>
              <a:ext uri="{FF2B5EF4-FFF2-40B4-BE49-F238E27FC236}">
                <a16:creationId xmlns:a16="http://schemas.microsoft.com/office/drawing/2014/main" id="{B7F215FE-80CB-554F-B872-D15A1477B959}"/>
              </a:ext>
            </a:extLst>
          </p:cNvPr>
          <p:cNvSpPr/>
          <p:nvPr/>
        </p:nvSpPr>
        <p:spPr>
          <a:xfrm>
            <a:off x="448234" y="5565337"/>
            <a:ext cx="10345271" cy="646331"/>
          </a:xfrm>
          <a:prstGeom prst="rect">
            <a:avLst/>
          </a:prstGeom>
        </p:spPr>
        <p:txBody>
          <a:bodyPr wrap="square">
            <a:spAutoFit/>
          </a:bodyPr>
          <a:lstStyle/>
          <a:p>
            <a:r>
              <a:rPr lang="es-CL" b="0" i="0" dirty="0">
                <a:effectLst/>
                <a:latin typeface="Noto Sans"/>
              </a:rPr>
              <a:t>-Pretell-Mazzini J , , Barton MD Jr , , Conway SA , , Temple HT . Unplanned excision of soft-tissue sarcomas: current concepts for management and prognosis. </a:t>
            </a:r>
            <a:r>
              <a:rPr lang="es-CL" b="0" i="1" dirty="0">
                <a:effectLst/>
                <a:latin typeface="Noto Sans"/>
              </a:rPr>
              <a:t>J Bone Joint Surg [Am]</a:t>
            </a:r>
            <a:r>
              <a:rPr lang="es-CL" b="0" i="0" dirty="0">
                <a:effectLst/>
                <a:latin typeface="Noto Sans"/>
              </a:rPr>
              <a:t> 2015;97:597-603</a:t>
            </a:r>
            <a:endParaRPr lang="es-CL" dirty="0"/>
          </a:p>
        </p:txBody>
      </p:sp>
      <p:sp>
        <p:nvSpPr>
          <p:cNvPr id="6" name="Rectángulo 5">
            <a:extLst>
              <a:ext uri="{FF2B5EF4-FFF2-40B4-BE49-F238E27FC236}">
                <a16:creationId xmlns:a16="http://schemas.microsoft.com/office/drawing/2014/main" id="{4A09A5F1-8A88-714C-9BB0-B65855055CAF}"/>
              </a:ext>
            </a:extLst>
          </p:cNvPr>
          <p:cNvSpPr/>
          <p:nvPr/>
        </p:nvSpPr>
        <p:spPr>
          <a:xfrm>
            <a:off x="448234" y="6211669"/>
            <a:ext cx="9430873" cy="646331"/>
          </a:xfrm>
          <a:prstGeom prst="rect">
            <a:avLst/>
          </a:prstGeom>
        </p:spPr>
        <p:txBody>
          <a:bodyPr wrap="square">
            <a:spAutoFit/>
          </a:bodyPr>
          <a:lstStyle/>
          <a:p>
            <a:r>
              <a:rPr lang="es-CL" b="0" i="0" dirty="0">
                <a:effectLst/>
                <a:latin typeface="Noto Sans"/>
              </a:rPr>
              <a:t>-Young PS , , Bell SW , , MacDuff EM , , Mahendra A . Primary osseous tumors of the hindfoot: why the delay in diagnosis and should we be concerned? </a:t>
            </a:r>
            <a:r>
              <a:rPr lang="es-CL" b="0" i="1" dirty="0">
                <a:effectLst/>
                <a:latin typeface="Noto Sans"/>
              </a:rPr>
              <a:t>Clin Orthop Relat Res</a:t>
            </a:r>
            <a:r>
              <a:rPr lang="es-CL" b="0" i="0" dirty="0">
                <a:effectLst/>
                <a:latin typeface="Noto Sans"/>
              </a:rPr>
              <a:t> 2013;471:871-877</a:t>
            </a:r>
            <a:endParaRPr lang="es-CL" dirty="0"/>
          </a:p>
        </p:txBody>
      </p:sp>
      <p:pic>
        <p:nvPicPr>
          <p:cNvPr id="4" name="Sonido grabado">
            <a:hlinkClick r:id="" action="ppaction://media"/>
            <a:extLst>
              <a:ext uri="{FF2B5EF4-FFF2-40B4-BE49-F238E27FC236}">
                <a16:creationId xmlns:a16="http://schemas.microsoft.com/office/drawing/2014/main" id="{6A099425-5FAF-D74A-9EB0-1EB7E274D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1552" y="4844299"/>
            <a:ext cx="812800" cy="812800"/>
          </a:xfrm>
          <a:prstGeom prst="rect">
            <a:avLst/>
          </a:prstGeom>
        </p:spPr>
      </p:pic>
    </p:spTree>
    <p:extLst>
      <p:ext uri="{BB962C8B-B14F-4D97-AF65-F5344CB8AC3E}">
        <p14:creationId xmlns:p14="http://schemas.microsoft.com/office/powerpoint/2010/main" val="304731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626D0-8315-1540-A3C1-41DDAC9E0FDF}"/>
              </a:ext>
            </a:extLst>
          </p:cNvPr>
          <p:cNvSpPr>
            <a:spLocks noGrp="1"/>
          </p:cNvSpPr>
          <p:nvPr>
            <p:ph type="title"/>
          </p:nvPr>
        </p:nvSpPr>
        <p:spPr/>
        <p:txBody>
          <a:bodyPr/>
          <a:lstStyle/>
          <a:p>
            <a:r>
              <a:rPr lang="es-CL" dirty="0"/>
              <a:t>Imágenes</a:t>
            </a:r>
          </a:p>
        </p:txBody>
      </p:sp>
      <p:sp>
        <p:nvSpPr>
          <p:cNvPr id="5" name="Marcador de texto 4">
            <a:extLst>
              <a:ext uri="{FF2B5EF4-FFF2-40B4-BE49-F238E27FC236}">
                <a16:creationId xmlns:a16="http://schemas.microsoft.com/office/drawing/2014/main" id="{44951A6D-BC17-3747-9558-4496030D4D0A}"/>
              </a:ext>
            </a:extLst>
          </p:cNvPr>
          <p:cNvSpPr>
            <a:spLocks noGrp="1"/>
          </p:cNvSpPr>
          <p:nvPr>
            <p:ph type="body" idx="1"/>
          </p:nvPr>
        </p:nvSpPr>
        <p:spPr>
          <a:xfrm>
            <a:off x="609599" y="1676400"/>
            <a:ext cx="7046259" cy="639763"/>
          </a:xfrm>
        </p:spPr>
        <p:txBody>
          <a:bodyPr>
            <a:normAutofit/>
          </a:bodyPr>
          <a:lstStyle/>
          <a:p>
            <a:r>
              <a:rPr lang="es-CL" dirty="0"/>
              <a:t>RX, Ecografía, TC, RM, Cintigrama, PETscan</a:t>
            </a:r>
          </a:p>
        </p:txBody>
      </p:sp>
      <p:sp>
        <p:nvSpPr>
          <p:cNvPr id="6" name="Marcador de contenido 5">
            <a:extLst>
              <a:ext uri="{FF2B5EF4-FFF2-40B4-BE49-F238E27FC236}">
                <a16:creationId xmlns:a16="http://schemas.microsoft.com/office/drawing/2014/main" id="{E44CE4E6-3517-4445-975A-F68355C37B72}"/>
              </a:ext>
            </a:extLst>
          </p:cNvPr>
          <p:cNvSpPr>
            <a:spLocks noGrp="1"/>
          </p:cNvSpPr>
          <p:nvPr>
            <p:ph sz="half" idx="2"/>
          </p:nvPr>
        </p:nvSpPr>
        <p:spPr/>
        <p:txBody>
          <a:bodyPr>
            <a:normAutofit fontScale="92500" lnSpcReduction="10000"/>
          </a:bodyPr>
          <a:lstStyle/>
          <a:p>
            <a:r>
              <a:rPr lang="es-CL" dirty="0"/>
              <a:t>RX:</a:t>
            </a:r>
          </a:p>
          <a:p>
            <a:pPr lvl="1"/>
            <a:r>
              <a:rPr lang="es-CL" dirty="0"/>
              <a:t>Desc. otras patologías</a:t>
            </a:r>
          </a:p>
          <a:p>
            <a:pPr lvl="1"/>
            <a:r>
              <a:rPr lang="es-CL" dirty="0"/>
              <a:t>Localización</a:t>
            </a:r>
          </a:p>
          <a:p>
            <a:pPr lvl="1"/>
            <a:r>
              <a:rPr lang="es-CL" dirty="0"/>
              <a:t>Cortical</a:t>
            </a:r>
          </a:p>
          <a:p>
            <a:pPr lvl="1"/>
            <a:r>
              <a:rPr lang="es-CL" dirty="0"/>
              <a:t>Bordes (zona de transición)</a:t>
            </a:r>
          </a:p>
          <a:p>
            <a:pPr lvl="1"/>
            <a:r>
              <a:rPr lang="es-CL" dirty="0"/>
              <a:t>Matriz</a:t>
            </a:r>
          </a:p>
          <a:p>
            <a:pPr lvl="1"/>
            <a:r>
              <a:rPr lang="es-CL" dirty="0"/>
              <a:t>Reacción cortical</a:t>
            </a:r>
          </a:p>
          <a:p>
            <a:pPr lvl="1"/>
            <a:r>
              <a:rPr lang="es-CL" dirty="0"/>
              <a:t>Masa PB</a:t>
            </a:r>
          </a:p>
          <a:p>
            <a:r>
              <a:rPr lang="es-CL" dirty="0"/>
              <a:t>Eco: </a:t>
            </a:r>
            <a:r>
              <a:rPr lang="es-CL" sz="2600" dirty="0"/>
              <a:t>Lipoma- ganglión</a:t>
            </a:r>
          </a:p>
        </p:txBody>
      </p:sp>
      <p:pic>
        <p:nvPicPr>
          <p:cNvPr id="9" name="Marcador de contenido 8">
            <a:extLst>
              <a:ext uri="{FF2B5EF4-FFF2-40B4-BE49-F238E27FC236}">
                <a16:creationId xmlns:a16="http://schemas.microsoft.com/office/drawing/2014/main" id="{53C26710-7E9C-D548-AFF4-1EED34A17302}"/>
              </a:ext>
            </a:extLst>
          </p:cNvPr>
          <p:cNvPicPr>
            <a:picLocks noGrp="1" noChangeAspect="1"/>
          </p:cNvPicPr>
          <p:nvPr>
            <p:ph sz="quarter" idx="4"/>
          </p:nvPr>
        </p:nvPicPr>
        <p:blipFill rotWithShape="1">
          <a:blip r:embed="rId5"/>
          <a:srcRect l="34032" t="7778" r="32151" b="6828"/>
          <a:stretch/>
        </p:blipFill>
        <p:spPr>
          <a:xfrm>
            <a:off x="8148459" y="1550536"/>
            <a:ext cx="2336521" cy="4388006"/>
          </a:xfrm>
          <a:prstGeom prst="rect">
            <a:avLst/>
          </a:prstGeom>
        </p:spPr>
      </p:pic>
      <p:pic>
        <p:nvPicPr>
          <p:cNvPr id="3" name="Sonido grabado">
            <a:hlinkClick r:id="" action="ppaction://media"/>
            <a:extLst>
              <a:ext uri="{FF2B5EF4-FFF2-40B4-BE49-F238E27FC236}">
                <a16:creationId xmlns:a16="http://schemas.microsoft.com/office/drawing/2014/main" id="{947EC7FE-DCAA-2648-BF71-3860BEF353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7581" y="5125742"/>
            <a:ext cx="812800" cy="812800"/>
          </a:xfrm>
          <a:prstGeom prst="rect">
            <a:avLst/>
          </a:prstGeom>
        </p:spPr>
      </p:pic>
    </p:spTree>
    <p:extLst>
      <p:ext uri="{BB962C8B-B14F-4D97-AF65-F5344CB8AC3E}">
        <p14:creationId xmlns:p14="http://schemas.microsoft.com/office/powerpoint/2010/main" val="8007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626D0-8315-1540-A3C1-41DDAC9E0FDF}"/>
              </a:ext>
            </a:extLst>
          </p:cNvPr>
          <p:cNvSpPr>
            <a:spLocks noGrp="1"/>
          </p:cNvSpPr>
          <p:nvPr>
            <p:ph type="title"/>
          </p:nvPr>
        </p:nvSpPr>
        <p:spPr/>
        <p:txBody>
          <a:bodyPr/>
          <a:lstStyle/>
          <a:p>
            <a:r>
              <a:rPr lang="es-CL" dirty="0"/>
              <a:t>Imágenes</a:t>
            </a:r>
          </a:p>
        </p:txBody>
      </p:sp>
      <p:sp>
        <p:nvSpPr>
          <p:cNvPr id="5" name="Marcador de texto 4">
            <a:extLst>
              <a:ext uri="{FF2B5EF4-FFF2-40B4-BE49-F238E27FC236}">
                <a16:creationId xmlns:a16="http://schemas.microsoft.com/office/drawing/2014/main" id="{44951A6D-BC17-3747-9558-4496030D4D0A}"/>
              </a:ext>
            </a:extLst>
          </p:cNvPr>
          <p:cNvSpPr>
            <a:spLocks noGrp="1"/>
          </p:cNvSpPr>
          <p:nvPr>
            <p:ph type="body" idx="1"/>
          </p:nvPr>
        </p:nvSpPr>
        <p:spPr>
          <a:xfrm>
            <a:off x="609599" y="1676400"/>
            <a:ext cx="7046259" cy="639763"/>
          </a:xfrm>
        </p:spPr>
        <p:txBody>
          <a:bodyPr>
            <a:normAutofit/>
          </a:bodyPr>
          <a:lstStyle/>
          <a:p>
            <a:pPr algn="l"/>
            <a:r>
              <a:rPr lang="es-CL" dirty="0"/>
              <a:t>Rx:</a:t>
            </a:r>
          </a:p>
        </p:txBody>
      </p:sp>
      <p:pic>
        <p:nvPicPr>
          <p:cNvPr id="19" name="Marcador de contenido 18">
            <a:extLst>
              <a:ext uri="{FF2B5EF4-FFF2-40B4-BE49-F238E27FC236}">
                <a16:creationId xmlns:a16="http://schemas.microsoft.com/office/drawing/2014/main" id="{68D3835D-1395-A649-8CF5-1675713E5A6B}"/>
              </a:ext>
            </a:extLst>
          </p:cNvPr>
          <p:cNvPicPr>
            <a:picLocks noGrp="1" noChangeAspect="1"/>
          </p:cNvPicPr>
          <p:nvPr>
            <p:ph sz="quarter" idx="4"/>
          </p:nvPr>
        </p:nvPicPr>
        <p:blipFill rotWithShape="1">
          <a:blip r:embed="rId5"/>
          <a:srcRect l="1293" t="6732" r="7004" b="-248"/>
          <a:stretch/>
        </p:blipFill>
        <p:spPr>
          <a:xfrm>
            <a:off x="3235569" y="1630936"/>
            <a:ext cx="5908431" cy="4880990"/>
          </a:xfrm>
        </p:spPr>
      </p:pic>
      <p:pic>
        <p:nvPicPr>
          <p:cNvPr id="3" name="Sonido grabado">
            <a:hlinkClick r:id="" action="ppaction://media"/>
            <a:extLst>
              <a:ext uri="{FF2B5EF4-FFF2-40B4-BE49-F238E27FC236}">
                <a16:creationId xmlns:a16="http://schemas.microsoft.com/office/drawing/2014/main" id="{526AFCE5-E733-F04F-9359-09B13B8934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6400" y="4804507"/>
            <a:ext cx="812800" cy="812800"/>
          </a:xfrm>
          <a:prstGeom prst="rect">
            <a:avLst/>
          </a:prstGeom>
        </p:spPr>
      </p:pic>
    </p:spTree>
    <p:extLst>
      <p:ext uri="{BB962C8B-B14F-4D97-AF65-F5344CB8AC3E}">
        <p14:creationId xmlns:p14="http://schemas.microsoft.com/office/powerpoint/2010/main" val="321283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626D0-8315-1540-A3C1-41DDAC9E0FDF}"/>
              </a:ext>
            </a:extLst>
          </p:cNvPr>
          <p:cNvSpPr>
            <a:spLocks noGrp="1"/>
          </p:cNvSpPr>
          <p:nvPr>
            <p:ph type="title"/>
          </p:nvPr>
        </p:nvSpPr>
        <p:spPr/>
        <p:txBody>
          <a:bodyPr/>
          <a:lstStyle/>
          <a:p>
            <a:r>
              <a:rPr lang="es-CL" dirty="0"/>
              <a:t>Imágenes</a:t>
            </a:r>
          </a:p>
        </p:txBody>
      </p:sp>
      <p:sp>
        <p:nvSpPr>
          <p:cNvPr id="5" name="Marcador de texto 4">
            <a:extLst>
              <a:ext uri="{FF2B5EF4-FFF2-40B4-BE49-F238E27FC236}">
                <a16:creationId xmlns:a16="http://schemas.microsoft.com/office/drawing/2014/main" id="{44951A6D-BC17-3747-9558-4496030D4D0A}"/>
              </a:ext>
            </a:extLst>
          </p:cNvPr>
          <p:cNvSpPr>
            <a:spLocks noGrp="1"/>
          </p:cNvSpPr>
          <p:nvPr>
            <p:ph type="body" idx="1"/>
          </p:nvPr>
        </p:nvSpPr>
        <p:spPr>
          <a:xfrm>
            <a:off x="609599" y="1676400"/>
            <a:ext cx="7046259" cy="639763"/>
          </a:xfrm>
        </p:spPr>
        <p:txBody>
          <a:bodyPr>
            <a:normAutofit/>
          </a:bodyPr>
          <a:lstStyle/>
          <a:p>
            <a:pPr algn="l"/>
            <a:r>
              <a:rPr lang="es-CL" dirty="0"/>
              <a:t>Rx:</a:t>
            </a:r>
          </a:p>
        </p:txBody>
      </p:sp>
      <p:pic>
        <p:nvPicPr>
          <p:cNvPr id="4" name="Marcador de contenido 3">
            <a:extLst>
              <a:ext uri="{FF2B5EF4-FFF2-40B4-BE49-F238E27FC236}">
                <a16:creationId xmlns:a16="http://schemas.microsoft.com/office/drawing/2014/main" id="{B05299E8-69AD-0F45-B3F0-6564B27A874F}"/>
              </a:ext>
            </a:extLst>
          </p:cNvPr>
          <p:cNvPicPr>
            <a:picLocks noGrp="1" noChangeAspect="1"/>
          </p:cNvPicPr>
          <p:nvPr>
            <p:ph sz="quarter" idx="4"/>
          </p:nvPr>
        </p:nvPicPr>
        <p:blipFill rotWithShape="1">
          <a:blip r:embed="rId5"/>
          <a:srcRect r="7420" b="2103"/>
          <a:stretch/>
        </p:blipFill>
        <p:spPr>
          <a:xfrm>
            <a:off x="6941275" y="3298402"/>
            <a:ext cx="2154488" cy="2539846"/>
          </a:xfrm>
        </p:spPr>
      </p:pic>
      <p:pic>
        <p:nvPicPr>
          <p:cNvPr id="9" name="Marcador de contenido 8">
            <a:extLst>
              <a:ext uri="{FF2B5EF4-FFF2-40B4-BE49-F238E27FC236}">
                <a16:creationId xmlns:a16="http://schemas.microsoft.com/office/drawing/2014/main" id="{BF3317D7-1805-3043-975F-B4940B6FBFA5}"/>
              </a:ext>
            </a:extLst>
          </p:cNvPr>
          <p:cNvPicPr>
            <a:picLocks noGrp="1" noChangeAspect="1"/>
          </p:cNvPicPr>
          <p:nvPr>
            <p:ph sz="half" idx="2"/>
          </p:nvPr>
        </p:nvPicPr>
        <p:blipFill rotWithShape="1">
          <a:blip r:embed="rId6"/>
          <a:srcRect l="34032" t="7778" r="32151" b="6828"/>
          <a:stretch/>
        </p:blipFill>
        <p:spPr>
          <a:xfrm>
            <a:off x="4795509" y="2468563"/>
            <a:ext cx="2103978" cy="3951288"/>
          </a:xfrm>
          <a:prstGeom prst="rect">
            <a:avLst/>
          </a:prstGeom>
        </p:spPr>
      </p:pic>
      <p:pic>
        <p:nvPicPr>
          <p:cNvPr id="11" name="Imagen 10">
            <a:extLst>
              <a:ext uri="{FF2B5EF4-FFF2-40B4-BE49-F238E27FC236}">
                <a16:creationId xmlns:a16="http://schemas.microsoft.com/office/drawing/2014/main" id="{016E1F07-F056-F740-B71E-EF73054DC5F7}"/>
              </a:ext>
            </a:extLst>
          </p:cNvPr>
          <p:cNvPicPr>
            <a:picLocks noChangeAspect="1"/>
          </p:cNvPicPr>
          <p:nvPr/>
        </p:nvPicPr>
        <p:blipFill>
          <a:blip r:embed="rId7"/>
          <a:stretch>
            <a:fillRect/>
          </a:stretch>
        </p:blipFill>
        <p:spPr>
          <a:xfrm>
            <a:off x="9372013" y="3179708"/>
            <a:ext cx="2997200" cy="2628900"/>
          </a:xfrm>
          <a:prstGeom prst="rect">
            <a:avLst/>
          </a:prstGeom>
        </p:spPr>
      </p:pic>
      <p:pic>
        <p:nvPicPr>
          <p:cNvPr id="8" name="Imagen 7">
            <a:extLst>
              <a:ext uri="{FF2B5EF4-FFF2-40B4-BE49-F238E27FC236}">
                <a16:creationId xmlns:a16="http://schemas.microsoft.com/office/drawing/2014/main" id="{966238B2-86C6-7246-9028-356F12B96D23}"/>
              </a:ext>
            </a:extLst>
          </p:cNvPr>
          <p:cNvPicPr>
            <a:picLocks noChangeAspect="1"/>
          </p:cNvPicPr>
          <p:nvPr/>
        </p:nvPicPr>
        <p:blipFill rotWithShape="1">
          <a:blip r:embed="rId8"/>
          <a:srcRect l="64746" t="8543" r="3526" b="-696"/>
          <a:stretch/>
        </p:blipFill>
        <p:spPr>
          <a:xfrm>
            <a:off x="71092" y="3241278"/>
            <a:ext cx="2308863" cy="2405857"/>
          </a:xfrm>
          <a:prstGeom prst="rect">
            <a:avLst/>
          </a:prstGeom>
        </p:spPr>
      </p:pic>
      <p:pic>
        <p:nvPicPr>
          <p:cNvPr id="6" name="Imagen 5">
            <a:extLst>
              <a:ext uri="{FF2B5EF4-FFF2-40B4-BE49-F238E27FC236}">
                <a16:creationId xmlns:a16="http://schemas.microsoft.com/office/drawing/2014/main" id="{A1BCF652-8587-E540-B014-9AEB6662A59E}"/>
              </a:ext>
            </a:extLst>
          </p:cNvPr>
          <p:cNvPicPr>
            <a:picLocks noChangeAspect="1"/>
          </p:cNvPicPr>
          <p:nvPr/>
        </p:nvPicPr>
        <p:blipFill rotWithShape="1">
          <a:blip r:embed="rId9"/>
          <a:srcRect l="10626"/>
          <a:stretch/>
        </p:blipFill>
        <p:spPr>
          <a:xfrm>
            <a:off x="2518080" y="2468563"/>
            <a:ext cx="2147712" cy="4051190"/>
          </a:xfrm>
          <a:prstGeom prst="rect">
            <a:avLst/>
          </a:prstGeom>
        </p:spPr>
      </p:pic>
      <p:pic>
        <p:nvPicPr>
          <p:cNvPr id="3" name="Sonido grabado">
            <a:hlinkClick r:id="" action="ppaction://media"/>
            <a:extLst>
              <a:ext uri="{FF2B5EF4-FFF2-40B4-BE49-F238E27FC236}">
                <a16:creationId xmlns:a16="http://schemas.microsoft.com/office/drawing/2014/main" id="{E4F0A978-2C98-2548-9A5D-0F7C30FA86E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85657" y="5025448"/>
            <a:ext cx="812800" cy="812800"/>
          </a:xfrm>
          <a:prstGeom prst="rect">
            <a:avLst/>
          </a:prstGeom>
        </p:spPr>
      </p:pic>
    </p:spTree>
    <p:extLst>
      <p:ext uri="{BB962C8B-B14F-4D97-AF65-F5344CB8AC3E}">
        <p14:creationId xmlns:p14="http://schemas.microsoft.com/office/powerpoint/2010/main" val="26755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DEA2C-67A6-7F4C-8C26-7CCDA530816D}"/>
              </a:ext>
            </a:extLst>
          </p:cNvPr>
          <p:cNvSpPr>
            <a:spLocks noGrp="1"/>
          </p:cNvSpPr>
          <p:nvPr>
            <p:ph type="title"/>
          </p:nvPr>
        </p:nvSpPr>
        <p:spPr/>
        <p:txBody>
          <a:bodyPr/>
          <a:lstStyle/>
          <a:p>
            <a:r>
              <a:rPr lang="es-CL" dirty="0"/>
              <a:t>Anatomía patológica</a:t>
            </a:r>
          </a:p>
        </p:txBody>
      </p:sp>
      <p:sp>
        <p:nvSpPr>
          <p:cNvPr id="5" name="Marcador de texto 4">
            <a:extLst>
              <a:ext uri="{FF2B5EF4-FFF2-40B4-BE49-F238E27FC236}">
                <a16:creationId xmlns:a16="http://schemas.microsoft.com/office/drawing/2014/main" id="{5A9677B3-55F7-C346-99D6-EA8ACDB6560C}"/>
              </a:ext>
            </a:extLst>
          </p:cNvPr>
          <p:cNvSpPr>
            <a:spLocks noGrp="1"/>
          </p:cNvSpPr>
          <p:nvPr>
            <p:ph type="body" idx="1"/>
          </p:nvPr>
        </p:nvSpPr>
        <p:spPr>
          <a:xfrm>
            <a:off x="609600" y="1676400"/>
            <a:ext cx="10972800" cy="639763"/>
          </a:xfrm>
        </p:spPr>
        <p:txBody>
          <a:bodyPr>
            <a:normAutofit/>
          </a:bodyPr>
          <a:lstStyle/>
          <a:p>
            <a:r>
              <a:rPr lang="es-CL" dirty="0"/>
              <a:t>Histología, 	Inmuno-histoquimica, 	Traslocaciones</a:t>
            </a:r>
          </a:p>
        </p:txBody>
      </p:sp>
      <p:pic>
        <p:nvPicPr>
          <p:cNvPr id="10" name="Marcador de contenido 9">
            <a:extLst>
              <a:ext uri="{FF2B5EF4-FFF2-40B4-BE49-F238E27FC236}">
                <a16:creationId xmlns:a16="http://schemas.microsoft.com/office/drawing/2014/main" id="{9A4AA4F1-6DB5-0848-8824-2303221FA882}"/>
              </a:ext>
            </a:extLst>
          </p:cNvPr>
          <p:cNvPicPr>
            <a:picLocks noGrp="1" noChangeAspect="1"/>
          </p:cNvPicPr>
          <p:nvPr>
            <p:ph sz="half" idx="2"/>
          </p:nvPr>
        </p:nvPicPr>
        <p:blipFill rotWithShape="1">
          <a:blip r:embed="rId5"/>
          <a:srcRect t="12006" r="2806"/>
          <a:stretch/>
        </p:blipFill>
        <p:spPr>
          <a:xfrm>
            <a:off x="498628" y="2468563"/>
            <a:ext cx="3130265" cy="1854516"/>
          </a:xfrm>
        </p:spPr>
      </p:pic>
      <p:pic>
        <p:nvPicPr>
          <p:cNvPr id="12" name="Marcador de contenido 11">
            <a:extLst>
              <a:ext uri="{FF2B5EF4-FFF2-40B4-BE49-F238E27FC236}">
                <a16:creationId xmlns:a16="http://schemas.microsoft.com/office/drawing/2014/main" id="{77D42455-B3B0-2647-83AD-BD4E0F36B12B}"/>
              </a:ext>
            </a:extLst>
          </p:cNvPr>
          <p:cNvPicPr>
            <a:picLocks noGrp="1" noChangeAspect="1"/>
          </p:cNvPicPr>
          <p:nvPr>
            <p:ph sz="quarter" idx="4"/>
          </p:nvPr>
        </p:nvPicPr>
        <p:blipFill>
          <a:blip r:embed="rId6"/>
          <a:stretch>
            <a:fillRect/>
          </a:stretch>
        </p:blipFill>
        <p:spPr>
          <a:xfrm>
            <a:off x="443142" y="4475479"/>
            <a:ext cx="3130265" cy="2107552"/>
          </a:xfrm>
        </p:spPr>
      </p:pic>
      <p:pic>
        <p:nvPicPr>
          <p:cNvPr id="14" name="Imagen 13">
            <a:extLst>
              <a:ext uri="{FF2B5EF4-FFF2-40B4-BE49-F238E27FC236}">
                <a16:creationId xmlns:a16="http://schemas.microsoft.com/office/drawing/2014/main" id="{585E30AD-71B8-8349-8218-01C4DC9BF773}"/>
              </a:ext>
            </a:extLst>
          </p:cNvPr>
          <p:cNvPicPr>
            <a:picLocks noChangeAspect="1"/>
          </p:cNvPicPr>
          <p:nvPr/>
        </p:nvPicPr>
        <p:blipFill rotWithShape="1">
          <a:blip r:embed="rId7"/>
          <a:srcRect t="-3567" r="23925"/>
          <a:stretch/>
        </p:blipFill>
        <p:spPr>
          <a:xfrm>
            <a:off x="7793182" y="2530311"/>
            <a:ext cx="4245863" cy="3585536"/>
          </a:xfrm>
          <a:prstGeom prst="rect">
            <a:avLst/>
          </a:prstGeom>
        </p:spPr>
      </p:pic>
      <p:pic>
        <p:nvPicPr>
          <p:cNvPr id="16" name="Imagen 15">
            <a:extLst>
              <a:ext uri="{FF2B5EF4-FFF2-40B4-BE49-F238E27FC236}">
                <a16:creationId xmlns:a16="http://schemas.microsoft.com/office/drawing/2014/main" id="{F3DFA3D6-3355-E747-B0F5-BD263A3289C9}"/>
              </a:ext>
            </a:extLst>
          </p:cNvPr>
          <p:cNvPicPr>
            <a:picLocks noChangeAspect="1"/>
          </p:cNvPicPr>
          <p:nvPr/>
        </p:nvPicPr>
        <p:blipFill>
          <a:blip r:embed="rId8"/>
          <a:stretch>
            <a:fillRect/>
          </a:stretch>
        </p:blipFill>
        <p:spPr>
          <a:xfrm>
            <a:off x="4077073" y="3395821"/>
            <a:ext cx="3156956" cy="2283921"/>
          </a:xfrm>
          <a:prstGeom prst="rect">
            <a:avLst/>
          </a:prstGeom>
        </p:spPr>
      </p:pic>
      <p:pic>
        <p:nvPicPr>
          <p:cNvPr id="3" name="Sonido grabado">
            <a:hlinkClick r:id="" action="ppaction://media"/>
            <a:extLst>
              <a:ext uri="{FF2B5EF4-FFF2-40B4-BE49-F238E27FC236}">
                <a16:creationId xmlns:a16="http://schemas.microsoft.com/office/drawing/2014/main" id="{EF8297AF-16EB-0D4B-9CF3-406040228A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9200" y="5273342"/>
            <a:ext cx="812800" cy="812800"/>
          </a:xfrm>
          <a:prstGeom prst="rect">
            <a:avLst/>
          </a:prstGeom>
        </p:spPr>
      </p:pic>
    </p:spTree>
    <p:extLst>
      <p:ext uri="{BB962C8B-B14F-4D97-AF65-F5344CB8AC3E}">
        <p14:creationId xmlns:p14="http://schemas.microsoft.com/office/powerpoint/2010/main" val="313608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FAE48-E428-5345-9AD7-14DB154D850A}"/>
              </a:ext>
            </a:extLst>
          </p:cNvPr>
          <p:cNvSpPr>
            <a:spLocks noGrp="1"/>
          </p:cNvSpPr>
          <p:nvPr>
            <p:ph type="title"/>
          </p:nvPr>
        </p:nvSpPr>
        <p:spPr/>
        <p:txBody>
          <a:bodyPr>
            <a:normAutofit/>
          </a:bodyPr>
          <a:lstStyle/>
          <a:p>
            <a:r>
              <a:rPr lang="es-CL" dirty="0"/>
              <a:t>Lesiones pseudotumorales</a:t>
            </a:r>
          </a:p>
        </p:txBody>
      </p:sp>
      <p:sp>
        <p:nvSpPr>
          <p:cNvPr id="7" name="Marcador de texto 6">
            <a:extLst>
              <a:ext uri="{FF2B5EF4-FFF2-40B4-BE49-F238E27FC236}">
                <a16:creationId xmlns:a16="http://schemas.microsoft.com/office/drawing/2014/main" id="{9B614E56-FD8B-974D-A6B8-0E9B5F4FFE5B}"/>
              </a:ext>
            </a:extLst>
          </p:cNvPr>
          <p:cNvSpPr>
            <a:spLocks noGrp="1"/>
          </p:cNvSpPr>
          <p:nvPr>
            <p:ph type="body" idx="1"/>
          </p:nvPr>
        </p:nvSpPr>
        <p:spPr/>
        <p:txBody>
          <a:bodyPr>
            <a:normAutofit/>
          </a:bodyPr>
          <a:lstStyle/>
          <a:p>
            <a:r>
              <a:rPr lang="es-CL" sz="3200" dirty="0"/>
              <a:t>Ganglión</a:t>
            </a:r>
          </a:p>
        </p:txBody>
      </p:sp>
      <p:sp>
        <p:nvSpPr>
          <p:cNvPr id="8" name="Marcador de contenido 7">
            <a:extLst>
              <a:ext uri="{FF2B5EF4-FFF2-40B4-BE49-F238E27FC236}">
                <a16:creationId xmlns:a16="http://schemas.microsoft.com/office/drawing/2014/main" id="{316CD66E-FD58-C342-9CFD-43EC0F7E7760}"/>
              </a:ext>
            </a:extLst>
          </p:cNvPr>
          <p:cNvSpPr>
            <a:spLocks noGrp="1"/>
          </p:cNvSpPr>
          <p:nvPr>
            <p:ph sz="half" idx="2"/>
          </p:nvPr>
        </p:nvSpPr>
        <p:spPr>
          <a:xfrm>
            <a:off x="609598" y="2438400"/>
            <a:ext cx="5468473" cy="3951288"/>
          </a:xfrm>
        </p:spPr>
        <p:txBody>
          <a:bodyPr>
            <a:normAutofit/>
          </a:bodyPr>
          <a:lstStyle/>
          <a:p>
            <a:r>
              <a:rPr lang="es-CL" sz="2600" dirty="0"/>
              <a:t>Lesion ”tumoral” mas frecuente en el pie</a:t>
            </a:r>
          </a:p>
          <a:p>
            <a:r>
              <a:rPr lang="es-CL" sz="2600" dirty="0"/>
              <a:t>No requiere biopsia</a:t>
            </a:r>
          </a:p>
          <a:p>
            <a:r>
              <a:rPr lang="es-CL" sz="2600" dirty="0"/>
              <a:t>Rx y Eco Suficiente para dg</a:t>
            </a:r>
          </a:p>
          <a:p>
            <a:r>
              <a:rPr lang="es-CL" sz="2600" dirty="0"/>
              <a:t>Ecografia: Comunicación con articulación.</a:t>
            </a:r>
          </a:p>
          <a:p>
            <a:r>
              <a:rPr lang="es-CL" sz="2600" dirty="0"/>
              <a:t>Dorso del pie</a:t>
            </a:r>
          </a:p>
          <a:p>
            <a:r>
              <a:rPr lang="es-CL" sz="2600" dirty="0"/>
              <a:t>Tunel del tarso y TMT</a:t>
            </a:r>
          </a:p>
          <a:p>
            <a:endParaRPr lang="es-CL" dirty="0"/>
          </a:p>
          <a:p>
            <a:endParaRPr lang="es-CL" dirty="0"/>
          </a:p>
          <a:p>
            <a:endParaRPr lang="es-CL" dirty="0"/>
          </a:p>
        </p:txBody>
      </p:sp>
      <p:sp>
        <p:nvSpPr>
          <p:cNvPr id="9" name="Marcador de texto 8">
            <a:extLst>
              <a:ext uri="{FF2B5EF4-FFF2-40B4-BE49-F238E27FC236}">
                <a16:creationId xmlns:a16="http://schemas.microsoft.com/office/drawing/2014/main" id="{4A5C94AF-989C-2D4A-803E-6D07D38FA771}"/>
              </a:ext>
            </a:extLst>
          </p:cNvPr>
          <p:cNvSpPr>
            <a:spLocks noGrp="1"/>
          </p:cNvSpPr>
          <p:nvPr>
            <p:ph type="body" sz="quarter" idx="3"/>
          </p:nvPr>
        </p:nvSpPr>
        <p:spPr>
          <a:xfrm>
            <a:off x="6339840" y="2291721"/>
            <a:ext cx="5242560" cy="639763"/>
          </a:xfrm>
        </p:spPr>
        <p:txBody>
          <a:bodyPr/>
          <a:lstStyle/>
          <a:p>
            <a:r>
              <a:rPr lang="es-CL" dirty="0"/>
              <a:t>Manejo</a:t>
            </a:r>
          </a:p>
        </p:txBody>
      </p:sp>
      <p:sp>
        <p:nvSpPr>
          <p:cNvPr id="10" name="Marcador de contenido 9">
            <a:extLst>
              <a:ext uri="{FF2B5EF4-FFF2-40B4-BE49-F238E27FC236}">
                <a16:creationId xmlns:a16="http://schemas.microsoft.com/office/drawing/2014/main" id="{2037ED64-F948-2F44-A964-49754968A439}"/>
              </a:ext>
            </a:extLst>
          </p:cNvPr>
          <p:cNvSpPr>
            <a:spLocks noGrp="1"/>
          </p:cNvSpPr>
          <p:nvPr>
            <p:ph sz="quarter" idx="4"/>
          </p:nvPr>
        </p:nvSpPr>
        <p:spPr>
          <a:xfrm>
            <a:off x="6339840" y="3070423"/>
            <a:ext cx="5654936" cy="3951288"/>
          </a:xfrm>
        </p:spPr>
        <p:txBody>
          <a:bodyPr>
            <a:normAutofit/>
          </a:bodyPr>
          <a:lstStyle/>
          <a:p>
            <a:r>
              <a:rPr lang="es-CL" sz="2400" dirty="0"/>
              <a:t>Resolución espontánea 50%</a:t>
            </a:r>
          </a:p>
          <a:p>
            <a:r>
              <a:rPr lang="es-CL" sz="2400" dirty="0"/>
              <a:t>Aspiración (con o sin Cort.)</a:t>
            </a:r>
          </a:p>
          <a:p>
            <a:r>
              <a:rPr lang="es-CL" sz="2400" dirty="0"/>
              <a:t>Resección </a:t>
            </a:r>
            <a:r>
              <a:rPr lang="es-CL" sz="2400" dirty="0">
                <a:solidFill>
                  <a:srgbClr val="00B050"/>
                </a:solidFill>
              </a:rPr>
              <a:t>abierta</a:t>
            </a:r>
          </a:p>
          <a:p>
            <a:r>
              <a:rPr lang="es-CL" sz="2400" dirty="0"/>
              <a:t>Resección </a:t>
            </a:r>
            <a:r>
              <a:rPr lang="es-CL" sz="2400" dirty="0">
                <a:solidFill>
                  <a:srgbClr val="0070C0"/>
                </a:solidFill>
              </a:rPr>
              <a:t>artroscópica</a:t>
            </a:r>
          </a:p>
          <a:p>
            <a:endParaRPr lang="es-CL" sz="2400" dirty="0"/>
          </a:p>
          <a:p>
            <a:pPr lvl="1"/>
            <a:r>
              <a:rPr lang="es-CL" sz="2400" dirty="0"/>
              <a:t>Recurrencia </a:t>
            </a:r>
            <a:r>
              <a:rPr lang="es-CL" sz="2400" dirty="0">
                <a:solidFill>
                  <a:srgbClr val="00B050"/>
                </a:solidFill>
              </a:rPr>
              <a:t>5 </a:t>
            </a:r>
            <a:r>
              <a:rPr lang="es-CL" sz="2400" dirty="0"/>
              <a:t>-</a:t>
            </a:r>
            <a:r>
              <a:rPr lang="es-CL" sz="2400" dirty="0">
                <a:solidFill>
                  <a:srgbClr val="0070C0"/>
                </a:solidFill>
              </a:rPr>
              <a:t>10 </a:t>
            </a:r>
            <a:r>
              <a:rPr lang="es-CL" sz="2400" dirty="0"/>
              <a:t>%</a:t>
            </a:r>
          </a:p>
          <a:p>
            <a:pPr lvl="1"/>
            <a:r>
              <a:rPr lang="es-CL" sz="2400" dirty="0"/>
              <a:t>Parestesias </a:t>
            </a:r>
            <a:r>
              <a:rPr lang="es-CL" sz="2400" dirty="0">
                <a:solidFill>
                  <a:srgbClr val="0070C0"/>
                </a:solidFill>
              </a:rPr>
              <a:t>5 </a:t>
            </a:r>
            <a:r>
              <a:rPr lang="es-CL" sz="2400" dirty="0"/>
              <a:t>- </a:t>
            </a:r>
            <a:r>
              <a:rPr lang="es-CL" sz="2400" dirty="0">
                <a:solidFill>
                  <a:srgbClr val="00B050"/>
                </a:solidFill>
              </a:rPr>
              <a:t>10 </a:t>
            </a:r>
            <a:r>
              <a:rPr lang="es-CL" sz="2400" dirty="0"/>
              <a:t>%</a:t>
            </a:r>
          </a:p>
        </p:txBody>
      </p:sp>
      <p:pic>
        <p:nvPicPr>
          <p:cNvPr id="12" name="Imagen 11">
            <a:extLst>
              <a:ext uri="{FF2B5EF4-FFF2-40B4-BE49-F238E27FC236}">
                <a16:creationId xmlns:a16="http://schemas.microsoft.com/office/drawing/2014/main" id="{3043B924-557F-2345-8394-6DCDDE86AEBB}"/>
              </a:ext>
            </a:extLst>
          </p:cNvPr>
          <p:cNvPicPr>
            <a:picLocks noChangeAspect="1"/>
          </p:cNvPicPr>
          <p:nvPr/>
        </p:nvPicPr>
        <p:blipFill rotWithShape="1">
          <a:blip r:embed="rId4"/>
          <a:srcRect l="5974" b="12987"/>
          <a:stretch/>
        </p:blipFill>
        <p:spPr>
          <a:xfrm>
            <a:off x="8770458" y="0"/>
            <a:ext cx="3596640" cy="1763812"/>
          </a:xfrm>
          <a:prstGeom prst="rect">
            <a:avLst/>
          </a:prstGeom>
        </p:spPr>
      </p:pic>
      <p:pic>
        <p:nvPicPr>
          <p:cNvPr id="3" name="Sonido grabado">
            <a:hlinkClick r:id="" action="ppaction://media"/>
            <a:extLst>
              <a:ext uri="{FF2B5EF4-FFF2-40B4-BE49-F238E27FC236}">
                <a16:creationId xmlns:a16="http://schemas.microsoft.com/office/drawing/2014/main" id="{1C8B47FD-A27A-3040-97C0-D2399BF91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6246" y="4822893"/>
            <a:ext cx="964526" cy="1035974"/>
          </a:xfrm>
          <a:prstGeom prst="rect">
            <a:avLst/>
          </a:prstGeom>
        </p:spPr>
      </p:pic>
    </p:spTree>
    <p:extLst>
      <p:ext uri="{BB962C8B-B14F-4D97-AF65-F5344CB8AC3E}">
        <p14:creationId xmlns:p14="http://schemas.microsoft.com/office/powerpoint/2010/main" val="194853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FAE48-E428-5345-9AD7-14DB154D850A}"/>
              </a:ext>
            </a:extLst>
          </p:cNvPr>
          <p:cNvSpPr>
            <a:spLocks noGrp="1"/>
          </p:cNvSpPr>
          <p:nvPr>
            <p:ph type="title"/>
          </p:nvPr>
        </p:nvSpPr>
        <p:spPr/>
        <p:txBody>
          <a:bodyPr>
            <a:normAutofit/>
          </a:bodyPr>
          <a:lstStyle/>
          <a:p>
            <a:r>
              <a:rPr lang="es-CL" dirty="0"/>
              <a:t>Lesiones pseudotumorales</a:t>
            </a:r>
          </a:p>
        </p:txBody>
      </p:sp>
      <p:sp>
        <p:nvSpPr>
          <p:cNvPr id="7" name="Marcador de texto 6">
            <a:extLst>
              <a:ext uri="{FF2B5EF4-FFF2-40B4-BE49-F238E27FC236}">
                <a16:creationId xmlns:a16="http://schemas.microsoft.com/office/drawing/2014/main" id="{9B614E56-FD8B-974D-A6B8-0E9B5F4FFE5B}"/>
              </a:ext>
            </a:extLst>
          </p:cNvPr>
          <p:cNvSpPr>
            <a:spLocks noGrp="1"/>
          </p:cNvSpPr>
          <p:nvPr>
            <p:ph type="body" idx="1"/>
          </p:nvPr>
        </p:nvSpPr>
        <p:spPr/>
        <p:txBody>
          <a:bodyPr>
            <a:noAutofit/>
          </a:bodyPr>
          <a:lstStyle/>
          <a:p>
            <a:r>
              <a:rPr lang="es-CL" sz="3600" dirty="0"/>
              <a:t>Fibromatosis plantar</a:t>
            </a:r>
          </a:p>
        </p:txBody>
      </p:sp>
      <p:sp>
        <p:nvSpPr>
          <p:cNvPr id="8" name="Marcador de contenido 7">
            <a:extLst>
              <a:ext uri="{FF2B5EF4-FFF2-40B4-BE49-F238E27FC236}">
                <a16:creationId xmlns:a16="http://schemas.microsoft.com/office/drawing/2014/main" id="{316CD66E-FD58-C342-9CFD-43EC0F7E7760}"/>
              </a:ext>
            </a:extLst>
          </p:cNvPr>
          <p:cNvSpPr>
            <a:spLocks noGrp="1"/>
          </p:cNvSpPr>
          <p:nvPr>
            <p:ph sz="half" idx="2"/>
          </p:nvPr>
        </p:nvSpPr>
        <p:spPr>
          <a:xfrm>
            <a:off x="609599" y="2438400"/>
            <a:ext cx="7351059" cy="3951288"/>
          </a:xfrm>
        </p:spPr>
        <p:txBody>
          <a:bodyPr>
            <a:normAutofit/>
          </a:bodyPr>
          <a:lstStyle/>
          <a:p>
            <a:r>
              <a:rPr lang="es-CL" sz="2400" dirty="0"/>
              <a:t>Benigno</a:t>
            </a:r>
          </a:p>
          <a:p>
            <a:r>
              <a:rPr lang="es-CL" sz="2400" dirty="0"/>
              <a:t>Hiperproliferativo localmente agresivo</a:t>
            </a:r>
          </a:p>
          <a:p>
            <a:r>
              <a:rPr lang="es-CL" sz="2400" dirty="0"/>
              <a:t>No requeire biopsia</a:t>
            </a:r>
          </a:p>
          <a:p>
            <a:r>
              <a:rPr lang="es-CL" sz="2400" dirty="0"/>
              <a:t>Imágenes para desc. Otra neo.</a:t>
            </a:r>
          </a:p>
          <a:p>
            <a:r>
              <a:rPr lang="es-CL" sz="2400" dirty="0"/>
              <a:t>FR: DM, tabaco, OH, Hist. Familiar</a:t>
            </a:r>
          </a:p>
          <a:p>
            <a:r>
              <a:rPr lang="es-CL" sz="2400" dirty="0"/>
              <a:t>Bilateral (20-50%)</a:t>
            </a:r>
          </a:p>
          <a:p>
            <a:r>
              <a:rPr lang="es-CL" sz="2400" dirty="0"/>
              <a:t>3 etapas: </a:t>
            </a:r>
          </a:p>
          <a:p>
            <a:r>
              <a:rPr lang="es-CL" sz="2400" dirty="0"/>
              <a:t>celular- nodular- contracción.</a:t>
            </a:r>
          </a:p>
        </p:txBody>
      </p:sp>
      <p:sp>
        <p:nvSpPr>
          <p:cNvPr id="9" name="Marcador de texto 8">
            <a:extLst>
              <a:ext uri="{FF2B5EF4-FFF2-40B4-BE49-F238E27FC236}">
                <a16:creationId xmlns:a16="http://schemas.microsoft.com/office/drawing/2014/main" id="{4A5C94AF-989C-2D4A-803E-6D07D38FA771}"/>
              </a:ext>
            </a:extLst>
          </p:cNvPr>
          <p:cNvSpPr>
            <a:spLocks noGrp="1"/>
          </p:cNvSpPr>
          <p:nvPr>
            <p:ph type="body" sz="quarter" idx="3"/>
          </p:nvPr>
        </p:nvSpPr>
        <p:spPr/>
        <p:txBody>
          <a:bodyPr/>
          <a:lstStyle/>
          <a:p>
            <a:pPr algn="l"/>
            <a:r>
              <a:rPr lang="es-CL" dirty="0"/>
              <a:t>Manejo</a:t>
            </a:r>
          </a:p>
        </p:txBody>
      </p:sp>
      <p:sp>
        <p:nvSpPr>
          <p:cNvPr id="10" name="Marcador de contenido 9">
            <a:extLst>
              <a:ext uri="{FF2B5EF4-FFF2-40B4-BE49-F238E27FC236}">
                <a16:creationId xmlns:a16="http://schemas.microsoft.com/office/drawing/2014/main" id="{2037ED64-F948-2F44-A964-49754968A439}"/>
              </a:ext>
            </a:extLst>
          </p:cNvPr>
          <p:cNvSpPr>
            <a:spLocks noGrp="1"/>
          </p:cNvSpPr>
          <p:nvPr>
            <p:ph sz="quarter" idx="4"/>
          </p:nvPr>
        </p:nvSpPr>
        <p:spPr>
          <a:xfrm>
            <a:off x="6400799" y="2468563"/>
            <a:ext cx="4930588" cy="3951288"/>
          </a:xfrm>
        </p:spPr>
        <p:txBody>
          <a:bodyPr>
            <a:normAutofit/>
          </a:bodyPr>
          <a:lstStyle/>
          <a:p>
            <a:r>
              <a:rPr lang="es-CL" sz="2400" dirty="0"/>
              <a:t>Observar</a:t>
            </a:r>
          </a:p>
          <a:p>
            <a:r>
              <a:rPr lang="es-CL" sz="2400" dirty="0"/>
              <a:t>RadioTX</a:t>
            </a:r>
          </a:p>
          <a:p>
            <a:r>
              <a:rPr lang="es-CL" sz="2400" dirty="0"/>
              <a:t>Resección parcial</a:t>
            </a:r>
          </a:p>
          <a:p>
            <a:r>
              <a:rPr lang="es-CL" sz="2400" dirty="0"/>
              <a:t>Rese. Amplia</a:t>
            </a:r>
          </a:p>
          <a:p>
            <a:r>
              <a:rPr lang="es-CL" sz="2400" dirty="0"/>
              <a:t>Fasciectomia total</a:t>
            </a:r>
          </a:p>
          <a:p>
            <a:r>
              <a:rPr lang="es-CL" sz="2400" dirty="0"/>
              <a:t>Farmacológicos</a:t>
            </a:r>
          </a:p>
        </p:txBody>
      </p:sp>
      <p:sp>
        <p:nvSpPr>
          <p:cNvPr id="3" name="Rectángulo 2">
            <a:extLst>
              <a:ext uri="{FF2B5EF4-FFF2-40B4-BE49-F238E27FC236}">
                <a16:creationId xmlns:a16="http://schemas.microsoft.com/office/drawing/2014/main" id="{CC000AD5-B045-A045-8D09-BA4F3E22EEBA}"/>
              </a:ext>
            </a:extLst>
          </p:cNvPr>
          <p:cNvSpPr/>
          <p:nvPr/>
        </p:nvSpPr>
        <p:spPr>
          <a:xfrm>
            <a:off x="6339840" y="5657671"/>
            <a:ext cx="6096000" cy="1200329"/>
          </a:xfrm>
          <a:prstGeom prst="rect">
            <a:avLst/>
          </a:prstGeom>
        </p:spPr>
        <p:txBody>
          <a:bodyPr>
            <a:spAutoFit/>
          </a:bodyPr>
          <a:lstStyle/>
          <a:p>
            <a:r>
              <a:rPr lang="es-CL" b="0" i="0" dirty="0">
                <a:solidFill>
                  <a:srgbClr val="212121"/>
                </a:solidFill>
                <a:effectLst/>
                <a:latin typeface="system-ui"/>
              </a:rPr>
              <a:t>Espert M, Anderson MR, Baumhauer JF. Current Concepts Review: Plantar Fibromatosis. Foot Ankle Int. 2018 Jun;39(6):751-757. doi: 10.1177/1071100718768051. Epub 2018 Apr 5. PMID: 29619843.</a:t>
            </a:r>
            <a:endParaRPr lang="es-CL" dirty="0"/>
          </a:p>
        </p:txBody>
      </p:sp>
      <p:pic>
        <p:nvPicPr>
          <p:cNvPr id="5" name="Imagen 4">
            <a:extLst>
              <a:ext uri="{FF2B5EF4-FFF2-40B4-BE49-F238E27FC236}">
                <a16:creationId xmlns:a16="http://schemas.microsoft.com/office/drawing/2014/main" id="{489A873B-DF80-EB41-8933-1B4870A7E541}"/>
              </a:ext>
            </a:extLst>
          </p:cNvPr>
          <p:cNvPicPr>
            <a:picLocks noChangeAspect="1"/>
          </p:cNvPicPr>
          <p:nvPr/>
        </p:nvPicPr>
        <p:blipFill>
          <a:blip r:embed="rId4"/>
          <a:stretch>
            <a:fillRect/>
          </a:stretch>
        </p:blipFill>
        <p:spPr>
          <a:xfrm flipH="1">
            <a:off x="8450475" y="330233"/>
            <a:ext cx="1321053" cy="2262187"/>
          </a:xfrm>
          <a:prstGeom prst="rect">
            <a:avLst/>
          </a:prstGeom>
        </p:spPr>
      </p:pic>
      <p:pic>
        <p:nvPicPr>
          <p:cNvPr id="11" name="Imagen 10">
            <a:extLst>
              <a:ext uri="{FF2B5EF4-FFF2-40B4-BE49-F238E27FC236}">
                <a16:creationId xmlns:a16="http://schemas.microsoft.com/office/drawing/2014/main" id="{AF881C88-4FE0-9A49-97F3-0490C3F53E8D}"/>
              </a:ext>
            </a:extLst>
          </p:cNvPr>
          <p:cNvPicPr>
            <a:picLocks noChangeAspect="1"/>
          </p:cNvPicPr>
          <p:nvPr/>
        </p:nvPicPr>
        <p:blipFill rotWithShape="1">
          <a:blip r:embed="rId5"/>
          <a:srcRect l="6861" r="10144"/>
          <a:stretch/>
        </p:blipFill>
        <p:spPr>
          <a:xfrm>
            <a:off x="9771528" y="733763"/>
            <a:ext cx="2420472" cy="2184400"/>
          </a:xfrm>
          <a:prstGeom prst="rect">
            <a:avLst/>
          </a:prstGeom>
        </p:spPr>
      </p:pic>
      <p:pic>
        <p:nvPicPr>
          <p:cNvPr id="4" name="Sonido grabado">
            <a:hlinkClick r:id="" action="ppaction://media"/>
            <a:extLst>
              <a:ext uri="{FF2B5EF4-FFF2-40B4-BE49-F238E27FC236}">
                <a16:creationId xmlns:a16="http://schemas.microsoft.com/office/drawing/2014/main" id="{08C0D288-5950-254A-904A-49D106A58D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6000" y="4844871"/>
            <a:ext cx="812800" cy="812800"/>
          </a:xfrm>
          <a:prstGeom prst="rect">
            <a:avLst/>
          </a:prstGeom>
        </p:spPr>
      </p:pic>
    </p:spTree>
    <p:extLst>
      <p:ext uri="{BB962C8B-B14F-4D97-AF65-F5344CB8AC3E}">
        <p14:creationId xmlns:p14="http://schemas.microsoft.com/office/powerpoint/2010/main" val="8726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95238-CB4A-964F-BDDF-2600AF96AD6E}"/>
              </a:ext>
            </a:extLst>
          </p:cNvPr>
          <p:cNvSpPr>
            <a:spLocks noGrp="1"/>
          </p:cNvSpPr>
          <p:nvPr>
            <p:ph type="title"/>
          </p:nvPr>
        </p:nvSpPr>
        <p:spPr/>
        <p:txBody>
          <a:bodyPr/>
          <a:lstStyle/>
          <a:p>
            <a:r>
              <a:rPr lang="es-CL" dirty="0"/>
              <a:t>Declaración de conflicto de interés</a:t>
            </a:r>
          </a:p>
        </p:txBody>
      </p:sp>
      <p:sp>
        <p:nvSpPr>
          <p:cNvPr id="3" name="Marcador de contenido 2">
            <a:extLst>
              <a:ext uri="{FF2B5EF4-FFF2-40B4-BE49-F238E27FC236}">
                <a16:creationId xmlns:a16="http://schemas.microsoft.com/office/drawing/2014/main" id="{BE262608-3A20-5E41-9CCF-FE9447C03056}"/>
              </a:ext>
            </a:extLst>
          </p:cNvPr>
          <p:cNvSpPr>
            <a:spLocks noGrp="1"/>
          </p:cNvSpPr>
          <p:nvPr>
            <p:ph idx="1"/>
          </p:nvPr>
        </p:nvSpPr>
        <p:spPr>
          <a:xfrm>
            <a:off x="609600" y="1600200"/>
            <a:ext cx="10632142" cy="4876800"/>
          </a:xfrm>
        </p:spPr>
        <p:txBody>
          <a:bodyPr/>
          <a:lstStyle/>
          <a:p>
            <a:endParaRPr lang="es-CL" sz="2800" dirty="0"/>
          </a:p>
          <a:p>
            <a:r>
              <a:rPr lang="es-CL" sz="2400" dirty="0"/>
              <a:t>Sin conflicto</a:t>
            </a:r>
          </a:p>
          <a:p>
            <a:endParaRPr lang="es-CL" sz="2400" dirty="0"/>
          </a:p>
          <a:p>
            <a:r>
              <a:rPr lang="es-CL" sz="2400" dirty="0"/>
              <a:t>Clase para residentes de postgrado de traumatología de la Universidad de Chile</a:t>
            </a:r>
          </a:p>
          <a:p>
            <a:endParaRPr lang="es-CL" dirty="0"/>
          </a:p>
          <a:p>
            <a:pPr marL="0" indent="0">
              <a:buNone/>
            </a:pPr>
            <a:endParaRPr lang="es-CL" dirty="0"/>
          </a:p>
          <a:p>
            <a:endParaRPr lang="es-CL" dirty="0"/>
          </a:p>
        </p:txBody>
      </p:sp>
      <p:pic>
        <p:nvPicPr>
          <p:cNvPr id="5" name="Sonido grabado">
            <a:hlinkClick r:id="" action="ppaction://media"/>
            <a:extLst>
              <a:ext uri="{FF2B5EF4-FFF2-40B4-BE49-F238E27FC236}">
                <a16:creationId xmlns:a16="http://schemas.microsoft.com/office/drawing/2014/main" id="{2AE88194-D0D2-5949-987F-DD63E188BE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5237" y="4579026"/>
            <a:ext cx="812800" cy="812800"/>
          </a:xfrm>
          <a:prstGeom prst="rect">
            <a:avLst/>
          </a:prstGeom>
        </p:spPr>
      </p:pic>
    </p:spTree>
    <p:extLst>
      <p:ext uri="{BB962C8B-B14F-4D97-AF65-F5344CB8AC3E}">
        <p14:creationId xmlns:p14="http://schemas.microsoft.com/office/powerpoint/2010/main" val="141566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FAE48-E428-5345-9AD7-14DB154D850A}"/>
              </a:ext>
            </a:extLst>
          </p:cNvPr>
          <p:cNvSpPr>
            <a:spLocks noGrp="1"/>
          </p:cNvSpPr>
          <p:nvPr>
            <p:ph type="title"/>
          </p:nvPr>
        </p:nvSpPr>
        <p:spPr/>
        <p:txBody>
          <a:bodyPr>
            <a:normAutofit/>
          </a:bodyPr>
          <a:lstStyle/>
          <a:p>
            <a:r>
              <a:rPr lang="es-CL" dirty="0"/>
              <a:t>Lesiones pseudotumorales</a:t>
            </a:r>
          </a:p>
        </p:txBody>
      </p:sp>
      <p:sp>
        <p:nvSpPr>
          <p:cNvPr id="7" name="Marcador de texto 6">
            <a:extLst>
              <a:ext uri="{FF2B5EF4-FFF2-40B4-BE49-F238E27FC236}">
                <a16:creationId xmlns:a16="http://schemas.microsoft.com/office/drawing/2014/main" id="{9B614E56-FD8B-974D-A6B8-0E9B5F4FFE5B}"/>
              </a:ext>
            </a:extLst>
          </p:cNvPr>
          <p:cNvSpPr>
            <a:spLocks noGrp="1"/>
          </p:cNvSpPr>
          <p:nvPr>
            <p:ph type="body" idx="1"/>
          </p:nvPr>
        </p:nvSpPr>
        <p:spPr/>
        <p:txBody>
          <a:bodyPr/>
          <a:lstStyle/>
          <a:p>
            <a:r>
              <a:rPr lang="es-CL" dirty="0"/>
              <a:t>Sinovitis villonodular pigmentada</a:t>
            </a:r>
          </a:p>
        </p:txBody>
      </p:sp>
      <p:sp>
        <p:nvSpPr>
          <p:cNvPr id="8" name="Marcador de contenido 7">
            <a:extLst>
              <a:ext uri="{FF2B5EF4-FFF2-40B4-BE49-F238E27FC236}">
                <a16:creationId xmlns:a16="http://schemas.microsoft.com/office/drawing/2014/main" id="{316CD66E-FD58-C342-9CFD-43EC0F7E7760}"/>
              </a:ext>
            </a:extLst>
          </p:cNvPr>
          <p:cNvSpPr>
            <a:spLocks noGrp="1"/>
          </p:cNvSpPr>
          <p:nvPr>
            <p:ph sz="half" idx="2"/>
          </p:nvPr>
        </p:nvSpPr>
        <p:spPr>
          <a:xfrm>
            <a:off x="609600" y="2438400"/>
            <a:ext cx="5577192" cy="3951288"/>
          </a:xfrm>
        </p:spPr>
        <p:txBody>
          <a:bodyPr>
            <a:normAutofit fontScale="92500" lnSpcReduction="20000"/>
          </a:bodyPr>
          <a:lstStyle/>
          <a:p>
            <a:r>
              <a:rPr lang="es-CL" sz="2400" dirty="0"/>
              <a:t>Proliferacion inflamatoria</a:t>
            </a:r>
          </a:p>
          <a:p>
            <a:r>
              <a:rPr lang="es-CL" sz="2400" dirty="0"/>
              <a:t>7% en tobillo y 2% en el pie</a:t>
            </a:r>
          </a:p>
          <a:p>
            <a:r>
              <a:rPr lang="es-CL" sz="2400" dirty="0"/>
              <a:t>Localizada (un nodulo)</a:t>
            </a:r>
          </a:p>
          <a:p>
            <a:r>
              <a:rPr lang="es-CL" sz="2400" dirty="0"/>
              <a:t>Difusa</a:t>
            </a:r>
          </a:p>
          <a:p>
            <a:r>
              <a:rPr lang="es-CL" sz="2400" dirty="0"/>
              <a:t>Extrarticular o de vainas trendinosas</a:t>
            </a:r>
          </a:p>
          <a:p>
            <a:endParaRPr lang="es-CL" sz="2400" dirty="0"/>
          </a:p>
          <a:p>
            <a:r>
              <a:rPr lang="es-CL" sz="2400" dirty="0"/>
              <a:t>Presentación variable</a:t>
            </a:r>
          </a:p>
          <a:p>
            <a:r>
              <a:rPr lang="es-CL" sz="2400" dirty="0"/>
              <a:t>Localmente agresiva: puede erosionar hueso</a:t>
            </a:r>
          </a:p>
          <a:p>
            <a:r>
              <a:rPr lang="es-CL" sz="2400" dirty="0"/>
              <a:t>MRI</a:t>
            </a:r>
          </a:p>
          <a:p>
            <a:r>
              <a:rPr lang="es-CL" sz="2400" dirty="0"/>
              <a:t>Biopsia</a:t>
            </a:r>
          </a:p>
        </p:txBody>
      </p:sp>
      <p:sp>
        <p:nvSpPr>
          <p:cNvPr id="9" name="Marcador de texto 8">
            <a:extLst>
              <a:ext uri="{FF2B5EF4-FFF2-40B4-BE49-F238E27FC236}">
                <a16:creationId xmlns:a16="http://schemas.microsoft.com/office/drawing/2014/main" id="{4A5C94AF-989C-2D4A-803E-6D07D38FA771}"/>
              </a:ext>
            </a:extLst>
          </p:cNvPr>
          <p:cNvSpPr>
            <a:spLocks noGrp="1"/>
          </p:cNvSpPr>
          <p:nvPr>
            <p:ph type="body" sz="quarter" idx="3"/>
          </p:nvPr>
        </p:nvSpPr>
        <p:spPr>
          <a:xfrm>
            <a:off x="6651812" y="3774281"/>
            <a:ext cx="5242560" cy="639763"/>
          </a:xfrm>
        </p:spPr>
        <p:txBody>
          <a:bodyPr/>
          <a:lstStyle/>
          <a:p>
            <a:pPr algn="l"/>
            <a:r>
              <a:rPr lang="es-CL" dirty="0"/>
              <a:t>Manejo</a:t>
            </a:r>
          </a:p>
        </p:txBody>
      </p:sp>
      <p:sp>
        <p:nvSpPr>
          <p:cNvPr id="10" name="Marcador de contenido 9">
            <a:extLst>
              <a:ext uri="{FF2B5EF4-FFF2-40B4-BE49-F238E27FC236}">
                <a16:creationId xmlns:a16="http://schemas.microsoft.com/office/drawing/2014/main" id="{2037ED64-F948-2F44-A964-49754968A439}"/>
              </a:ext>
            </a:extLst>
          </p:cNvPr>
          <p:cNvSpPr>
            <a:spLocks noGrp="1"/>
          </p:cNvSpPr>
          <p:nvPr>
            <p:ph sz="quarter" idx="4"/>
          </p:nvPr>
        </p:nvSpPr>
        <p:spPr>
          <a:xfrm>
            <a:off x="6651812" y="4744836"/>
            <a:ext cx="4930588" cy="3951288"/>
          </a:xfrm>
        </p:spPr>
        <p:txBody>
          <a:bodyPr>
            <a:normAutofit fontScale="92500" lnSpcReduction="20000"/>
          </a:bodyPr>
          <a:lstStyle/>
          <a:p>
            <a:r>
              <a:rPr lang="es-CL" sz="2400" dirty="0"/>
              <a:t>Resección</a:t>
            </a:r>
          </a:p>
          <a:p>
            <a:r>
              <a:rPr lang="es-CL" sz="2400" dirty="0"/>
              <a:t>Abierta y/o Artroscópica</a:t>
            </a:r>
          </a:p>
          <a:p>
            <a:endParaRPr lang="es-CL" sz="2400" dirty="0"/>
          </a:p>
          <a:p>
            <a:endParaRPr lang="es-CL" sz="2400" dirty="0"/>
          </a:p>
        </p:txBody>
      </p:sp>
      <p:pic>
        <p:nvPicPr>
          <p:cNvPr id="6" name="Imagen 5">
            <a:extLst>
              <a:ext uri="{FF2B5EF4-FFF2-40B4-BE49-F238E27FC236}">
                <a16:creationId xmlns:a16="http://schemas.microsoft.com/office/drawing/2014/main" id="{60711F25-6E32-6644-A1A2-8773F6F1F6A2}"/>
              </a:ext>
            </a:extLst>
          </p:cNvPr>
          <p:cNvPicPr>
            <a:picLocks noChangeAspect="1"/>
          </p:cNvPicPr>
          <p:nvPr/>
        </p:nvPicPr>
        <p:blipFill rotWithShape="1">
          <a:blip r:embed="rId4"/>
          <a:srcRect l="34430" r="9222" b="8721"/>
          <a:stretch/>
        </p:blipFill>
        <p:spPr>
          <a:xfrm>
            <a:off x="10503375" y="4140496"/>
            <a:ext cx="1579997" cy="2579984"/>
          </a:xfrm>
          <a:prstGeom prst="rect">
            <a:avLst/>
          </a:prstGeom>
        </p:spPr>
      </p:pic>
      <p:pic>
        <p:nvPicPr>
          <p:cNvPr id="13" name="Imagen 12">
            <a:extLst>
              <a:ext uri="{FF2B5EF4-FFF2-40B4-BE49-F238E27FC236}">
                <a16:creationId xmlns:a16="http://schemas.microsoft.com/office/drawing/2014/main" id="{F3F0560A-39E9-2B46-A3BD-E3CCEBEE39CF}"/>
              </a:ext>
            </a:extLst>
          </p:cNvPr>
          <p:cNvPicPr>
            <a:picLocks noChangeAspect="1"/>
          </p:cNvPicPr>
          <p:nvPr/>
        </p:nvPicPr>
        <p:blipFill rotWithShape="1">
          <a:blip r:embed="rId5"/>
          <a:srcRect l="56130" b="2354"/>
          <a:stretch/>
        </p:blipFill>
        <p:spPr>
          <a:xfrm>
            <a:off x="8775648" y="203053"/>
            <a:ext cx="2786189" cy="4159092"/>
          </a:xfrm>
          <a:prstGeom prst="rect">
            <a:avLst/>
          </a:prstGeom>
        </p:spPr>
      </p:pic>
      <p:pic>
        <p:nvPicPr>
          <p:cNvPr id="14" name="Sonido grabado">
            <a:hlinkClick r:id="" action="ppaction://media"/>
            <a:extLst>
              <a:ext uri="{FF2B5EF4-FFF2-40B4-BE49-F238E27FC236}">
                <a16:creationId xmlns:a16="http://schemas.microsoft.com/office/drawing/2014/main" id="{3877E67B-244C-4541-9579-CDD47B026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065" y="5024088"/>
            <a:ext cx="812800" cy="812800"/>
          </a:xfrm>
          <a:prstGeom prst="rect">
            <a:avLst/>
          </a:prstGeom>
        </p:spPr>
      </p:pic>
    </p:spTree>
    <p:extLst>
      <p:ext uri="{BB962C8B-B14F-4D97-AF65-F5344CB8AC3E}">
        <p14:creationId xmlns:p14="http://schemas.microsoft.com/office/powerpoint/2010/main" val="24183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FAB76-CDFB-9A4B-8ECB-1ADB9B557545}"/>
              </a:ext>
            </a:extLst>
          </p:cNvPr>
          <p:cNvSpPr>
            <a:spLocks noGrp="1"/>
          </p:cNvSpPr>
          <p:nvPr>
            <p:ph type="title"/>
          </p:nvPr>
        </p:nvSpPr>
        <p:spPr/>
        <p:txBody>
          <a:bodyPr>
            <a:normAutofit/>
          </a:bodyPr>
          <a:lstStyle/>
          <a:p>
            <a:r>
              <a:rPr lang="es-CL" dirty="0"/>
              <a:t>Tumores benignos</a:t>
            </a:r>
          </a:p>
        </p:txBody>
      </p:sp>
      <p:sp>
        <p:nvSpPr>
          <p:cNvPr id="5" name="Marcador de texto 4">
            <a:extLst>
              <a:ext uri="{FF2B5EF4-FFF2-40B4-BE49-F238E27FC236}">
                <a16:creationId xmlns:a16="http://schemas.microsoft.com/office/drawing/2014/main" id="{A6F11E9E-0241-334F-AEF1-284146C24097}"/>
              </a:ext>
            </a:extLst>
          </p:cNvPr>
          <p:cNvSpPr>
            <a:spLocks noGrp="1"/>
          </p:cNvSpPr>
          <p:nvPr>
            <p:ph type="body" idx="1"/>
          </p:nvPr>
        </p:nvSpPr>
        <p:spPr/>
        <p:txBody>
          <a:bodyPr/>
          <a:lstStyle/>
          <a:p>
            <a:r>
              <a:rPr lang="es-CL" dirty="0"/>
              <a:t>Encondroma</a:t>
            </a:r>
          </a:p>
        </p:txBody>
      </p:sp>
      <p:sp>
        <p:nvSpPr>
          <p:cNvPr id="6" name="Marcador de contenido 5">
            <a:extLst>
              <a:ext uri="{FF2B5EF4-FFF2-40B4-BE49-F238E27FC236}">
                <a16:creationId xmlns:a16="http://schemas.microsoft.com/office/drawing/2014/main" id="{C551AECA-9F7B-4849-AC8C-AB79B6F44BB7}"/>
              </a:ext>
            </a:extLst>
          </p:cNvPr>
          <p:cNvSpPr>
            <a:spLocks noGrp="1"/>
          </p:cNvSpPr>
          <p:nvPr>
            <p:ph sz="half" idx="2"/>
          </p:nvPr>
        </p:nvSpPr>
        <p:spPr/>
        <p:txBody>
          <a:bodyPr>
            <a:normAutofit lnSpcReduction="10000"/>
          </a:bodyPr>
          <a:lstStyle/>
          <a:p>
            <a:r>
              <a:rPr lang="es-CL" sz="2400" dirty="0"/>
              <a:t>Cartilago hialino maduro</a:t>
            </a:r>
          </a:p>
          <a:p>
            <a:r>
              <a:rPr lang="es-CL" sz="2400" dirty="0"/>
              <a:t>Crecimiento lento</a:t>
            </a:r>
          </a:p>
          <a:p>
            <a:r>
              <a:rPr lang="es-CL" sz="2400" dirty="0"/>
              <a:t>Incidental</a:t>
            </a:r>
          </a:p>
          <a:p>
            <a:r>
              <a:rPr lang="es-CL" sz="2400" dirty="0"/>
              <a:t>Fracturas</a:t>
            </a:r>
          </a:p>
          <a:p>
            <a:r>
              <a:rPr lang="es-CL" sz="2400" dirty="0"/>
              <a:t>Parte de Sd. </a:t>
            </a:r>
          </a:p>
          <a:p>
            <a:r>
              <a:rPr lang="es-CL" sz="2400" dirty="0"/>
              <a:t>Falanges</a:t>
            </a:r>
          </a:p>
          <a:p>
            <a:r>
              <a:rPr lang="es-CL" sz="2400" dirty="0"/>
              <a:t>Central</a:t>
            </a:r>
          </a:p>
          <a:p>
            <a:r>
              <a:rPr lang="es-CL" sz="2400" dirty="0"/>
              <a:t>Litico + clacificacaciones</a:t>
            </a:r>
          </a:p>
          <a:p>
            <a:r>
              <a:rPr lang="es-CL" sz="2400" dirty="0"/>
              <a:t>Edad- Rotura cortical- MPB</a:t>
            </a:r>
          </a:p>
          <a:p>
            <a:endParaRPr lang="es-CL" dirty="0"/>
          </a:p>
        </p:txBody>
      </p:sp>
      <p:sp>
        <p:nvSpPr>
          <p:cNvPr id="7" name="Marcador de texto 6">
            <a:extLst>
              <a:ext uri="{FF2B5EF4-FFF2-40B4-BE49-F238E27FC236}">
                <a16:creationId xmlns:a16="http://schemas.microsoft.com/office/drawing/2014/main" id="{531D31ED-1EE0-494F-8A7B-A0923CB66D8F}"/>
              </a:ext>
            </a:extLst>
          </p:cNvPr>
          <p:cNvSpPr>
            <a:spLocks noGrp="1"/>
          </p:cNvSpPr>
          <p:nvPr>
            <p:ph type="body" sz="quarter" idx="3"/>
          </p:nvPr>
        </p:nvSpPr>
        <p:spPr/>
        <p:txBody>
          <a:bodyPr/>
          <a:lstStyle/>
          <a:p>
            <a:endParaRPr lang="es-CL" dirty="0"/>
          </a:p>
        </p:txBody>
      </p:sp>
      <p:pic>
        <p:nvPicPr>
          <p:cNvPr id="4" name="Marcador de contenido 3">
            <a:extLst>
              <a:ext uri="{FF2B5EF4-FFF2-40B4-BE49-F238E27FC236}">
                <a16:creationId xmlns:a16="http://schemas.microsoft.com/office/drawing/2014/main" id="{8660A8E9-8949-AD43-ACCB-C0DE6968A1EF}"/>
              </a:ext>
            </a:extLst>
          </p:cNvPr>
          <p:cNvPicPr>
            <a:picLocks noGrp="1" noChangeAspect="1"/>
          </p:cNvPicPr>
          <p:nvPr>
            <p:ph sz="quarter" idx="4"/>
          </p:nvPr>
        </p:nvPicPr>
        <p:blipFill>
          <a:blip r:embed="rId4"/>
          <a:stretch>
            <a:fillRect/>
          </a:stretch>
        </p:blipFill>
        <p:spPr>
          <a:xfrm>
            <a:off x="8992558" y="2045930"/>
            <a:ext cx="3199442" cy="4373921"/>
          </a:xfrm>
        </p:spPr>
      </p:pic>
      <p:pic>
        <p:nvPicPr>
          <p:cNvPr id="10" name="Imagen 9">
            <a:extLst>
              <a:ext uri="{FF2B5EF4-FFF2-40B4-BE49-F238E27FC236}">
                <a16:creationId xmlns:a16="http://schemas.microsoft.com/office/drawing/2014/main" id="{183FE2E1-CD68-8441-96D9-B0E4EFAA022E}"/>
              </a:ext>
            </a:extLst>
          </p:cNvPr>
          <p:cNvPicPr>
            <a:picLocks noChangeAspect="1"/>
          </p:cNvPicPr>
          <p:nvPr/>
        </p:nvPicPr>
        <p:blipFill rotWithShape="1">
          <a:blip r:embed="rId5"/>
          <a:srcRect l="14969" r="15319"/>
          <a:stretch/>
        </p:blipFill>
        <p:spPr>
          <a:xfrm>
            <a:off x="6227992" y="1521271"/>
            <a:ext cx="2652718" cy="2000092"/>
          </a:xfrm>
          <a:prstGeom prst="rect">
            <a:avLst/>
          </a:prstGeom>
        </p:spPr>
      </p:pic>
      <p:pic>
        <p:nvPicPr>
          <p:cNvPr id="12" name="Imagen 11">
            <a:extLst>
              <a:ext uri="{FF2B5EF4-FFF2-40B4-BE49-F238E27FC236}">
                <a16:creationId xmlns:a16="http://schemas.microsoft.com/office/drawing/2014/main" id="{EB2E196B-C78A-244E-9A31-6D87F8B9891A}"/>
              </a:ext>
            </a:extLst>
          </p:cNvPr>
          <p:cNvPicPr>
            <a:picLocks noChangeAspect="1"/>
          </p:cNvPicPr>
          <p:nvPr/>
        </p:nvPicPr>
        <p:blipFill rotWithShape="1">
          <a:blip r:embed="rId6"/>
          <a:srcRect l="-1" r="-2537" b="28927"/>
          <a:stretch/>
        </p:blipFill>
        <p:spPr>
          <a:xfrm>
            <a:off x="6339840" y="3683752"/>
            <a:ext cx="2326292" cy="2736099"/>
          </a:xfrm>
          <a:prstGeom prst="rect">
            <a:avLst/>
          </a:prstGeom>
        </p:spPr>
      </p:pic>
      <p:pic>
        <p:nvPicPr>
          <p:cNvPr id="3" name="Sonido grabado">
            <a:hlinkClick r:id="" action="ppaction://media"/>
            <a:extLst>
              <a:ext uri="{FF2B5EF4-FFF2-40B4-BE49-F238E27FC236}">
                <a16:creationId xmlns:a16="http://schemas.microsoft.com/office/drawing/2014/main" id="{C019292B-3BB8-4040-A706-17D5C8ECA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3730" y="5260938"/>
            <a:ext cx="812800" cy="812800"/>
          </a:xfrm>
          <a:prstGeom prst="rect">
            <a:avLst/>
          </a:prstGeom>
        </p:spPr>
      </p:pic>
    </p:spTree>
    <p:extLst>
      <p:ext uri="{BB962C8B-B14F-4D97-AF65-F5344CB8AC3E}">
        <p14:creationId xmlns:p14="http://schemas.microsoft.com/office/powerpoint/2010/main" val="13748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FAB76-CDFB-9A4B-8ECB-1ADB9B557545}"/>
              </a:ext>
            </a:extLst>
          </p:cNvPr>
          <p:cNvSpPr>
            <a:spLocks noGrp="1"/>
          </p:cNvSpPr>
          <p:nvPr>
            <p:ph type="title"/>
          </p:nvPr>
        </p:nvSpPr>
        <p:spPr/>
        <p:txBody>
          <a:bodyPr>
            <a:normAutofit/>
          </a:bodyPr>
          <a:lstStyle/>
          <a:p>
            <a:r>
              <a:rPr lang="es-CL" dirty="0"/>
              <a:t>Tumores benignos</a:t>
            </a:r>
          </a:p>
        </p:txBody>
      </p:sp>
      <p:sp>
        <p:nvSpPr>
          <p:cNvPr id="7" name="Marcador de texto 6">
            <a:extLst>
              <a:ext uri="{FF2B5EF4-FFF2-40B4-BE49-F238E27FC236}">
                <a16:creationId xmlns:a16="http://schemas.microsoft.com/office/drawing/2014/main" id="{531D31ED-1EE0-494F-8A7B-A0923CB66D8F}"/>
              </a:ext>
            </a:extLst>
          </p:cNvPr>
          <p:cNvSpPr>
            <a:spLocks noGrp="1"/>
          </p:cNvSpPr>
          <p:nvPr>
            <p:ph type="body" sz="quarter" idx="3"/>
          </p:nvPr>
        </p:nvSpPr>
        <p:spPr>
          <a:xfrm>
            <a:off x="609600" y="1652954"/>
            <a:ext cx="5242560" cy="639763"/>
          </a:xfrm>
        </p:spPr>
        <p:txBody>
          <a:bodyPr/>
          <a:lstStyle/>
          <a:p>
            <a:r>
              <a:rPr lang="es-CL" dirty="0"/>
              <a:t>Osteocondroma</a:t>
            </a:r>
          </a:p>
        </p:txBody>
      </p:sp>
      <p:sp>
        <p:nvSpPr>
          <p:cNvPr id="8" name="Marcador de contenido 7">
            <a:extLst>
              <a:ext uri="{FF2B5EF4-FFF2-40B4-BE49-F238E27FC236}">
                <a16:creationId xmlns:a16="http://schemas.microsoft.com/office/drawing/2014/main" id="{EFC3BFB3-91EF-4448-AE6E-8814CE70114B}"/>
              </a:ext>
            </a:extLst>
          </p:cNvPr>
          <p:cNvSpPr>
            <a:spLocks noGrp="1"/>
          </p:cNvSpPr>
          <p:nvPr>
            <p:ph sz="quarter" idx="4"/>
          </p:nvPr>
        </p:nvSpPr>
        <p:spPr>
          <a:xfrm>
            <a:off x="241495" y="2804028"/>
            <a:ext cx="5978769" cy="3951288"/>
          </a:xfrm>
        </p:spPr>
        <p:txBody>
          <a:bodyPr>
            <a:normAutofit/>
          </a:bodyPr>
          <a:lstStyle/>
          <a:p>
            <a:r>
              <a:rPr lang="es-CL" dirty="0"/>
              <a:t>Crecimiento osteocartilaginoso</a:t>
            </a:r>
          </a:p>
          <a:p>
            <a:r>
              <a:rPr lang="es-CL" dirty="0"/>
              <a:t>Infrecuente </a:t>
            </a:r>
          </a:p>
          <a:p>
            <a:endParaRPr lang="es-CL" dirty="0"/>
          </a:p>
          <a:p>
            <a:r>
              <a:rPr lang="es-CL" dirty="0"/>
              <a:t>Exostosis Subungueal</a:t>
            </a:r>
          </a:p>
          <a:p>
            <a:pPr lvl="1"/>
            <a:r>
              <a:rPr lang="es-CL" dirty="0"/>
              <a:t>Simula Onicomicosis</a:t>
            </a:r>
          </a:p>
          <a:p>
            <a:pPr lvl="1"/>
            <a:r>
              <a:rPr lang="es-CL" dirty="0"/>
              <a:t>rx</a:t>
            </a:r>
          </a:p>
          <a:p>
            <a:pPr marL="0" indent="0">
              <a:buNone/>
            </a:pPr>
            <a:endParaRPr lang="es-CL" dirty="0"/>
          </a:p>
        </p:txBody>
      </p:sp>
      <p:pic>
        <p:nvPicPr>
          <p:cNvPr id="12" name="Imagen 11">
            <a:extLst>
              <a:ext uri="{FF2B5EF4-FFF2-40B4-BE49-F238E27FC236}">
                <a16:creationId xmlns:a16="http://schemas.microsoft.com/office/drawing/2014/main" id="{4C186EF6-BABE-4845-9B07-7A633106C761}"/>
              </a:ext>
            </a:extLst>
          </p:cNvPr>
          <p:cNvPicPr>
            <a:picLocks noChangeAspect="1"/>
          </p:cNvPicPr>
          <p:nvPr/>
        </p:nvPicPr>
        <p:blipFill>
          <a:blip r:embed="rId4"/>
          <a:stretch>
            <a:fillRect/>
          </a:stretch>
        </p:blipFill>
        <p:spPr>
          <a:xfrm flipH="1">
            <a:off x="7271823" y="1455905"/>
            <a:ext cx="2505222" cy="2696245"/>
          </a:xfrm>
          <a:prstGeom prst="rect">
            <a:avLst/>
          </a:prstGeom>
        </p:spPr>
      </p:pic>
      <p:pic>
        <p:nvPicPr>
          <p:cNvPr id="14" name="Imagen 13">
            <a:extLst>
              <a:ext uri="{FF2B5EF4-FFF2-40B4-BE49-F238E27FC236}">
                <a16:creationId xmlns:a16="http://schemas.microsoft.com/office/drawing/2014/main" id="{CDA53FA2-392A-B94D-9441-A391C23EFEA7}"/>
              </a:ext>
            </a:extLst>
          </p:cNvPr>
          <p:cNvPicPr>
            <a:picLocks noChangeAspect="1"/>
          </p:cNvPicPr>
          <p:nvPr/>
        </p:nvPicPr>
        <p:blipFill>
          <a:blip r:embed="rId5"/>
          <a:stretch>
            <a:fillRect/>
          </a:stretch>
        </p:blipFill>
        <p:spPr>
          <a:xfrm>
            <a:off x="8117058" y="4551303"/>
            <a:ext cx="1659987" cy="1901231"/>
          </a:xfrm>
          <a:prstGeom prst="rect">
            <a:avLst/>
          </a:prstGeom>
        </p:spPr>
      </p:pic>
      <p:pic>
        <p:nvPicPr>
          <p:cNvPr id="3" name="Sonido grabado">
            <a:hlinkClick r:id="" action="ppaction://media"/>
            <a:extLst>
              <a:ext uri="{FF2B5EF4-FFF2-40B4-BE49-F238E27FC236}">
                <a16:creationId xmlns:a16="http://schemas.microsoft.com/office/drawing/2014/main" id="{0C576C6C-AF8E-BD41-8F93-59F40EA6C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6000" y="4551303"/>
            <a:ext cx="812800" cy="812800"/>
          </a:xfrm>
          <a:prstGeom prst="rect">
            <a:avLst/>
          </a:prstGeom>
        </p:spPr>
      </p:pic>
    </p:spTree>
    <p:extLst>
      <p:ext uri="{BB962C8B-B14F-4D97-AF65-F5344CB8AC3E}">
        <p14:creationId xmlns:p14="http://schemas.microsoft.com/office/powerpoint/2010/main" val="212320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FAB76-CDFB-9A4B-8ECB-1ADB9B557545}"/>
              </a:ext>
            </a:extLst>
          </p:cNvPr>
          <p:cNvSpPr>
            <a:spLocks noGrp="1"/>
          </p:cNvSpPr>
          <p:nvPr>
            <p:ph type="title"/>
          </p:nvPr>
        </p:nvSpPr>
        <p:spPr/>
        <p:txBody>
          <a:bodyPr>
            <a:normAutofit/>
          </a:bodyPr>
          <a:lstStyle/>
          <a:p>
            <a:r>
              <a:rPr lang="es-CL" dirty="0"/>
              <a:t>Tumores benignos</a:t>
            </a:r>
          </a:p>
        </p:txBody>
      </p:sp>
      <p:sp>
        <p:nvSpPr>
          <p:cNvPr id="5" name="Marcador de texto 4">
            <a:extLst>
              <a:ext uri="{FF2B5EF4-FFF2-40B4-BE49-F238E27FC236}">
                <a16:creationId xmlns:a16="http://schemas.microsoft.com/office/drawing/2014/main" id="{A6F11E9E-0241-334F-AEF1-284146C24097}"/>
              </a:ext>
            </a:extLst>
          </p:cNvPr>
          <p:cNvSpPr>
            <a:spLocks noGrp="1"/>
          </p:cNvSpPr>
          <p:nvPr>
            <p:ph type="body" idx="1"/>
          </p:nvPr>
        </p:nvSpPr>
        <p:spPr/>
        <p:txBody>
          <a:bodyPr/>
          <a:lstStyle/>
          <a:p>
            <a:r>
              <a:rPr lang="es-CL" dirty="0"/>
              <a:t>Lipoma</a:t>
            </a:r>
          </a:p>
        </p:txBody>
      </p:sp>
      <p:sp>
        <p:nvSpPr>
          <p:cNvPr id="6" name="Marcador de contenido 5">
            <a:extLst>
              <a:ext uri="{FF2B5EF4-FFF2-40B4-BE49-F238E27FC236}">
                <a16:creationId xmlns:a16="http://schemas.microsoft.com/office/drawing/2014/main" id="{C551AECA-9F7B-4849-AC8C-AB79B6F44BB7}"/>
              </a:ext>
            </a:extLst>
          </p:cNvPr>
          <p:cNvSpPr>
            <a:spLocks noGrp="1"/>
          </p:cNvSpPr>
          <p:nvPr>
            <p:ph sz="half" idx="2"/>
          </p:nvPr>
        </p:nvSpPr>
        <p:spPr>
          <a:xfrm>
            <a:off x="236806" y="4583862"/>
            <a:ext cx="3587261" cy="2274138"/>
          </a:xfrm>
        </p:spPr>
        <p:txBody>
          <a:bodyPr>
            <a:normAutofit/>
          </a:bodyPr>
          <a:lstStyle/>
          <a:p>
            <a:r>
              <a:rPr lang="es-CL" sz="2400" dirty="0"/>
              <a:t>Incidental</a:t>
            </a:r>
          </a:p>
          <a:p>
            <a:r>
              <a:rPr lang="es-CL" sz="2400" dirty="0"/>
              <a:t>Benigno</a:t>
            </a:r>
          </a:p>
          <a:p>
            <a:r>
              <a:rPr lang="es-CL" sz="2400" dirty="0"/>
              <a:t>Litico c/s calcificacion central</a:t>
            </a:r>
          </a:p>
        </p:txBody>
      </p:sp>
      <p:sp>
        <p:nvSpPr>
          <p:cNvPr id="7" name="Marcador de texto 6">
            <a:extLst>
              <a:ext uri="{FF2B5EF4-FFF2-40B4-BE49-F238E27FC236}">
                <a16:creationId xmlns:a16="http://schemas.microsoft.com/office/drawing/2014/main" id="{531D31ED-1EE0-494F-8A7B-A0923CB66D8F}"/>
              </a:ext>
            </a:extLst>
          </p:cNvPr>
          <p:cNvSpPr>
            <a:spLocks noGrp="1"/>
          </p:cNvSpPr>
          <p:nvPr>
            <p:ph type="body" sz="quarter" idx="3"/>
          </p:nvPr>
        </p:nvSpPr>
        <p:spPr/>
        <p:txBody>
          <a:bodyPr/>
          <a:lstStyle/>
          <a:p>
            <a:r>
              <a:rPr lang="es-CL" dirty="0"/>
              <a:t>Osteoma Osteoide</a:t>
            </a:r>
          </a:p>
        </p:txBody>
      </p:sp>
      <p:sp>
        <p:nvSpPr>
          <p:cNvPr id="8" name="Marcador de contenido 7">
            <a:extLst>
              <a:ext uri="{FF2B5EF4-FFF2-40B4-BE49-F238E27FC236}">
                <a16:creationId xmlns:a16="http://schemas.microsoft.com/office/drawing/2014/main" id="{EFC3BFB3-91EF-4448-AE6E-8814CE70114B}"/>
              </a:ext>
            </a:extLst>
          </p:cNvPr>
          <p:cNvSpPr>
            <a:spLocks noGrp="1"/>
          </p:cNvSpPr>
          <p:nvPr>
            <p:ph sz="quarter" idx="4"/>
          </p:nvPr>
        </p:nvSpPr>
        <p:spPr/>
        <p:txBody>
          <a:bodyPr>
            <a:normAutofit/>
          </a:bodyPr>
          <a:lstStyle/>
          <a:p>
            <a:r>
              <a:rPr lang="es-CL" sz="2400" dirty="0"/>
              <a:t>Talo y calcaneo</a:t>
            </a:r>
          </a:p>
          <a:p>
            <a:r>
              <a:rPr lang="es-CL" sz="2400" dirty="0"/>
              <a:t>TC</a:t>
            </a:r>
          </a:p>
          <a:p>
            <a:r>
              <a:rPr lang="es-CL" sz="2400" dirty="0"/>
              <a:t>Nido</a:t>
            </a:r>
          </a:p>
          <a:p>
            <a:r>
              <a:rPr lang="es-CL" sz="2400" dirty="0"/>
              <a:t>Dolor crónico: aines</a:t>
            </a:r>
          </a:p>
          <a:p>
            <a:endParaRPr lang="es-CL" dirty="0"/>
          </a:p>
        </p:txBody>
      </p:sp>
      <p:sp>
        <p:nvSpPr>
          <p:cNvPr id="9" name="Marcador de texto 6">
            <a:extLst>
              <a:ext uri="{FF2B5EF4-FFF2-40B4-BE49-F238E27FC236}">
                <a16:creationId xmlns:a16="http://schemas.microsoft.com/office/drawing/2014/main" id="{0DEFDA6F-69CC-AE4F-9E2F-8721B337E0F5}"/>
              </a:ext>
            </a:extLst>
          </p:cNvPr>
          <p:cNvSpPr txBox="1">
            <a:spLocks/>
          </p:cNvSpPr>
          <p:nvPr/>
        </p:nvSpPr>
        <p:spPr>
          <a:xfrm>
            <a:off x="853440" y="3774281"/>
            <a:ext cx="5242560" cy="639763"/>
          </a:xfrm>
          <a:prstGeom prst="rect">
            <a:avLst/>
          </a:prstGeom>
          <a:noFill/>
          <a:ln w="44450" cap="flat" cmpd="sng" algn="ctr">
            <a:noFill/>
            <a:prstDash val="solid"/>
          </a:ln>
          <a:effectLst/>
        </p:spPr>
        <p:txBody>
          <a:bodyPr vert="horz" lIns="91440" tIns="45720" rIns="91440" bIns="45720" rtlCol="0" anchor="ctr">
            <a:normAutofit/>
          </a:bodyPr>
          <a:lstStyle>
            <a:lvl1pPr marL="0" indent="0" algn="ctr" defTabSz="1219170" rtl="0" eaLnBrk="1" latinLnBrk="0" hangingPunct="1">
              <a:spcBef>
                <a:spcPct val="20000"/>
              </a:spcBef>
              <a:buClr>
                <a:schemeClr val="accent1"/>
              </a:buClr>
              <a:buSzPct val="85000"/>
              <a:buFont typeface="Arial" pitchFamily="34" charset="0"/>
              <a:buNone/>
              <a:defRPr lang="en-US" sz="2667" b="0" kern="1200" dirty="0" smtClean="0">
                <a:solidFill>
                  <a:schemeClr val="tx2"/>
                </a:solidFill>
                <a:latin typeface="+mn-lt"/>
                <a:ea typeface="+mn-ea"/>
                <a:cs typeface="+mn-cs"/>
              </a:defRPr>
            </a:lvl1pPr>
            <a:lvl2pPr marL="609585" indent="0" algn="l" defTabSz="1219170" rtl="0" eaLnBrk="1" latinLnBrk="0" hangingPunct="1">
              <a:spcBef>
                <a:spcPct val="20000"/>
              </a:spcBef>
              <a:buClr>
                <a:schemeClr val="accent1"/>
              </a:buClr>
              <a:buSzPct val="85000"/>
              <a:buFont typeface="Arial" pitchFamily="34" charset="0"/>
              <a:buNone/>
              <a:defRPr sz="2667" b="1" kern="1200">
                <a:solidFill>
                  <a:schemeClr val="tx1"/>
                </a:solidFill>
                <a:latin typeface="+mn-lt"/>
                <a:ea typeface="+mn-ea"/>
                <a:cs typeface="+mn-cs"/>
              </a:defRPr>
            </a:lvl2pPr>
            <a:lvl3pPr marL="1219170" indent="0" algn="l" defTabSz="1219170" rtl="0" eaLnBrk="1" latinLnBrk="0" hangingPunct="1">
              <a:spcBef>
                <a:spcPct val="20000"/>
              </a:spcBef>
              <a:buClr>
                <a:schemeClr val="accent1"/>
              </a:buClr>
              <a:buSzPct val="90000"/>
              <a:buFont typeface="Arial" pitchFamily="34" charset="0"/>
              <a:buNone/>
              <a:defRPr sz="2400" b="1" kern="1200">
                <a:solidFill>
                  <a:schemeClr val="tx1"/>
                </a:solidFill>
                <a:latin typeface="+mn-lt"/>
                <a:ea typeface="+mn-ea"/>
                <a:cs typeface="+mn-cs"/>
              </a:defRPr>
            </a:lvl3pPr>
            <a:lvl4pPr marL="1828754"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4pPr>
            <a:lvl5pPr marL="2438339" indent="0" algn="l" defTabSz="1219170" rtl="0" eaLnBrk="1" latinLnBrk="0" hangingPunct="1">
              <a:spcBef>
                <a:spcPct val="20000"/>
              </a:spcBef>
              <a:buClr>
                <a:schemeClr val="accent1"/>
              </a:buClr>
              <a:buSzPct val="100000"/>
              <a:buFont typeface="Arial" pitchFamily="34" charset="0"/>
              <a:buNone/>
              <a:defRPr sz="2133" b="1" kern="1200" baseline="0">
                <a:solidFill>
                  <a:schemeClr val="tx1"/>
                </a:solidFill>
                <a:latin typeface="+mn-lt"/>
                <a:ea typeface="+mn-ea"/>
                <a:cs typeface="+mn-cs"/>
              </a:defRPr>
            </a:lvl5pPr>
            <a:lvl6pPr marL="3047924"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6pPr>
            <a:lvl7pPr marL="3657509"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7pPr>
            <a:lvl8pPr marL="4267093"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8pPr>
            <a:lvl9pPr marL="4876678" indent="0" algn="l" defTabSz="1219170" rtl="0" eaLnBrk="1" latinLnBrk="0" hangingPunct="1">
              <a:spcBef>
                <a:spcPct val="20000"/>
              </a:spcBef>
              <a:buClr>
                <a:schemeClr val="accent1"/>
              </a:buClr>
              <a:buFont typeface="Arial" pitchFamily="34" charset="0"/>
              <a:buNone/>
              <a:defRPr sz="2133" b="1" kern="1200">
                <a:solidFill>
                  <a:schemeClr val="tx1"/>
                </a:solidFill>
                <a:latin typeface="+mn-lt"/>
                <a:ea typeface="+mn-ea"/>
                <a:cs typeface="+mn-cs"/>
              </a:defRPr>
            </a:lvl9pPr>
          </a:lstStyle>
          <a:p>
            <a:r>
              <a:rPr lang="es-CL" dirty="0"/>
              <a:t>Lipoma Intraoseo</a:t>
            </a:r>
          </a:p>
        </p:txBody>
      </p:sp>
      <p:sp>
        <p:nvSpPr>
          <p:cNvPr id="10" name="Marcador de contenido 5">
            <a:extLst>
              <a:ext uri="{FF2B5EF4-FFF2-40B4-BE49-F238E27FC236}">
                <a16:creationId xmlns:a16="http://schemas.microsoft.com/office/drawing/2014/main" id="{E898439F-1122-2141-97DC-8DEAE4978AF7}"/>
              </a:ext>
            </a:extLst>
          </p:cNvPr>
          <p:cNvSpPr txBox="1">
            <a:spLocks/>
          </p:cNvSpPr>
          <p:nvPr/>
        </p:nvSpPr>
        <p:spPr>
          <a:xfrm>
            <a:off x="609600" y="2346563"/>
            <a:ext cx="5242560" cy="1827678"/>
          </a:xfrm>
          <a:prstGeom prst="rect">
            <a:avLst/>
          </a:prstGeom>
        </p:spPr>
        <p:txBody>
          <a:bodyPr vert="horz" lIns="91440" tIns="45720" rIns="91440" bIns="45720" rtlCol="0">
            <a:normAutofit/>
          </a:bodyPr>
          <a:lst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2133"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9pPr>
          </a:lstStyle>
          <a:p>
            <a:r>
              <a:rPr lang="es-CL" sz="2400" dirty="0"/>
              <a:t>Benigno</a:t>
            </a:r>
          </a:p>
          <a:p>
            <a:r>
              <a:rPr lang="es-CL" sz="2400" dirty="0"/>
              <a:t>Eco</a:t>
            </a:r>
          </a:p>
        </p:txBody>
      </p:sp>
      <p:pic>
        <p:nvPicPr>
          <p:cNvPr id="4" name="Imagen 3">
            <a:extLst>
              <a:ext uri="{FF2B5EF4-FFF2-40B4-BE49-F238E27FC236}">
                <a16:creationId xmlns:a16="http://schemas.microsoft.com/office/drawing/2014/main" id="{8120A0A3-B5F0-C846-84E9-AD3CBF3DC0B4}"/>
              </a:ext>
            </a:extLst>
          </p:cNvPr>
          <p:cNvPicPr>
            <a:picLocks noChangeAspect="1"/>
          </p:cNvPicPr>
          <p:nvPr/>
        </p:nvPicPr>
        <p:blipFill rotWithShape="1">
          <a:blip r:embed="rId4"/>
          <a:srcRect l="17864" t="12992" r="15461" b="6828"/>
          <a:stretch/>
        </p:blipFill>
        <p:spPr>
          <a:xfrm>
            <a:off x="3347169" y="4613356"/>
            <a:ext cx="1929155" cy="2038005"/>
          </a:xfrm>
          <a:prstGeom prst="rect">
            <a:avLst/>
          </a:prstGeom>
        </p:spPr>
      </p:pic>
      <p:pic>
        <p:nvPicPr>
          <p:cNvPr id="14" name="Imagen 13">
            <a:extLst>
              <a:ext uri="{FF2B5EF4-FFF2-40B4-BE49-F238E27FC236}">
                <a16:creationId xmlns:a16="http://schemas.microsoft.com/office/drawing/2014/main" id="{1F9AA615-4041-B643-A27E-AFD234FEB447}"/>
              </a:ext>
            </a:extLst>
          </p:cNvPr>
          <p:cNvPicPr>
            <a:picLocks noChangeAspect="1"/>
          </p:cNvPicPr>
          <p:nvPr/>
        </p:nvPicPr>
        <p:blipFill>
          <a:blip r:embed="rId5"/>
          <a:stretch>
            <a:fillRect/>
          </a:stretch>
        </p:blipFill>
        <p:spPr>
          <a:xfrm>
            <a:off x="9959951" y="3574522"/>
            <a:ext cx="2110129" cy="3076839"/>
          </a:xfrm>
          <a:prstGeom prst="rect">
            <a:avLst/>
          </a:prstGeom>
        </p:spPr>
      </p:pic>
      <p:pic>
        <p:nvPicPr>
          <p:cNvPr id="18" name="Imagen 17">
            <a:extLst>
              <a:ext uri="{FF2B5EF4-FFF2-40B4-BE49-F238E27FC236}">
                <a16:creationId xmlns:a16="http://schemas.microsoft.com/office/drawing/2014/main" id="{4F6A8B5C-DF3E-2148-B855-4DDEFCDA55CB}"/>
              </a:ext>
            </a:extLst>
          </p:cNvPr>
          <p:cNvPicPr>
            <a:picLocks noChangeAspect="1"/>
          </p:cNvPicPr>
          <p:nvPr/>
        </p:nvPicPr>
        <p:blipFill rotWithShape="1">
          <a:blip r:embed="rId6"/>
          <a:srcRect l="195" r="35006" b="-697"/>
          <a:stretch/>
        </p:blipFill>
        <p:spPr>
          <a:xfrm>
            <a:off x="6159224" y="4338719"/>
            <a:ext cx="3678807" cy="2050969"/>
          </a:xfrm>
          <a:prstGeom prst="rect">
            <a:avLst/>
          </a:prstGeom>
        </p:spPr>
      </p:pic>
      <p:pic>
        <p:nvPicPr>
          <p:cNvPr id="11" name="Imagen 10">
            <a:extLst>
              <a:ext uri="{FF2B5EF4-FFF2-40B4-BE49-F238E27FC236}">
                <a16:creationId xmlns:a16="http://schemas.microsoft.com/office/drawing/2014/main" id="{629BEF28-C377-AB46-949F-49A5B59B818D}"/>
              </a:ext>
            </a:extLst>
          </p:cNvPr>
          <p:cNvPicPr>
            <a:picLocks noChangeAspect="1"/>
          </p:cNvPicPr>
          <p:nvPr/>
        </p:nvPicPr>
        <p:blipFill>
          <a:blip r:embed="rId7"/>
          <a:stretch>
            <a:fillRect/>
          </a:stretch>
        </p:blipFill>
        <p:spPr>
          <a:xfrm>
            <a:off x="3684061" y="2221912"/>
            <a:ext cx="2168099" cy="1564802"/>
          </a:xfrm>
          <a:prstGeom prst="rect">
            <a:avLst/>
          </a:prstGeom>
        </p:spPr>
      </p:pic>
      <p:pic>
        <p:nvPicPr>
          <p:cNvPr id="12" name="Sonido grabado">
            <a:hlinkClick r:id="" action="ppaction://media"/>
            <a:extLst>
              <a:ext uri="{FF2B5EF4-FFF2-40B4-BE49-F238E27FC236}">
                <a16:creationId xmlns:a16="http://schemas.microsoft.com/office/drawing/2014/main" id="{C5E706BA-6CF1-CF4F-A8A5-5E17CE8B49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20931" y="5301325"/>
            <a:ext cx="812800" cy="812800"/>
          </a:xfrm>
          <a:prstGeom prst="rect">
            <a:avLst/>
          </a:prstGeom>
        </p:spPr>
      </p:pic>
    </p:spTree>
    <p:extLst>
      <p:ext uri="{BB962C8B-B14F-4D97-AF65-F5344CB8AC3E}">
        <p14:creationId xmlns:p14="http://schemas.microsoft.com/office/powerpoint/2010/main" val="303070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FAB76-CDFB-9A4B-8ECB-1ADB9B557545}"/>
              </a:ext>
            </a:extLst>
          </p:cNvPr>
          <p:cNvSpPr>
            <a:spLocks noGrp="1"/>
          </p:cNvSpPr>
          <p:nvPr>
            <p:ph type="title"/>
          </p:nvPr>
        </p:nvSpPr>
        <p:spPr/>
        <p:txBody>
          <a:bodyPr>
            <a:normAutofit/>
          </a:bodyPr>
          <a:lstStyle/>
          <a:p>
            <a:r>
              <a:rPr lang="es-CL" dirty="0"/>
              <a:t>Tumores benignos</a:t>
            </a:r>
          </a:p>
        </p:txBody>
      </p:sp>
      <p:sp>
        <p:nvSpPr>
          <p:cNvPr id="5" name="Marcador de texto 4">
            <a:extLst>
              <a:ext uri="{FF2B5EF4-FFF2-40B4-BE49-F238E27FC236}">
                <a16:creationId xmlns:a16="http://schemas.microsoft.com/office/drawing/2014/main" id="{A6F11E9E-0241-334F-AEF1-284146C24097}"/>
              </a:ext>
            </a:extLst>
          </p:cNvPr>
          <p:cNvSpPr>
            <a:spLocks noGrp="1"/>
          </p:cNvSpPr>
          <p:nvPr>
            <p:ph type="body" idx="1"/>
          </p:nvPr>
        </p:nvSpPr>
        <p:spPr/>
        <p:txBody>
          <a:bodyPr/>
          <a:lstStyle/>
          <a:p>
            <a:r>
              <a:rPr lang="es-CL" dirty="0"/>
              <a:t>QOS</a:t>
            </a:r>
          </a:p>
        </p:txBody>
      </p:sp>
      <p:sp>
        <p:nvSpPr>
          <p:cNvPr id="6" name="Marcador de contenido 5">
            <a:extLst>
              <a:ext uri="{FF2B5EF4-FFF2-40B4-BE49-F238E27FC236}">
                <a16:creationId xmlns:a16="http://schemas.microsoft.com/office/drawing/2014/main" id="{C551AECA-9F7B-4849-AC8C-AB79B6F44BB7}"/>
              </a:ext>
            </a:extLst>
          </p:cNvPr>
          <p:cNvSpPr>
            <a:spLocks noGrp="1"/>
          </p:cNvSpPr>
          <p:nvPr>
            <p:ph sz="half" idx="2"/>
          </p:nvPr>
        </p:nvSpPr>
        <p:spPr/>
        <p:txBody>
          <a:bodyPr>
            <a:normAutofit/>
          </a:bodyPr>
          <a:lstStyle/>
          <a:p>
            <a:r>
              <a:rPr lang="es-CL" sz="2400" dirty="0"/>
              <a:t>Incidental</a:t>
            </a:r>
          </a:p>
          <a:p>
            <a:r>
              <a:rPr lang="es-CL" sz="2400" dirty="0"/>
              <a:t>Fractura </a:t>
            </a:r>
          </a:p>
          <a:p>
            <a:r>
              <a:rPr lang="es-CL" sz="2400" dirty="0"/>
              <a:t>Observación </a:t>
            </a:r>
          </a:p>
          <a:p>
            <a:r>
              <a:rPr lang="es-CL" sz="2400" dirty="0"/>
              <a:t>Curetaje</a:t>
            </a:r>
          </a:p>
        </p:txBody>
      </p:sp>
      <p:sp>
        <p:nvSpPr>
          <p:cNvPr id="7" name="Marcador de texto 6">
            <a:extLst>
              <a:ext uri="{FF2B5EF4-FFF2-40B4-BE49-F238E27FC236}">
                <a16:creationId xmlns:a16="http://schemas.microsoft.com/office/drawing/2014/main" id="{531D31ED-1EE0-494F-8A7B-A0923CB66D8F}"/>
              </a:ext>
            </a:extLst>
          </p:cNvPr>
          <p:cNvSpPr>
            <a:spLocks noGrp="1"/>
          </p:cNvSpPr>
          <p:nvPr>
            <p:ph type="body" sz="quarter" idx="3"/>
          </p:nvPr>
        </p:nvSpPr>
        <p:spPr/>
        <p:txBody>
          <a:bodyPr/>
          <a:lstStyle/>
          <a:p>
            <a:r>
              <a:rPr lang="es-CL" dirty="0"/>
              <a:t>QOA</a:t>
            </a:r>
          </a:p>
        </p:txBody>
      </p:sp>
      <p:sp>
        <p:nvSpPr>
          <p:cNvPr id="8" name="Marcador de contenido 7">
            <a:extLst>
              <a:ext uri="{FF2B5EF4-FFF2-40B4-BE49-F238E27FC236}">
                <a16:creationId xmlns:a16="http://schemas.microsoft.com/office/drawing/2014/main" id="{EFC3BFB3-91EF-4448-AE6E-8814CE70114B}"/>
              </a:ext>
            </a:extLst>
          </p:cNvPr>
          <p:cNvSpPr>
            <a:spLocks noGrp="1"/>
          </p:cNvSpPr>
          <p:nvPr>
            <p:ph sz="quarter" idx="4"/>
          </p:nvPr>
        </p:nvSpPr>
        <p:spPr>
          <a:xfrm>
            <a:off x="6339840" y="1676400"/>
            <a:ext cx="5242560" cy="4713288"/>
          </a:xfrm>
        </p:spPr>
        <p:txBody>
          <a:bodyPr/>
          <a:lstStyle/>
          <a:p>
            <a:pPr marL="0" indent="0">
              <a:buNone/>
            </a:pPr>
            <a:endParaRPr lang="es-CL" dirty="0"/>
          </a:p>
          <a:p>
            <a:r>
              <a:rPr lang="es-CL" sz="2400" dirty="0"/>
              <a:t>Niveles L-L</a:t>
            </a:r>
          </a:p>
          <a:p>
            <a:r>
              <a:rPr lang="es-CL" sz="2400" dirty="0"/>
              <a:t>Expansivos</a:t>
            </a:r>
          </a:p>
          <a:p>
            <a:r>
              <a:rPr lang="es-CL" sz="2400" dirty="0"/>
              <a:t>Imágenes</a:t>
            </a:r>
          </a:p>
          <a:p>
            <a:r>
              <a:rPr lang="es-CL" sz="2400" dirty="0"/>
              <a:t>Biopsia rápida Intraoperatoria</a:t>
            </a:r>
          </a:p>
        </p:txBody>
      </p:sp>
      <p:pic>
        <p:nvPicPr>
          <p:cNvPr id="4" name="Imagen 3">
            <a:extLst>
              <a:ext uri="{FF2B5EF4-FFF2-40B4-BE49-F238E27FC236}">
                <a16:creationId xmlns:a16="http://schemas.microsoft.com/office/drawing/2014/main" id="{6C7A0A1F-5B33-F245-9E61-78AC09C56734}"/>
              </a:ext>
            </a:extLst>
          </p:cNvPr>
          <p:cNvPicPr>
            <a:picLocks noChangeAspect="1"/>
          </p:cNvPicPr>
          <p:nvPr/>
        </p:nvPicPr>
        <p:blipFill>
          <a:blip r:embed="rId4"/>
          <a:stretch>
            <a:fillRect/>
          </a:stretch>
        </p:blipFill>
        <p:spPr>
          <a:xfrm>
            <a:off x="3599234" y="2713515"/>
            <a:ext cx="2252926" cy="3502337"/>
          </a:xfrm>
          <a:prstGeom prst="rect">
            <a:avLst/>
          </a:prstGeom>
        </p:spPr>
      </p:pic>
      <p:pic>
        <p:nvPicPr>
          <p:cNvPr id="10" name="Imagen 9">
            <a:extLst>
              <a:ext uri="{FF2B5EF4-FFF2-40B4-BE49-F238E27FC236}">
                <a16:creationId xmlns:a16="http://schemas.microsoft.com/office/drawing/2014/main" id="{CC5C0F39-823F-BE4C-A2E3-E0221755E31B}"/>
              </a:ext>
            </a:extLst>
          </p:cNvPr>
          <p:cNvPicPr>
            <a:picLocks noChangeAspect="1"/>
          </p:cNvPicPr>
          <p:nvPr/>
        </p:nvPicPr>
        <p:blipFill>
          <a:blip r:embed="rId5"/>
          <a:stretch>
            <a:fillRect/>
          </a:stretch>
        </p:blipFill>
        <p:spPr>
          <a:xfrm>
            <a:off x="6691999" y="4464683"/>
            <a:ext cx="5241894" cy="2309784"/>
          </a:xfrm>
          <a:prstGeom prst="rect">
            <a:avLst/>
          </a:prstGeom>
        </p:spPr>
      </p:pic>
      <p:pic>
        <p:nvPicPr>
          <p:cNvPr id="3" name="Sonido grabado">
            <a:hlinkClick r:id="" action="ppaction://media"/>
            <a:extLst>
              <a:ext uri="{FF2B5EF4-FFF2-40B4-BE49-F238E27FC236}">
                <a16:creationId xmlns:a16="http://schemas.microsoft.com/office/drawing/2014/main" id="{2DC5E300-E1C0-8647-946E-861337546D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1747" y="4291646"/>
            <a:ext cx="812800" cy="812800"/>
          </a:xfrm>
          <a:prstGeom prst="rect">
            <a:avLst/>
          </a:prstGeom>
        </p:spPr>
      </p:pic>
      <p:pic>
        <p:nvPicPr>
          <p:cNvPr id="11" name="Imagen 10">
            <a:extLst>
              <a:ext uri="{FF2B5EF4-FFF2-40B4-BE49-F238E27FC236}">
                <a16:creationId xmlns:a16="http://schemas.microsoft.com/office/drawing/2014/main" id="{446E13A5-2E76-AC41-B6E2-65215D0609D3}"/>
              </a:ext>
            </a:extLst>
          </p:cNvPr>
          <p:cNvPicPr>
            <a:picLocks noChangeAspect="1"/>
          </p:cNvPicPr>
          <p:nvPr/>
        </p:nvPicPr>
        <p:blipFill>
          <a:blip r:embed="rId7"/>
          <a:stretch>
            <a:fillRect/>
          </a:stretch>
        </p:blipFill>
        <p:spPr>
          <a:xfrm>
            <a:off x="594375" y="4464683"/>
            <a:ext cx="2538890" cy="2137113"/>
          </a:xfrm>
          <a:prstGeom prst="rect">
            <a:avLst/>
          </a:prstGeom>
        </p:spPr>
      </p:pic>
    </p:spTree>
    <p:extLst>
      <p:ext uri="{BB962C8B-B14F-4D97-AF65-F5344CB8AC3E}">
        <p14:creationId xmlns:p14="http://schemas.microsoft.com/office/powerpoint/2010/main" val="10880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49EE1-574E-0B43-9C0D-592D9E339C76}"/>
              </a:ext>
            </a:extLst>
          </p:cNvPr>
          <p:cNvSpPr>
            <a:spLocks noGrp="1"/>
          </p:cNvSpPr>
          <p:nvPr>
            <p:ph type="title"/>
          </p:nvPr>
        </p:nvSpPr>
        <p:spPr/>
        <p:txBody>
          <a:bodyPr/>
          <a:lstStyle/>
          <a:p>
            <a:r>
              <a:rPr lang="es-CL" dirty="0"/>
              <a:t>Tumores malignos</a:t>
            </a:r>
          </a:p>
        </p:txBody>
      </p:sp>
      <p:sp>
        <p:nvSpPr>
          <p:cNvPr id="5" name="Marcador de texto 4">
            <a:extLst>
              <a:ext uri="{FF2B5EF4-FFF2-40B4-BE49-F238E27FC236}">
                <a16:creationId xmlns:a16="http://schemas.microsoft.com/office/drawing/2014/main" id="{ADCCC975-5B36-6D40-B2EF-33B7984EC585}"/>
              </a:ext>
            </a:extLst>
          </p:cNvPr>
          <p:cNvSpPr>
            <a:spLocks noGrp="1"/>
          </p:cNvSpPr>
          <p:nvPr>
            <p:ph type="body" idx="1"/>
          </p:nvPr>
        </p:nvSpPr>
        <p:spPr/>
        <p:txBody>
          <a:bodyPr>
            <a:normAutofit/>
          </a:bodyPr>
          <a:lstStyle/>
          <a:p>
            <a:r>
              <a:rPr lang="es-CL" sz="3200" dirty="0"/>
              <a:t>Condrosarcoma</a:t>
            </a:r>
          </a:p>
        </p:txBody>
      </p:sp>
      <p:sp>
        <p:nvSpPr>
          <p:cNvPr id="6" name="Marcador de contenido 5">
            <a:extLst>
              <a:ext uri="{FF2B5EF4-FFF2-40B4-BE49-F238E27FC236}">
                <a16:creationId xmlns:a16="http://schemas.microsoft.com/office/drawing/2014/main" id="{70E2C0C6-DFE8-E240-B38F-C4B80E0428A6}"/>
              </a:ext>
            </a:extLst>
          </p:cNvPr>
          <p:cNvSpPr>
            <a:spLocks noGrp="1"/>
          </p:cNvSpPr>
          <p:nvPr>
            <p:ph sz="half" idx="2"/>
          </p:nvPr>
        </p:nvSpPr>
        <p:spPr>
          <a:xfrm>
            <a:off x="609599" y="2438400"/>
            <a:ext cx="6277584" cy="4137498"/>
          </a:xfrm>
        </p:spPr>
        <p:txBody>
          <a:bodyPr>
            <a:normAutofit fontScale="92500" lnSpcReduction="20000"/>
          </a:bodyPr>
          <a:lstStyle/>
          <a:p>
            <a:r>
              <a:rPr lang="es-CL" sz="2600" dirty="0"/>
              <a:t>+ frecuente maligno primario en el pie</a:t>
            </a:r>
          </a:p>
          <a:p>
            <a:r>
              <a:rPr lang="es-ES" sz="2600" dirty="0"/>
              <a:t>&lt;5% ocurre en tobillo y pie</a:t>
            </a:r>
          </a:p>
          <a:p>
            <a:r>
              <a:rPr lang="es-ES" sz="2600" dirty="0"/>
              <a:t>Calcáneo: hueso más frecuente</a:t>
            </a:r>
          </a:p>
          <a:p>
            <a:endParaRPr lang="es-ES" sz="2600" dirty="0"/>
          </a:p>
          <a:p>
            <a:r>
              <a:rPr lang="es-ES" sz="2600" dirty="0" err="1"/>
              <a:t>Rx</a:t>
            </a:r>
            <a:r>
              <a:rPr lang="es-ES" sz="2600" dirty="0"/>
              <a:t> y TAC:	</a:t>
            </a:r>
          </a:p>
          <a:p>
            <a:pPr lvl="1"/>
            <a:r>
              <a:rPr lang="es-ES" sz="2600" dirty="0" err="1"/>
              <a:t>Osteolítico</a:t>
            </a:r>
            <a:endParaRPr lang="es-ES" sz="2600" dirty="0"/>
          </a:p>
          <a:p>
            <a:pPr lvl="1"/>
            <a:r>
              <a:rPr lang="es-ES" sz="2600" dirty="0"/>
              <a:t>Matriz </a:t>
            </a:r>
            <a:r>
              <a:rPr lang="es-ES" sz="2600" dirty="0" err="1"/>
              <a:t>condroide</a:t>
            </a:r>
            <a:endParaRPr lang="es-ES" sz="2600" dirty="0"/>
          </a:p>
          <a:p>
            <a:pPr lvl="1"/>
            <a:r>
              <a:rPr lang="es-ES" sz="2600" dirty="0"/>
              <a:t>Festoneado </a:t>
            </a:r>
            <a:r>
              <a:rPr lang="es-ES" sz="2600" dirty="0" err="1"/>
              <a:t>End</a:t>
            </a:r>
            <a:r>
              <a:rPr lang="es-ES" sz="2600" dirty="0"/>
              <a:t>. y Masa PB</a:t>
            </a:r>
          </a:p>
          <a:p>
            <a:pPr marL="365751" lvl="1" indent="0">
              <a:buNone/>
            </a:pPr>
            <a:endParaRPr lang="es-ES" sz="2600" dirty="0"/>
          </a:p>
          <a:p>
            <a:r>
              <a:rPr lang="es-ES" sz="2600" dirty="0" err="1"/>
              <a:t>RTX</a:t>
            </a:r>
            <a:r>
              <a:rPr lang="es-ES" sz="2600" dirty="0"/>
              <a:t> y Quimio resistente</a:t>
            </a:r>
          </a:p>
          <a:p>
            <a:r>
              <a:rPr lang="es-ES" sz="2600" dirty="0"/>
              <a:t>Mejor pronóstico que en otras áreas</a:t>
            </a:r>
          </a:p>
          <a:p>
            <a:endParaRPr lang="es-CL" sz="2600" dirty="0"/>
          </a:p>
        </p:txBody>
      </p:sp>
      <p:sp>
        <p:nvSpPr>
          <p:cNvPr id="7" name="Marcador de texto 6">
            <a:extLst>
              <a:ext uri="{FF2B5EF4-FFF2-40B4-BE49-F238E27FC236}">
                <a16:creationId xmlns:a16="http://schemas.microsoft.com/office/drawing/2014/main" id="{338DA12E-F36A-A445-9B58-80123DB6DFEC}"/>
              </a:ext>
            </a:extLst>
          </p:cNvPr>
          <p:cNvSpPr>
            <a:spLocks noGrp="1"/>
          </p:cNvSpPr>
          <p:nvPr>
            <p:ph type="body" sz="quarter" idx="3"/>
          </p:nvPr>
        </p:nvSpPr>
        <p:spPr/>
        <p:txBody>
          <a:bodyPr/>
          <a:lstStyle/>
          <a:p>
            <a:endParaRPr lang="es-CL"/>
          </a:p>
        </p:txBody>
      </p:sp>
      <p:pic>
        <p:nvPicPr>
          <p:cNvPr id="9" name="Marcador de contenido 8">
            <a:extLst>
              <a:ext uri="{FF2B5EF4-FFF2-40B4-BE49-F238E27FC236}">
                <a16:creationId xmlns:a16="http://schemas.microsoft.com/office/drawing/2014/main" id="{81E9C43C-2D3C-4243-B6DE-B0E359B268CD}"/>
              </a:ext>
            </a:extLst>
          </p:cNvPr>
          <p:cNvPicPr>
            <a:picLocks noGrp="1" noChangeAspect="1"/>
          </p:cNvPicPr>
          <p:nvPr>
            <p:ph sz="quarter" idx="4"/>
          </p:nvPr>
        </p:nvPicPr>
        <p:blipFill>
          <a:blip r:embed="rId5"/>
          <a:stretch>
            <a:fillRect/>
          </a:stretch>
        </p:blipFill>
        <p:spPr>
          <a:xfrm>
            <a:off x="7175350" y="1043986"/>
            <a:ext cx="3838442" cy="2379142"/>
          </a:xfrm>
          <a:prstGeom prst="rect">
            <a:avLst/>
          </a:prstGeom>
        </p:spPr>
      </p:pic>
      <p:pic>
        <p:nvPicPr>
          <p:cNvPr id="11" name="Imagen 10">
            <a:extLst>
              <a:ext uri="{FF2B5EF4-FFF2-40B4-BE49-F238E27FC236}">
                <a16:creationId xmlns:a16="http://schemas.microsoft.com/office/drawing/2014/main" id="{6DAB0F1E-0AEF-6043-8740-E40D8B8B13DB}"/>
              </a:ext>
            </a:extLst>
          </p:cNvPr>
          <p:cNvPicPr>
            <a:picLocks noChangeAspect="1"/>
          </p:cNvPicPr>
          <p:nvPr/>
        </p:nvPicPr>
        <p:blipFill>
          <a:blip r:embed="rId6"/>
          <a:stretch>
            <a:fillRect/>
          </a:stretch>
        </p:blipFill>
        <p:spPr>
          <a:xfrm>
            <a:off x="6339840" y="4135481"/>
            <a:ext cx="6200290" cy="2104070"/>
          </a:xfrm>
          <a:prstGeom prst="rect">
            <a:avLst/>
          </a:prstGeom>
        </p:spPr>
      </p:pic>
      <p:pic>
        <p:nvPicPr>
          <p:cNvPr id="4" name="Sonido grabado">
            <a:hlinkClick r:id="" action="ppaction://media"/>
            <a:extLst>
              <a:ext uri="{FF2B5EF4-FFF2-40B4-BE49-F238E27FC236}">
                <a16:creationId xmlns:a16="http://schemas.microsoft.com/office/drawing/2014/main" id="{C215A4BD-A071-5F41-B4C3-CFE751BDB7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0" y="5509846"/>
            <a:ext cx="812800" cy="729705"/>
          </a:xfrm>
          <a:prstGeom prst="rect">
            <a:avLst/>
          </a:prstGeom>
        </p:spPr>
      </p:pic>
    </p:spTree>
    <p:extLst>
      <p:ext uri="{BB962C8B-B14F-4D97-AF65-F5344CB8AC3E}">
        <p14:creationId xmlns:p14="http://schemas.microsoft.com/office/powerpoint/2010/main" val="41201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49EE1-574E-0B43-9C0D-592D9E339C76}"/>
              </a:ext>
            </a:extLst>
          </p:cNvPr>
          <p:cNvSpPr>
            <a:spLocks noGrp="1"/>
          </p:cNvSpPr>
          <p:nvPr>
            <p:ph type="title"/>
          </p:nvPr>
        </p:nvSpPr>
        <p:spPr/>
        <p:txBody>
          <a:bodyPr/>
          <a:lstStyle/>
          <a:p>
            <a:r>
              <a:rPr lang="es-CL" dirty="0"/>
              <a:t>Tumores malignos en el pie</a:t>
            </a:r>
          </a:p>
        </p:txBody>
      </p:sp>
      <p:sp>
        <p:nvSpPr>
          <p:cNvPr id="5" name="Marcador de texto 4">
            <a:extLst>
              <a:ext uri="{FF2B5EF4-FFF2-40B4-BE49-F238E27FC236}">
                <a16:creationId xmlns:a16="http://schemas.microsoft.com/office/drawing/2014/main" id="{ADCCC975-5B36-6D40-B2EF-33B7984EC585}"/>
              </a:ext>
            </a:extLst>
          </p:cNvPr>
          <p:cNvSpPr>
            <a:spLocks noGrp="1"/>
          </p:cNvSpPr>
          <p:nvPr>
            <p:ph type="body" idx="1"/>
          </p:nvPr>
        </p:nvSpPr>
        <p:spPr/>
        <p:txBody>
          <a:bodyPr/>
          <a:lstStyle/>
          <a:p>
            <a:r>
              <a:rPr lang="es-CL" dirty="0"/>
              <a:t>Sarcoma de Ewing</a:t>
            </a:r>
          </a:p>
        </p:txBody>
      </p:sp>
      <p:sp>
        <p:nvSpPr>
          <p:cNvPr id="6" name="Marcador de contenido 5">
            <a:extLst>
              <a:ext uri="{FF2B5EF4-FFF2-40B4-BE49-F238E27FC236}">
                <a16:creationId xmlns:a16="http://schemas.microsoft.com/office/drawing/2014/main" id="{70E2C0C6-DFE8-E240-B38F-C4B80E0428A6}"/>
              </a:ext>
            </a:extLst>
          </p:cNvPr>
          <p:cNvSpPr>
            <a:spLocks noGrp="1"/>
          </p:cNvSpPr>
          <p:nvPr>
            <p:ph sz="half" idx="2"/>
          </p:nvPr>
        </p:nvSpPr>
        <p:spPr>
          <a:xfrm>
            <a:off x="609600" y="2438400"/>
            <a:ext cx="5730240" cy="4270352"/>
          </a:xfrm>
        </p:spPr>
        <p:txBody>
          <a:bodyPr>
            <a:normAutofit fontScale="77500" lnSpcReduction="20000"/>
          </a:bodyPr>
          <a:lstStyle/>
          <a:p>
            <a:r>
              <a:rPr lang="es-CL" dirty="0"/>
              <a:t>Más frecuente óseo primario maligno en niños</a:t>
            </a:r>
          </a:p>
          <a:p>
            <a:r>
              <a:rPr lang="es-CL" dirty="0"/>
              <a:t>Claudicación</a:t>
            </a:r>
          </a:p>
          <a:p>
            <a:r>
              <a:rPr lang="es-ES" dirty="0"/>
              <a:t>Células redondas pequeñas y azules</a:t>
            </a:r>
          </a:p>
          <a:p>
            <a:r>
              <a:rPr lang="es-ES" dirty="0" err="1"/>
              <a:t>Neuro</a:t>
            </a:r>
            <a:r>
              <a:rPr lang="es-ES" dirty="0"/>
              <a:t>-ectodérmico</a:t>
            </a:r>
          </a:p>
          <a:p>
            <a:r>
              <a:rPr lang="es-ES" dirty="0"/>
              <a:t>Talo-Calcáneo-Metatarsos</a:t>
            </a:r>
          </a:p>
          <a:p>
            <a:r>
              <a:rPr lang="es-ES" dirty="0" err="1"/>
              <a:t>Rx</a:t>
            </a:r>
            <a:r>
              <a:rPr lang="es-ES" dirty="0"/>
              <a:t>:</a:t>
            </a:r>
          </a:p>
          <a:p>
            <a:pPr lvl="1"/>
            <a:r>
              <a:rPr lang="es-ES" dirty="0" err="1"/>
              <a:t>Permeativo</a:t>
            </a:r>
            <a:r>
              <a:rPr lang="es-ES" dirty="0"/>
              <a:t>-apolillado-Tela de cebolla</a:t>
            </a:r>
          </a:p>
          <a:p>
            <a:r>
              <a:rPr lang="es-ES" dirty="0"/>
              <a:t>TAC: destrucción ósea</a:t>
            </a:r>
          </a:p>
          <a:p>
            <a:r>
              <a:rPr lang="es-ES" dirty="0"/>
              <a:t>RM: Extensión a partes blandas</a:t>
            </a:r>
          </a:p>
          <a:p>
            <a:endParaRPr lang="es-CL" dirty="0"/>
          </a:p>
        </p:txBody>
      </p:sp>
      <p:sp>
        <p:nvSpPr>
          <p:cNvPr id="7" name="Marcador de texto 6">
            <a:extLst>
              <a:ext uri="{FF2B5EF4-FFF2-40B4-BE49-F238E27FC236}">
                <a16:creationId xmlns:a16="http://schemas.microsoft.com/office/drawing/2014/main" id="{338DA12E-F36A-A445-9B58-80123DB6DFEC}"/>
              </a:ext>
            </a:extLst>
          </p:cNvPr>
          <p:cNvSpPr>
            <a:spLocks noGrp="1"/>
          </p:cNvSpPr>
          <p:nvPr>
            <p:ph type="body" sz="quarter" idx="3"/>
          </p:nvPr>
        </p:nvSpPr>
        <p:spPr/>
        <p:txBody>
          <a:bodyPr/>
          <a:lstStyle/>
          <a:p>
            <a:endParaRPr lang="es-CL"/>
          </a:p>
        </p:txBody>
      </p:sp>
      <p:pic>
        <p:nvPicPr>
          <p:cNvPr id="9" name="Marcador de contenido 8">
            <a:extLst>
              <a:ext uri="{FF2B5EF4-FFF2-40B4-BE49-F238E27FC236}">
                <a16:creationId xmlns:a16="http://schemas.microsoft.com/office/drawing/2014/main" id="{286A98B8-A624-464A-8372-604A370D416A}"/>
              </a:ext>
            </a:extLst>
          </p:cNvPr>
          <p:cNvPicPr>
            <a:picLocks noGrp="1" noChangeAspect="1"/>
          </p:cNvPicPr>
          <p:nvPr>
            <p:ph sz="quarter" idx="4"/>
          </p:nvPr>
        </p:nvPicPr>
        <p:blipFill>
          <a:blip r:embed="rId5"/>
          <a:stretch>
            <a:fillRect/>
          </a:stretch>
        </p:blipFill>
        <p:spPr>
          <a:xfrm>
            <a:off x="6339840" y="1996281"/>
            <a:ext cx="2778837" cy="4392590"/>
          </a:xfrm>
          <a:prstGeom prst="rect">
            <a:avLst/>
          </a:prstGeom>
        </p:spPr>
      </p:pic>
      <p:pic>
        <p:nvPicPr>
          <p:cNvPr id="11" name="Imagen 10">
            <a:extLst>
              <a:ext uri="{FF2B5EF4-FFF2-40B4-BE49-F238E27FC236}">
                <a16:creationId xmlns:a16="http://schemas.microsoft.com/office/drawing/2014/main" id="{2967B751-EC67-1F43-966F-D077F930D79F}"/>
              </a:ext>
            </a:extLst>
          </p:cNvPr>
          <p:cNvPicPr>
            <a:picLocks noChangeAspect="1"/>
          </p:cNvPicPr>
          <p:nvPr/>
        </p:nvPicPr>
        <p:blipFill rotWithShape="1">
          <a:blip r:embed="rId6"/>
          <a:srcRect l="51101" t="1" b="130"/>
          <a:stretch/>
        </p:blipFill>
        <p:spPr>
          <a:xfrm>
            <a:off x="9209884" y="2105562"/>
            <a:ext cx="2688074" cy="4283309"/>
          </a:xfrm>
          <a:prstGeom prst="rect">
            <a:avLst/>
          </a:prstGeom>
        </p:spPr>
      </p:pic>
      <p:pic>
        <p:nvPicPr>
          <p:cNvPr id="3" name="Sonido grabado">
            <a:hlinkClick r:id="" action="ppaction://media"/>
            <a:extLst>
              <a:ext uri="{FF2B5EF4-FFF2-40B4-BE49-F238E27FC236}">
                <a16:creationId xmlns:a16="http://schemas.microsoft.com/office/drawing/2014/main" id="{C6366B67-AEE7-CB40-AAD1-35689388C5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5158" y="4872686"/>
            <a:ext cx="812800" cy="812800"/>
          </a:xfrm>
          <a:prstGeom prst="rect">
            <a:avLst/>
          </a:prstGeom>
        </p:spPr>
      </p:pic>
    </p:spTree>
    <p:extLst>
      <p:ext uri="{BB962C8B-B14F-4D97-AF65-F5344CB8AC3E}">
        <p14:creationId xmlns:p14="http://schemas.microsoft.com/office/powerpoint/2010/main" val="34202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49EE1-574E-0B43-9C0D-592D9E339C76}"/>
              </a:ext>
            </a:extLst>
          </p:cNvPr>
          <p:cNvSpPr>
            <a:spLocks noGrp="1"/>
          </p:cNvSpPr>
          <p:nvPr>
            <p:ph type="title"/>
          </p:nvPr>
        </p:nvSpPr>
        <p:spPr/>
        <p:txBody>
          <a:bodyPr/>
          <a:lstStyle/>
          <a:p>
            <a:r>
              <a:rPr lang="es-CL" dirty="0"/>
              <a:t>Tumores malignos en el pie</a:t>
            </a:r>
          </a:p>
        </p:txBody>
      </p:sp>
      <p:sp>
        <p:nvSpPr>
          <p:cNvPr id="5" name="Marcador de texto 4">
            <a:extLst>
              <a:ext uri="{FF2B5EF4-FFF2-40B4-BE49-F238E27FC236}">
                <a16:creationId xmlns:a16="http://schemas.microsoft.com/office/drawing/2014/main" id="{ADCCC975-5B36-6D40-B2EF-33B7984EC585}"/>
              </a:ext>
            </a:extLst>
          </p:cNvPr>
          <p:cNvSpPr>
            <a:spLocks noGrp="1"/>
          </p:cNvSpPr>
          <p:nvPr>
            <p:ph type="body" idx="1"/>
          </p:nvPr>
        </p:nvSpPr>
        <p:spPr>
          <a:xfrm>
            <a:off x="214009" y="1031132"/>
            <a:ext cx="5836595" cy="1653701"/>
          </a:xfrm>
        </p:spPr>
        <p:txBody>
          <a:bodyPr/>
          <a:lstStyle/>
          <a:p>
            <a:r>
              <a:rPr lang="es-CL" dirty="0"/>
              <a:t>Osteosarcoma</a:t>
            </a:r>
          </a:p>
        </p:txBody>
      </p:sp>
      <p:sp>
        <p:nvSpPr>
          <p:cNvPr id="6" name="Marcador de contenido 5">
            <a:extLst>
              <a:ext uri="{FF2B5EF4-FFF2-40B4-BE49-F238E27FC236}">
                <a16:creationId xmlns:a16="http://schemas.microsoft.com/office/drawing/2014/main" id="{70E2C0C6-DFE8-E240-B38F-C4B80E0428A6}"/>
              </a:ext>
            </a:extLst>
          </p:cNvPr>
          <p:cNvSpPr>
            <a:spLocks noGrp="1"/>
          </p:cNvSpPr>
          <p:nvPr>
            <p:ph sz="half" idx="2"/>
          </p:nvPr>
        </p:nvSpPr>
        <p:spPr>
          <a:xfrm>
            <a:off x="609600" y="2316163"/>
            <a:ext cx="5242560" cy="3951288"/>
          </a:xfrm>
        </p:spPr>
        <p:txBody>
          <a:bodyPr>
            <a:noAutofit/>
          </a:bodyPr>
          <a:lstStyle/>
          <a:p>
            <a:r>
              <a:rPr lang="es-ES" sz="2000" dirty="0"/>
              <a:t>Sarcoma formador de hueso neoplásico</a:t>
            </a:r>
          </a:p>
          <a:p>
            <a:r>
              <a:rPr lang="es-ES" sz="2000" dirty="0"/>
              <a:t>&lt;1% ocurren en el pie</a:t>
            </a:r>
          </a:p>
          <a:p>
            <a:r>
              <a:rPr lang="es-ES" sz="2000" dirty="0"/>
              <a:t>&lt;2,5% ocurren en tibia y fíbula distal</a:t>
            </a:r>
          </a:p>
          <a:p>
            <a:r>
              <a:rPr lang="es-ES" sz="2000" dirty="0"/>
              <a:t>Adolescentes y &gt;60 años</a:t>
            </a:r>
          </a:p>
          <a:p>
            <a:r>
              <a:rPr lang="es-ES" sz="2000" dirty="0" err="1"/>
              <a:t>Rx</a:t>
            </a:r>
            <a:r>
              <a:rPr lang="es-ES" sz="2000" dirty="0"/>
              <a:t>:  Agresivo - maligno</a:t>
            </a:r>
          </a:p>
          <a:p>
            <a:r>
              <a:rPr lang="es-ES" sz="2000" dirty="0"/>
              <a:t>TAC:</a:t>
            </a:r>
          </a:p>
          <a:p>
            <a:pPr lvl="1"/>
            <a:r>
              <a:rPr lang="es-ES" sz="2000" dirty="0"/>
              <a:t>Aumento de densidad ósea</a:t>
            </a:r>
          </a:p>
          <a:p>
            <a:r>
              <a:rPr lang="es-ES" sz="2000" dirty="0"/>
              <a:t>RM:</a:t>
            </a:r>
          </a:p>
          <a:p>
            <a:pPr lvl="1"/>
            <a:r>
              <a:rPr lang="es-ES" sz="2000" dirty="0"/>
              <a:t>Sustituye el hueso sano</a:t>
            </a:r>
          </a:p>
          <a:p>
            <a:pPr lvl="1"/>
            <a:r>
              <a:rPr lang="es-ES" sz="2000" dirty="0"/>
              <a:t>Edema circundante</a:t>
            </a:r>
          </a:p>
          <a:p>
            <a:pPr lvl="1"/>
            <a:r>
              <a:rPr lang="es-ES" sz="2000" dirty="0"/>
              <a:t>Compromiso de partes blandas</a:t>
            </a:r>
          </a:p>
          <a:p>
            <a:pPr lvl="1"/>
            <a:r>
              <a:rPr lang="es-ES" sz="2000" dirty="0" err="1"/>
              <a:t>Skip</a:t>
            </a:r>
            <a:r>
              <a:rPr lang="es-ES" sz="2000" dirty="0"/>
              <a:t> </a:t>
            </a:r>
            <a:r>
              <a:rPr lang="es-ES" sz="2000" dirty="0" err="1"/>
              <a:t>Mets</a:t>
            </a:r>
            <a:r>
              <a:rPr lang="es-ES" sz="2000" dirty="0"/>
              <a:t>.</a:t>
            </a:r>
          </a:p>
        </p:txBody>
      </p:sp>
      <p:sp>
        <p:nvSpPr>
          <p:cNvPr id="7" name="Marcador de texto 6">
            <a:extLst>
              <a:ext uri="{FF2B5EF4-FFF2-40B4-BE49-F238E27FC236}">
                <a16:creationId xmlns:a16="http://schemas.microsoft.com/office/drawing/2014/main" id="{338DA12E-F36A-A445-9B58-80123DB6DFEC}"/>
              </a:ext>
            </a:extLst>
          </p:cNvPr>
          <p:cNvSpPr>
            <a:spLocks noGrp="1"/>
          </p:cNvSpPr>
          <p:nvPr>
            <p:ph type="body" sz="quarter" idx="3"/>
          </p:nvPr>
        </p:nvSpPr>
        <p:spPr/>
        <p:txBody>
          <a:bodyPr/>
          <a:lstStyle/>
          <a:p>
            <a:endParaRPr lang="es-CL"/>
          </a:p>
        </p:txBody>
      </p:sp>
      <p:pic>
        <p:nvPicPr>
          <p:cNvPr id="9" name="Marcador de contenido 8">
            <a:extLst>
              <a:ext uri="{FF2B5EF4-FFF2-40B4-BE49-F238E27FC236}">
                <a16:creationId xmlns:a16="http://schemas.microsoft.com/office/drawing/2014/main" id="{93B8081D-0CD6-F147-B3A5-3641E9ABA402}"/>
              </a:ext>
            </a:extLst>
          </p:cNvPr>
          <p:cNvPicPr>
            <a:picLocks noGrp="1" noChangeAspect="1"/>
          </p:cNvPicPr>
          <p:nvPr>
            <p:ph sz="quarter" idx="4"/>
          </p:nvPr>
        </p:nvPicPr>
        <p:blipFill>
          <a:blip r:embed="rId5"/>
          <a:stretch>
            <a:fillRect/>
          </a:stretch>
        </p:blipFill>
        <p:spPr>
          <a:xfrm>
            <a:off x="6703930" y="1524000"/>
            <a:ext cx="2493658" cy="2408509"/>
          </a:xfrm>
          <a:prstGeom prst="rect">
            <a:avLst/>
          </a:prstGeom>
        </p:spPr>
      </p:pic>
      <p:pic>
        <p:nvPicPr>
          <p:cNvPr id="11" name="Imagen 10">
            <a:extLst>
              <a:ext uri="{FF2B5EF4-FFF2-40B4-BE49-F238E27FC236}">
                <a16:creationId xmlns:a16="http://schemas.microsoft.com/office/drawing/2014/main" id="{3576C287-BB14-F14F-84CB-265D36224FAB}"/>
              </a:ext>
            </a:extLst>
          </p:cNvPr>
          <p:cNvPicPr>
            <a:picLocks noChangeAspect="1"/>
          </p:cNvPicPr>
          <p:nvPr/>
        </p:nvPicPr>
        <p:blipFill>
          <a:blip r:embed="rId6"/>
          <a:stretch>
            <a:fillRect/>
          </a:stretch>
        </p:blipFill>
        <p:spPr>
          <a:xfrm>
            <a:off x="6703930" y="4237309"/>
            <a:ext cx="4360985" cy="2320793"/>
          </a:xfrm>
          <a:prstGeom prst="rect">
            <a:avLst/>
          </a:prstGeom>
        </p:spPr>
      </p:pic>
      <p:pic>
        <p:nvPicPr>
          <p:cNvPr id="3" name="Sonido grabado">
            <a:hlinkClick r:id="" action="ppaction://media"/>
            <a:extLst>
              <a:ext uri="{FF2B5EF4-FFF2-40B4-BE49-F238E27FC236}">
                <a16:creationId xmlns:a16="http://schemas.microsoft.com/office/drawing/2014/main" id="{2AD772B4-98ED-444F-B96B-C3639E6850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4991305"/>
            <a:ext cx="812800" cy="812800"/>
          </a:xfrm>
          <a:prstGeom prst="rect">
            <a:avLst/>
          </a:prstGeom>
        </p:spPr>
      </p:pic>
    </p:spTree>
    <p:extLst>
      <p:ext uri="{BB962C8B-B14F-4D97-AF65-F5344CB8AC3E}">
        <p14:creationId xmlns:p14="http://schemas.microsoft.com/office/powerpoint/2010/main" val="36214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D3652-A61D-7D4C-B502-771BCB4BD954}"/>
              </a:ext>
            </a:extLst>
          </p:cNvPr>
          <p:cNvSpPr>
            <a:spLocks noGrp="1"/>
          </p:cNvSpPr>
          <p:nvPr>
            <p:ph type="title"/>
          </p:nvPr>
        </p:nvSpPr>
        <p:spPr/>
        <p:txBody>
          <a:bodyPr/>
          <a:lstStyle/>
          <a:p>
            <a:r>
              <a:rPr lang="es-CL" dirty="0"/>
              <a:t>Tumores malignos en el pie</a:t>
            </a:r>
          </a:p>
        </p:txBody>
      </p:sp>
      <p:sp>
        <p:nvSpPr>
          <p:cNvPr id="3" name="Marcador de texto 2">
            <a:extLst>
              <a:ext uri="{FF2B5EF4-FFF2-40B4-BE49-F238E27FC236}">
                <a16:creationId xmlns:a16="http://schemas.microsoft.com/office/drawing/2014/main" id="{304EB40D-C005-2645-81E2-C07819EDE0C4}"/>
              </a:ext>
            </a:extLst>
          </p:cNvPr>
          <p:cNvSpPr>
            <a:spLocks noGrp="1"/>
          </p:cNvSpPr>
          <p:nvPr>
            <p:ph type="body" idx="1"/>
          </p:nvPr>
        </p:nvSpPr>
        <p:spPr>
          <a:xfrm>
            <a:off x="350196" y="1524000"/>
            <a:ext cx="5501964" cy="792163"/>
          </a:xfrm>
        </p:spPr>
        <p:txBody>
          <a:bodyPr>
            <a:normAutofit/>
          </a:bodyPr>
          <a:lstStyle/>
          <a:p>
            <a:r>
              <a:rPr lang="es-CL" sz="3200" dirty="0"/>
              <a:t>Metástasis</a:t>
            </a:r>
          </a:p>
        </p:txBody>
      </p:sp>
      <p:sp>
        <p:nvSpPr>
          <p:cNvPr id="4" name="Marcador de contenido 3">
            <a:extLst>
              <a:ext uri="{FF2B5EF4-FFF2-40B4-BE49-F238E27FC236}">
                <a16:creationId xmlns:a16="http://schemas.microsoft.com/office/drawing/2014/main" id="{824A1151-12D0-B04B-B98E-C3F9B831E74A}"/>
              </a:ext>
            </a:extLst>
          </p:cNvPr>
          <p:cNvSpPr>
            <a:spLocks noGrp="1"/>
          </p:cNvSpPr>
          <p:nvPr>
            <p:ph sz="half" idx="2"/>
          </p:nvPr>
        </p:nvSpPr>
        <p:spPr>
          <a:xfrm>
            <a:off x="609599" y="2438400"/>
            <a:ext cx="8068235" cy="3951288"/>
          </a:xfrm>
        </p:spPr>
        <p:txBody>
          <a:bodyPr>
            <a:normAutofit/>
          </a:bodyPr>
          <a:lstStyle/>
          <a:p>
            <a:r>
              <a:rPr lang="es-CL" dirty="0"/>
              <a:t>Poco comunes de forma aislada.</a:t>
            </a:r>
          </a:p>
          <a:p>
            <a:endParaRPr lang="es-CL" dirty="0"/>
          </a:p>
          <a:p>
            <a:r>
              <a:rPr lang="es-CL" dirty="0"/>
              <a:t>Biopsia</a:t>
            </a:r>
          </a:p>
          <a:p>
            <a:r>
              <a:rPr lang="es-CL" dirty="0"/>
              <a:t>Tac TAP</a:t>
            </a:r>
          </a:p>
          <a:p>
            <a:r>
              <a:rPr lang="es-CL" dirty="0"/>
              <a:t>Cintigrama</a:t>
            </a:r>
          </a:p>
          <a:p>
            <a:r>
              <a:rPr lang="es-CL" dirty="0"/>
              <a:t>Ca. Pulmón y  Ca de mama</a:t>
            </a:r>
          </a:p>
        </p:txBody>
      </p:sp>
      <p:sp>
        <p:nvSpPr>
          <p:cNvPr id="5" name="Marcador de texto 4">
            <a:extLst>
              <a:ext uri="{FF2B5EF4-FFF2-40B4-BE49-F238E27FC236}">
                <a16:creationId xmlns:a16="http://schemas.microsoft.com/office/drawing/2014/main" id="{BA599B19-070B-664D-9B12-66923BCE4725}"/>
              </a:ext>
            </a:extLst>
          </p:cNvPr>
          <p:cNvSpPr>
            <a:spLocks noGrp="1"/>
          </p:cNvSpPr>
          <p:nvPr>
            <p:ph type="body" sz="quarter" idx="3"/>
          </p:nvPr>
        </p:nvSpPr>
        <p:spPr/>
        <p:txBody>
          <a:bodyPr/>
          <a:lstStyle/>
          <a:p>
            <a:endParaRPr lang="es-CL"/>
          </a:p>
        </p:txBody>
      </p:sp>
      <p:sp>
        <p:nvSpPr>
          <p:cNvPr id="7" name="Rectángulo 6">
            <a:extLst>
              <a:ext uri="{FF2B5EF4-FFF2-40B4-BE49-F238E27FC236}">
                <a16:creationId xmlns:a16="http://schemas.microsoft.com/office/drawing/2014/main" id="{B3563017-A2D4-1043-8587-F8F75B984BA0}"/>
              </a:ext>
            </a:extLst>
          </p:cNvPr>
          <p:cNvSpPr/>
          <p:nvPr/>
        </p:nvSpPr>
        <p:spPr>
          <a:xfrm>
            <a:off x="6096000" y="6066522"/>
            <a:ext cx="6096000" cy="646331"/>
          </a:xfrm>
          <a:prstGeom prst="rect">
            <a:avLst/>
          </a:prstGeom>
        </p:spPr>
        <p:txBody>
          <a:bodyPr>
            <a:spAutoFit/>
          </a:bodyPr>
          <a:lstStyle/>
          <a:p>
            <a:r>
              <a:rPr lang="es-CL" b="0" i="0" dirty="0">
                <a:effectLst/>
                <a:latin typeface="Noto Sans"/>
              </a:rPr>
              <a:t>Singer AD , , Datir A , , Tresley J , et al.. Benign and malignant tumors of the foot and ankle. </a:t>
            </a:r>
            <a:r>
              <a:rPr lang="es-CL" b="0" i="1" dirty="0">
                <a:effectLst/>
                <a:latin typeface="Noto Sans"/>
              </a:rPr>
              <a:t>Skeletal Radiol</a:t>
            </a:r>
            <a:r>
              <a:rPr lang="es-CL" b="0" i="0" dirty="0">
                <a:effectLst/>
                <a:latin typeface="Noto Sans"/>
              </a:rPr>
              <a:t> 2016;45:287-305.</a:t>
            </a:r>
            <a:endParaRPr lang="es-CL" dirty="0"/>
          </a:p>
        </p:txBody>
      </p:sp>
      <p:pic>
        <p:nvPicPr>
          <p:cNvPr id="10" name="Marcador de contenido 8">
            <a:extLst>
              <a:ext uri="{FF2B5EF4-FFF2-40B4-BE49-F238E27FC236}">
                <a16:creationId xmlns:a16="http://schemas.microsoft.com/office/drawing/2014/main" id="{0EE823D6-0A94-6C4B-B08E-22531098C139}"/>
              </a:ext>
            </a:extLst>
          </p:cNvPr>
          <p:cNvPicPr>
            <a:picLocks noChangeAspect="1"/>
          </p:cNvPicPr>
          <p:nvPr/>
        </p:nvPicPr>
        <p:blipFill>
          <a:blip r:embed="rId5"/>
          <a:stretch>
            <a:fillRect/>
          </a:stretch>
        </p:blipFill>
        <p:spPr>
          <a:xfrm>
            <a:off x="7249518" y="3852809"/>
            <a:ext cx="3684419" cy="1890547"/>
          </a:xfrm>
          <a:prstGeom prst="rect">
            <a:avLst/>
          </a:prstGeom>
        </p:spPr>
      </p:pic>
      <p:pic>
        <p:nvPicPr>
          <p:cNvPr id="14" name="Marcador de contenido 13">
            <a:extLst>
              <a:ext uri="{FF2B5EF4-FFF2-40B4-BE49-F238E27FC236}">
                <a16:creationId xmlns:a16="http://schemas.microsoft.com/office/drawing/2014/main" id="{AFF9F328-D691-1345-BF1A-D266DC32A039}"/>
              </a:ext>
            </a:extLst>
          </p:cNvPr>
          <p:cNvPicPr>
            <a:picLocks noGrp="1" noChangeAspect="1"/>
          </p:cNvPicPr>
          <p:nvPr>
            <p:ph sz="quarter" idx="4"/>
          </p:nvPr>
        </p:nvPicPr>
        <p:blipFill>
          <a:blip r:embed="rId6"/>
          <a:stretch>
            <a:fillRect/>
          </a:stretch>
        </p:blipFill>
        <p:spPr>
          <a:xfrm>
            <a:off x="7752393" y="1542987"/>
            <a:ext cx="3140161" cy="2041105"/>
          </a:xfrm>
        </p:spPr>
      </p:pic>
      <p:pic>
        <p:nvPicPr>
          <p:cNvPr id="6" name="Sonido grabado">
            <a:hlinkClick r:id="" action="ppaction://media"/>
            <a:extLst>
              <a:ext uri="{FF2B5EF4-FFF2-40B4-BE49-F238E27FC236}">
                <a16:creationId xmlns:a16="http://schemas.microsoft.com/office/drawing/2014/main" id="{EE19BB60-CB4F-3947-B6C6-2E8E48C87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5152122"/>
            <a:ext cx="812800" cy="812800"/>
          </a:xfrm>
          <a:prstGeom prst="rect">
            <a:avLst/>
          </a:prstGeom>
        </p:spPr>
      </p:pic>
    </p:spTree>
    <p:extLst>
      <p:ext uri="{BB962C8B-B14F-4D97-AF65-F5344CB8AC3E}">
        <p14:creationId xmlns:p14="http://schemas.microsoft.com/office/powerpoint/2010/main" val="3393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49EE1-574E-0B43-9C0D-592D9E339C76}"/>
              </a:ext>
            </a:extLst>
          </p:cNvPr>
          <p:cNvSpPr>
            <a:spLocks noGrp="1"/>
          </p:cNvSpPr>
          <p:nvPr>
            <p:ph type="title"/>
          </p:nvPr>
        </p:nvSpPr>
        <p:spPr/>
        <p:txBody>
          <a:bodyPr/>
          <a:lstStyle/>
          <a:p>
            <a:r>
              <a:rPr lang="es-CL" dirty="0"/>
              <a:t>Tumores malignos en el pie</a:t>
            </a:r>
          </a:p>
        </p:txBody>
      </p:sp>
      <p:sp>
        <p:nvSpPr>
          <p:cNvPr id="5" name="Marcador de texto 4">
            <a:extLst>
              <a:ext uri="{FF2B5EF4-FFF2-40B4-BE49-F238E27FC236}">
                <a16:creationId xmlns:a16="http://schemas.microsoft.com/office/drawing/2014/main" id="{ADCCC975-5B36-6D40-B2EF-33B7984EC585}"/>
              </a:ext>
            </a:extLst>
          </p:cNvPr>
          <p:cNvSpPr>
            <a:spLocks noGrp="1"/>
          </p:cNvSpPr>
          <p:nvPr>
            <p:ph type="body" idx="1"/>
          </p:nvPr>
        </p:nvSpPr>
        <p:spPr>
          <a:xfrm>
            <a:off x="609600" y="1594356"/>
            <a:ext cx="5242560" cy="639763"/>
          </a:xfrm>
        </p:spPr>
        <p:txBody>
          <a:bodyPr>
            <a:noAutofit/>
          </a:bodyPr>
          <a:lstStyle/>
          <a:p>
            <a:r>
              <a:rPr lang="es-CL" sz="3600" dirty="0"/>
              <a:t>Sarcoma Sinovial</a:t>
            </a:r>
          </a:p>
        </p:txBody>
      </p:sp>
      <p:sp>
        <p:nvSpPr>
          <p:cNvPr id="6" name="Marcador de contenido 5">
            <a:extLst>
              <a:ext uri="{FF2B5EF4-FFF2-40B4-BE49-F238E27FC236}">
                <a16:creationId xmlns:a16="http://schemas.microsoft.com/office/drawing/2014/main" id="{70E2C0C6-DFE8-E240-B38F-C4B80E0428A6}"/>
              </a:ext>
            </a:extLst>
          </p:cNvPr>
          <p:cNvSpPr>
            <a:spLocks noGrp="1"/>
          </p:cNvSpPr>
          <p:nvPr>
            <p:ph sz="half" idx="2"/>
          </p:nvPr>
        </p:nvSpPr>
        <p:spPr>
          <a:xfrm>
            <a:off x="190570" y="2438400"/>
            <a:ext cx="7692319" cy="4419600"/>
          </a:xfrm>
        </p:spPr>
        <p:txBody>
          <a:bodyPr>
            <a:normAutofit fontScale="85000" lnSpcReduction="20000"/>
          </a:bodyPr>
          <a:lstStyle/>
          <a:p>
            <a:r>
              <a:rPr lang="es-CL" dirty="0"/>
              <a:t>Más frecuente de partes blandas</a:t>
            </a:r>
          </a:p>
          <a:p>
            <a:r>
              <a:rPr lang="es-CL" dirty="0"/>
              <a:t>No viene de la sinovial</a:t>
            </a:r>
          </a:p>
          <a:p>
            <a:r>
              <a:rPr lang="es-ES" dirty="0"/>
              <a:t>Crecimiento lento</a:t>
            </a:r>
          </a:p>
          <a:p>
            <a:r>
              <a:rPr lang="es-ES" dirty="0"/>
              <a:t>Tumor </a:t>
            </a:r>
            <a:r>
              <a:rPr lang="es-ES" dirty="0" err="1"/>
              <a:t>mesenquimático</a:t>
            </a:r>
            <a:r>
              <a:rPr lang="es-ES" dirty="0"/>
              <a:t> de células fusadas con diferenciación epitelial t(x;18) t(p11;q11)</a:t>
            </a:r>
          </a:p>
          <a:p>
            <a:r>
              <a:rPr lang="es-ES" dirty="0"/>
              <a:t>Edad: 15-40 años (en EEII)</a:t>
            </a:r>
          </a:p>
          <a:p>
            <a:r>
              <a:rPr lang="es-ES" dirty="0"/>
              <a:t>5-10% de los Tu de partes blandas en el t y p.</a:t>
            </a:r>
          </a:p>
          <a:p>
            <a:r>
              <a:rPr lang="es-ES" dirty="0"/>
              <a:t>45-55% de los sarcomas del pie</a:t>
            </a:r>
          </a:p>
          <a:p>
            <a:r>
              <a:rPr lang="es-ES" dirty="0" err="1"/>
              <a:t>Rx</a:t>
            </a:r>
            <a:r>
              <a:rPr lang="es-ES" dirty="0"/>
              <a:t>: Calcificaciones</a:t>
            </a:r>
          </a:p>
          <a:p>
            <a:r>
              <a:rPr lang="es-ES" dirty="0"/>
              <a:t>RM: Triple señal</a:t>
            </a:r>
          </a:p>
          <a:p>
            <a:endParaRPr lang="es-CL" dirty="0"/>
          </a:p>
          <a:p>
            <a:endParaRPr lang="es-CL" dirty="0"/>
          </a:p>
        </p:txBody>
      </p:sp>
      <p:sp>
        <p:nvSpPr>
          <p:cNvPr id="7" name="Marcador de texto 6">
            <a:extLst>
              <a:ext uri="{FF2B5EF4-FFF2-40B4-BE49-F238E27FC236}">
                <a16:creationId xmlns:a16="http://schemas.microsoft.com/office/drawing/2014/main" id="{338DA12E-F36A-A445-9B58-80123DB6DFEC}"/>
              </a:ext>
            </a:extLst>
          </p:cNvPr>
          <p:cNvSpPr>
            <a:spLocks noGrp="1"/>
          </p:cNvSpPr>
          <p:nvPr>
            <p:ph type="body" sz="quarter" idx="3"/>
          </p:nvPr>
        </p:nvSpPr>
        <p:spPr/>
        <p:txBody>
          <a:bodyPr/>
          <a:lstStyle/>
          <a:p>
            <a:endParaRPr lang="es-CL"/>
          </a:p>
        </p:txBody>
      </p:sp>
      <p:sp>
        <p:nvSpPr>
          <p:cNvPr id="8" name="Marcador de contenido 7">
            <a:extLst>
              <a:ext uri="{FF2B5EF4-FFF2-40B4-BE49-F238E27FC236}">
                <a16:creationId xmlns:a16="http://schemas.microsoft.com/office/drawing/2014/main" id="{C706F03A-24C7-704A-9543-EAAE0C98695B}"/>
              </a:ext>
            </a:extLst>
          </p:cNvPr>
          <p:cNvSpPr>
            <a:spLocks noGrp="1"/>
          </p:cNvSpPr>
          <p:nvPr>
            <p:ph sz="quarter" idx="4"/>
          </p:nvPr>
        </p:nvSpPr>
        <p:spPr/>
        <p:txBody>
          <a:bodyPr>
            <a:normAutofit fontScale="85000" lnSpcReduction="20000"/>
          </a:bodyPr>
          <a:lstStyle/>
          <a:p>
            <a:endParaRPr lang="es-CL" dirty="0"/>
          </a:p>
          <a:p>
            <a:endParaRPr lang="es-CL" dirty="0"/>
          </a:p>
        </p:txBody>
      </p:sp>
      <p:pic>
        <p:nvPicPr>
          <p:cNvPr id="4" name="Imagen 3">
            <a:extLst>
              <a:ext uri="{FF2B5EF4-FFF2-40B4-BE49-F238E27FC236}">
                <a16:creationId xmlns:a16="http://schemas.microsoft.com/office/drawing/2014/main" id="{1DA468CA-AF9F-B246-AF39-311A51312844}"/>
              </a:ext>
            </a:extLst>
          </p:cNvPr>
          <p:cNvPicPr>
            <a:picLocks noChangeAspect="1"/>
          </p:cNvPicPr>
          <p:nvPr/>
        </p:nvPicPr>
        <p:blipFill rotWithShape="1">
          <a:blip r:embed="rId5"/>
          <a:srcRect l="6138" t="11746" r="3635" b="19817"/>
          <a:stretch/>
        </p:blipFill>
        <p:spPr>
          <a:xfrm>
            <a:off x="7882889" y="3874931"/>
            <a:ext cx="4055369" cy="2719038"/>
          </a:xfrm>
          <a:prstGeom prst="rect">
            <a:avLst/>
          </a:prstGeom>
        </p:spPr>
      </p:pic>
      <p:pic>
        <p:nvPicPr>
          <p:cNvPr id="10" name="Imagen 9">
            <a:extLst>
              <a:ext uri="{FF2B5EF4-FFF2-40B4-BE49-F238E27FC236}">
                <a16:creationId xmlns:a16="http://schemas.microsoft.com/office/drawing/2014/main" id="{5E030A75-4E82-DE41-9844-43FECB1B92C0}"/>
              </a:ext>
            </a:extLst>
          </p:cNvPr>
          <p:cNvPicPr>
            <a:picLocks noChangeAspect="1"/>
          </p:cNvPicPr>
          <p:nvPr/>
        </p:nvPicPr>
        <p:blipFill>
          <a:blip r:embed="rId6"/>
          <a:stretch>
            <a:fillRect/>
          </a:stretch>
        </p:blipFill>
        <p:spPr>
          <a:xfrm>
            <a:off x="9614079" y="323070"/>
            <a:ext cx="2456001" cy="1770036"/>
          </a:xfrm>
          <a:prstGeom prst="rect">
            <a:avLst/>
          </a:prstGeom>
        </p:spPr>
      </p:pic>
      <p:pic>
        <p:nvPicPr>
          <p:cNvPr id="12" name="Imagen 11">
            <a:extLst>
              <a:ext uri="{FF2B5EF4-FFF2-40B4-BE49-F238E27FC236}">
                <a16:creationId xmlns:a16="http://schemas.microsoft.com/office/drawing/2014/main" id="{6F9F110B-AFFC-0D49-9E8A-2EA88657A140}"/>
              </a:ext>
            </a:extLst>
          </p:cNvPr>
          <p:cNvPicPr>
            <a:picLocks noChangeAspect="1"/>
          </p:cNvPicPr>
          <p:nvPr/>
        </p:nvPicPr>
        <p:blipFill>
          <a:blip r:embed="rId7"/>
          <a:stretch>
            <a:fillRect/>
          </a:stretch>
        </p:blipFill>
        <p:spPr>
          <a:xfrm>
            <a:off x="7042825" y="1747354"/>
            <a:ext cx="2497413" cy="1923295"/>
          </a:xfrm>
          <a:prstGeom prst="rect">
            <a:avLst/>
          </a:prstGeom>
        </p:spPr>
      </p:pic>
      <p:pic>
        <p:nvPicPr>
          <p:cNvPr id="3" name="Sonido grabado">
            <a:hlinkClick r:id="" action="ppaction://media"/>
            <a:extLst>
              <a:ext uri="{FF2B5EF4-FFF2-40B4-BE49-F238E27FC236}">
                <a16:creationId xmlns:a16="http://schemas.microsoft.com/office/drawing/2014/main" id="{48F4CBAE-1880-AF43-B7AB-C8E5A586B1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997" y="5038969"/>
            <a:ext cx="812800" cy="812800"/>
          </a:xfrm>
          <a:prstGeom prst="rect">
            <a:avLst/>
          </a:prstGeom>
        </p:spPr>
      </p:pic>
    </p:spTree>
    <p:extLst>
      <p:ext uri="{BB962C8B-B14F-4D97-AF65-F5344CB8AC3E}">
        <p14:creationId xmlns:p14="http://schemas.microsoft.com/office/powerpoint/2010/main" val="108794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453313A-D6D0-1D4C-8540-CFCBC610B65E}"/>
              </a:ext>
            </a:extLst>
          </p:cNvPr>
          <p:cNvSpPr>
            <a:spLocks noGrp="1"/>
          </p:cNvSpPr>
          <p:nvPr>
            <p:ph type="title"/>
          </p:nvPr>
        </p:nvSpPr>
        <p:spPr/>
        <p:txBody>
          <a:bodyPr/>
          <a:lstStyle/>
          <a:p>
            <a:r>
              <a:rPr lang="es-CL" dirty="0"/>
              <a:t>Logros / objetivos</a:t>
            </a:r>
          </a:p>
        </p:txBody>
      </p:sp>
      <p:sp>
        <p:nvSpPr>
          <p:cNvPr id="8" name="Marcador de contenido 7">
            <a:extLst>
              <a:ext uri="{FF2B5EF4-FFF2-40B4-BE49-F238E27FC236}">
                <a16:creationId xmlns:a16="http://schemas.microsoft.com/office/drawing/2014/main" id="{E97D28DC-E15A-1F49-9976-2BA36274B910}"/>
              </a:ext>
            </a:extLst>
          </p:cNvPr>
          <p:cNvSpPr>
            <a:spLocks noGrp="1"/>
          </p:cNvSpPr>
          <p:nvPr>
            <p:ph sz="half" idx="1"/>
          </p:nvPr>
        </p:nvSpPr>
        <p:spPr>
          <a:xfrm>
            <a:off x="609600" y="2069358"/>
            <a:ext cx="10578354" cy="4718304"/>
          </a:xfrm>
        </p:spPr>
        <p:txBody>
          <a:bodyPr/>
          <a:lstStyle/>
          <a:p>
            <a:r>
              <a:rPr lang="es-CL" sz="2400" dirty="0"/>
              <a:t>Aprender conceptos básicos del enfrentamiento de los tumores en el T y P.</a:t>
            </a:r>
          </a:p>
          <a:p>
            <a:endParaRPr lang="es-CL" sz="2400" dirty="0"/>
          </a:p>
          <a:p>
            <a:r>
              <a:rPr lang="es-CL" sz="2400" dirty="0"/>
              <a:t>Conocer características clínico-radiológicas de los tumores más frecuentes en T y P.</a:t>
            </a:r>
          </a:p>
          <a:p>
            <a:endParaRPr lang="es-CL" sz="2400" dirty="0"/>
          </a:p>
          <a:p>
            <a:r>
              <a:rPr lang="es-CL" sz="2400" dirty="0"/>
              <a:t>Nociones del tratamiento.</a:t>
            </a:r>
          </a:p>
          <a:p>
            <a:endParaRPr lang="es-CL" sz="2400" dirty="0"/>
          </a:p>
          <a:p>
            <a:endParaRPr lang="es-CL" dirty="0"/>
          </a:p>
          <a:p>
            <a:pPr marL="0" indent="0">
              <a:buNone/>
            </a:pPr>
            <a:endParaRPr lang="es-CL" dirty="0"/>
          </a:p>
          <a:p>
            <a:endParaRPr lang="es-CL" dirty="0"/>
          </a:p>
        </p:txBody>
      </p:sp>
      <p:pic>
        <p:nvPicPr>
          <p:cNvPr id="3" name="Sonido grabado">
            <a:hlinkClick r:id="" action="ppaction://media"/>
            <a:extLst>
              <a:ext uri="{FF2B5EF4-FFF2-40B4-BE49-F238E27FC236}">
                <a16:creationId xmlns:a16="http://schemas.microsoft.com/office/drawing/2014/main" id="{09FAA0EB-3E9A-044A-A043-D6D03A838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74434" y="4637392"/>
            <a:ext cx="812800" cy="812800"/>
          </a:xfrm>
          <a:prstGeom prst="rect">
            <a:avLst/>
          </a:prstGeom>
        </p:spPr>
      </p:pic>
    </p:spTree>
    <p:extLst>
      <p:ext uri="{BB962C8B-B14F-4D97-AF65-F5344CB8AC3E}">
        <p14:creationId xmlns:p14="http://schemas.microsoft.com/office/powerpoint/2010/main" val="34753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EF6A8-5BD3-674C-BF8E-4B3AA98ABD02}"/>
              </a:ext>
            </a:extLst>
          </p:cNvPr>
          <p:cNvSpPr>
            <a:spLocks noGrp="1"/>
          </p:cNvSpPr>
          <p:nvPr>
            <p:ph type="title"/>
          </p:nvPr>
        </p:nvSpPr>
        <p:spPr/>
        <p:txBody>
          <a:bodyPr/>
          <a:lstStyle/>
          <a:p>
            <a:r>
              <a:rPr lang="es-CL" dirty="0"/>
              <a:t>Estrategias de tratamiento</a:t>
            </a:r>
          </a:p>
        </p:txBody>
      </p:sp>
      <p:sp>
        <p:nvSpPr>
          <p:cNvPr id="3" name="Marcador de contenido 2">
            <a:extLst>
              <a:ext uri="{FF2B5EF4-FFF2-40B4-BE49-F238E27FC236}">
                <a16:creationId xmlns:a16="http://schemas.microsoft.com/office/drawing/2014/main" id="{0AEBD586-3387-FA45-BD7B-B806387C9D53}"/>
              </a:ext>
            </a:extLst>
          </p:cNvPr>
          <p:cNvSpPr>
            <a:spLocks noGrp="1"/>
          </p:cNvSpPr>
          <p:nvPr>
            <p:ph sz="half" idx="1"/>
          </p:nvPr>
        </p:nvSpPr>
        <p:spPr>
          <a:xfrm>
            <a:off x="609600" y="2139696"/>
            <a:ext cx="9592236" cy="4718304"/>
          </a:xfrm>
        </p:spPr>
        <p:txBody>
          <a:bodyPr>
            <a:normAutofit/>
          </a:bodyPr>
          <a:lstStyle/>
          <a:p>
            <a:r>
              <a:rPr lang="es-CL" sz="2600" dirty="0"/>
              <a:t>Comunicación y derivación </a:t>
            </a:r>
          </a:p>
          <a:p>
            <a:r>
              <a:rPr lang="es-CL" sz="2600" dirty="0"/>
              <a:t>Biopsia: Centro que realizará el tratamiento</a:t>
            </a:r>
          </a:p>
          <a:p>
            <a:r>
              <a:rPr lang="es-CL" sz="2600" dirty="0"/>
              <a:t>Equipos</a:t>
            </a:r>
          </a:p>
          <a:p>
            <a:endParaRPr lang="es-CL" sz="2600" dirty="0"/>
          </a:p>
          <a:p>
            <a:r>
              <a:rPr lang="es-CL" sz="2600" dirty="0"/>
              <a:t>Benignos</a:t>
            </a:r>
          </a:p>
          <a:p>
            <a:r>
              <a:rPr lang="es-CL" sz="2600" dirty="0"/>
              <a:t>Agresivos</a:t>
            </a:r>
          </a:p>
          <a:p>
            <a:r>
              <a:rPr lang="es-CL" sz="2600" dirty="0"/>
              <a:t>Malignos: Quimio- Radio- Cx oncológica- Cx reconstrucción.</a:t>
            </a:r>
          </a:p>
          <a:p>
            <a:endParaRPr lang="es-CL" dirty="0"/>
          </a:p>
          <a:p>
            <a:endParaRPr lang="es-CL" dirty="0"/>
          </a:p>
        </p:txBody>
      </p:sp>
      <p:sp>
        <p:nvSpPr>
          <p:cNvPr id="4" name="Marcador de contenido 3">
            <a:extLst>
              <a:ext uri="{FF2B5EF4-FFF2-40B4-BE49-F238E27FC236}">
                <a16:creationId xmlns:a16="http://schemas.microsoft.com/office/drawing/2014/main" id="{6BE19FBD-6BE0-364F-BA3C-C4648CF7AF79}"/>
              </a:ext>
            </a:extLst>
          </p:cNvPr>
          <p:cNvSpPr>
            <a:spLocks noGrp="1"/>
          </p:cNvSpPr>
          <p:nvPr>
            <p:ph sz="half" idx="2"/>
          </p:nvPr>
        </p:nvSpPr>
        <p:spPr>
          <a:xfrm>
            <a:off x="9502588" y="1673352"/>
            <a:ext cx="2689412" cy="4718304"/>
          </a:xfrm>
        </p:spPr>
        <p:txBody>
          <a:bodyPr>
            <a:normAutofit/>
          </a:bodyPr>
          <a:lstStyle/>
          <a:p>
            <a:endParaRPr lang="es-CL" dirty="0"/>
          </a:p>
        </p:txBody>
      </p:sp>
      <p:pic>
        <p:nvPicPr>
          <p:cNvPr id="5" name="Sonido grabado">
            <a:hlinkClick r:id="" action="ppaction://media"/>
            <a:extLst>
              <a:ext uri="{FF2B5EF4-FFF2-40B4-BE49-F238E27FC236}">
                <a16:creationId xmlns:a16="http://schemas.microsoft.com/office/drawing/2014/main" id="{5165E774-E982-944F-9A46-83D98E8B8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9600" y="4884616"/>
            <a:ext cx="812800" cy="812800"/>
          </a:xfrm>
          <a:prstGeom prst="rect">
            <a:avLst/>
          </a:prstGeom>
        </p:spPr>
      </p:pic>
    </p:spTree>
    <p:extLst>
      <p:ext uri="{BB962C8B-B14F-4D97-AF65-F5344CB8AC3E}">
        <p14:creationId xmlns:p14="http://schemas.microsoft.com/office/powerpoint/2010/main" val="5659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736EF-900B-C44F-BDB5-1B43CE06E270}"/>
              </a:ext>
            </a:extLst>
          </p:cNvPr>
          <p:cNvSpPr>
            <a:spLocks noGrp="1"/>
          </p:cNvSpPr>
          <p:nvPr>
            <p:ph type="title"/>
          </p:nvPr>
        </p:nvSpPr>
        <p:spPr/>
        <p:txBody>
          <a:bodyPr/>
          <a:lstStyle/>
          <a:p>
            <a:r>
              <a:rPr lang="es-CL" dirty="0"/>
              <a:t>Fundamentos de la Cx</a:t>
            </a:r>
          </a:p>
        </p:txBody>
      </p:sp>
      <p:sp>
        <p:nvSpPr>
          <p:cNvPr id="3" name="Marcador de contenido 2">
            <a:extLst>
              <a:ext uri="{FF2B5EF4-FFF2-40B4-BE49-F238E27FC236}">
                <a16:creationId xmlns:a16="http://schemas.microsoft.com/office/drawing/2014/main" id="{F830DB1E-1CC3-2846-AFD2-7A3018ACEEB0}"/>
              </a:ext>
            </a:extLst>
          </p:cNvPr>
          <p:cNvSpPr>
            <a:spLocks noGrp="1"/>
          </p:cNvSpPr>
          <p:nvPr>
            <p:ph sz="half" idx="1"/>
          </p:nvPr>
        </p:nvSpPr>
        <p:spPr>
          <a:xfrm>
            <a:off x="609599" y="1673352"/>
            <a:ext cx="11438966" cy="4718304"/>
          </a:xfrm>
        </p:spPr>
        <p:txBody>
          <a:bodyPr>
            <a:normAutofit/>
          </a:bodyPr>
          <a:lstStyle/>
          <a:p>
            <a:r>
              <a:rPr lang="es-CL" sz="2600" dirty="0"/>
              <a:t>La cirugía oncológica y reconstructiva en el pie es especialmente demandante debido a la compleja anatomía, cantidad de estructuras en un espacio reducido.</a:t>
            </a:r>
          </a:p>
          <a:p>
            <a:r>
              <a:rPr lang="es-CL" sz="2600" dirty="0">
                <a:solidFill>
                  <a:srgbClr val="0070C0"/>
                </a:solidFill>
              </a:rPr>
              <a:t>Diagnóstico</a:t>
            </a:r>
          </a:p>
          <a:p>
            <a:r>
              <a:rPr lang="es-CL" sz="2600" dirty="0">
                <a:solidFill>
                  <a:srgbClr val="0070C0"/>
                </a:solidFill>
              </a:rPr>
              <a:t>Márgenes</a:t>
            </a:r>
          </a:p>
          <a:p>
            <a:r>
              <a:rPr lang="es-CL" sz="2600" dirty="0">
                <a:solidFill>
                  <a:srgbClr val="0070C0"/>
                </a:solidFill>
              </a:rPr>
              <a:t>Compartimientos</a:t>
            </a:r>
          </a:p>
          <a:p>
            <a:r>
              <a:rPr lang="es-CL" sz="2600" dirty="0">
                <a:solidFill>
                  <a:srgbClr val="0070C0"/>
                </a:solidFill>
              </a:rPr>
              <a:t>Reconstrucción: Conceptos de tobillo y pie</a:t>
            </a:r>
          </a:p>
          <a:p>
            <a:r>
              <a:rPr lang="es-CL" sz="2600" dirty="0">
                <a:solidFill>
                  <a:srgbClr val="0070C0"/>
                </a:solidFill>
              </a:rPr>
              <a:t>Adyuvancia</a:t>
            </a:r>
          </a:p>
          <a:p>
            <a:r>
              <a:rPr lang="es-CL" sz="2600" dirty="0">
                <a:solidFill>
                  <a:srgbClr val="0070C0"/>
                </a:solidFill>
              </a:rPr>
              <a:t>Recontrucción o Amputación</a:t>
            </a:r>
          </a:p>
          <a:p>
            <a:endParaRPr lang="es-CL" dirty="0"/>
          </a:p>
        </p:txBody>
      </p:sp>
      <p:pic>
        <p:nvPicPr>
          <p:cNvPr id="4" name="Sonido grabado">
            <a:hlinkClick r:id="" action="ppaction://media"/>
            <a:extLst>
              <a:ext uri="{FF2B5EF4-FFF2-40B4-BE49-F238E27FC236}">
                <a16:creationId xmlns:a16="http://schemas.microsoft.com/office/drawing/2014/main" id="{645F8B25-EAC6-EB4D-A2F2-7A5F1494A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9600" y="4954954"/>
            <a:ext cx="812800" cy="812800"/>
          </a:xfrm>
          <a:prstGeom prst="rect">
            <a:avLst/>
          </a:prstGeom>
        </p:spPr>
      </p:pic>
    </p:spTree>
    <p:extLst>
      <p:ext uri="{BB962C8B-B14F-4D97-AF65-F5344CB8AC3E}">
        <p14:creationId xmlns:p14="http://schemas.microsoft.com/office/powerpoint/2010/main" val="18116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8A38DC-F028-AB47-B740-DC6AEB5DF2C2}"/>
              </a:ext>
            </a:extLst>
          </p:cNvPr>
          <p:cNvSpPr>
            <a:spLocks noGrp="1"/>
          </p:cNvSpPr>
          <p:nvPr>
            <p:ph type="title"/>
          </p:nvPr>
        </p:nvSpPr>
        <p:spPr/>
        <p:txBody>
          <a:bodyPr/>
          <a:lstStyle/>
          <a:p>
            <a:r>
              <a:rPr lang="es-CL" dirty="0"/>
              <a:t>Mensajes a recordar</a:t>
            </a:r>
          </a:p>
        </p:txBody>
      </p:sp>
      <p:sp>
        <p:nvSpPr>
          <p:cNvPr id="3" name="Marcador de contenido 2">
            <a:extLst>
              <a:ext uri="{FF2B5EF4-FFF2-40B4-BE49-F238E27FC236}">
                <a16:creationId xmlns:a16="http://schemas.microsoft.com/office/drawing/2014/main" id="{A2046642-FF32-9F4E-BA05-D95D7E05AFCC}"/>
              </a:ext>
            </a:extLst>
          </p:cNvPr>
          <p:cNvSpPr>
            <a:spLocks noGrp="1"/>
          </p:cNvSpPr>
          <p:nvPr>
            <p:ph sz="half" idx="1"/>
          </p:nvPr>
        </p:nvSpPr>
        <p:spPr>
          <a:xfrm>
            <a:off x="609600" y="2139696"/>
            <a:ext cx="9412942" cy="4718304"/>
          </a:xfrm>
        </p:spPr>
        <p:txBody>
          <a:bodyPr/>
          <a:lstStyle/>
          <a:p>
            <a:r>
              <a:rPr lang="es-CL" sz="2800" dirty="0"/>
              <a:t>Baja incidencia pero con una posibilidad de ser malignos considerable</a:t>
            </a:r>
          </a:p>
          <a:p>
            <a:r>
              <a:rPr lang="es-CL" sz="2800" dirty="0"/>
              <a:t>Conozcan los más prevalentes</a:t>
            </a:r>
          </a:p>
          <a:p>
            <a:r>
              <a:rPr lang="es-CL" sz="2800" dirty="0"/>
              <a:t>No intervenir sin diagnóstico</a:t>
            </a:r>
          </a:p>
          <a:p>
            <a:r>
              <a:rPr lang="es-CL" sz="2800" dirty="0"/>
              <a:t>Discusión con equipo de TU o Derivación oportuna</a:t>
            </a:r>
          </a:p>
          <a:p>
            <a:r>
              <a:rPr lang="es-CL" sz="2800" dirty="0"/>
              <a:t>Tratamiento multidisciplinario</a:t>
            </a:r>
          </a:p>
          <a:p>
            <a:r>
              <a:rPr lang="es-CL" sz="2800" dirty="0"/>
              <a:t>Tratamiento complejo: Beneficio de trabajo en equipo</a:t>
            </a:r>
          </a:p>
          <a:p>
            <a:endParaRPr lang="es-CL" dirty="0"/>
          </a:p>
        </p:txBody>
      </p:sp>
      <p:pic>
        <p:nvPicPr>
          <p:cNvPr id="4" name="Sonido grabado">
            <a:hlinkClick r:id="" action="ppaction://media"/>
            <a:extLst>
              <a:ext uri="{FF2B5EF4-FFF2-40B4-BE49-F238E27FC236}">
                <a16:creationId xmlns:a16="http://schemas.microsoft.com/office/drawing/2014/main" id="{CB51F979-56A2-4741-A9E8-5E324FE5F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9600" y="5061555"/>
            <a:ext cx="812800" cy="812800"/>
          </a:xfrm>
          <a:prstGeom prst="rect">
            <a:avLst/>
          </a:prstGeom>
        </p:spPr>
      </p:pic>
    </p:spTree>
    <p:extLst>
      <p:ext uri="{BB962C8B-B14F-4D97-AF65-F5344CB8AC3E}">
        <p14:creationId xmlns:p14="http://schemas.microsoft.com/office/powerpoint/2010/main" val="2456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0400" y="1533681"/>
            <a:ext cx="10464800" cy="1927225"/>
          </a:xfrm>
        </p:spPr>
        <p:txBody>
          <a:bodyPr/>
          <a:lstStyle/>
          <a:p>
            <a:r>
              <a:rPr lang="es-CL" sz="3600" dirty="0"/>
              <a:t>Módulo de Tobillo y Pie 2023</a:t>
            </a:r>
            <a:br>
              <a:rPr lang="es-CL" sz="3600" dirty="0"/>
            </a:br>
            <a:r>
              <a:rPr lang="es-CL" sz="3600" dirty="0"/>
              <a:t>Universidad de Chile</a:t>
            </a:r>
            <a:br>
              <a:rPr lang="es-ES" sz="4800" dirty="0"/>
            </a:br>
            <a:r>
              <a:rPr lang="es-ES" sz="4800" dirty="0"/>
              <a:t>Tumores del tobillo y pie</a:t>
            </a:r>
          </a:p>
        </p:txBody>
      </p:sp>
      <p:sp>
        <p:nvSpPr>
          <p:cNvPr id="3" name="Subtítulo 2"/>
          <p:cNvSpPr>
            <a:spLocks noGrp="1"/>
          </p:cNvSpPr>
          <p:nvPr>
            <p:ph type="subTitle" idx="1"/>
          </p:nvPr>
        </p:nvSpPr>
        <p:spPr>
          <a:xfrm>
            <a:off x="790937" y="3502074"/>
            <a:ext cx="9034380" cy="2378772"/>
          </a:xfrm>
        </p:spPr>
        <p:txBody>
          <a:bodyPr>
            <a:normAutofit fontScale="92500" lnSpcReduction="20000"/>
          </a:bodyPr>
          <a:lstStyle/>
          <a:p>
            <a:endParaRPr lang="es-ES" dirty="0"/>
          </a:p>
          <a:p>
            <a:r>
              <a:rPr lang="es-ES" dirty="0"/>
              <a:t>Dr. Pierluca Zecchetto</a:t>
            </a:r>
          </a:p>
          <a:p>
            <a:r>
              <a:rPr lang="es-ES" dirty="0"/>
              <a:t>Ortopedia y Traumatología Universidad de Chile</a:t>
            </a:r>
          </a:p>
          <a:p>
            <a:r>
              <a:rPr lang="es-ES" dirty="0"/>
              <a:t>HCUCH</a:t>
            </a:r>
          </a:p>
          <a:p>
            <a:r>
              <a:rPr lang="es-ES" dirty="0" err="1"/>
              <a:t>p.zecchetto@gmail.com</a:t>
            </a:r>
            <a:endParaRPr lang="es-ES" dirty="0"/>
          </a:p>
        </p:txBody>
      </p:sp>
      <p:pic>
        <p:nvPicPr>
          <p:cNvPr id="6" name="Picture 4" descr="uchile.gif">
            <a:extLst>
              <a:ext uri="{FF2B5EF4-FFF2-40B4-BE49-F238E27FC236}">
                <a16:creationId xmlns:a16="http://schemas.microsoft.com/office/drawing/2014/main" id="{71C99897-5CD5-1C4D-8D95-F109EEE0140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10822899" y="590462"/>
            <a:ext cx="894752" cy="181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Sonido grabado">
            <a:hlinkClick r:id="" action="ppaction://media"/>
            <a:extLst>
              <a:ext uri="{FF2B5EF4-FFF2-40B4-BE49-F238E27FC236}">
                <a16:creationId xmlns:a16="http://schemas.microsoft.com/office/drawing/2014/main" id="{5B429E65-80D3-D64E-AF7D-80C1615371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6499" y="5068046"/>
            <a:ext cx="812800" cy="812800"/>
          </a:xfrm>
          <a:prstGeom prst="rect">
            <a:avLst/>
          </a:prstGeom>
        </p:spPr>
      </p:pic>
    </p:spTree>
    <p:extLst>
      <p:ext uri="{BB962C8B-B14F-4D97-AF65-F5344CB8AC3E}">
        <p14:creationId xmlns:p14="http://schemas.microsoft.com/office/powerpoint/2010/main" val="2823136111"/>
      </p:ext>
    </p:extLst>
  </p:cSld>
  <p:clrMapOvr>
    <a:masterClrMapping/>
  </p:clrMapOvr>
  <mc:AlternateContent xmlns:mc="http://schemas.openxmlformats.org/markup-compatibility/2006" xmlns:p14="http://schemas.microsoft.com/office/powerpoint/2010/main">
    <mc:Choice Requires="p14">
      <p:transition spd="slow" p14:dur="2000" advTm="14223"/>
    </mc:Choice>
    <mc:Fallback xmlns="">
      <p:transition spd="slow" advTm="14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En esta presentación</a:t>
            </a:r>
          </a:p>
        </p:txBody>
      </p:sp>
      <p:sp>
        <p:nvSpPr>
          <p:cNvPr id="3" name="Marcador de contenido 2"/>
          <p:cNvSpPr>
            <a:spLocks noGrp="1"/>
          </p:cNvSpPr>
          <p:nvPr>
            <p:ph idx="1"/>
          </p:nvPr>
        </p:nvSpPr>
        <p:spPr>
          <a:xfrm>
            <a:off x="609600" y="1981200"/>
            <a:ext cx="10972800" cy="4876800"/>
          </a:xfrm>
        </p:spPr>
        <p:txBody>
          <a:bodyPr>
            <a:normAutofit/>
          </a:bodyPr>
          <a:lstStyle/>
          <a:p>
            <a:r>
              <a:rPr lang="es-ES" sz="2800" dirty="0"/>
              <a:t>Generalidades</a:t>
            </a:r>
          </a:p>
          <a:p>
            <a:r>
              <a:rPr lang="es-ES" sz="2800" dirty="0"/>
              <a:t>Definiciones </a:t>
            </a:r>
          </a:p>
          <a:p>
            <a:r>
              <a:rPr lang="es-ES" sz="2800" dirty="0"/>
              <a:t>Epidemiología de sarcomas y tumores en T y P</a:t>
            </a:r>
          </a:p>
          <a:p>
            <a:r>
              <a:rPr lang="es-ES" sz="2800" dirty="0"/>
              <a:t>Tumores benignos y malignos más frecuentes en T y P</a:t>
            </a:r>
          </a:p>
          <a:p>
            <a:r>
              <a:rPr lang="es-ES" sz="2800" dirty="0"/>
              <a:t>Estudio</a:t>
            </a:r>
          </a:p>
          <a:p>
            <a:r>
              <a:rPr lang="es-ES" sz="2800" dirty="0"/>
              <a:t>Bases del manejo</a:t>
            </a:r>
          </a:p>
          <a:p>
            <a:r>
              <a:rPr lang="es-ES" sz="2800" dirty="0"/>
              <a:t>Mensajes a recordar</a:t>
            </a:r>
          </a:p>
          <a:p>
            <a:endParaRPr lang="es-ES" dirty="0"/>
          </a:p>
          <a:p>
            <a:endParaRPr lang="es-ES" dirty="0"/>
          </a:p>
          <a:p>
            <a:endParaRPr lang="es-ES" dirty="0"/>
          </a:p>
          <a:p>
            <a:endParaRPr lang="es-ES" dirty="0"/>
          </a:p>
          <a:p>
            <a:endParaRPr lang="es-ES" dirty="0"/>
          </a:p>
          <a:p>
            <a:endParaRPr lang="es-ES" dirty="0"/>
          </a:p>
        </p:txBody>
      </p:sp>
      <p:pic>
        <p:nvPicPr>
          <p:cNvPr id="4" name="Sonido grabado">
            <a:hlinkClick r:id="" action="ppaction://media"/>
            <a:extLst>
              <a:ext uri="{FF2B5EF4-FFF2-40B4-BE49-F238E27FC236}">
                <a16:creationId xmlns:a16="http://schemas.microsoft.com/office/drawing/2014/main" id="{38A8B381-79C9-3A48-8501-E398EBCC7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9276" y="5057122"/>
            <a:ext cx="812800" cy="812800"/>
          </a:xfrm>
          <a:prstGeom prst="rect">
            <a:avLst/>
          </a:prstGeom>
        </p:spPr>
      </p:pic>
    </p:spTree>
    <p:extLst>
      <p:ext uri="{BB962C8B-B14F-4D97-AF65-F5344CB8AC3E}">
        <p14:creationId xmlns:p14="http://schemas.microsoft.com/office/powerpoint/2010/main" val="170503320"/>
      </p:ext>
    </p:extLst>
  </p:cSld>
  <p:clrMapOvr>
    <a:masterClrMapping/>
  </p:clrMapOvr>
  <mc:AlternateContent xmlns:mc="http://schemas.openxmlformats.org/markup-compatibility/2006" xmlns:p14="http://schemas.microsoft.com/office/powerpoint/2010/main">
    <mc:Choice Requires="p14">
      <p:transition spd="slow" p14:dur="2000" advTm="29641"/>
    </mc:Choice>
    <mc:Fallback xmlns="">
      <p:transition spd="slow" advTm="296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83528C-3B26-B74D-AFD0-E4C2DC968001}"/>
              </a:ext>
            </a:extLst>
          </p:cNvPr>
          <p:cNvSpPr>
            <a:spLocks noGrp="1"/>
          </p:cNvSpPr>
          <p:nvPr>
            <p:ph type="title"/>
          </p:nvPr>
        </p:nvSpPr>
        <p:spPr/>
        <p:txBody>
          <a:bodyPr>
            <a:normAutofit/>
          </a:bodyPr>
          <a:lstStyle/>
          <a:p>
            <a:r>
              <a:rPr lang="es-CL" dirty="0"/>
              <a:t>Generalidades : Definiciones  </a:t>
            </a:r>
          </a:p>
        </p:txBody>
      </p:sp>
      <p:sp>
        <p:nvSpPr>
          <p:cNvPr id="3" name="Marcador de contenido 2">
            <a:extLst>
              <a:ext uri="{FF2B5EF4-FFF2-40B4-BE49-F238E27FC236}">
                <a16:creationId xmlns:a16="http://schemas.microsoft.com/office/drawing/2014/main" id="{4D2A624C-A21A-F849-BA6B-965638DD5C1D}"/>
              </a:ext>
            </a:extLst>
          </p:cNvPr>
          <p:cNvSpPr>
            <a:spLocks noGrp="1"/>
          </p:cNvSpPr>
          <p:nvPr>
            <p:ph idx="1"/>
          </p:nvPr>
        </p:nvSpPr>
        <p:spPr>
          <a:xfrm>
            <a:off x="609600" y="1950720"/>
            <a:ext cx="10972800" cy="4876800"/>
          </a:xfrm>
        </p:spPr>
        <p:txBody>
          <a:bodyPr/>
          <a:lstStyle/>
          <a:p>
            <a:r>
              <a:rPr lang="es-ES" sz="2400" dirty="0">
                <a:solidFill>
                  <a:schemeClr val="accent3">
                    <a:lumMod val="50000"/>
                  </a:schemeClr>
                </a:solidFill>
              </a:rPr>
              <a:t>Tumor: </a:t>
            </a:r>
            <a:r>
              <a:rPr lang="es-ES" sz="2400" dirty="0"/>
              <a:t>Masa de tejido con células en proliferación descontrolada y con déficit en su función</a:t>
            </a:r>
          </a:p>
          <a:p>
            <a:endParaRPr lang="es-ES" sz="2400" dirty="0"/>
          </a:p>
          <a:p>
            <a:r>
              <a:rPr lang="es-ES" sz="2400" dirty="0">
                <a:solidFill>
                  <a:schemeClr val="accent2">
                    <a:lumMod val="75000"/>
                  </a:schemeClr>
                </a:solidFill>
              </a:rPr>
              <a:t>Neoplasia: </a:t>
            </a:r>
            <a:r>
              <a:rPr lang="es-ES" sz="2400" dirty="0"/>
              <a:t>Proliferación monoclonal. Son </a:t>
            </a:r>
            <a:r>
              <a:rPr lang="es-ES" sz="2400" dirty="0">
                <a:solidFill>
                  <a:schemeClr val="accent3">
                    <a:lumMod val="50000"/>
                  </a:schemeClr>
                </a:solidFill>
              </a:rPr>
              <a:t>benignas</a:t>
            </a:r>
            <a:r>
              <a:rPr lang="es-ES" sz="2400" dirty="0"/>
              <a:t> o </a:t>
            </a:r>
            <a:r>
              <a:rPr lang="es-ES" sz="2400" dirty="0">
                <a:solidFill>
                  <a:schemeClr val="accent2">
                    <a:lumMod val="50000"/>
                  </a:schemeClr>
                </a:solidFill>
              </a:rPr>
              <a:t>malignas</a:t>
            </a:r>
            <a:r>
              <a:rPr lang="es-ES" sz="2400" dirty="0"/>
              <a:t> según diferenciación, madurez y capacidad  de dar metástasis.</a:t>
            </a:r>
          </a:p>
          <a:p>
            <a:endParaRPr lang="es-ES" sz="2400" dirty="0"/>
          </a:p>
          <a:p>
            <a:r>
              <a:rPr lang="es-ES" sz="2400" dirty="0">
                <a:solidFill>
                  <a:schemeClr val="accent3">
                    <a:lumMod val="50000"/>
                  </a:schemeClr>
                </a:solidFill>
              </a:rPr>
              <a:t>Sarcomas:</a:t>
            </a:r>
            <a:r>
              <a:rPr lang="es-ES" sz="2400" dirty="0"/>
              <a:t> Neoplasia maligna originada en el mesodermo.</a:t>
            </a:r>
          </a:p>
          <a:p>
            <a:endParaRPr lang="es-ES" sz="2400" dirty="0"/>
          </a:p>
          <a:p>
            <a:r>
              <a:rPr lang="es-ES" sz="2400" dirty="0">
                <a:solidFill>
                  <a:srgbClr val="215968"/>
                </a:solidFill>
              </a:rPr>
              <a:t>Agresividad: </a:t>
            </a:r>
            <a:r>
              <a:rPr lang="es-ES" sz="2400" dirty="0">
                <a:solidFill>
                  <a:srgbClr val="000000"/>
                </a:solidFill>
              </a:rPr>
              <a:t>Mayor proliferación y compromiso de tejido local.</a:t>
            </a:r>
          </a:p>
          <a:p>
            <a:endParaRPr lang="es-ES" sz="2800" dirty="0">
              <a:solidFill>
                <a:srgbClr val="000000"/>
              </a:solidFill>
            </a:endParaRPr>
          </a:p>
          <a:p>
            <a:endParaRPr lang="es-ES" sz="2800" dirty="0">
              <a:solidFill>
                <a:srgbClr val="000000"/>
              </a:solidFill>
            </a:endParaRPr>
          </a:p>
          <a:p>
            <a:endParaRPr lang="es-CL" dirty="0"/>
          </a:p>
        </p:txBody>
      </p:sp>
      <p:pic>
        <p:nvPicPr>
          <p:cNvPr id="4" name="Sonido grabado">
            <a:hlinkClick r:id="" action="ppaction://media"/>
            <a:extLst>
              <a:ext uri="{FF2B5EF4-FFF2-40B4-BE49-F238E27FC236}">
                <a16:creationId xmlns:a16="http://schemas.microsoft.com/office/drawing/2014/main" id="{D6D6365B-039C-194C-98CA-66E5BC7BA6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03234" y="5162685"/>
            <a:ext cx="812800" cy="812800"/>
          </a:xfrm>
          <a:prstGeom prst="rect">
            <a:avLst/>
          </a:prstGeom>
        </p:spPr>
      </p:pic>
    </p:spTree>
    <p:extLst>
      <p:ext uri="{BB962C8B-B14F-4D97-AF65-F5344CB8AC3E}">
        <p14:creationId xmlns:p14="http://schemas.microsoft.com/office/powerpoint/2010/main" val="15451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rgbClr val="1F497D"/>
                </a:solidFill>
              </a:rPr>
              <a:t>Epidemiología TU ME</a:t>
            </a:r>
          </a:p>
        </p:txBody>
      </p:sp>
      <p:sp>
        <p:nvSpPr>
          <p:cNvPr id="4" name="Marcador de contenido 3"/>
          <p:cNvSpPr>
            <a:spLocks noGrp="1"/>
          </p:cNvSpPr>
          <p:nvPr>
            <p:ph sz="half" idx="1"/>
          </p:nvPr>
        </p:nvSpPr>
        <p:spPr>
          <a:xfrm>
            <a:off x="609600" y="1844041"/>
            <a:ext cx="10753511" cy="4525963"/>
          </a:xfrm>
        </p:spPr>
        <p:txBody>
          <a:bodyPr/>
          <a:lstStyle/>
          <a:p>
            <a:r>
              <a:rPr lang="es-ES" sz="2400" dirty="0"/>
              <a:t>El 0,1 % del Cáncer son tumores ME.</a:t>
            </a:r>
          </a:p>
          <a:p>
            <a:endParaRPr lang="es-ES" sz="2400" dirty="0"/>
          </a:p>
          <a:p>
            <a:r>
              <a:rPr lang="es-ES" sz="2400" dirty="0">
                <a:solidFill>
                  <a:schemeClr val="accent2">
                    <a:lumMod val="50000"/>
                  </a:schemeClr>
                </a:solidFill>
              </a:rPr>
              <a:t>Metástasis:</a:t>
            </a:r>
            <a:endParaRPr lang="es-ES" sz="2400" dirty="0">
              <a:solidFill>
                <a:srgbClr val="632523"/>
              </a:solidFill>
            </a:endParaRPr>
          </a:p>
          <a:p>
            <a:pPr lvl="1"/>
            <a:r>
              <a:rPr lang="es-ES" sz="2400" dirty="0"/>
              <a:t>Tumor óseo maligno más frecuente </a:t>
            </a:r>
          </a:p>
          <a:p>
            <a:pPr lvl="1"/>
            <a:r>
              <a:rPr lang="es-ES" sz="2400" dirty="0"/>
              <a:t>Manifestación frecuente de cáncer de otros sitios</a:t>
            </a:r>
          </a:p>
          <a:p>
            <a:pPr lvl="1"/>
            <a:endParaRPr lang="es-ES" sz="2400" dirty="0"/>
          </a:p>
          <a:p>
            <a:r>
              <a:rPr lang="es-ES" sz="2800" dirty="0"/>
              <a:t>Solo el 4% de los tumores ME se presentan en el T y P.</a:t>
            </a:r>
          </a:p>
          <a:p>
            <a:pPr marL="365751" lvl="1" indent="0">
              <a:buNone/>
            </a:pPr>
            <a:endParaRPr lang="es-ES" dirty="0"/>
          </a:p>
          <a:p>
            <a:endParaRPr lang="es-ES" dirty="0"/>
          </a:p>
          <a:p>
            <a:endParaRPr lang="es-ES" dirty="0"/>
          </a:p>
        </p:txBody>
      </p:sp>
      <p:pic>
        <p:nvPicPr>
          <p:cNvPr id="3" name="Sonido grabado">
            <a:hlinkClick r:id="" action="ppaction://media"/>
            <a:extLst>
              <a:ext uri="{FF2B5EF4-FFF2-40B4-BE49-F238E27FC236}">
                <a16:creationId xmlns:a16="http://schemas.microsoft.com/office/drawing/2014/main" id="{4A6BBDA4-2685-7F49-9606-AD3301237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6579" y="5153607"/>
            <a:ext cx="812800" cy="812800"/>
          </a:xfrm>
          <a:prstGeom prst="rect">
            <a:avLst/>
          </a:prstGeom>
        </p:spPr>
      </p:pic>
    </p:spTree>
    <p:extLst>
      <p:ext uri="{BB962C8B-B14F-4D97-AF65-F5344CB8AC3E}">
        <p14:creationId xmlns:p14="http://schemas.microsoft.com/office/powerpoint/2010/main" val="2601488438"/>
      </p:ext>
    </p:extLst>
  </p:cSld>
  <p:clrMapOvr>
    <a:masterClrMapping/>
  </p:clrMapOvr>
  <mc:AlternateContent xmlns:mc="http://schemas.openxmlformats.org/markup-compatibility/2006" xmlns:p14="http://schemas.microsoft.com/office/powerpoint/2010/main">
    <mc:Choice Requires="p14">
      <p:transition spd="slow" p14:dur="2000" advTm="1964"/>
    </mc:Choice>
    <mc:Fallback xmlns="">
      <p:transition xmlns:p14="http://schemas.microsoft.com/office/powerpoint/2010/main" spd="slow" advTm="1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rgbClr val="1F497D"/>
                </a:solidFill>
              </a:rPr>
              <a:t>Epidemiología en el T y P</a:t>
            </a:r>
          </a:p>
        </p:txBody>
      </p:sp>
      <p:sp>
        <p:nvSpPr>
          <p:cNvPr id="4" name="Marcador de contenido 3"/>
          <p:cNvSpPr>
            <a:spLocks noGrp="1"/>
          </p:cNvSpPr>
          <p:nvPr>
            <p:ph sz="half" idx="1"/>
          </p:nvPr>
        </p:nvSpPr>
        <p:spPr>
          <a:xfrm>
            <a:off x="326550" y="1686180"/>
            <a:ext cx="11108277" cy="3661346"/>
          </a:xfrm>
        </p:spPr>
        <p:txBody>
          <a:bodyPr>
            <a:noAutofit/>
          </a:bodyPr>
          <a:lstStyle/>
          <a:p>
            <a:r>
              <a:rPr lang="es-CL" sz="2200" dirty="0"/>
              <a:t>En el pie y tobillo:</a:t>
            </a:r>
          </a:p>
          <a:p>
            <a:r>
              <a:rPr lang="es-CL" sz="2200" dirty="0"/>
              <a:t>74.36% Benignas (y pseudotumorales) 25.65% eran malignas.</a:t>
            </a:r>
          </a:p>
          <a:p>
            <a:endParaRPr lang="es-CL" sz="2200" dirty="0"/>
          </a:p>
          <a:p>
            <a:r>
              <a:rPr lang="es-CL" sz="2200" dirty="0"/>
              <a:t>Lesiones óseas: Malignas en un 20 %</a:t>
            </a:r>
          </a:p>
          <a:p>
            <a:endParaRPr lang="es-CL" sz="2200" dirty="0"/>
          </a:p>
          <a:p>
            <a:r>
              <a:rPr lang="es-CL" sz="2200" dirty="0"/>
              <a:t>Partes blandas: Malignas 30%</a:t>
            </a:r>
          </a:p>
          <a:p>
            <a:r>
              <a:rPr lang="es-CL" sz="2200" dirty="0">
                <a:solidFill>
                  <a:srgbClr val="C00000"/>
                </a:solidFill>
              </a:rPr>
              <a:t>Malignas 52% Benignas en un 48%. (Università di Bologna)</a:t>
            </a:r>
          </a:p>
          <a:p>
            <a:endParaRPr lang="es-CL" sz="2200" dirty="0">
              <a:solidFill>
                <a:srgbClr val="C00000"/>
              </a:solidFill>
            </a:endParaRPr>
          </a:p>
          <a:p>
            <a:r>
              <a:rPr lang="es-CL" sz="2200" dirty="0"/>
              <a:t>De todos los tumores de partes blandas aproximadamente el 8% de los tumores benignos y el 5% de los tumores malignos se localizarán en el pie. </a:t>
            </a:r>
            <a:endParaRPr lang="es-ES" sz="2200" dirty="0"/>
          </a:p>
        </p:txBody>
      </p:sp>
      <p:sp>
        <p:nvSpPr>
          <p:cNvPr id="3" name="Rectángulo 2">
            <a:extLst>
              <a:ext uri="{FF2B5EF4-FFF2-40B4-BE49-F238E27FC236}">
                <a16:creationId xmlns:a16="http://schemas.microsoft.com/office/drawing/2014/main" id="{60B80E4A-2A3B-2148-BAAB-8516E1A072A6}"/>
              </a:ext>
            </a:extLst>
          </p:cNvPr>
          <p:cNvSpPr/>
          <p:nvPr/>
        </p:nvSpPr>
        <p:spPr>
          <a:xfrm>
            <a:off x="161365" y="5647765"/>
            <a:ext cx="12030635" cy="1477328"/>
          </a:xfrm>
          <a:prstGeom prst="rect">
            <a:avLst/>
          </a:prstGeom>
        </p:spPr>
        <p:txBody>
          <a:bodyPr wrap="square">
            <a:spAutoFit/>
          </a:bodyPr>
          <a:lstStyle/>
          <a:p>
            <a:r>
              <a:rPr lang="es-CL" dirty="0">
                <a:solidFill>
                  <a:schemeClr val="bg1">
                    <a:lumMod val="65000"/>
                  </a:schemeClr>
                </a:solidFill>
                <a:effectLst/>
                <a:latin typeface="Times" pitchFamily="2" charset="0"/>
              </a:rPr>
              <a:t>1. Zeytoonjian T, Mankin HJ, Gebhardt MC, Hornicek FJ. Distal lower extremity</a:t>
            </a:r>
          </a:p>
          <a:p>
            <a:r>
              <a:rPr lang="es-CL" dirty="0">
                <a:solidFill>
                  <a:schemeClr val="bg1">
                    <a:lumMod val="65000"/>
                  </a:schemeClr>
                </a:solidFill>
                <a:effectLst/>
                <a:latin typeface="Times" pitchFamily="2" charset="0"/>
              </a:rPr>
              <a:t>sarcomas: frequency of occurrence and patient survival rate. Foot Ankle Int 25:325</a:t>
            </a:r>
            <a:r>
              <a:rPr lang="es-CL" dirty="0">
                <a:solidFill>
                  <a:schemeClr val="bg1">
                    <a:lumMod val="65000"/>
                  </a:schemeClr>
                </a:solidFill>
                <a:effectLst/>
                <a:latin typeface="Helvetica" pitchFamily="2" charset="0"/>
              </a:rPr>
              <a:t>–</a:t>
            </a:r>
            <a:r>
              <a:rPr lang="es-CL" dirty="0">
                <a:solidFill>
                  <a:schemeClr val="bg1">
                    <a:lumMod val="65000"/>
                  </a:schemeClr>
                </a:solidFill>
                <a:effectLst/>
                <a:latin typeface="Times" pitchFamily="2" charset="0"/>
              </a:rPr>
              <a:t>330, 2004.</a:t>
            </a:r>
          </a:p>
          <a:p>
            <a:r>
              <a:rPr lang="es-CL" dirty="0">
                <a:solidFill>
                  <a:schemeClr val="bg1">
                    <a:lumMod val="65000"/>
                  </a:schemeClr>
                </a:solidFill>
                <a:effectLst/>
                <a:latin typeface="Times" pitchFamily="2" charset="0"/>
              </a:rPr>
              <a:t>2. Dahlin DC, Unni KK (eds): Bone Tumors: General Aspects and Data on 8,542 Cases. ed 4. Charles C Thomas, Spring</a:t>
            </a:r>
            <a:r>
              <a:rPr lang="es-CL" dirty="0">
                <a:solidFill>
                  <a:schemeClr val="bg1">
                    <a:lumMod val="65000"/>
                  </a:schemeClr>
                </a:solidFill>
                <a:effectLst/>
                <a:latin typeface="Helvetica" pitchFamily="2" charset="0"/>
              </a:rPr>
              <a:t>fi</a:t>
            </a:r>
            <a:r>
              <a:rPr lang="es-CL" dirty="0">
                <a:solidFill>
                  <a:schemeClr val="bg1">
                    <a:lumMod val="65000"/>
                  </a:schemeClr>
                </a:solidFill>
                <a:effectLst/>
                <a:latin typeface="Times" pitchFamily="2" charset="0"/>
              </a:rPr>
              <a:t>eld, IL: </a:t>
            </a:r>
          </a:p>
          <a:p>
            <a:r>
              <a:rPr lang="es-CL" dirty="0">
                <a:solidFill>
                  <a:schemeClr val="bg1">
                    <a:lumMod val="65000"/>
                  </a:schemeClr>
                </a:solidFill>
                <a:latin typeface="Times" pitchFamily="2" charset="0"/>
              </a:rPr>
              <a:t>3. Bos GD, Esther RJ, Scott Woll T. Foot tumors: diagnosis and treatment. J Am AcadOrthop Surg 10:259</a:t>
            </a:r>
            <a:r>
              <a:rPr lang="es-CL" dirty="0">
                <a:solidFill>
                  <a:schemeClr val="bg1">
                    <a:lumMod val="65000"/>
                  </a:schemeClr>
                </a:solidFill>
                <a:latin typeface="Helvetica" pitchFamily="2" charset="0"/>
              </a:rPr>
              <a:t>–</a:t>
            </a:r>
            <a:r>
              <a:rPr lang="es-CL" dirty="0">
                <a:solidFill>
                  <a:schemeClr val="bg1">
                    <a:lumMod val="65000"/>
                  </a:schemeClr>
                </a:solidFill>
                <a:latin typeface="Times" pitchFamily="2" charset="0"/>
              </a:rPr>
              <a:t>270, 2002.</a:t>
            </a:r>
          </a:p>
          <a:p>
            <a:endParaRPr lang="es-CL" dirty="0">
              <a:solidFill>
                <a:srgbClr val="2197D2"/>
              </a:solidFill>
              <a:effectLst/>
              <a:latin typeface="Times" pitchFamily="2" charset="0"/>
            </a:endParaRPr>
          </a:p>
        </p:txBody>
      </p:sp>
      <p:pic>
        <p:nvPicPr>
          <p:cNvPr id="5" name="Sonido grabado">
            <a:hlinkClick r:id="" action="ppaction://media"/>
            <a:extLst>
              <a:ext uri="{FF2B5EF4-FFF2-40B4-BE49-F238E27FC236}">
                <a16:creationId xmlns:a16="http://schemas.microsoft.com/office/drawing/2014/main" id="{6B143AA4-E6F5-1E4A-94D6-6F02BF5BC9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3465" y="5503273"/>
            <a:ext cx="812800" cy="812800"/>
          </a:xfrm>
          <a:prstGeom prst="rect">
            <a:avLst/>
          </a:prstGeom>
        </p:spPr>
      </p:pic>
    </p:spTree>
    <p:extLst>
      <p:ext uri="{BB962C8B-B14F-4D97-AF65-F5344CB8AC3E}">
        <p14:creationId xmlns:p14="http://schemas.microsoft.com/office/powerpoint/2010/main" val="1172914282"/>
      </p:ext>
    </p:extLst>
  </p:cSld>
  <p:clrMapOvr>
    <a:masterClrMapping/>
  </p:clrMapOvr>
  <mc:AlternateContent xmlns:mc="http://schemas.openxmlformats.org/markup-compatibility/2006" xmlns:p14="http://schemas.microsoft.com/office/powerpoint/2010/main">
    <mc:Choice Requires="p14">
      <p:transition spd="slow" p14:dur="2000" advTm="1964"/>
    </mc:Choice>
    <mc:Fallback xmlns="">
      <p:transition xmlns:p14="http://schemas.microsoft.com/office/powerpoint/2010/main" spd="slow" advTm="1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290B1-73E6-1B44-A7D0-CFFD45C17F38}"/>
              </a:ext>
            </a:extLst>
          </p:cNvPr>
          <p:cNvSpPr>
            <a:spLocks noGrp="1"/>
          </p:cNvSpPr>
          <p:nvPr>
            <p:ph type="title"/>
          </p:nvPr>
        </p:nvSpPr>
        <p:spPr/>
        <p:txBody>
          <a:bodyPr/>
          <a:lstStyle/>
          <a:p>
            <a:r>
              <a:rPr lang="es-CL" dirty="0"/>
              <a:t>Importancia</a:t>
            </a:r>
          </a:p>
        </p:txBody>
      </p:sp>
      <p:sp>
        <p:nvSpPr>
          <p:cNvPr id="3" name="Marcador de contenido 2">
            <a:extLst>
              <a:ext uri="{FF2B5EF4-FFF2-40B4-BE49-F238E27FC236}">
                <a16:creationId xmlns:a16="http://schemas.microsoft.com/office/drawing/2014/main" id="{20069026-98C2-1440-BB64-C64B2B6BE9CA}"/>
              </a:ext>
            </a:extLst>
          </p:cNvPr>
          <p:cNvSpPr>
            <a:spLocks noGrp="1"/>
          </p:cNvSpPr>
          <p:nvPr>
            <p:ph sz="half" idx="1"/>
          </p:nvPr>
        </p:nvSpPr>
        <p:spPr>
          <a:xfrm>
            <a:off x="609599" y="1673352"/>
            <a:ext cx="10291483" cy="4718304"/>
          </a:xfrm>
        </p:spPr>
        <p:txBody>
          <a:bodyPr/>
          <a:lstStyle/>
          <a:p>
            <a:r>
              <a:rPr lang="es-CL" sz="2400" dirty="0"/>
              <a:t>Morbilidad</a:t>
            </a:r>
          </a:p>
          <a:p>
            <a:r>
              <a:rPr lang="es-CL" sz="2400" dirty="0"/>
              <a:t>Mortalidad</a:t>
            </a:r>
          </a:p>
          <a:p>
            <a:r>
              <a:rPr lang="es-CL" sz="2400" dirty="0"/>
              <a:t>Costo</a:t>
            </a:r>
          </a:p>
          <a:p>
            <a:r>
              <a:rPr lang="es-CL" sz="2400" dirty="0"/>
              <a:t>Desafío para sistemas de salud</a:t>
            </a:r>
          </a:p>
          <a:p>
            <a:r>
              <a:rPr lang="es-CL" sz="2400" dirty="0"/>
              <a:t>Desafío Dg: 1 año</a:t>
            </a:r>
          </a:p>
          <a:p>
            <a:pPr lvl="1"/>
            <a:r>
              <a:rPr lang="es-CL" sz="2400" dirty="0"/>
              <a:t>Procedimientos inapropiados</a:t>
            </a:r>
          </a:p>
          <a:p>
            <a:pPr lvl="1"/>
            <a:r>
              <a:rPr lang="es-CL" sz="2400" dirty="0"/>
              <a:t>Errores: Riesgo de amputación y recidiva</a:t>
            </a:r>
          </a:p>
          <a:p>
            <a:endParaRPr lang="es-CL" dirty="0"/>
          </a:p>
        </p:txBody>
      </p:sp>
      <p:sp>
        <p:nvSpPr>
          <p:cNvPr id="5" name="Rectángulo 4">
            <a:extLst>
              <a:ext uri="{FF2B5EF4-FFF2-40B4-BE49-F238E27FC236}">
                <a16:creationId xmlns:a16="http://schemas.microsoft.com/office/drawing/2014/main" id="{33A0FE06-BA51-AD42-B5B4-18239145A74F}"/>
              </a:ext>
            </a:extLst>
          </p:cNvPr>
          <p:cNvSpPr/>
          <p:nvPr/>
        </p:nvSpPr>
        <p:spPr>
          <a:xfrm>
            <a:off x="914399" y="5181600"/>
            <a:ext cx="9589478" cy="646331"/>
          </a:xfrm>
          <a:prstGeom prst="rect">
            <a:avLst/>
          </a:prstGeom>
        </p:spPr>
        <p:txBody>
          <a:bodyPr wrap="square">
            <a:spAutoFit/>
          </a:bodyPr>
          <a:lstStyle/>
          <a:p>
            <a:r>
              <a:rPr lang="es-CL" b="0" i="0" dirty="0">
                <a:effectLst/>
                <a:latin typeface="Noto Sans"/>
              </a:rPr>
              <a:t>Pretell-Mazzini J , , Barton MD Jr , , Conway SA , , Temple HT . Unplanned excision of soft-tissue sarcomas: current concepts for management and prognosis. </a:t>
            </a:r>
            <a:r>
              <a:rPr lang="es-CL" b="0" i="1" dirty="0">
                <a:effectLst/>
                <a:latin typeface="Noto Sans"/>
              </a:rPr>
              <a:t>J Bone Joint Surg [Am]</a:t>
            </a:r>
            <a:r>
              <a:rPr lang="es-CL" b="0" i="0" dirty="0">
                <a:effectLst/>
                <a:latin typeface="Noto Sans"/>
              </a:rPr>
              <a:t> 2015;97:597-603.</a:t>
            </a:r>
            <a:endParaRPr lang="es-CL" dirty="0"/>
          </a:p>
        </p:txBody>
      </p:sp>
      <p:pic>
        <p:nvPicPr>
          <p:cNvPr id="4" name="Sonido grabado">
            <a:hlinkClick r:id="" action="ppaction://media"/>
            <a:extLst>
              <a:ext uri="{FF2B5EF4-FFF2-40B4-BE49-F238E27FC236}">
                <a16:creationId xmlns:a16="http://schemas.microsoft.com/office/drawing/2014/main" id="{A9824886-8FE8-8D46-852A-CBAB4E5D0D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86885" y="5296994"/>
            <a:ext cx="812800" cy="812800"/>
          </a:xfrm>
          <a:prstGeom prst="rect">
            <a:avLst/>
          </a:prstGeom>
        </p:spPr>
      </p:pic>
    </p:spTree>
    <p:extLst>
      <p:ext uri="{BB962C8B-B14F-4D97-AF65-F5344CB8AC3E}">
        <p14:creationId xmlns:p14="http://schemas.microsoft.com/office/powerpoint/2010/main" val="37396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BA21D-C0C6-4444-A33E-51EF7769B429}"/>
              </a:ext>
            </a:extLst>
          </p:cNvPr>
          <p:cNvSpPr>
            <a:spLocks noGrp="1"/>
          </p:cNvSpPr>
          <p:nvPr>
            <p:ph type="title"/>
          </p:nvPr>
        </p:nvSpPr>
        <p:spPr/>
        <p:txBody>
          <a:bodyPr>
            <a:normAutofit/>
          </a:bodyPr>
          <a:lstStyle/>
          <a:p>
            <a:r>
              <a:rPr lang="es-CL" sz="4400" dirty="0"/>
              <a:t>Particularidades de los tumores en tobillo y pie</a:t>
            </a:r>
          </a:p>
        </p:txBody>
      </p:sp>
      <p:sp>
        <p:nvSpPr>
          <p:cNvPr id="3" name="Marcador de contenido 2">
            <a:extLst>
              <a:ext uri="{FF2B5EF4-FFF2-40B4-BE49-F238E27FC236}">
                <a16:creationId xmlns:a16="http://schemas.microsoft.com/office/drawing/2014/main" id="{C4B78679-11A1-7749-8DD1-4BF8C48A22E5}"/>
              </a:ext>
            </a:extLst>
          </p:cNvPr>
          <p:cNvSpPr>
            <a:spLocks noGrp="1"/>
          </p:cNvSpPr>
          <p:nvPr>
            <p:ph sz="half" idx="1"/>
          </p:nvPr>
        </p:nvSpPr>
        <p:spPr>
          <a:xfrm>
            <a:off x="609599" y="1673352"/>
            <a:ext cx="10506635" cy="4718304"/>
          </a:xfrm>
        </p:spPr>
        <p:txBody>
          <a:bodyPr>
            <a:normAutofit fontScale="92500" lnSpcReduction="20000"/>
          </a:bodyPr>
          <a:lstStyle/>
          <a:p>
            <a:r>
              <a:rPr lang="es-CL" sz="2400" dirty="0"/>
              <a:t>Son infrecuentes con posibilidad no despreciable de ser malignos.</a:t>
            </a:r>
          </a:p>
          <a:p>
            <a:endParaRPr lang="es-CL" sz="2400" dirty="0"/>
          </a:p>
          <a:p>
            <a:r>
              <a:rPr lang="es-CL" sz="2400" dirty="0"/>
              <a:t>Otras Patologías</a:t>
            </a:r>
          </a:p>
          <a:p>
            <a:endParaRPr lang="es-CL" sz="2400" dirty="0"/>
          </a:p>
          <a:p>
            <a:r>
              <a:rPr lang="es-CL" sz="2400" dirty="0"/>
              <a:t>Anatomía compleja.</a:t>
            </a:r>
          </a:p>
          <a:p>
            <a:endParaRPr lang="es-CL" sz="2400" dirty="0"/>
          </a:p>
          <a:p>
            <a:r>
              <a:rPr lang="es-CL" sz="2400" dirty="0"/>
              <a:t>Poco Espacio.</a:t>
            </a:r>
          </a:p>
          <a:p>
            <a:endParaRPr lang="es-CL" sz="2400" dirty="0"/>
          </a:p>
          <a:p>
            <a:r>
              <a:rPr lang="es-CL" sz="2400" dirty="0"/>
              <a:t>Consulta tardía.</a:t>
            </a:r>
          </a:p>
          <a:p>
            <a:endParaRPr lang="es-CL" sz="2400" dirty="0"/>
          </a:p>
          <a:p>
            <a:r>
              <a:rPr lang="es-CL" sz="2400" dirty="0"/>
              <a:t>Dificultad diagnóstica.</a:t>
            </a:r>
          </a:p>
          <a:p>
            <a:endParaRPr lang="es-CL" sz="2400" dirty="0"/>
          </a:p>
          <a:p>
            <a:r>
              <a:rPr lang="es-CL" sz="2400" dirty="0"/>
              <a:t>Procedimientos inadecuados.</a:t>
            </a:r>
          </a:p>
        </p:txBody>
      </p:sp>
      <p:pic>
        <p:nvPicPr>
          <p:cNvPr id="4" name="Sonido grabado">
            <a:hlinkClick r:id="" action="ppaction://media"/>
            <a:extLst>
              <a:ext uri="{FF2B5EF4-FFF2-40B4-BE49-F238E27FC236}">
                <a16:creationId xmlns:a16="http://schemas.microsoft.com/office/drawing/2014/main" id="{C530178E-C10A-444A-BCB6-DE01050F17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0117" y="5209794"/>
            <a:ext cx="812800" cy="812800"/>
          </a:xfrm>
          <a:prstGeom prst="rect">
            <a:avLst/>
          </a:prstGeom>
        </p:spPr>
      </p:pic>
      <p:pic>
        <p:nvPicPr>
          <p:cNvPr id="6" name="Imagen 5">
            <a:extLst>
              <a:ext uri="{FF2B5EF4-FFF2-40B4-BE49-F238E27FC236}">
                <a16:creationId xmlns:a16="http://schemas.microsoft.com/office/drawing/2014/main" id="{1276EBAC-1B75-3E4F-94EC-7E072D80E794}"/>
              </a:ext>
            </a:extLst>
          </p:cNvPr>
          <p:cNvPicPr>
            <a:picLocks noChangeAspect="1"/>
          </p:cNvPicPr>
          <p:nvPr/>
        </p:nvPicPr>
        <p:blipFill rotWithShape="1">
          <a:blip r:embed="rId5"/>
          <a:srcRect t="11217" r="7288" b="5094"/>
          <a:stretch/>
        </p:blipFill>
        <p:spPr>
          <a:xfrm>
            <a:off x="6617303" y="2711059"/>
            <a:ext cx="3722451" cy="2129673"/>
          </a:xfrm>
          <a:prstGeom prst="rect">
            <a:avLst/>
          </a:prstGeom>
        </p:spPr>
      </p:pic>
    </p:spTree>
    <p:extLst>
      <p:ext uri="{BB962C8B-B14F-4D97-AF65-F5344CB8AC3E}">
        <p14:creationId xmlns:p14="http://schemas.microsoft.com/office/powerpoint/2010/main" val="20970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dad">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7068</TotalTime>
  <Words>1616</Words>
  <Application>Microsoft Macintosh PowerPoint</Application>
  <PresentationFormat>Panorámica</PresentationFormat>
  <Paragraphs>368</Paragraphs>
  <Slides>33</Slides>
  <Notes>14</Notes>
  <HiddenSlides>0</HiddenSlides>
  <MMClips>33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Arial</vt:lpstr>
      <vt:lpstr>Calibri</vt:lpstr>
      <vt:lpstr>Helvetica</vt:lpstr>
      <vt:lpstr>Noto Sans</vt:lpstr>
      <vt:lpstr>system-ui</vt:lpstr>
      <vt:lpstr>Times</vt:lpstr>
      <vt:lpstr>Claridad</vt:lpstr>
      <vt:lpstr>Módulo de Tobillo y Pie 2023 Universidad de Chile Tumores del tobillo y pie</vt:lpstr>
      <vt:lpstr>Declaración de conflicto de interés</vt:lpstr>
      <vt:lpstr>Logros / objetivos</vt:lpstr>
      <vt:lpstr>En esta presentación</vt:lpstr>
      <vt:lpstr>Generalidades : Definiciones  </vt:lpstr>
      <vt:lpstr>Epidemiología TU ME</vt:lpstr>
      <vt:lpstr>Epidemiología en el T y P</vt:lpstr>
      <vt:lpstr>Importancia</vt:lpstr>
      <vt:lpstr>Particularidades de los tumores en tobillo y pie</vt:lpstr>
      <vt:lpstr>Tumores en el tobillo y pie</vt:lpstr>
      <vt:lpstr>Tumores en el tobillo y pie</vt:lpstr>
      <vt:lpstr>Enfrentamiento diagnóstico</vt:lpstr>
      <vt:lpstr>Presentación clínica</vt:lpstr>
      <vt:lpstr>Imágenes</vt:lpstr>
      <vt:lpstr>Imágenes</vt:lpstr>
      <vt:lpstr>Imágenes</vt:lpstr>
      <vt:lpstr>Anatomía patológica</vt:lpstr>
      <vt:lpstr>Lesiones pseudotumorales</vt:lpstr>
      <vt:lpstr>Lesiones pseudotumorales</vt:lpstr>
      <vt:lpstr>Lesiones pseudotumorales</vt:lpstr>
      <vt:lpstr>Tumores benignos</vt:lpstr>
      <vt:lpstr>Tumores benignos</vt:lpstr>
      <vt:lpstr>Tumores benignos</vt:lpstr>
      <vt:lpstr>Tumores benignos</vt:lpstr>
      <vt:lpstr>Tumores malignos</vt:lpstr>
      <vt:lpstr>Tumores malignos en el pie</vt:lpstr>
      <vt:lpstr>Tumores malignos en el pie</vt:lpstr>
      <vt:lpstr>Tumores malignos en el pie</vt:lpstr>
      <vt:lpstr>Tumores malignos en el pie</vt:lpstr>
      <vt:lpstr>Estrategias de tratamiento</vt:lpstr>
      <vt:lpstr>Fundamentos de la Cx</vt:lpstr>
      <vt:lpstr>Mensajes a recordar</vt:lpstr>
      <vt:lpstr>Módulo de Tobillo y Pie 2023 Universidad de Chile Tumores del tobillo y pie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de Tobillo y Pie 2023 Universidad de Chile Tumores del tobillo y pie</dc:title>
  <dc:creator>Pierluca Zecchetto</dc:creator>
  <cp:lastModifiedBy>Eddie Birman</cp:lastModifiedBy>
  <cp:revision>92</cp:revision>
  <dcterms:created xsi:type="dcterms:W3CDTF">2023-07-26T21:14:34Z</dcterms:created>
  <dcterms:modified xsi:type="dcterms:W3CDTF">2023-07-31T22:02:49Z</dcterms:modified>
</cp:coreProperties>
</file>