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3.xml" ContentType="application/vnd.openxmlformats-officedocument.presentationml.notesSlide+xml"/>
  <Override PartName="/ppt/tags/tag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301" r:id="rId3"/>
    <p:sldId id="260" r:id="rId4"/>
    <p:sldId id="259" r:id="rId5"/>
    <p:sldId id="258" r:id="rId6"/>
    <p:sldId id="296" r:id="rId7"/>
    <p:sldId id="294" r:id="rId8"/>
    <p:sldId id="261" r:id="rId9"/>
    <p:sldId id="262" r:id="rId10"/>
    <p:sldId id="302" r:id="rId11"/>
    <p:sldId id="264" r:id="rId12"/>
    <p:sldId id="267" r:id="rId13"/>
    <p:sldId id="305" r:id="rId14"/>
    <p:sldId id="265" r:id="rId15"/>
    <p:sldId id="266" r:id="rId16"/>
    <p:sldId id="263" r:id="rId17"/>
    <p:sldId id="306" r:id="rId18"/>
    <p:sldId id="268" r:id="rId19"/>
    <p:sldId id="295" r:id="rId20"/>
    <p:sldId id="297" r:id="rId21"/>
    <p:sldId id="307" r:id="rId22"/>
    <p:sldId id="308" r:id="rId23"/>
    <p:sldId id="312" r:id="rId24"/>
    <p:sldId id="269" r:id="rId25"/>
    <p:sldId id="270" r:id="rId26"/>
    <p:sldId id="271" r:id="rId27"/>
    <p:sldId id="272" r:id="rId28"/>
    <p:sldId id="273" r:id="rId29"/>
    <p:sldId id="298" r:id="rId30"/>
    <p:sldId id="274" r:id="rId31"/>
    <p:sldId id="304" r:id="rId32"/>
    <p:sldId id="275" r:id="rId33"/>
    <p:sldId id="276" r:id="rId34"/>
    <p:sldId id="277" r:id="rId35"/>
    <p:sldId id="281" r:id="rId36"/>
    <p:sldId id="278" r:id="rId37"/>
    <p:sldId id="279" r:id="rId38"/>
    <p:sldId id="280" r:id="rId39"/>
    <p:sldId id="310" r:id="rId40"/>
    <p:sldId id="282" r:id="rId41"/>
    <p:sldId id="313" r:id="rId42"/>
    <p:sldId id="309" r:id="rId43"/>
    <p:sldId id="283" r:id="rId44"/>
    <p:sldId id="284" r:id="rId45"/>
    <p:sldId id="285" r:id="rId46"/>
    <p:sldId id="286" r:id="rId47"/>
    <p:sldId id="314" r:id="rId48"/>
    <p:sldId id="287" r:id="rId49"/>
    <p:sldId id="288" r:id="rId50"/>
    <p:sldId id="290" r:id="rId51"/>
    <p:sldId id="289" r:id="rId52"/>
    <p:sldId id="303" r:id="rId53"/>
    <p:sldId id="291" r:id="rId54"/>
    <p:sldId id="292" r:id="rId55"/>
    <p:sldId id="29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05" autoAdjust="0"/>
    <p:restoredTop sz="46196" autoAdjust="0"/>
  </p:normalViewPr>
  <p:slideViewPr>
    <p:cSldViewPr snapToGrid="0" snapToObjects="1">
      <p:cViewPr varScale="1">
        <p:scale>
          <a:sx n="39" d="100"/>
          <a:sy n="39" d="100"/>
        </p:scale>
        <p:origin x="1792" y="176"/>
      </p:cViewPr>
      <p:guideLst>
        <p:guide orient="horz" pos="2160"/>
        <p:guide pos="2880"/>
      </p:guideLst>
    </p:cSldViewPr>
  </p:slideViewPr>
  <p:outlineViewPr>
    <p:cViewPr>
      <p:scale>
        <a:sx n="33" d="100"/>
        <a:sy n="33" d="100"/>
      </p:scale>
      <p:origin x="0" y="14160"/>
    </p:cViewPr>
  </p:outlineViewPr>
  <p:notesTextViewPr>
    <p:cViewPr>
      <p:scale>
        <a:sx n="100" d="100"/>
        <a:sy n="100" d="100"/>
      </p:scale>
      <p:origin x="0" y="0"/>
    </p:cViewPr>
  </p:notesTextViewPr>
  <p:sorterViewPr>
    <p:cViewPr>
      <p:scale>
        <a:sx n="66" d="100"/>
        <a:sy n="66" d="100"/>
      </p:scale>
      <p:origin x="0" y="3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5A202-31C0-FF41-82CB-0820ABA97C41}" type="doc">
      <dgm:prSet loTypeId="urn:microsoft.com/office/officeart/2005/8/layout/radial1" loCatId="" qsTypeId="urn:microsoft.com/office/officeart/2005/8/quickstyle/simple5" qsCatId="simple" csTypeId="urn:microsoft.com/office/officeart/2005/8/colors/accent1_2" csCatId="accent1" phldr="1"/>
      <dgm:spPr/>
      <dgm:t>
        <a:bodyPr/>
        <a:lstStyle/>
        <a:p>
          <a:endParaRPr lang="es-ES"/>
        </a:p>
      </dgm:t>
    </dgm:pt>
    <dgm:pt modelId="{6BEA2455-4ACE-8F41-80D1-6B439ECC5FC5}">
      <dgm:prSet phldrT="[Texto]"/>
      <dgm:spPr>
        <a:solidFill>
          <a:schemeClr val="accent6"/>
        </a:solidFill>
      </dgm:spPr>
      <dgm:t>
        <a:bodyPr/>
        <a:lstStyle/>
        <a:p>
          <a:r>
            <a:rPr lang="es-ES" dirty="0"/>
            <a:t>MICROFRACTURAS</a:t>
          </a:r>
        </a:p>
      </dgm:t>
    </dgm:pt>
    <dgm:pt modelId="{E95E4495-49FA-EA4A-ABE5-A21F946DC39B}" type="parTrans" cxnId="{65802D49-38D7-C94A-A448-D0EDC416F346}">
      <dgm:prSet/>
      <dgm:spPr/>
      <dgm:t>
        <a:bodyPr/>
        <a:lstStyle/>
        <a:p>
          <a:endParaRPr lang="es-ES"/>
        </a:p>
      </dgm:t>
    </dgm:pt>
    <dgm:pt modelId="{B0BC966A-AC26-4243-9A61-C863F24E68F0}" type="sibTrans" cxnId="{65802D49-38D7-C94A-A448-D0EDC416F346}">
      <dgm:prSet/>
      <dgm:spPr/>
      <dgm:t>
        <a:bodyPr/>
        <a:lstStyle/>
        <a:p>
          <a:endParaRPr lang="es-ES"/>
        </a:p>
      </dgm:t>
    </dgm:pt>
    <dgm:pt modelId="{BCD52B00-4DEC-864F-841F-A93B980C43C9}">
      <dgm:prSet phldrT="[Texto]"/>
      <dgm:spPr/>
      <dgm:t>
        <a:bodyPr/>
        <a:lstStyle/>
        <a:p>
          <a:r>
            <a:rPr lang="es-ES" dirty="0"/>
            <a:t>CARGA REPETITIVA</a:t>
          </a:r>
        </a:p>
      </dgm:t>
    </dgm:pt>
    <dgm:pt modelId="{709C4A17-FE9C-1145-909F-C82F73D906CB}" type="parTrans" cxnId="{9170CB08-B729-A649-B253-3E275B777510}">
      <dgm:prSet/>
      <dgm:spPr/>
      <dgm:t>
        <a:bodyPr/>
        <a:lstStyle/>
        <a:p>
          <a:endParaRPr lang="es-ES"/>
        </a:p>
      </dgm:t>
    </dgm:pt>
    <dgm:pt modelId="{D84DB1E2-D189-7B43-AAAC-5C11500D1F86}" type="sibTrans" cxnId="{9170CB08-B729-A649-B253-3E275B777510}">
      <dgm:prSet/>
      <dgm:spPr/>
      <dgm:t>
        <a:bodyPr/>
        <a:lstStyle/>
        <a:p>
          <a:endParaRPr lang="es-ES"/>
        </a:p>
      </dgm:t>
    </dgm:pt>
    <dgm:pt modelId="{15DC6E10-1216-D54F-8964-F425A1A9D651}">
      <dgm:prSet phldrT="[Texto]"/>
      <dgm:spPr/>
      <dgm:t>
        <a:bodyPr/>
        <a:lstStyle/>
        <a:p>
          <a:r>
            <a:rPr lang="es-ES" dirty="0"/>
            <a:t>METABOLISMO ÓSEO</a:t>
          </a:r>
        </a:p>
      </dgm:t>
    </dgm:pt>
    <dgm:pt modelId="{84FD71B6-A422-CA40-8A3B-B7370ECF3C8E}" type="parTrans" cxnId="{B5EA6C2A-121E-8647-B4EE-2238B0DE9CA6}">
      <dgm:prSet/>
      <dgm:spPr/>
      <dgm:t>
        <a:bodyPr/>
        <a:lstStyle/>
        <a:p>
          <a:endParaRPr lang="es-ES"/>
        </a:p>
      </dgm:t>
    </dgm:pt>
    <dgm:pt modelId="{568B2F60-675A-1B48-8807-BEDF1EDA5B02}" type="sibTrans" cxnId="{B5EA6C2A-121E-8647-B4EE-2238B0DE9CA6}">
      <dgm:prSet/>
      <dgm:spPr/>
      <dgm:t>
        <a:bodyPr/>
        <a:lstStyle/>
        <a:p>
          <a:endParaRPr lang="es-ES"/>
        </a:p>
      </dgm:t>
    </dgm:pt>
    <dgm:pt modelId="{F23EF866-6D60-C44F-A9E3-B50BF3DCCF8A}" type="pres">
      <dgm:prSet presAssocID="{36F5A202-31C0-FF41-82CB-0820ABA97C41}" presName="cycle" presStyleCnt="0">
        <dgm:presLayoutVars>
          <dgm:chMax val="1"/>
          <dgm:dir val="rev"/>
          <dgm:animLvl val="ctr"/>
          <dgm:resizeHandles val="exact"/>
        </dgm:presLayoutVars>
      </dgm:prSet>
      <dgm:spPr/>
    </dgm:pt>
    <dgm:pt modelId="{07DFCCCC-CC50-6941-9CDD-686334529B1A}" type="pres">
      <dgm:prSet presAssocID="{6BEA2455-4ACE-8F41-80D1-6B439ECC5FC5}" presName="centerShape" presStyleLbl="node0" presStyleIdx="0" presStyleCnt="1" custScaleX="119957" custScaleY="118933" custLinFactNeighborX="-2076"/>
      <dgm:spPr/>
    </dgm:pt>
    <dgm:pt modelId="{72769CEC-230A-664A-8191-A6CC6BBC5DE1}" type="pres">
      <dgm:prSet presAssocID="{709C4A17-FE9C-1145-909F-C82F73D906CB}" presName="Name9" presStyleLbl="parChTrans1D2" presStyleIdx="0" presStyleCnt="2"/>
      <dgm:spPr/>
    </dgm:pt>
    <dgm:pt modelId="{7C7AF17F-415E-4648-B430-F1B3DA0BF585}" type="pres">
      <dgm:prSet presAssocID="{709C4A17-FE9C-1145-909F-C82F73D906CB}" presName="connTx" presStyleLbl="parChTrans1D2" presStyleIdx="0" presStyleCnt="2"/>
      <dgm:spPr/>
    </dgm:pt>
    <dgm:pt modelId="{0BBB7961-D909-674B-8598-67B0AE2ECC2C}" type="pres">
      <dgm:prSet presAssocID="{BCD52B00-4DEC-864F-841F-A93B980C43C9}" presName="node" presStyleLbl="node1" presStyleIdx="0" presStyleCnt="2" custScaleX="116383" custScaleY="112597" custRadScaleRad="114819" custRadScaleInc="-98458">
        <dgm:presLayoutVars>
          <dgm:bulletEnabled val="1"/>
        </dgm:presLayoutVars>
      </dgm:prSet>
      <dgm:spPr/>
    </dgm:pt>
    <dgm:pt modelId="{40AAABB5-5799-BF43-830D-C09E0A08FAAF}" type="pres">
      <dgm:prSet presAssocID="{84FD71B6-A422-CA40-8A3B-B7370ECF3C8E}" presName="Name9" presStyleLbl="parChTrans1D2" presStyleIdx="1" presStyleCnt="2"/>
      <dgm:spPr/>
    </dgm:pt>
    <dgm:pt modelId="{35A0A36D-2E4C-AC48-A106-8987B4CF2475}" type="pres">
      <dgm:prSet presAssocID="{84FD71B6-A422-CA40-8A3B-B7370ECF3C8E}" presName="connTx" presStyleLbl="parChTrans1D2" presStyleIdx="1" presStyleCnt="2"/>
      <dgm:spPr/>
    </dgm:pt>
    <dgm:pt modelId="{8F1A7653-63B8-BD44-8489-B46E8DBE507A}" type="pres">
      <dgm:prSet presAssocID="{15DC6E10-1216-D54F-8964-F425A1A9D651}" presName="node" presStyleLbl="node1" presStyleIdx="1" presStyleCnt="2" custScaleX="125734" custScaleY="118897" custRadScaleRad="104613" custRadScaleInc="-101692">
        <dgm:presLayoutVars>
          <dgm:bulletEnabled val="1"/>
        </dgm:presLayoutVars>
      </dgm:prSet>
      <dgm:spPr/>
    </dgm:pt>
  </dgm:ptLst>
  <dgm:cxnLst>
    <dgm:cxn modelId="{9170CB08-B729-A649-B253-3E275B777510}" srcId="{6BEA2455-4ACE-8F41-80D1-6B439ECC5FC5}" destId="{BCD52B00-4DEC-864F-841F-A93B980C43C9}" srcOrd="0" destOrd="0" parTransId="{709C4A17-FE9C-1145-909F-C82F73D906CB}" sibTransId="{D84DB1E2-D189-7B43-AAAC-5C11500D1F86}"/>
    <dgm:cxn modelId="{2BE28E1D-D39C-5A41-924A-834E20CEA7D3}" type="presOf" srcId="{709C4A17-FE9C-1145-909F-C82F73D906CB}" destId="{7C7AF17F-415E-4648-B430-F1B3DA0BF585}" srcOrd="1" destOrd="0" presId="urn:microsoft.com/office/officeart/2005/8/layout/radial1"/>
    <dgm:cxn modelId="{2804D422-B7BC-A843-A378-DF7C45A2281F}" type="presOf" srcId="{84FD71B6-A422-CA40-8A3B-B7370ECF3C8E}" destId="{35A0A36D-2E4C-AC48-A106-8987B4CF2475}" srcOrd="1" destOrd="0" presId="urn:microsoft.com/office/officeart/2005/8/layout/radial1"/>
    <dgm:cxn modelId="{B5EA6C2A-121E-8647-B4EE-2238B0DE9CA6}" srcId="{6BEA2455-4ACE-8F41-80D1-6B439ECC5FC5}" destId="{15DC6E10-1216-D54F-8964-F425A1A9D651}" srcOrd="1" destOrd="0" parTransId="{84FD71B6-A422-CA40-8A3B-B7370ECF3C8E}" sibTransId="{568B2F60-675A-1B48-8807-BEDF1EDA5B02}"/>
    <dgm:cxn modelId="{65802D49-38D7-C94A-A448-D0EDC416F346}" srcId="{36F5A202-31C0-FF41-82CB-0820ABA97C41}" destId="{6BEA2455-4ACE-8F41-80D1-6B439ECC5FC5}" srcOrd="0" destOrd="0" parTransId="{E95E4495-49FA-EA4A-ABE5-A21F946DC39B}" sibTransId="{B0BC966A-AC26-4243-9A61-C863F24E68F0}"/>
    <dgm:cxn modelId="{CBBE2179-9ED4-C24D-98A4-535A4936B9C9}" type="presOf" srcId="{6BEA2455-4ACE-8F41-80D1-6B439ECC5FC5}" destId="{07DFCCCC-CC50-6941-9CDD-686334529B1A}" srcOrd="0" destOrd="0" presId="urn:microsoft.com/office/officeart/2005/8/layout/radial1"/>
    <dgm:cxn modelId="{A22DA2AD-4D0E-F645-8230-0DADCD6568A1}" type="presOf" srcId="{84FD71B6-A422-CA40-8A3B-B7370ECF3C8E}" destId="{40AAABB5-5799-BF43-830D-C09E0A08FAAF}" srcOrd="0" destOrd="0" presId="urn:microsoft.com/office/officeart/2005/8/layout/radial1"/>
    <dgm:cxn modelId="{91F268B9-8106-084C-B292-8D28F213D771}" type="presOf" srcId="{15DC6E10-1216-D54F-8964-F425A1A9D651}" destId="{8F1A7653-63B8-BD44-8489-B46E8DBE507A}" srcOrd="0" destOrd="0" presId="urn:microsoft.com/office/officeart/2005/8/layout/radial1"/>
    <dgm:cxn modelId="{FC18FCD5-02E3-524E-8075-637390D960D8}" type="presOf" srcId="{36F5A202-31C0-FF41-82CB-0820ABA97C41}" destId="{F23EF866-6D60-C44F-A9E3-B50BF3DCCF8A}" srcOrd="0" destOrd="0" presId="urn:microsoft.com/office/officeart/2005/8/layout/radial1"/>
    <dgm:cxn modelId="{1FC7BAE4-605A-2644-9635-34156F756E06}" type="presOf" srcId="{709C4A17-FE9C-1145-909F-C82F73D906CB}" destId="{72769CEC-230A-664A-8191-A6CC6BBC5DE1}" srcOrd="0" destOrd="0" presId="urn:microsoft.com/office/officeart/2005/8/layout/radial1"/>
    <dgm:cxn modelId="{C1D2F1F0-AFE3-AE4E-9A74-99C65D633C9B}" type="presOf" srcId="{BCD52B00-4DEC-864F-841F-A93B980C43C9}" destId="{0BBB7961-D909-674B-8598-67B0AE2ECC2C}" srcOrd="0" destOrd="0" presId="urn:microsoft.com/office/officeart/2005/8/layout/radial1"/>
    <dgm:cxn modelId="{15E43F81-757E-E84D-B26D-314061C3AFE3}" type="presParOf" srcId="{F23EF866-6D60-C44F-A9E3-B50BF3DCCF8A}" destId="{07DFCCCC-CC50-6941-9CDD-686334529B1A}" srcOrd="0" destOrd="0" presId="urn:microsoft.com/office/officeart/2005/8/layout/radial1"/>
    <dgm:cxn modelId="{6BB599D7-5B1B-0042-8D45-EA137F3B28C1}" type="presParOf" srcId="{F23EF866-6D60-C44F-A9E3-B50BF3DCCF8A}" destId="{72769CEC-230A-664A-8191-A6CC6BBC5DE1}" srcOrd="1" destOrd="0" presId="urn:microsoft.com/office/officeart/2005/8/layout/radial1"/>
    <dgm:cxn modelId="{6FDB5D3E-B49A-4441-B01F-AF3B9FA14AF4}" type="presParOf" srcId="{72769CEC-230A-664A-8191-A6CC6BBC5DE1}" destId="{7C7AF17F-415E-4648-B430-F1B3DA0BF585}" srcOrd="0" destOrd="0" presId="urn:microsoft.com/office/officeart/2005/8/layout/radial1"/>
    <dgm:cxn modelId="{575F3B90-C64D-7747-9385-ABE98A0F00BA}" type="presParOf" srcId="{F23EF866-6D60-C44F-A9E3-B50BF3DCCF8A}" destId="{0BBB7961-D909-674B-8598-67B0AE2ECC2C}" srcOrd="2" destOrd="0" presId="urn:microsoft.com/office/officeart/2005/8/layout/radial1"/>
    <dgm:cxn modelId="{8CF1CEBA-3D02-944C-9B13-6B1AA70844F5}" type="presParOf" srcId="{F23EF866-6D60-C44F-A9E3-B50BF3DCCF8A}" destId="{40AAABB5-5799-BF43-830D-C09E0A08FAAF}" srcOrd="3" destOrd="0" presId="urn:microsoft.com/office/officeart/2005/8/layout/radial1"/>
    <dgm:cxn modelId="{259796D8-2EF7-9E40-87B5-A32BD24CA132}" type="presParOf" srcId="{40AAABB5-5799-BF43-830D-C09E0A08FAAF}" destId="{35A0A36D-2E4C-AC48-A106-8987B4CF2475}" srcOrd="0" destOrd="0" presId="urn:microsoft.com/office/officeart/2005/8/layout/radial1"/>
    <dgm:cxn modelId="{A72DED1A-D32F-A740-951B-4C748920D0A9}" type="presParOf" srcId="{F23EF866-6D60-C44F-A9E3-B50BF3DCCF8A}" destId="{8F1A7653-63B8-BD44-8489-B46E8DBE507A}" srcOrd="4"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62F872-940A-9C4C-BB69-66FEA4A596F4}" type="doc">
      <dgm:prSet loTypeId="urn:microsoft.com/office/officeart/2005/8/layout/hChevron3" loCatId="" qsTypeId="urn:microsoft.com/office/officeart/2005/8/quickstyle/simple4" qsCatId="simple" csTypeId="urn:microsoft.com/office/officeart/2005/8/colors/accent1_2" csCatId="accent1" phldr="1"/>
      <dgm:spPr/>
    </dgm:pt>
    <dgm:pt modelId="{4BC39768-E9F1-E84C-8A1D-71E167FA2E75}">
      <dgm:prSet phldrT="[Texto]"/>
      <dgm:spPr/>
      <dgm:t>
        <a:bodyPr/>
        <a:lstStyle/>
        <a:p>
          <a:r>
            <a:rPr lang="es-ES" dirty="0"/>
            <a:t>Impacto repetitivo</a:t>
          </a:r>
        </a:p>
      </dgm:t>
    </dgm:pt>
    <dgm:pt modelId="{338BD244-B207-9849-9C78-F36F3EADA13D}" type="parTrans" cxnId="{769C118C-EC52-0D4A-969E-AB4E9581AC8E}">
      <dgm:prSet/>
      <dgm:spPr/>
      <dgm:t>
        <a:bodyPr/>
        <a:lstStyle/>
        <a:p>
          <a:endParaRPr lang="es-ES"/>
        </a:p>
      </dgm:t>
    </dgm:pt>
    <dgm:pt modelId="{153623B6-ED9B-D14A-AF12-D9E01645CB38}" type="sibTrans" cxnId="{769C118C-EC52-0D4A-969E-AB4E9581AC8E}">
      <dgm:prSet/>
      <dgm:spPr/>
      <dgm:t>
        <a:bodyPr/>
        <a:lstStyle/>
        <a:p>
          <a:endParaRPr lang="es-ES"/>
        </a:p>
      </dgm:t>
    </dgm:pt>
    <dgm:pt modelId="{2238711A-70C4-3D43-A3A1-B2D014A84E0F}">
      <dgm:prSet phldrT="[Texto]"/>
      <dgm:spPr/>
      <dgm:t>
        <a:bodyPr/>
        <a:lstStyle/>
        <a:p>
          <a:r>
            <a:rPr lang="es-ES" dirty="0"/>
            <a:t>Deformación elástica</a:t>
          </a:r>
        </a:p>
      </dgm:t>
    </dgm:pt>
    <dgm:pt modelId="{387F2B9C-8E17-304D-8F48-8075B8A1108D}" type="parTrans" cxnId="{7D71CCAC-6C74-B742-8B5A-F76F2A8EA80B}">
      <dgm:prSet/>
      <dgm:spPr/>
      <dgm:t>
        <a:bodyPr/>
        <a:lstStyle/>
        <a:p>
          <a:endParaRPr lang="es-ES"/>
        </a:p>
      </dgm:t>
    </dgm:pt>
    <dgm:pt modelId="{69709303-5FAA-0B4C-816C-F389AAC41023}" type="sibTrans" cxnId="{7D71CCAC-6C74-B742-8B5A-F76F2A8EA80B}">
      <dgm:prSet/>
      <dgm:spPr/>
      <dgm:t>
        <a:bodyPr/>
        <a:lstStyle/>
        <a:p>
          <a:endParaRPr lang="es-ES"/>
        </a:p>
      </dgm:t>
    </dgm:pt>
    <dgm:pt modelId="{D1618A86-46E8-6241-94CB-9397A9989CD9}">
      <dgm:prSet phldrT="[Texto]"/>
      <dgm:spPr>
        <a:solidFill>
          <a:schemeClr val="accent2">
            <a:lumMod val="75000"/>
          </a:schemeClr>
        </a:solidFill>
      </dgm:spPr>
      <dgm:t>
        <a:bodyPr/>
        <a:lstStyle/>
        <a:p>
          <a:r>
            <a:rPr lang="es-ES" dirty="0" err="1"/>
            <a:t>Microfracturas</a:t>
          </a:r>
          <a:r>
            <a:rPr lang="es-ES" dirty="0"/>
            <a:t> </a:t>
          </a:r>
        </a:p>
      </dgm:t>
    </dgm:pt>
    <dgm:pt modelId="{3FC64FF3-E5E2-7442-9C20-EFAD6B256AD7}" type="parTrans" cxnId="{D973EEFD-B866-DA4D-A003-DD8E9FF0BC45}">
      <dgm:prSet/>
      <dgm:spPr/>
      <dgm:t>
        <a:bodyPr/>
        <a:lstStyle/>
        <a:p>
          <a:endParaRPr lang="es-ES"/>
        </a:p>
      </dgm:t>
    </dgm:pt>
    <dgm:pt modelId="{2608836C-835E-F149-929F-3302E1849258}" type="sibTrans" cxnId="{D973EEFD-B866-DA4D-A003-DD8E9FF0BC45}">
      <dgm:prSet/>
      <dgm:spPr/>
      <dgm:t>
        <a:bodyPr/>
        <a:lstStyle/>
        <a:p>
          <a:endParaRPr lang="es-ES"/>
        </a:p>
      </dgm:t>
    </dgm:pt>
    <dgm:pt modelId="{B8EF128A-3774-764F-BA70-A08EF3525282}">
      <dgm:prSet/>
      <dgm:spPr>
        <a:solidFill>
          <a:srgbClr val="953735"/>
        </a:solidFill>
      </dgm:spPr>
      <dgm:t>
        <a:bodyPr/>
        <a:lstStyle/>
        <a:p>
          <a:r>
            <a:rPr lang="es-ES" dirty="0"/>
            <a:t>Fallo estructural</a:t>
          </a:r>
        </a:p>
      </dgm:t>
    </dgm:pt>
    <dgm:pt modelId="{6C99EA66-3D1D-4F46-8CFD-C6605DC7105D}" type="parTrans" cxnId="{B9437F0C-6DF7-924F-BE32-3EB76CD0C8E3}">
      <dgm:prSet/>
      <dgm:spPr/>
      <dgm:t>
        <a:bodyPr/>
        <a:lstStyle/>
        <a:p>
          <a:endParaRPr lang="es-ES"/>
        </a:p>
      </dgm:t>
    </dgm:pt>
    <dgm:pt modelId="{7D0CC199-4B17-0740-960B-C2F5C5BA2261}" type="sibTrans" cxnId="{B9437F0C-6DF7-924F-BE32-3EB76CD0C8E3}">
      <dgm:prSet/>
      <dgm:spPr/>
      <dgm:t>
        <a:bodyPr/>
        <a:lstStyle/>
        <a:p>
          <a:endParaRPr lang="es-ES"/>
        </a:p>
      </dgm:t>
    </dgm:pt>
    <dgm:pt modelId="{FCA865CC-D0D7-C04B-98EB-01DC792A7313}" type="pres">
      <dgm:prSet presAssocID="{8162F872-940A-9C4C-BB69-66FEA4A596F4}" presName="Name0" presStyleCnt="0">
        <dgm:presLayoutVars>
          <dgm:dir/>
          <dgm:resizeHandles val="exact"/>
        </dgm:presLayoutVars>
      </dgm:prSet>
      <dgm:spPr/>
    </dgm:pt>
    <dgm:pt modelId="{87F34F27-981C-584F-B668-5F2DF70A3671}" type="pres">
      <dgm:prSet presAssocID="{4BC39768-E9F1-E84C-8A1D-71E167FA2E75}" presName="parTxOnly" presStyleLbl="node1" presStyleIdx="0" presStyleCnt="4">
        <dgm:presLayoutVars>
          <dgm:bulletEnabled val="1"/>
        </dgm:presLayoutVars>
      </dgm:prSet>
      <dgm:spPr/>
    </dgm:pt>
    <dgm:pt modelId="{31C93663-76E1-B248-B22D-3503C74F9A08}" type="pres">
      <dgm:prSet presAssocID="{153623B6-ED9B-D14A-AF12-D9E01645CB38}" presName="parSpace" presStyleCnt="0"/>
      <dgm:spPr/>
    </dgm:pt>
    <dgm:pt modelId="{B27E8BFC-302B-2D4E-8BE8-BC08F0331DD1}" type="pres">
      <dgm:prSet presAssocID="{2238711A-70C4-3D43-A3A1-B2D014A84E0F}" presName="parTxOnly" presStyleLbl="node1" presStyleIdx="1" presStyleCnt="4">
        <dgm:presLayoutVars>
          <dgm:bulletEnabled val="1"/>
        </dgm:presLayoutVars>
      </dgm:prSet>
      <dgm:spPr/>
    </dgm:pt>
    <dgm:pt modelId="{752A5ECA-BE2C-3D43-94DE-8CAD5643A007}" type="pres">
      <dgm:prSet presAssocID="{69709303-5FAA-0B4C-816C-F389AAC41023}" presName="parSpace" presStyleCnt="0"/>
      <dgm:spPr/>
    </dgm:pt>
    <dgm:pt modelId="{6BBEBA86-2876-0F41-9065-E2095F1A9D5F}" type="pres">
      <dgm:prSet presAssocID="{D1618A86-46E8-6241-94CB-9397A9989CD9}" presName="parTxOnly" presStyleLbl="node1" presStyleIdx="2" presStyleCnt="4">
        <dgm:presLayoutVars>
          <dgm:bulletEnabled val="1"/>
        </dgm:presLayoutVars>
      </dgm:prSet>
      <dgm:spPr/>
    </dgm:pt>
    <dgm:pt modelId="{A69317A0-E6E2-5D42-810D-D73AED8D551C}" type="pres">
      <dgm:prSet presAssocID="{2608836C-835E-F149-929F-3302E1849258}" presName="parSpace" presStyleCnt="0"/>
      <dgm:spPr/>
    </dgm:pt>
    <dgm:pt modelId="{1A82632E-8D76-B44C-8E75-1A90CC70DAB2}" type="pres">
      <dgm:prSet presAssocID="{B8EF128A-3774-764F-BA70-A08EF3525282}" presName="parTxOnly" presStyleLbl="node1" presStyleIdx="3" presStyleCnt="4">
        <dgm:presLayoutVars>
          <dgm:bulletEnabled val="1"/>
        </dgm:presLayoutVars>
      </dgm:prSet>
      <dgm:spPr/>
    </dgm:pt>
  </dgm:ptLst>
  <dgm:cxnLst>
    <dgm:cxn modelId="{B9437F0C-6DF7-924F-BE32-3EB76CD0C8E3}" srcId="{8162F872-940A-9C4C-BB69-66FEA4A596F4}" destId="{B8EF128A-3774-764F-BA70-A08EF3525282}" srcOrd="3" destOrd="0" parTransId="{6C99EA66-3D1D-4F46-8CFD-C6605DC7105D}" sibTransId="{7D0CC199-4B17-0740-960B-C2F5C5BA2261}"/>
    <dgm:cxn modelId="{6709E159-7D26-C34B-846D-5F9D978CE544}" type="presOf" srcId="{B8EF128A-3774-764F-BA70-A08EF3525282}" destId="{1A82632E-8D76-B44C-8E75-1A90CC70DAB2}" srcOrd="0" destOrd="0" presId="urn:microsoft.com/office/officeart/2005/8/layout/hChevron3"/>
    <dgm:cxn modelId="{769C118C-EC52-0D4A-969E-AB4E9581AC8E}" srcId="{8162F872-940A-9C4C-BB69-66FEA4A596F4}" destId="{4BC39768-E9F1-E84C-8A1D-71E167FA2E75}" srcOrd="0" destOrd="0" parTransId="{338BD244-B207-9849-9C78-F36F3EADA13D}" sibTransId="{153623B6-ED9B-D14A-AF12-D9E01645CB38}"/>
    <dgm:cxn modelId="{90CCE28E-B908-9E42-B6E6-EE89301D230E}" type="presOf" srcId="{8162F872-940A-9C4C-BB69-66FEA4A596F4}" destId="{FCA865CC-D0D7-C04B-98EB-01DC792A7313}" srcOrd="0" destOrd="0" presId="urn:microsoft.com/office/officeart/2005/8/layout/hChevron3"/>
    <dgm:cxn modelId="{4A8696A3-8BED-3D4C-9CB5-7C328AA7266C}" type="presOf" srcId="{2238711A-70C4-3D43-A3A1-B2D014A84E0F}" destId="{B27E8BFC-302B-2D4E-8BE8-BC08F0331DD1}" srcOrd="0" destOrd="0" presId="urn:microsoft.com/office/officeart/2005/8/layout/hChevron3"/>
    <dgm:cxn modelId="{7D71CCAC-6C74-B742-8B5A-F76F2A8EA80B}" srcId="{8162F872-940A-9C4C-BB69-66FEA4A596F4}" destId="{2238711A-70C4-3D43-A3A1-B2D014A84E0F}" srcOrd="1" destOrd="0" parTransId="{387F2B9C-8E17-304D-8F48-8075B8A1108D}" sibTransId="{69709303-5FAA-0B4C-816C-F389AAC41023}"/>
    <dgm:cxn modelId="{8F0CB3AF-077A-EE4A-8FE9-81BD6089BFA0}" type="presOf" srcId="{D1618A86-46E8-6241-94CB-9397A9989CD9}" destId="{6BBEBA86-2876-0F41-9065-E2095F1A9D5F}" srcOrd="0" destOrd="0" presId="urn:microsoft.com/office/officeart/2005/8/layout/hChevron3"/>
    <dgm:cxn modelId="{802D2BBC-061B-0140-83DF-33E2E61BCCDA}" type="presOf" srcId="{4BC39768-E9F1-E84C-8A1D-71E167FA2E75}" destId="{87F34F27-981C-584F-B668-5F2DF70A3671}" srcOrd="0" destOrd="0" presId="urn:microsoft.com/office/officeart/2005/8/layout/hChevron3"/>
    <dgm:cxn modelId="{D973EEFD-B866-DA4D-A003-DD8E9FF0BC45}" srcId="{8162F872-940A-9C4C-BB69-66FEA4A596F4}" destId="{D1618A86-46E8-6241-94CB-9397A9989CD9}" srcOrd="2" destOrd="0" parTransId="{3FC64FF3-E5E2-7442-9C20-EFAD6B256AD7}" sibTransId="{2608836C-835E-F149-929F-3302E1849258}"/>
    <dgm:cxn modelId="{D4E8D141-F844-1747-A63E-67ACF88465DA}" type="presParOf" srcId="{FCA865CC-D0D7-C04B-98EB-01DC792A7313}" destId="{87F34F27-981C-584F-B668-5F2DF70A3671}" srcOrd="0" destOrd="0" presId="urn:microsoft.com/office/officeart/2005/8/layout/hChevron3"/>
    <dgm:cxn modelId="{23549E80-1960-5446-8C0B-131D23FC4540}" type="presParOf" srcId="{FCA865CC-D0D7-C04B-98EB-01DC792A7313}" destId="{31C93663-76E1-B248-B22D-3503C74F9A08}" srcOrd="1" destOrd="0" presId="urn:microsoft.com/office/officeart/2005/8/layout/hChevron3"/>
    <dgm:cxn modelId="{6BA79DE7-9758-7947-A4DE-1EF164FB2527}" type="presParOf" srcId="{FCA865CC-D0D7-C04B-98EB-01DC792A7313}" destId="{B27E8BFC-302B-2D4E-8BE8-BC08F0331DD1}" srcOrd="2" destOrd="0" presId="urn:microsoft.com/office/officeart/2005/8/layout/hChevron3"/>
    <dgm:cxn modelId="{2C342694-3533-CC4B-ADEC-80844C99F7E7}" type="presParOf" srcId="{FCA865CC-D0D7-C04B-98EB-01DC792A7313}" destId="{752A5ECA-BE2C-3D43-94DE-8CAD5643A007}" srcOrd="3" destOrd="0" presId="urn:microsoft.com/office/officeart/2005/8/layout/hChevron3"/>
    <dgm:cxn modelId="{D8EE1A5D-DD63-6643-87A2-923512B282CF}" type="presParOf" srcId="{FCA865CC-D0D7-C04B-98EB-01DC792A7313}" destId="{6BBEBA86-2876-0F41-9065-E2095F1A9D5F}" srcOrd="4" destOrd="0" presId="urn:microsoft.com/office/officeart/2005/8/layout/hChevron3"/>
    <dgm:cxn modelId="{5C16609D-E195-714C-A396-FF9C5D474A20}" type="presParOf" srcId="{FCA865CC-D0D7-C04B-98EB-01DC792A7313}" destId="{A69317A0-E6E2-5D42-810D-D73AED8D551C}" srcOrd="5" destOrd="0" presId="urn:microsoft.com/office/officeart/2005/8/layout/hChevron3"/>
    <dgm:cxn modelId="{30B8F190-65A1-C241-96FA-CF0ED9CA7F2A}" type="presParOf" srcId="{FCA865CC-D0D7-C04B-98EB-01DC792A7313}" destId="{1A82632E-8D76-B44C-8E75-1A90CC70DAB2}"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C8CC5E-7586-A847-8A99-BA90649ACA9D}"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s-ES"/>
        </a:p>
      </dgm:t>
    </dgm:pt>
    <dgm:pt modelId="{4828C4CB-AFA0-BA43-82C4-CDD8305148AE}">
      <dgm:prSet phldrT="[Texto]"/>
      <dgm:spPr/>
      <dgm:t>
        <a:bodyPr/>
        <a:lstStyle/>
        <a:p>
          <a:r>
            <a:rPr lang="es-ES" dirty="0"/>
            <a:t>Intrínsecos</a:t>
          </a:r>
        </a:p>
      </dgm:t>
    </dgm:pt>
    <dgm:pt modelId="{D0046777-D892-0141-99C0-0821A72AC1D8}" type="parTrans" cxnId="{BBC03EE5-0ED1-4946-8E18-20F6ADCEAC73}">
      <dgm:prSet/>
      <dgm:spPr/>
      <dgm:t>
        <a:bodyPr/>
        <a:lstStyle/>
        <a:p>
          <a:endParaRPr lang="es-ES"/>
        </a:p>
      </dgm:t>
    </dgm:pt>
    <dgm:pt modelId="{AFF2F809-BB55-7145-955D-469E0DF7404B}" type="sibTrans" cxnId="{BBC03EE5-0ED1-4946-8E18-20F6ADCEAC73}">
      <dgm:prSet/>
      <dgm:spPr/>
      <dgm:t>
        <a:bodyPr/>
        <a:lstStyle/>
        <a:p>
          <a:endParaRPr lang="es-ES"/>
        </a:p>
      </dgm:t>
    </dgm:pt>
    <dgm:pt modelId="{9892EF5A-6281-E04A-8AF3-7428BBBCA8B5}">
      <dgm:prSet phldrT="[Texto]"/>
      <dgm:spPr/>
      <dgm:t>
        <a:bodyPr/>
        <a:lstStyle/>
        <a:p>
          <a:r>
            <a:rPr lang="es-ES" dirty="0"/>
            <a:t>Estado Metabólico</a:t>
          </a:r>
        </a:p>
      </dgm:t>
    </dgm:pt>
    <dgm:pt modelId="{1C0EA1D8-AF26-3347-B55E-0DEDFF44D1F9}" type="parTrans" cxnId="{ABC15356-CDE8-C746-A5C5-B991B3580836}">
      <dgm:prSet/>
      <dgm:spPr/>
      <dgm:t>
        <a:bodyPr/>
        <a:lstStyle/>
        <a:p>
          <a:endParaRPr lang="es-ES"/>
        </a:p>
      </dgm:t>
    </dgm:pt>
    <dgm:pt modelId="{BDF5DAEC-9580-C344-B09C-3C03EE83E686}" type="sibTrans" cxnId="{ABC15356-CDE8-C746-A5C5-B991B3580836}">
      <dgm:prSet/>
      <dgm:spPr/>
      <dgm:t>
        <a:bodyPr/>
        <a:lstStyle/>
        <a:p>
          <a:endParaRPr lang="es-ES"/>
        </a:p>
      </dgm:t>
    </dgm:pt>
    <dgm:pt modelId="{6620C535-13AB-1D47-BF37-5D5190228B55}">
      <dgm:prSet phldrT="[Texto]"/>
      <dgm:spPr/>
      <dgm:t>
        <a:bodyPr/>
        <a:lstStyle/>
        <a:p>
          <a:r>
            <a:rPr lang="es-ES" dirty="0"/>
            <a:t>Extrínsecos</a:t>
          </a:r>
        </a:p>
      </dgm:t>
    </dgm:pt>
    <dgm:pt modelId="{6D47A7F9-210B-8F4D-B37A-ECDBE162EB0D}" type="parTrans" cxnId="{23B66F04-D856-EA41-96CE-88698BFDFDFE}">
      <dgm:prSet/>
      <dgm:spPr/>
      <dgm:t>
        <a:bodyPr/>
        <a:lstStyle/>
        <a:p>
          <a:endParaRPr lang="es-ES"/>
        </a:p>
      </dgm:t>
    </dgm:pt>
    <dgm:pt modelId="{88E7CAD8-2DEF-B44E-8FF1-8EF536F0D24A}" type="sibTrans" cxnId="{23B66F04-D856-EA41-96CE-88698BFDFDFE}">
      <dgm:prSet/>
      <dgm:spPr/>
      <dgm:t>
        <a:bodyPr/>
        <a:lstStyle/>
        <a:p>
          <a:endParaRPr lang="es-ES"/>
        </a:p>
      </dgm:t>
    </dgm:pt>
    <dgm:pt modelId="{F7680061-1495-B54F-9D7C-B8C4C3297190}">
      <dgm:prSet phldrT="[Texto]"/>
      <dgm:spPr/>
      <dgm:t>
        <a:bodyPr/>
        <a:lstStyle/>
        <a:p>
          <a:r>
            <a:rPr lang="es-ES" dirty="0"/>
            <a:t>Actividad física / Sobrecarga / Entrenamiento</a:t>
          </a:r>
        </a:p>
      </dgm:t>
    </dgm:pt>
    <dgm:pt modelId="{DFAAE7B0-A46A-5C47-8466-11B10CEC489C}" type="parTrans" cxnId="{64298EA7-B3BC-E841-828A-5C81430118F7}">
      <dgm:prSet/>
      <dgm:spPr/>
      <dgm:t>
        <a:bodyPr/>
        <a:lstStyle/>
        <a:p>
          <a:endParaRPr lang="es-ES"/>
        </a:p>
      </dgm:t>
    </dgm:pt>
    <dgm:pt modelId="{263B1023-87E4-DD4E-8E29-7CF1B511AE3D}" type="sibTrans" cxnId="{64298EA7-B3BC-E841-828A-5C81430118F7}">
      <dgm:prSet/>
      <dgm:spPr/>
      <dgm:t>
        <a:bodyPr/>
        <a:lstStyle/>
        <a:p>
          <a:endParaRPr lang="es-ES"/>
        </a:p>
      </dgm:t>
    </dgm:pt>
    <dgm:pt modelId="{B51B9EC5-1A43-BE48-A511-72A85051C333}">
      <dgm:prSet phldrT="[Texto]"/>
      <dgm:spPr/>
      <dgm:t>
        <a:bodyPr/>
        <a:lstStyle/>
        <a:p>
          <a:r>
            <a:rPr lang="es-ES" dirty="0"/>
            <a:t>Alteraciones endocrinas (amenorrea </a:t>
          </a:r>
          <a:r>
            <a:rPr lang="mr-IN" dirty="0"/>
            <a:t>–</a:t>
          </a:r>
          <a:r>
            <a:rPr lang="es-ES" dirty="0"/>
            <a:t> menopausia)</a:t>
          </a:r>
        </a:p>
      </dgm:t>
    </dgm:pt>
    <dgm:pt modelId="{8206961D-DB16-BB4E-A147-A3404AA0D33E}" type="parTrans" cxnId="{C120B662-5004-AC49-84D3-BC762D5BFB9C}">
      <dgm:prSet/>
      <dgm:spPr/>
      <dgm:t>
        <a:bodyPr/>
        <a:lstStyle/>
        <a:p>
          <a:endParaRPr lang="es-ES"/>
        </a:p>
      </dgm:t>
    </dgm:pt>
    <dgm:pt modelId="{755AC889-6F02-AD4E-8EE9-836DE2D2B14F}" type="sibTrans" cxnId="{C120B662-5004-AC49-84D3-BC762D5BFB9C}">
      <dgm:prSet/>
      <dgm:spPr/>
      <dgm:t>
        <a:bodyPr/>
        <a:lstStyle/>
        <a:p>
          <a:endParaRPr lang="es-ES"/>
        </a:p>
      </dgm:t>
    </dgm:pt>
    <dgm:pt modelId="{13524400-C422-0D4B-A320-7C7145BD50F8}">
      <dgm:prSet phldrT="[Texto]"/>
      <dgm:spPr/>
      <dgm:t>
        <a:bodyPr/>
        <a:lstStyle/>
        <a:p>
          <a:r>
            <a:rPr lang="es-ES" dirty="0"/>
            <a:t>Desarrollo muscular</a:t>
          </a:r>
        </a:p>
      </dgm:t>
    </dgm:pt>
    <dgm:pt modelId="{EBF56E0E-AAA9-1848-9AC1-4DD4454E5559}" type="parTrans" cxnId="{9B826DD9-4B32-4C48-87FE-F1ECC7235DF3}">
      <dgm:prSet/>
      <dgm:spPr/>
      <dgm:t>
        <a:bodyPr/>
        <a:lstStyle/>
        <a:p>
          <a:endParaRPr lang="es-ES"/>
        </a:p>
      </dgm:t>
    </dgm:pt>
    <dgm:pt modelId="{FAAAD12E-7DFC-8440-9998-0C6E1C9238BC}" type="sibTrans" cxnId="{9B826DD9-4B32-4C48-87FE-F1ECC7235DF3}">
      <dgm:prSet/>
      <dgm:spPr/>
      <dgm:t>
        <a:bodyPr/>
        <a:lstStyle/>
        <a:p>
          <a:endParaRPr lang="es-ES"/>
        </a:p>
      </dgm:t>
    </dgm:pt>
    <dgm:pt modelId="{BEE225B2-72A7-0647-B1F6-7664E36D9447}">
      <dgm:prSet phldrT="[Texto]"/>
      <dgm:spPr/>
      <dgm:t>
        <a:bodyPr/>
        <a:lstStyle/>
        <a:p>
          <a:endParaRPr lang="es-ES" dirty="0"/>
        </a:p>
      </dgm:t>
    </dgm:pt>
    <dgm:pt modelId="{A90EA561-5FB7-0B46-B872-13C37F5D7068}" type="parTrans" cxnId="{69176CFF-ADCA-764B-A435-EA9127962B2B}">
      <dgm:prSet/>
      <dgm:spPr/>
      <dgm:t>
        <a:bodyPr/>
        <a:lstStyle/>
        <a:p>
          <a:endParaRPr lang="es-ES"/>
        </a:p>
      </dgm:t>
    </dgm:pt>
    <dgm:pt modelId="{AD11158E-5E5A-BE4F-A50B-61FA86326EF1}" type="sibTrans" cxnId="{69176CFF-ADCA-764B-A435-EA9127962B2B}">
      <dgm:prSet/>
      <dgm:spPr/>
      <dgm:t>
        <a:bodyPr/>
        <a:lstStyle/>
        <a:p>
          <a:endParaRPr lang="es-ES"/>
        </a:p>
      </dgm:t>
    </dgm:pt>
    <dgm:pt modelId="{5BE5E1DF-7D2C-234E-AE88-8DC71D2A2C39}">
      <dgm:prSet phldrT="[Texto]"/>
      <dgm:spPr/>
      <dgm:t>
        <a:bodyPr/>
        <a:lstStyle/>
        <a:p>
          <a:r>
            <a:rPr lang="es-ES" dirty="0"/>
            <a:t>Mal Alineamiento / Variantes anatómicas</a:t>
          </a:r>
        </a:p>
      </dgm:t>
    </dgm:pt>
    <dgm:pt modelId="{B84BA0E6-1474-7447-921B-EFC3B54B5496}" type="parTrans" cxnId="{653FEE10-2B97-C74E-A69E-76514F52F814}">
      <dgm:prSet/>
      <dgm:spPr/>
      <dgm:t>
        <a:bodyPr/>
        <a:lstStyle/>
        <a:p>
          <a:endParaRPr lang="es-ES"/>
        </a:p>
      </dgm:t>
    </dgm:pt>
    <dgm:pt modelId="{45A7C51A-5775-364F-AA17-1D4F7DFFC573}" type="sibTrans" cxnId="{653FEE10-2B97-C74E-A69E-76514F52F814}">
      <dgm:prSet/>
      <dgm:spPr/>
      <dgm:t>
        <a:bodyPr/>
        <a:lstStyle/>
        <a:p>
          <a:endParaRPr lang="es-ES"/>
        </a:p>
      </dgm:t>
    </dgm:pt>
    <dgm:pt modelId="{D362E225-D220-D843-A5DD-8BC5A3DD0C04}">
      <dgm:prSet phldrT="[Texto]"/>
      <dgm:spPr/>
      <dgm:t>
        <a:bodyPr/>
        <a:lstStyle/>
        <a:p>
          <a:r>
            <a:rPr lang="es-ES" dirty="0"/>
            <a:t>Artropatías inflamatorias</a:t>
          </a:r>
        </a:p>
      </dgm:t>
    </dgm:pt>
    <dgm:pt modelId="{8AB386F2-0A21-3046-9E5B-BDF585310CED}" type="parTrans" cxnId="{5B8CF763-A265-4A4B-B4E5-8492835A1E33}">
      <dgm:prSet/>
      <dgm:spPr/>
      <dgm:t>
        <a:bodyPr/>
        <a:lstStyle/>
        <a:p>
          <a:endParaRPr lang="es-ES"/>
        </a:p>
      </dgm:t>
    </dgm:pt>
    <dgm:pt modelId="{411B791D-9D50-E440-8AD2-8E7AD9616BC8}" type="sibTrans" cxnId="{5B8CF763-A265-4A4B-B4E5-8492835A1E33}">
      <dgm:prSet/>
      <dgm:spPr/>
      <dgm:t>
        <a:bodyPr/>
        <a:lstStyle/>
        <a:p>
          <a:endParaRPr lang="es-ES"/>
        </a:p>
      </dgm:t>
    </dgm:pt>
    <dgm:pt modelId="{494FB312-9429-6046-B36F-D733DEB2E5EE}">
      <dgm:prSet/>
      <dgm:spPr/>
      <dgm:t>
        <a:bodyPr/>
        <a:lstStyle/>
        <a:p>
          <a:r>
            <a:rPr lang="es-ES" dirty="0"/>
            <a:t>Medicamentos (corticoides), alcohol, tabaco</a:t>
          </a:r>
        </a:p>
      </dgm:t>
    </dgm:pt>
    <dgm:pt modelId="{7ABBC8D8-A0AE-134B-BB5D-1E6602E0E663}" type="parTrans" cxnId="{672F7AB7-4461-164F-B753-66892201D5C7}">
      <dgm:prSet/>
      <dgm:spPr/>
      <dgm:t>
        <a:bodyPr/>
        <a:lstStyle/>
        <a:p>
          <a:endParaRPr lang="es-ES"/>
        </a:p>
      </dgm:t>
    </dgm:pt>
    <dgm:pt modelId="{ADFCCA2F-8C6C-5241-B5D3-20D739E5637C}" type="sibTrans" cxnId="{672F7AB7-4461-164F-B753-66892201D5C7}">
      <dgm:prSet/>
      <dgm:spPr/>
      <dgm:t>
        <a:bodyPr/>
        <a:lstStyle/>
        <a:p>
          <a:endParaRPr lang="es-ES"/>
        </a:p>
      </dgm:t>
    </dgm:pt>
    <dgm:pt modelId="{4416F064-EEDC-F440-8860-29028891EC8B}">
      <dgm:prSet/>
      <dgm:spPr/>
      <dgm:t>
        <a:bodyPr/>
        <a:lstStyle/>
        <a:p>
          <a:r>
            <a:rPr lang="es-ES" dirty="0"/>
            <a:t>Estructura ósea  -Osteoporosis</a:t>
          </a:r>
        </a:p>
      </dgm:t>
    </dgm:pt>
    <dgm:pt modelId="{4F423652-FB6B-DD4C-A2C5-17CA813E79A3}" type="parTrans" cxnId="{325D1F90-E648-8142-8390-59F08952B60A}">
      <dgm:prSet/>
      <dgm:spPr/>
      <dgm:t>
        <a:bodyPr/>
        <a:lstStyle/>
        <a:p>
          <a:endParaRPr lang="es-ES"/>
        </a:p>
      </dgm:t>
    </dgm:pt>
    <dgm:pt modelId="{131F4683-66BC-1143-B8B9-A5D1306D4107}" type="sibTrans" cxnId="{325D1F90-E648-8142-8390-59F08952B60A}">
      <dgm:prSet/>
      <dgm:spPr/>
      <dgm:t>
        <a:bodyPr/>
        <a:lstStyle/>
        <a:p>
          <a:endParaRPr lang="es-ES"/>
        </a:p>
      </dgm:t>
    </dgm:pt>
    <dgm:pt modelId="{0A58D080-AB16-7749-99C9-4CCE5B593E7E}">
      <dgm:prSet/>
      <dgm:spPr/>
      <dgm:t>
        <a:bodyPr/>
        <a:lstStyle/>
        <a:p>
          <a:r>
            <a:rPr lang="es-ES" dirty="0"/>
            <a:t>Hábitos nutricionales </a:t>
          </a:r>
        </a:p>
      </dgm:t>
    </dgm:pt>
    <dgm:pt modelId="{4CE9AA70-F1E2-B34B-AB26-D7015F248D34}" type="parTrans" cxnId="{7940626B-0F1A-4146-94DA-EA617E04D796}">
      <dgm:prSet/>
      <dgm:spPr/>
      <dgm:t>
        <a:bodyPr/>
        <a:lstStyle/>
        <a:p>
          <a:endParaRPr lang="es-ES"/>
        </a:p>
      </dgm:t>
    </dgm:pt>
    <dgm:pt modelId="{D05FFCF5-E060-A043-B0D2-30E9F92D5C40}" type="sibTrans" cxnId="{7940626B-0F1A-4146-94DA-EA617E04D796}">
      <dgm:prSet/>
      <dgm:spPr/>
      <dgm:t>
        <a:bodyPr/>
        <a:lstStyle/>
        <a:p>
          <a:endParaRPr lang="es-ES"/>
        </a:p>
      </dgm:t>
    </dgm:pt>
    <dgm:pt modelId="{FF73C6CE-3636-0F4C-B276-9AC9217480C9}">
      <dgm:prSet/>
      <dgm:spPr/>
      <dgm:t>
        <a:bodyPr/>
        <a:lstStyle/>
        <a:p>
          <a:r>
            <a:rPr lang="es-ES" dirty="0"/>
            <a:t>Equipamiento (calzado </a:t>
          </a:r>
          <a:r>
            <a:rPr lang="mr-IN" dirty="0"/>
            <a:t>–</a:t>
          </a:r>
          <a:r>
            <a:rPr lang="es-ES" dirty="0"/>
            <a:t> superficies)</a:t>
          </a:r>
        </a:p>
      </dgm:t>
    </dgm:pt>
    <dgm:pt modelId="{9C00A0EE-BADD-C942-89A3-E1612DD750F7}" type="parTrans" cxnId="{97B13C8C-55AB-664C-9978-BB53B29E8205}">
      <dgm:prSet/>
      <dgm:spPr/>
      <dgm:t>
        <a:bodyPr/>
        <a:lstStyle/>
        <a:p>
          <a:endParaRPr lang="es-ES"/>
        </a:p>
      </dgm:t>
    </dgm:pt>
    <dgm:pt modelId="{E276CEAD-F081-3947-97E4-AFD022FA090D}" type="sibTrans" cxnId="{97B13C8C-55AB-664C-9978-BB53B29E8205}">
      <dgm:prSet/>
      <dgm:spPr/>
      <dgm:t>
        <a:bodyPr/>
        <a:lstStyle/>
        <a:p>
          <a:endParaRPr lang="es-ES"/>
        </a:p>
      </dgm:t>
    </dgm:pt>
    <dgm:pt modelId="{C5F2E249-3B07-7D48-AD36-5D1351287460}">
      <dgm:prSet/>
      <dgm:spPr/>
      <dgm:t>
        <a:bodyPr/>
        <a:lstStyle/>
        <a:p>
          <a:r>
            <a:rPr lang="es-ES" dirty="0"/>
            <a:t>Vascularización</a:t>
          </a:r>
        </a:p>
      </dgm:t>
    </dgm:pt>
    <dgm:pt modelId="{433C7FFD-6473-974F-8BE9-A3208B86BD27}" type="parTrans" cxnId="{DEED2B70-4B46-D84E-8E94-50E91D04529D}">
      <dgm:prSet/>
      <dgm:spPr/>
      <dgm:t>
        <a:bodyPr/>
        <a:lstStyle/>
        <a:p>
          <a:endParaRPr lang="es-ES"/>
        </a:p>
      </dgm:t>
    </dgm:pt>
    <dgm:pt modelId="{AA91F71F-3CA6-B94D-B228-E24E68F330DC}" type="sibTrans" cxnId="{DEED2B70-4B46-D84E-8E94-50E91D04529D}">
      <dgm:prSet/>
      <dgm:spPr/>
      <dgm:t>
        <a:bodyPr/>
        <a:lstStyle/>
        <a:p>
          <a:endParaRPr lang="es-ES"/>
        </a:p>
      </dgm:t>
    </dgm:pt>
    <dgm:pt modelId="{320FA19F-907D-5D47-B597-BB237FFA07C2}" type="pres">
      <dgm:prSet presAssocID="{7CC8CC5E-7586-A847-8A99-BA90649ACA9D}" presName="linear" presStyleCnt="0">
        <dgm:presLayoutVars>
          <dgm:animLvl val="lvl"/>
          <dgm:resizeHandles val="exact"/>
        </dgm:presLayoutVars>
      </dgm:prSet>
      <dgm:spPr/>
    </dgm:pt>
    <dgm:pt modelId="{70832294-5791-2646-89AD-FE1CAFE71361}" type="pres">
      <dgm:prSet presAssocID="{4828C4CB-AFA0-BA43-82C4-CDD8305148AE}" presName="parentText" presStyleLbl="node1" presStyleIdx="0" presStyleCnt="2">
        <dgm:presLayoutVars>
          <dgm:chMax val="0"/>
          <dgm:bulletEnabled val="1"/>
        </dgm:presLayoutVars>
      </dgm:prSet>
      <dgm:spPr/>
    </dgm:pt>
    <dgm:pt modelId="{A2E0B4BF-918D-2143-9826-16610BC243F0}" type="pres">
      <dgm:prSet presAssocID="{4828C4CB-AFA0-BA43-82C4-CDD8305148AE}" presName="childText" presStyleLbl="revTx" presStyleIdx="0" presStyleCnt="2">
        <dgm:presLayoutVars>
          <dgm:bulletEnabled val="1"/>
        </dgm:presLayoutVars>
      </dgm:prSet>
      <dgm:spPr/>
    </dgm:pt>
    <dgm:pt modelId="{D8D150E3-079D-C24B-88E5-27A374962490}" type="pres">
      <dgm:prSet presAssocID="{6620C535-13AB-1D47-BF37-5D5190228B55}" presName="parentText" presStyleLbl="node1" presStyleIdx="1" presStyleCnt="2">
        <dgm:presLayoutVars>
          <dgm:chMax val="0"/>
          <dgm:bulletEnabled val="1"/>
        </dgm:presLayoutVars>
      </dgm:prSet>
      <dgm:spPr/>
    </dgm:pt>
    <dgm:pt modelId="{AACE35F8-9F4E-4248-9D0F-51FCA8A4BF31}" type="pres">
      <dgm:prSet presAssocID="{6620C535-13AB-1D47-BF37-5D5190228B55}" presName="childText" presStyleLbl="revTx" presStyleIdx="1" presStyleCnt="2">
        <dgm:presLayoutVars>
          <dgm:bulletEnabled val="1"/>
        </dgm:presLayoutVars>
      </dgm:prSet>
      <dgm:spPr/>
    </dgm:pt>
  </dgm:ptLst>
  <dgm:cxnLst>
    <dgm:cxn modelId="{23B66F04-D856-EA41-96CE-88698BFDFDFE}" srcId="{7CC8CC5E-7586-A847-8A99-BA90649ACA9D}" destId="{6620C535-13AB-1D47-BF37-5D5190228B55}" srcOrd="1" destOrd="0" parTransId="{6D47A7F9-210B-8F4D-B37A-ECDBE162EB0D}" sibTransId="{88E7CAD8-2DEF-B44E-8FF1-8EF536F0D24A}"/>
    <dgm:cxn modelId="{F154F405-5E8E-D848-AC85-6E433CDA9382}" type="presOf" srcId="{13524400-C422-0D4B-A320-7C7145BD50F8}" destId="{A2E0B4BF-918D-2143-9826-16610BC243F0}" srcOrd="0" destOrd="2" presId="urn:microsoft.com/office/officeart/2005/8/layout/vList2"/>
    <dgm:cxn modelId="{653FEE10-2B97-C74E-A69E-76514F52F814}" srcId="{4828C4CB-AFA0-BA43-82C4-CDD8305148AE}" destId="{5BE5E1DF-7D2C-234E-AE88-8DC71D2A2C39}" srcOrd="3" destOrd="0" parTransId="{B84BA0E6-1474-7447-921B-EFC3B54B5496}" sibTransId="{45A7C51A-5775-364F-AA17-1D4F7DFFC573}"/>
    <dgm:cxn modelId="{AFAD411E-D44E-3849-9D86-671595574FBD}" type="presOf" srcId="{4416F064-EEDC-F440-8860-29028891EC8B}" destId="{A2E0B4BF-918D-2143-9826-16610BC243F0}" srcOrd="0" destOrd="6" presId="urn:microsoft.com/office/officeart/2005/8/layout/vList2"/>
    <dgm:cxn modelId="{FAACCF23-A1FB-924D-AB19-3BB90216E420}" type="presOf" srcId="{9892EF5A-6281-E04A-8AF3-7428BBBCA8B5}" destId="{A2E0B4BF-918D-2143-9826-16610BC243F0}" srcOrd="0" destOrd="0" presId="urn:microsoft.com/office/officeart/2005/8/layout/vList2"/>
    <dgm:cxn modelId="{E10CFF26-5318-3C48-B4CF-4CC5E886E745}" type="presOf" srcId="{C5F2E249-3B07-7D48-AD36-5D1351287460}" destId="{A2E0B4BF-918D-2143-9826-16610BC243F0}" srcOrd="0" destOrd="7" presId="urn:microsoft.com/office/officeart/2005/8/layout/vList2"/>
    <dgm:cxn modelId="{40F45435-2AEC-0F4A-B22C-764DFB3E4BBC}" type="presOf" srcId="{F7680061-1495-B54F-9D7C-B8C4C3297190}" destId="{AACE35F8-9F4E-4248-9D0F-51FCA8A4BF31}" srcOrd="0" destOrd="0" presId="urn:microsoft.com/office/officeart/2005/8/layout/vList2"/>
    <dgm:cxn modelId="{11939238-3821-8942-8E73-46B407F2AC6C}" type="presOf" srcId="{5BE5E1DF-7D2C-234E-AE88-8DC71D2A2C39}" destId="{A2E0B4BF-918D-2143-9826-16610BC243F0}" srcOrd="0" destOrd="3" presId="urn:microsoft.com/office/officeart/2005/8/layout/vList2"/>
    <dgm:cxn modelId="{D0A7CE44-53CB-E34E-BD25-9BD15CD3EA57}" type="presOf" srcId="{FF73C6CE-3636-0F4C-B276-9AC9217480C9}" destId="{AACE35F8-9F4E-4248-9D0F-51FCA8A4BF31}" srcOrd="0" destOrd="2" presId="urn:microsoft.com/office/officeart/2005/8/layout/vList2"/>
    <dgm:cxn modelId="{873D7D47-9E15-3440-A58A-52BF04045AFB}" type="presOf" srcId="{B51B9EC5-1A43-BE48-A511-72A85051C333}" destId="{A2E0B4BF-918D-2143-9826-16610BC243F0}" srcOrd="0" destOrd="1" presId="urn:microsoft.com/office/officeart/2005/8/layout/vList2"/>
    <dgm:cxn modelId="{1DE8DA54-E080-0745-AEA4-59356A2BAAAD}" type="presOf" srcId="{0A58D080-AB16-7749-99C9-4CCE5B593E7E}" destId="{AACE35F8-9F4E-4248-9D0F-51FCA8A4BF31}" srcOrd="0" destOrd="1" presId="urn:microsoft.com/office/officeart/2005/8/layout/vList2"/>
    <dgm:cxn modelId="{ABC15356-CDE8-C746-A5C5-B991B3580836}" srcId="{4828C4CB-AFA0-BA43-82C4-CDD8305148AE}" destId="{9892EF5A-6281-E04A-8AF3-7428BBBCA8B5}" srcOrd="0" destOrd="0" parTransId="{1C0EA1D8-AF26-3347-B55E-0DEDFF44D1F9}" sibTransId="{BDF5DAEC-9580-C344-B09C-3C03EE83E686}"/>
    <dgm:cxn modelId="{C120B662-5004-AC49-84D3-BC762D5BFB9C}" srcId="{4828C4CB-AFA0-BA43-82C4-CDD8305148AE}" destId="{B51B9EC5-1A43-BE48-A511-72A85051C333}" srcOrd="1" destOrd="0" parTransId="{8206961D-DB16-BB4E-A147-A3404AA0D33E}" sibTransId="{755AC889-6F02-AD4E-8EE9-836DE2D2B14F}"/>
    <dgm:cxn modelId="{5B8CF763-A265-4A4B-B4E5-8492835A1E33}" srcId="{4828C4CB-AFA0-BA43-82C4-CDD8305148AE}" destId="{D362E225-D220-D843-A5DD-8BC5A3DD0C04}" srcOrd="4" destOrd="0" parTransId="{8AB386F2-0A21-3046-9E5B-BDF585310CED}" sibTransId="{411B791D-9D50-E440-8AD2-8E7AD9616BC8}"/>
    <dgm:cxn modelId="{7940626B-0F1A-4146-94DA-EA617E04D796}" srcId="{6620C535-13AB-1D47-BF37-5D5190228B55}" destId="{0A58D080-AB16-7749-99C9-4CCE5B593E7E}" srcOrd="1" destOrd="0" parTransId="{4CE9AA70-F1E2-B34B-AB26-D7015F248D34}" sibTransId="{D05FFCF5-E060-A043-B0D2-30E9F92D5C40}"/>
    <dgm:cxn modelId="{50D86C6E-BAF9-A243-9BAC-9BD52AE598E7}" type="presOf" srcId="{6620C535-13AB-1D47-BF37-5D5190228B55}" destId="{D8D150E3-079D-C24B-88E5-27A374962490}" srcOrd="0" destOrd="0" presId="urn:microsoft.com/office/officeart/2005/8/layout/vList2"/>
    <dgm:cxn modelId="{DEED2B70-4B46-D84E-8E94-50E91D04529D}" srcId="{4828C4CB-AFA0-BA43-82C4-CDD8305148AE}" destId="{C5F2E249-3B07-7D48-AD36-5D1351287460}" srcOrd="7" destOrd="0" parTransId="{433C7FFD-6473-974F-8BE9-A3208B86BD27}" sibTransId="{AA91F71F-3CA6-B94D-B228-E24E68F330DC}"/>
    <dgm:cxn modelId="{97B13C8C-55AB-664C-9978-BB53B29E8205}" srcId="{6620C535-13AB-1D47-BF37-5D5190228B55}" destId="{FF73C6CE-3636-0F4C-B276-9AC9217480C9}" srcOrd="2" destOrd="0" parTransId="{9C00A0EE-BADD-C942-89A3-E1612DD750F7}" sibTransId="{E276CEAD-F081-3947-97E4-AFD022FA090D}"/>
    <dgm:cxn modelId="{325D1F90-E648-8142-8390-59F08952B60A}" srcId="{4828C4CB-AFA0-BA43-82C4-CDD8305148AE}" destId="{4416F064-EEDC-F440-8860-29028891EC8B}" srcOrd="6" destOrd="0" parTransId="{4F423652-FB6B-DD4C-A2C5-17CA813E79A3}" sibTransId="{131F4683-66BC-1143-B8B9-A5D1306D4107}"/>
    <dgm:cxn modelId="{DDDD669D-0006-4D41-ACE3-D5F5AB9646BB}" type="presOf" srcId="{4828C4CB-AFA0-BA43-82C4-CDD8305148AE}" destId="{70832294-5791-2646-89AD-FE1CAFE71361}" srcOrd="0" destOrd="0" presId="urn:microsoft.com/office/officeart/2005/8/layout/vList2"/>
    <dgm:cxn modelId="{64298EA7-B3BC-E841-828A-5C81430118F7}" srcId="{6620C535-13AB-1D47-BF37-5D5190228B55}" destId="{F7680061-1495-B54F-9D7C-B8C4C3297190}" srcOrd="0" destOrd="0" parTransId="{DFAAE7B0-A46A-5C47-8466-11B10CEC489C}" sibTransId="{263B1023-87E4-DD4E-8E29-7CF1B511AE3D}"/>
    <dgm:cxn modelId="{CE2721AC-BE8F-A042-8B90-0C5F35A081BC}" type="presOf" srcId="{7CC8CC5E-7586-A847-8A99-BA90649ACA9D}" destId="{320FA19F-907D-5D47-B597-BB237FFA07C2}" srcOrd="0" destOrd="0" presId="urn:microsoft.com/office/officeart/2005/8/layout/vList2"/>
    <dgm:cxn modelId="{E86715AE-E908-B346-AAA3-70AFD4C94398}" type="presOf" srcId="{BEE225B2-72A7-0647-B1F6-7664E36D9447}" destId="{A2E0B4BF-918D-2143-9826-16610BC243F0}" srcOrd="0" destOrd="8" presId="urn:microsoft.com/office/officeart/2005/8/layout/vList2"/>
    <dgm:cxn modelId="{1AC34EB7-EB8F-7A4B-9AD8-BE5E66F6D7DC}" type="presOf" srcId="{494FB312-9429-6046-B36F-D733DEB2E5EE}" destId="{A2E0B4BF-918D-2143-9826-16610BC243F0}" srcOrd="0" destOrd="5" presId="urn:microsoft.com/office/officeart/2005/8/layout/vList2"/>
    <dgm:cxn modelId="{672F7AB7-4461-164F-B753-66892201D5C7}" srcId="{4828C4CB-AFA0-BA43-82C4-CDD8305148AE}" destId="{494FB312-9429-6046-B36F-D733DEB2E5EE}" srcOrd="5" destOrd="0" parTransId="{7ABBC8D8-A0AE-134B-BB5D-1E6602E0E663}" sibTransId="{ADFCCA2F-8C6C-5241-B5D3-20D739E5637C}"/>
    <dgm:cxn modelId="{39E1B4B7-B4DA-6E48-8648-839C13A2104D}" type="presOf" srcId="{D362E225-D220-D843-A5DD-8BC5A3DD0C04}" destId="{A2E0B4BF-918D-2143-9826-16610BC243F0}" srcOrd="0" destOrd="4" presId="urn:microsoft.com/office/officeart/2005/8/layout/vList2"/>
    <dgm:cxn modelId="{9B826DD9-4B32-4C48-87FE-F1ECC7235DF3}" srcId="{4828C4CB-AFA0-BA43-82C4-CDD8305148AE}" destId="{13524400-C422-0D4B-A320-7C7145BD50F8}" srcOrd="2" destOrd="0" parTransId="{EBF56E0E-AAA9-1848-9AC1-4DD4454E5559}" sibTransId="{FAAAD12E-7DFC-8440-9998-0C6E1C9238BC}"/>
    <dgm:cxn modelId="{BBC03EE5-0ED1-4946-8E18-20F6ADCEAC73}" srcId="{7CC8CC5E-7586-A847-8A99-BA90649ACA9D}" destId="{4828C4CB-AFA0-BA43-82C4-CDD8305148AE}" srcOrd="0" destOrd="0" parTransId="{D0046777-D892-0141-99C0-0821A72AC1D8}" sibTransId="{AFF2F809-BB55-7145-955D-469E0DF7404B}"/>
    <dgm:cxn modelId="{69176CFF-ADCA-764B-A435-EA9127962B2B}" srcId="{4828C4CB-AFA0-BA43-82C4-CDD8305148AE}" destId="{BEE225B2-72A7-0647-B1F6-7664E36D9447}" srcOrd="8" destOrd="0" parTransId="{A90EA561-5FB7-0B46-B872-13C37F5D7068}" sibTransId="{AD11158E-5E5A-BE4F-A50B-61FA86326EF1}"/>
    <dgm:cxn modelId="{830C35D7-36F2-FA4E-837E-5864503C734B}" type="presParOf" srcId="{320FA19F-907D-5D47-B597-BB237FFA07C2}" destId="{70832294-5791-2646-89AD-FE1CAFE71361}" srcOrd="0" destOrd="0" presId="urn:microsoft.com/office/officeart/2005/8/layout/vList2"/>
    <dgm:cxn modelId="{D2FA5254-A4C8-1843-822C-BB16A8EB950B}" type="presParOf" srcId="{320FA19F-907D-5D47-B597-BB237FFA07C2}" destId="{A2E0B4BF-918D-2143-9826-16610BC243F0}" srcOrd="1" destOrd="0" presId="urn:microsoft.com/office/officeart/2005/8/layout/vList2"/>
    <dgm:cxn modelId="{651DF8C8-8F4F-9841-B322-DA800ED6DD47}" type="presParOf" srcId="{320FA19F-907D-5D47-B597-BB237FFA07C2}" destId="{D8D150E3-079D-C24B-88E5-27A374962490}" srcOrd="2" destOrd="0" presId="urn:microsoft.com/office/officeart/2005/8/layout/vList2"/>
    <dgm:cxn modelId="{5491961D-02D6-7447-8CB8-6D9C45120399}" type="presParOf" srcId="{320FA19F-907D-5D47-B597-BB237FFA07C2}" destId="{AACE35F8-9F4E-4248-9D0F-51FCA8A4BF31}"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BB9C2E-9C6B-4841-B39B-AB414761875C}"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s-ES"/>
        </a:p>
      </dgm:t>
    </dgm:pt>
    <dgm:pt modelId="{6130D55F-76F3-834B-9FD2-5F795FA03B61}">
      <dgm:prSet phldrT="[Texto]"/>
      <dgm:spPr/>
      <dgm:t>
        <a:bodyPr/>
        <a:lstStyle/>
        <a:p>
          <a:r>
            <a:rPr lang="es-ES" dirty="0"/>
            <a:t>Reacción a sobrecarga</a:t>
          </a:r>
        </a:p>
      </dgm:t>
    </dgm:pt>
    <dgm:pt modelId="{64DBC4A5-B52D-7142-836C-27AFDDE90CDA}" type="parTrans" cxnId="{6E67F377-C39D-974A-B805-2E4AF921A940}">
      <dgm:prSet/>
      <dgm:spPr/>
      <dgm:t>
        <a:bodyPr/>
        <a:lstStyle/>
        <a:p>
          <a:endParaRPr lang="es-ES"/>
        </a:p>
      </dgm:t>
    </dgm:pt>
    <dgm:pt modelId="{D7718926-C4A5-8B49-9FB3-E9E832D3A790}" type="sibTrans" cxnId="{6E67F377-C39D-974A-B805-2E4AF921A940}">
      <dgm:prSet/>
      <dgm:spPr/>
      <dgm:t>
        <a:bodyPr/>
        <a:lstStyle/>
        <a:p>
          <a:endParaRPr lang="es-ES"/>
        </a:p>
      </dgm:t>
    </dgm:pt>
    <dgm:pt modelId="{B5139442-41B8-6546-AD09-02E0221B8ADF}">
      <dgm:prSet phldrT="[Texto]"/>
      <dgm:spPr/>
      <dgm:t>
        <a:bodyPr/>
        <a:lstStyle/>
        <a:p>
          <a:r>
            <a:rPr lang="es-ES" dirty="0" err="1"/>
            <a:t>Sínt</a:t>
          </a:r>
          <a:r>
            <a:rPr lang="es-ES" dirty="0"/>
            <a:t>. Prodrómicos</a:t>
          </a:r>
        </a:p>
      </dgm:t>
    </dgm:pt>
    <dgm:pt modelId="{575EAB08-5C16-8F47-991E-116F89FAA719}" type="parTrans" cxnId="{B44D3BB3-074B-F844-893E-DCCFB78E4754}">
      <dgm:prSet/>
      <dgm:spPr/>
      <dgm:t>
        <a:bodyPr/>
        <a:lstStyle/>
        <a:p>
          <a:endParaRPr lang="es-ES"/>
        </a:p>
      </dgm:t>
    </dgm:pt>
    <dgm:pt modelId="{F99CF52E-AD37-D149-BEAE-4AE5F3EE05E3}" type="sibTrans" cxnId="{B44D3BB3-074B-F844-893E-DCCFB78E4754}">
      <dgm:prSet/>
      <dgm:spPr/>
      <dgm:t>
        <a:bodyPr/>
        <a:lstStyle/>
        <a:p>
          <a:endParaRPr lang="es-ES"/>
        </a:p>
      </dgm:t>
    </dgm:pt>
    <dgm:pt modelId="{00006E10-91FD-5B4B-AE70-DCC6921026E8}">
      <dgm:prSet phldrT="[Texto]"/>
      <dgm:spPr/>
      <dgm:t>
        <a:bodyPr/>
        <a:lstStyle/>
        <a:p>
          <a:r>
            <a:rPr lang="es-ES" dirty="0"/>
            <a:t>Resorción </a:t>
          </a:r>
          <a:r>
            <a:rPr lang="es-ES" dirty="0" err="1"/>
            <a:t>oesteoclástica</a:t>
          </a:r>
          <a:r>
            <a:rPr lang="es-ES" dirty="0"/>
            <a:t> y formación de callo</a:t>
          </a:r>
        </a:p>
      </dgm:t>
    </dgm:pt>
    <dgm:pt modelId="{6FBBD72C-D066-7248-ACE2-E8F0C2418B85}" type="parTrans" cxnId="{274DBF46-954F-6C4E-A043-04DCD759E68A}">
      <dgm:prSet/>
      <dgm:spPr/>
      <dgm:t>
        <a:bodyPr/>
        <a:lstStyle/>
        <a:p>
          <a:endParaRPr lang="es-ES"/>
        </a:p>
      </dgm:t>
    </dgm:pt>
    <dgm:pt modelId="{4BE0E9D7-432B-1642-AD73-638CE6AD3007}" type="sibTrans" cxnId="{274DBF46-954F-6C4E-A043-04DCD759E68A}">
      <dgm:prSet/>
      <dgm:spPr/>
      <dgm:t>
        <a:bodyPr/>
        <a:lstStyle/>
        <a:p>
          <a:endParaRPr lang="es-ES"/>
        </a:p>
      </dgm:t>
    </dgm:pt>
    <dgm:pt modelId="{10151E45-3391-0B48-931C-D65F36429824}">
      <dgm:prSet phldrT="[Texto]"/>
      <dgm:spPr/>
      <dgm:t>
        <a:bodyPr/>
        <a:lstStyle/>
        <a:p>
          <a:r>
            <a:rPr lang="es-ES" dirty="0"/>
            <a:t>Dolor localizado</a:t>
          </a:r>
        </a:p>
      </dgm:t>
    </dgm:pt>
    <dgm:pt modelId="{35F8AABD-F237-6B4A-BCE9-6F5BDBC28780}" type="parTrans" cxnId="{3EDA2688-241C-724B-9A4D-F4739CB93A29}">
      <dgm:prSet/>
      <dgm:spPr/>
      <dgm:t>
        <a:bodyPr/>
        <a:lstStyle/>
        <a:p>
          <a:endParaRPr lang="es-ES"/>
        </a:p>
      </dgm:t>
    </dgm:pt>
    <dgm:pt modelId="{8660FB85-B7DD-9749-BE24-9EFC7D602B78}" type="sibTrans" cxnId="{3EDA2688-241C-724B-9A4D-F4739CB93A29}">
      <dgm:prSet/>
      <dgm:spPr/>
      <dgm:t>
        <a:bodyPr/>
        <a:lstStyle/>
        <a:p>
          <a:endParaRPr lang="es-ES"/>
        </a:p>
      </dgm:t>
    </dgm:pt>
    <dgm:pt modelId="{5AB8AAB2-5171-364F-BB88-F748F9754038}">
      <dgm:prSet phldrT="[Texto]"/>
      <dgm:spPr/>
      <dgm:t>
        <a:bodyPr/>
        <a:lstStyle/>
        <a:p>
          <a:r>
            <a:rPr lang="es-ES" dirty="0"/>
            <a:t>Fractura </a:t>
          </a:r>
        </a:p>
      </dgm:t>
    </dgm:pt>
    <dgm:pt modelId="{3ED5CF45-CA85-324E-9FB3-762B8D81DCF6}" type="parTrans" cxnId="{A5A397CE-7C0A-FB40-A399-119F65A2BC73}">
      <dgm:prSet/>
      <dgm:spPr/>
      <dgm:t>
        <a:bodyPr/>
        <a:lstStyle/>
        <a:p>
          <a:endParaRPr lang="es-ES"/>
        </a:p>
      </dgm:t>
    </dgm:pt>
    <dgm:pt modelId="{35641701-ED4E-9A48-977D-F64761BE5648}" type="sibTrans" cxnId="{A5A397CE-7C0A-FB40-A399-119F65A2BC73}">
      <dgm:prSet/>
      <dgm:spPr/>
      <dgm:t>
        <a:bodyPr/>
        <a:lstStyle/>
        <a:p>
          <a:endParaRPr lang="es-ES"/>
        </a:p>
      </dgm:t>
    </dgm:pt>
    <dgm:pt modelId="{19117438-E6C3-454D-B659-2013A4300363}">
      <dgm:prSet phldrT="[Texto]"/>
      <dgm:spPr/>
      <dgm:t>
        <a:bodyPr/>
        <a:lstStyle/>
        <a:p>
          <a:r>
            <a:rPr lang="es-ES" dirty="0"/>
            <a:t>Dolor</a:t>
          </a:r>
        </a:p>
      </dgm:t>
    </dgm:pt>
    <dgm:pt modelId="{38E74F0D-E084-6142-9D0C-D1D0DAF1CB20}" type="parTrans" cxnId="{C1A8089A-E6B1-9C4A-BC49-11CF17954F2B}">
      <dgm:prSet/>
      <dgm:spPr/>
      <dgm:t>
        <a:bodyPr/>
        <a:lstStyle/>
        <a:p>
          <a:endParaRPr lang="es-ES"/>
        </a:p>
      </dgm:t>
    </dgm:pt>
    <dgm:pt modelId="{D2B41D8B-D2FB-7948-B952-862FDA6EBDD0}" type="sibTrans" cxnId="{C1A8089A-E6B1-9C4A-BC49-11CF17954F2B}">
      <dgm:prSet/>
      <dgm:spPr/>
      <dgm:t>
        <a:bodyPr/>
        <a:lstStyle/>
        <a:p>
          <a:endParaRPr lang="es-ES"/>
        </a:p>
      </dgm:t>
    </dgm:pt>
    <dgm:pt modelId="{4414D5E9-E28B-704D-B62B-022A37ECF510}">
      <dgm:prSet phldrT="[Texto]"/>
      <dgm:spPr/>
      <dgm:t>
        <a:bodyPr/>
        <a:lstStyle/>
        <a:p>
          <a:r>
            <a:rPr lang="es-ES" dirty="0"/>
            <a:t>Malestar inespecífico</a:t>
          </a:r>
        </a:p>
      </dgm:t>
    </dgm:pt>
    <dgm:pt modelId="{DE757638-331D-F546-8533-62708FCDC6C1}" type="parTrans" cxnId="{926279DC-F332-7A4F-88CE-2049D7C58DE1}">
      <dgm:prSet/>
      <dgm:spPr/>
      <dgm:t>
        <a:bodyPr/>
        <a:lstStyle/>
        <a:p>
          <a:endParaRPr lang="es-ES"/>
        </a:p>
      </dgm:t>
    </dgm:pt>
    <dgm:pt modelId="{3B341986-95D5-4947-9924-632809074383}" type="sibTrans" cxnId="{926279DC-F332-7A4F-88CE-2049D7C58DE1}">
      <dgm:prSet/>
      <dgm:spPr/>
      <dgm:t>
        <a:bodyPr/>
        <a:lstStyle/>
        <a:p>
          <a:endParaRPr lang="es-ES"/>
        </a:p>
      </dgm:t>
    </dgm:pt>
    <dgm:pt modelId="{166F27AA-6227-BD48-BA2C-FCE1EF0AAE7D}">
      <dgm:prSet phldrT="[Texto]"/>
      <dgm:spPr/>
      <dgm:t>
        <a:bodyPr/>
        <a:lstStyle/>
        <a:p>
          <a:r>
            <a:rPr lang="es-ES" dirty="0"/>
            <a:t>Percusión del hueso</a:t>
          </a:r>
        </a:p>
      </dgm:t>
    </dgm:pt>
    <dgm:pt modelId="{550F246D-3C68-6549-8836-2DA0A8F52A33}" type="parTrans" cxnId="{78709A17-3D0C-B842-AC8C-E04B22DAC38B}">
      <dgm:prSet/>
      <dgm:spPr/>
      <dgm:t>
        <a:bodyPr/>
        <a:lstStyle/>
        <a:p>
          <a:endParaRPr lang="es-ES"/>
        </a:p>
      </dgm:t>
    </dgm:pt>
    <dgm:pt modelId="{411291F2-56F4-3B42-B925-AA9C60989E36}" type="sibTrans" cxnId="{78709A17-3D0C-B842-AC8C-E04B22DAC38B}">
      <dgm:prSet/>
      <dgm:spPr/>
      <dgm:t>
        <a:bodyPr/>
        <a:lstStyle/>
        <a:p>
          <a:endParaRPr lang="es-ES"/>
        </a:p>
      </dgm:t>
    </dgm:pt>
    <dgm:pt modelId="{B9915727-4154-8842-B540-B6D08F35F8E8}">
      <dgm:prSet phldrT="[Texto]"/>
      <dgm:spPr/>
      <dgm:t>
        <a:bodyPr/>
        <a:lstStyle/>
        <a:p>
          <a:r>
            <a:rPr lang="es-ES" dirty="0"/>
            <a:t>5-14 </a:t>
          </a:r>
          <a:r>
            <a:rPr lang="es-ES" dirty="0" err="1"/>
            <a:t>dias</a:t>
          </a:r>
          <a:r>
            <a:rPr lang="es-ES" dirty="0"/>
            <a:t> </a:t>
          </a:r>
        </a:p>
      </dgm:t>
    </dgm:pt>
    <dgm:pt modelId="{3925F1EB-9536-1A4A-A1DB-592C257D448E}" type="parTrans" cxnId="{D75EEC7C-462C-4547-92EB-D789F8575CBA}">
      <dgm:prSet/>
      <dgm:spPr/>
      <dgm:t>
        <a:bodyPr/>
        <a:lstStyle/>
        <a:p>
          <a:endParaRPr lang="es-ES"/>
        </a:p>
      </dgm:t>
    </dgm:pt>
    <dgm:pt modelId="{6313B139-C20D-294D-8055-1C7D7A917300}" type="sibTrans" cxnId="{D75EEC7C-462C-4547-92EB-D789F8575CBA}">
      <dgm:prSet/>
      <dgm:spPr/>
      <dgm:t>
        <a:bodyPr/>
        <a:lstStyle/>
        <a:p>
          <a:endParaRPr lang="es-ES"/>
        </a:p>
      </dgm:t>
    </dgm:pt>
    <dgm:pt modelId="{C54C0722-3A05-D448-AA37-82471D000B76}">
      <dgm:prSet phldrT="[Texto]"/>
      <dgm:spPr/>
      <dgm:t>
        <a:bodyPr/>
        <a:lstStyle/>
        <a:p>
          <a:r>
            <a:rPr lang="es-ES" dirty="0"/>
            <a:t>Se suele ignorar</a:t>
          </a:r>
        </a:p>
      </dgm:t>
    </dgm:pt>
    <dgm:pt modelId="{35567B65-F6DB-B044-96A8-C0973A0EE4AF}" type="parTrans" cxnId="{51456F53-B8C8-A84B-AE1A-0C9278B62B57}">
      <dgm:prSet/>
      <dgm:spPr/>
      <dgm:t>
        <a:bodyPr/>
        <a:lstStyle/>
        <a:p>
          <a:endParaRPr lang="es-ES"/>
        </a:p>
      </dgm:t>
    </dgm:pt>
    <dgm:pt modelId="{845F361A-904B-F048-875A-BAF7B9D60267}" type="sibTrans" cxnId="{51456F53-B8C8-A84B-AE1A-0C9278B62B57}">
      <dgm:prSet/>
      <dgm:spPr/>
      <dgm:t>
        <a:bodyPr/>
        <a:lstStyle/>
        <a:p>
          <a:endParaRPr lang="es-ES"/>
        </a:p>
      </dgm:t>
    </dgm:pt>
    <dgm:pt modelId="{5268EF84-C49F-3644-BFCE-F9673D26CC41}">
      <dgm:prSet phldrT="[Texto]"/>
      <dgm:spPr/>
      <dgm:t>
        <a:bodyPr/>
        <a:lstStyle/>
        <a:p>
          <a:r>
            <a:rPr lang="es-ES" dirty="0"/>
            <a:t>Saltar en un pie</a:t>
          </a:r>
        </a:p>
      </dgm:t>
    </dgm:pt>
    <dgm:pt modelId="{ED1D8035-3E91-BC45-8837-D4B9B35BD839}" type="parTrans" cxnId="{0C52E90C-170F-4A4D-8EBD-457D14E91AB7}">
      <dgm:prSet/>
      <dgm:spPr/>
      <dgm:t>
        <a:bodyPr/>
        <a:lstStyle/>
        <a:p>
          <a:endParaRPr lang="es-ES"/>
        </a:p>
      </dgm:t>
    </dgm:pt>
    <dgm:pt modelId="{17763AB4-0900-5649-8DCB-3BFC835989BA}" type="sibTrans" cxnId="{0C52E90C-170F-4A4D-8EBD-457D14E91AB7}">
      <dgm:prSet/>
      <dgm:spPr/>
      <dgm:t>
        <a:bodyPr/>
        <a:lstStyle/>
        <a:p>
          <a:endParaRPr lang="es-ES"/>
        </a:p>
      </dgm:t>
    </dgm:pt>
    <dgm:pt modelId="{37EBF50D-BCC7-5C45-8E01-3D4ECE1C8B2C}">
      <dgm:prSet phldrT="[Texto]"/>
      <dgm:spPr/>
      <dgm:t>
        <a:bodyPr/>
        <a:lstStyle/>
        <a:p>
          <a:r>
            <a:rPr lang="es-ES" dirty="0"/>
            <a:t>Aumento de </a:t>
          </a:r>
          <a:r>
            <a:rPr lang="es-ES" dirty="0" err="1"/>
            <a:t>vol</a:t>
          </a:r>
          <a:r>
            <a:rPr lang="es-ES" dirty="0"/>
            <a:t> variable</a:t>
          </a:r>
        </a:p>
      </dgm:t>
    </dgm:pt>
    <dgm:pt modelId="{215D7A3F-4804-A24E-BF4A-1F50B5C49B12}" type="parTrans" cxnId="{3429BA89-0D8C-F64B-AF60-6BB9F86A1971}">
      <dgm:prSet/>
      <dgm:spPr/>
      <dgm:t>
        <a:bodyPr/>
        <a:lstStyle/>
        <a:p>
          <a:endParaRPr lang="es-ES"/>
        </a:p>
      </dgm:t>
    </dgm:pt>
    <dgm:pt modelId="{15B25365-0776-5F46-93B9-1D025991C607}" type="sibTrans" cxnId="{3429BA89-0D8C-F64B-AF60-6BB9F86A1971}">
      <dgm:prSet/>
      <dgm:spPr/>
      <dgm:t>
        <a:bodyPr/>
        <a:lstStyle/>
        <a:p>
          <a:endParaRPr lang="es-ES"/>
        </a:p>
      </dgm:t>
    </dgm:pt>
    <dgm:pt modelId="{6D26B402-901A-4E42-9B37-EE5BB31E3E87}">
      <dgm:prSet phldrT="[Texto]"/>
      <dgm:spPr/>
      <dgm:t>
        <a:bodyPr/>
        <a:lstStyle/>
        <a:p>
          <a:r>
            <a:rPr lang="es-ES" dirty="0"/>
            <a:t>Incapacidad funcional </a:t>
          </a:r>
        </a:p>
      </dgm:t>
    </dgm:pt>
    <dgm:pt modelId="{10E8E390-48C4-BD42-B3ED-3743C9426560}" type="parTrans" cxnId="{BC40E525-A577-7E4E-B949-4AF75F76A0C3}">
      <dgm:prSet/>
      <dgm:spPr/>
      <dgm:t>
        <a:bodyPr/>
        <a:lstStyle/>
        <a:p>
          <a:endParaRPr lang="es-ES"/>
        </a:p>
      </dgm:t>
    </dgm:pt>
    <dgm:pt modelId="{FDD30260-3E1E-5048-BA11-8053A654279E}" type="sibTrans" cxnId="{BC40E525-A577-7E4E-B949-4AF75F76A0C3}">
      <dgm:prSet/>
      <dgm:spPr/>
      <dgm:t>
        <a:bodyPr/>
        <a:lstStyle/>
        <a:p>
          <a:endParaRPr lang="es-ES"/>
        </a:p>
      </dgm:t>
    </dgm:pt>
    <dgm:pt modelId="{E3AEC1D7-7852-7047-A2C5-9151F2A7F532}">
      <dgm:prSet phldrT="[Texto]"/>
      <dgm:spPr/>
      <dgm:t>
        <a:bodyPr/>
        <a:lstStyle/>
        <a:p>
          <a:r>
            <a:rPr lang="es-ES" dirty="0"/>
            <a:t>Aumento de volumen</a:t>
          </a:r>
        </a:p>
      </dgm:t>
    </dgm:pt>
    <dgm:pt modelId="{30C76081-92F8-7F4A-A0B5-55AF55440684}" type="parTrans" cxnId="{0CE16656-0794-B64F-938F-B22BF9EDF842}">
      <dgm:prSet/>
      <dgm:spPr/>
      <dgm:t>
        <a:bodyPr/>
        <a:lstStyle/>
        <a:p>
          <a:endParaRPr lang="es-ES"/>
        </a:p>
      </dgm:t>
    </dgm:pt>
    <dgm:pt modelId="{B4DB13A3-EEEF-E44A-BDFB-61B71D7A8FDC}" type="sibTrans" cxnId="{0CE16656-0794-B64F-938F-B22BF9EDF842}">
      <dgm:prSet/>
      <dgm:spPr/>
      <dgm:t>
        <a:bodyPr/>
        <a:lstStyle/>
        <a:p>
          <a:endParaRPr lang="es-ES"/>
        </a:p>
      </dgm:t>
    </dgm:pt>
    <dgm:pt modelId="{00ECEBDA-283C-EC4A-B147-6C9651CFAC34}" type="pres">
      <dgm:prSet presAssocID="{32BB9C2E-9C6B-4841-B39B-AB414761875C}" presName="Name0" presStyleCnt="0">
        <dgm:presLayoutVars>
          <dgm:dir/>
          <dgm:animLvl val="lvl"/>
          <dgm:resizeHandles val="exact"/>
        </dgm:presLayoutVars>
      </dgm:prSet>
      <dgm:spPr/>
    </dgm:pt>
    <dgm:pt modelId="{CB7C17AA-8496-E749-9A4D-4FD41C79A685}" type="pres">
      <dgm:prSet presAssocID="{6130D55F-76F3-834B-9FD2-5F795FA03B61}" presName="composite" presStyleCnt="0"/>
      <dgm:spPr/>
    </dgm:pt>
    <dgm:pt modelId="{1B4AD09D-6925-3343-8088-F693AD4E0DC6}" type="pres">
      <dgm:prSet presAssocID="{6130D55F-76F3-834B-9FD2-5F795FA03B61}" presName="parTx" presStyleLbl="alignNode1" presStyleIdx="0" presStyleCnt="3">
        <dgm:presLayoutVars>
          <dgm:chMax val="0"/>
          <dgm:chPref val="0"/>
          <dgm:bulletEnabled val="1"/>
        </dgm:presLayoutVars>
      </dgm:prSet>
      <dgm:spPr/>
    </dgm:pt>
    <dgm:pt modelId="{99AA23FB-BB1F-8145-8BD5-DB587B76230D}" type="pres">
      <dgm:prSet presAssocID="{6130D55F-76F3-834B-9FD2-5F795FA03B61}" presName="desTx" presStyleLbl="alignAccFollowNode1" presStyleIdx="0" presStyleCnt="3">
        <dgm:presLayoutVars>
          <dgm:bulletEnabled val="1"/>
        </dgm:presLayoutVars>
      </dgm:prSet>
      <dgm:spPr/>
    </dgm:pt>
    <dgm:pt modelId="{01AD14AE-914F-904D-A6AB-441B7910C82A}" type="pres">
      <dgm:prSet presAssocID="{D7718926-C4A5-8B49-9FB3-E9E832D3A790}" presName="space" presStyleCnt="0"/>
      <dgm:spPr/>
    </dgm:pt>
    <dgm:pt modelId="{9882960E-F958-CE47-854E-C0358BE2EC83}" type="pres">
      <dgm:prSet presAssocID="{00006E10-91FD-5B4B-AE70-DCC6921026E8}" presName="composite" presStyleCnt="0"/>
      <dgm:spPr/>
    </dgm:pt>
    <dgm:pt modelId="{6B8A382A-521D-034C-9B61-E657BBB691C0}" type="pres">
      <dgm:prSet presAssocID="{00006E10-91FD-5B4B-AE70-DCC6921026E8}" presName="parTx" presStyleLbl="alignNode1" presStyleIdx="1" presStyleCnt="3">
        <dgm:presLayoutVars>
          <dgm:chMax val="0"/>
          <dgm:chPref val="0"/>
          <dgm:bulletEnabled val="1"/>
        </dgm:presLayoutVars>
      </dgm:prSet>
      <dgm:spPr/>
    </dgm:pt>
    <dgm:pt modelId="{C128DDEE-2FB0-9C40-82EE-CF7A7CA2D9D9}" type="pres">
      <dgm:prSet presAssocID="{00006E10-91FD-5B4B-AE70-DCC6921026E8}" presName="desTx" presStyleLbl="alignAccFollowNode1" presStyleIdx="1" presStyleCnt="3">
        <dgm:presLayoutVars>
          <dgm:bulletEnabled val="1"/>
        </dgm:presLayoutVars>
      </dgm:prSet>
      <dgm:spPr/>
    </dgm:pt>
    <dgm:pt modelId="{C2EE7BBD-526C-F646-A7E2-E27360829641}" type="pres">
      <dgm:prSet presAssocID="{4BE0E9D7-432B-1642-AD73-638CE6AD3007}" presName="space" presStyleCnt="0"/>
      <dgm:spPr/>
    </dgm:pt>
    <dgm:pt modelId="{BD8139F0-63B1-B04F-921E-F8C873043086}" type="pres">
      <dgm:prSet presAssocID="{5AB8AAB2-5171-364F-BB88-F748F9754038}" presName="composite" presStyleCnt="0"/>
      <dgm:spPr/>
    </dgm:pt>
    <dgm:pt modelId="{8B56D8CA-710B-8C4B-9BAC-A998CEABA03E}" type="pres">
      <dgm:prSet presAssocID="{5AB8AAB2-5171-364F-BB88-F748F9754038}" presName="parTx" presStyleLbl="alignNode1" presStyleIdx="2" presStyleCnt="3">
        <dgm:presLayoutVars>
          <dgm:chMax val="0"/>
          <dgm:chPref val="0"/>
          <dgm:bulletEnabled val="1"/>
        </dgm:presLayoutVars>
      </dgm:prSet>
      <dgm:spPr/>
    </dgm:pt>
    <dgm:pt modelId="{095305FC-0B33-AF45-A6DB-2942BAC58E77}" type="pres">
      <dgm:prSet presAssocID="{5AB8AAB2-5171-364F-BB88-F748F9754038}" presName="desTx" presStyleLbl="alignAccFollowNode1" presStyleIdx="2" presStyleCnt="3">
        <dgm:presLayoutVars>
          <dgm:bulletEnabled val="1"/>
        </dgm:presLayoutVars>
      </dgm:prSet>
      <dgm:spPr/>
    </dgm:pt>
  </dgm:ptLst>
  <dgm:cxnLst>
    <dgm:cxn modelId="{0C52E90C-170F-4A4D-8EBD-457D14E91AB7}" srcId="{00006E10-91FD-5B4B-AE70-DCC6921026E8}" destId="{5268EF84-C49F-3644-BFCE-F9673D26CC41}" srcOrd="3" destOrd="0" parTransId="{ED1D8035-3E91-BC45-8837-D4B9B35BD839}" sibTransId="{17763AB4-0900-5649-8DCB-3BFC835989BA}"/>
    <dgm:cxn modelId="{78709A17-3D0C-B842-AC8C-E04B22DAC38B}" srcId="{00006E10-91FD-5B4B-AE70-DCC6921026E8}" destId="{166F27AA-6227-BD48-BA2C-FCE1EF0AAE7D}" srcOrd="2" destOrd="0" parTransId="{550F246D-3C68-6549-8836-2DA0A8F52A33}" sibTransId="{411291F2-56F4-3B42-B925-AA9C60989E36}"/>
    <dgm:cxn modelId="{1ECA511B-E8A3-1A48-986C-B6156FEF9D8E}" type="presOf" srcId="{C54C0722-3A05-D448-AA37-82471D000B76}" destId="{99AA23FB-BB1F-8145-8BD5-DB587B76230D}" srcOrd="0" destOrd="2" presId="urn:microsoft.com/office/officeart/2005/8/layout/hList1"/>
    <dgm:cxn modelId="{E1E85925-C4B4-A840-A849-02FF714570E8}" type="presOf" srcId="{00006E10-91FD-5B4B-AE70-DCC6921026E8}" destId="{6B8A382A-521D-034C-9B61-E657BBB691C0}" srcOrd="0" destOrd="0" presId="urn:microsoft.com/office/officeart/2005/8/layout/hList1"/>
    <dgm:cxn modelId="{BC40E525-A577-7E4E-B949-4AF75F76A0C3}" srcId="{5AB8AAB2-5171-364F-BB88-F748F9754038}" destId="{6D26B402-901A-4E42-9B37-EE5BB31E3E87}" srcOrd="2" destOrd="0" parTransId="{10E8E390-48C4-BD42-B3ED-3743C9426560}" sibTransId="{FDD30260-3E1E-5048-BA11-8053A654279E}"/>
    <dgm:cxn modelId="{28BE3E2D-E08F-A247-B3A1-8D23ED600D06}" type="presOf" srcId="{19117438-E6C3-454D-B659-2013A4300363}" destId="{095305FC-0B33-AF45-A6DB-2942BAC58E77}" srcOrd="0" destOrd="0" presId="urn:microsoft.com/office/officeart/2005/8/layout/hList1"/>
    <dgm:cxn modelId="{274DBF46-954F-6C4E-A043-04DCD759E68A}" srcId="{32BB9C2E-9C6B-4841-B39B-AB414761875C}" destId="{00006E10-91FD-5B4B-AE70-DCC6921026E8}" srcOrd="1" destOrd="0" parTransId="{6FBBD72C-D066-7248-ACE2-E8F0C2418B85}" sibTransId="{4BE0E9D7-432B-1642-AD73-638CE6AD3007}"/>
    <dgm:cxn modelId="{F739764E-C28D-2148-BDFD-F8E350110576}" type="presOf" srcId="{4414D5E9-E28B-704D-B62B-022A37ECF510}" destId="{99AA23FB-BB1F-8145-8BD5-DB587B76230D}" srcOrd="0" destOrd="1" presId="urn:microsoft.com/office/officeart/2005/8/layout/hList1"/>
    <dgm:cxn modelId="{51456F53-B8C8-A84B-AE1A-0C9278B62B57}" srcId="{6130D55F-76F3-834B-9FD2-5F795FA03B61}" destId="{C54C0722-3A05-D448-AA37-82471D000B76}" srcOrd="2" destOrd="0" parTransId="{35567B65-F6DB-B044-96A8-C0973A0EE4AF}" sibTransId="{845F361A-904B-F048-875A-BAF7B9D60267}"/>
    <dgm:cxn modelId="{0CE16656-0794-B64F-938F-B22BF9EDF842}" srcId="{5AB8AAB2-5171-364F-BB88-F748F9754038}" destId="{E3AEC1D7-7852-7047-A2C5-9151F2A7F532}" srcOrd="1" destOrd="0" parTransId="{30C76081-92F8-7F4A-A0B5-55AF55440684}" sibTransId="{B4DB13A3-EEEF-E44A-BDFB-61B71D7A8FDC}"/>
    <dgm:cxn modelId="{4A7F7B5A-7062-D843-B4DB-46E21BB7CEEC}" type="presOf" srcId="{6130D55F-76F3-834B-9FD2-5F795FA03B61}" destId="{1B4AD09D-6925-3343-8088-F693AD4E0DC6}" srcOrd="0" destOrd="0" presId="urn:microsoft.com/office/officeart/2005/8/layout/hList1"/>
    <dgm:cxn modelId="{DF47CB6D-C4AC-1544-B676-5B44326F3DC5}" type="presOf" srcId="{5268EF84-C49F-3644-BFCE-F9673D26CC41}" destId="{C128DDEE-2FB0-9C40-82EE-CF7A7CA2D9D9}" srcOrd="0" destOrd="3" presId="urn:microsoft.com/office/officeart/2005/8/layout/hList1"/>
    <dgm:cxn modelId="{6E67F377-C39D-974A-B805-2E4AF921A940}" srcId="{32BB9C2E-9C6B-4841-B39B-AB414761875C}" destId="{6130D55F-76F3-834B-9FD2-5F795FA03B61}" srcOrd="0" destOrd="0" parTransId="{64DBC4A5-B52D-7142-836C-27AFDDE90CDA}" sibTransId="{D7718926-C4A5-8B49-9FB3-E9E832D3A790}"/>
    <dgm:cxn modelId="{D75EEC7C-462C-4547-92EB-D789F8575CBA}" srcId="{00006E10-91FD-5B4B-AE70-DCC6921026E8}" destId="{B9915727-4154-8842-B540-B6D08F35F8E8}" srcOrd="0" destOrd="0" parTransId="{3925F1EB-9536-1A4A-A1DB-592C257D448E}" sibTransId="{6313B139-C20D-294D-8055-1C7D7A917300}"/>
    <dgm:cxn modelId="{3EDA2688-241C-724B-9A4D-F4739CB93A29}" srcId="{00006E10-91FD-5B4B-AE70-DCC6921026E8}" destId="{10151E45-3391-0B48-931C-D65F36429824}" srcOrd="1" destOrd="0" parTransId="{35F8AABD-F237-6B4A-BCE9-6F5BDBC28780}" sibTransId="{8660FB85-B7DD-9749-BE24-9EFC7D602B78}"/>
    <dgm:cxn modelId="{3429BA89-0D8C-F64B-AF60-6BB9F86A1971}" srcId="{00006E10-91FD-5B4B-AE70-DCC6921026E8}" destId="{37EBF50D-BCC7-5C45-8E01-3D4ECE1C8B2C}" srcOrd="4" destOrd="0" parTransId="{215D7A3F-4804-A24E-BF4A-1F50B5C49B12}" sibTransId="{15B25365-0776-5F46-93B9-1D025991C607}"/>
    <dgm:cxn modelId="{AF46BC94-3C1B-3448-9D47-FBFD932E2D88}" type="presOf" srcId="{32BB9C2E-9C6B-4841-B39B-AB414761875C}" destId="{00ECEBDA-283C-EC4A-B147-6C9651CFAC34}" srcOrd="0" destOrd="0" presId="urn:microsoft.com/office/officeart/2005/8/layout/hList1"/>
    <dgm:cxn modelId="{5ED0CC98-9170-E542-AD6F-A07E03787767}" type="presOf" srcId="{37EBF50D-BCC7-5C45-8E01-3D4ECE1C8B2C}" destId="{C128DDEE-2FB0-9C40-82EE-CF7A7CA2D9D9}" srcOrd="0" destOrd="4" presId="urn:microsoft.com/office/officeart/2005/8/layout/hList1"/>
    <dgm:cxn modelId="{C1A8089A-E6B1-9C4A-BC49-11CF17954F2B}" srcId="{5AB8AAB2-5171-364F-BB88-F748F9754038}" destId="{19117438-E6C3-454D-B659-2013A4300363}" srcOrd="0" destOrd="0" parTransId="{38E74F0D-E084-6142-9D0C-D1D0DAF1CB20}" sibTransId="{D2B41D8B-D2FB-7948-B952-862FDA6EBDD0}"/>
    <dgm:cxn modelId="{6FEACBA3-7213-EA47-83A5-C01437ED2A5E}" type="presOf" srcId="{10151E45-3391-0B48-931C-D65F36429824}" destId="{C128DDEE-2FB0-9C40-82EE-CF7A7CA2D9D9}" srcOrd="0" destOrd="1" presId="urn:microsoft.com/office/officeart/2005/8/layout/hList1"/>
    <dgm:cxn modelId="{403F7DA6-02AF-234C-8AE1-5613F18A8144}" type="presOf" srcId="{B5139442-41B8-6546-AD09-02E0221B8ADF}" destId="{99AA23FB-BB1F-8145-8BD5-DB587B76230D}" srcOrd="0" destOrd="0" presId="urn:microsoft.com/office/officeart/2005/8/layout/hList1"/>
    <dgm:cxn modelId="{B44D3BB3-074B-F844-893E-DCCFB78E4754}" srcId="{6130D55F-76F3-834B-9FD2-5F795FA03B61}" destId="{B5139442-41B8-6546-AD09-02E0221B8ADF}" srcOrd="0" destOrd="0" parTransId="{575EAB08-5C16-8F47-991E-116F89FAA719}" sibTransId="{F99CF52E-AD37-D149-BEAE-4AE5F3EE05E3}"/>
    <dgm:cxn modelId="{480D6EB3-B301-B342-8BB3-7B4FA3D0B12C}" type="presOf" srcId="{E3AEC1D7-7852-7047-A2C5-9151F2A7F532}" destId="{095305FC-0B33-AF45-A6DB-2942BAC58E77}" srcOrd="0" destOrd="1" presId="urn:microsoft.com/office/officeart/2005/8/layout/hList1"/>
    <dgm:cxn modelId="{A5A397CE-7C0A-FB40-A399-119F65A2BC73}" srcId="{32BB9C2E-9C6B-4841-B39B-AB414761875C}" destId="{5AB8AAB2-5171-364F-BB88-F748F9754038}" srcOrd="2" destOrd="0" parTransId="{3ED5CF45-CA85-324E-9FB3-762B8D81DCF6}" sibTransId="{35641701-ED4E-9A48-977D-F64761BE5648}"/>
    <dgm:cxn modelId="{D0B200DA-8929-BC41-ABF5-E219D6F8C367}" type="presOf" srcId="{166F27AA-6227-BD48-BA2C-FCE1EF0AAE7D}" destId="{C128DDEE-2FB0-9C40-82EE-CF7A7CA2D9D9}" srcOrd="0" destOrd="2" presId="urn:microsoft.com/office/officeart/2005/8/layout/hList1"/>
    <dgm:cxn modelId="{926279DC-F332-7A4F-88CE-2049D7C58DE1}" srcId="{6130D55F-76F3-834B-9FD2-5F795FA03B61}" destId="{4414D5E9-E28B-704D-B62B-022A37ECF510}" srcOrd="1" destOrd="0" parTransId="{DE757638-331D-F546-8533-62708FCDC6C1}" sibTransId="{3B341986-95D5-4947-9924-632809074383}"/>
    <dgm:cxn modelId="{39B716EF-0A57-1B47-8AE3-9310F9420F22}" type="presOf" srcId="{5AB8AAB2-5171-364F-BB88-F748F9754038}" destId="{8B56D8CA-710B-8C4B-9BAC-A998CEABA03E}" srcOrd="0" destOrd="0" presId="urn:microsoft.com/office/officeart/2005/8/layout/hList1"/>
    <dgm:cxn modelId="{58EFC3F7-874E-3340-845F-7D02847163AD}" type="presOf" srcId="{6D26B402-901A-4E42-9B37-EE5BB31E3E87}" destId="{095305FC-0B33-AF45-A6DB-2942BAC58E77}" srcOrd="0" destOrd="2" presId="urn:microsoft.com/office/officeart/2005/8/layout/hList1"/>
    <dgm:cxn modelId="{0AD74FF8-A7B0-9F45-8A87-C0C8602E99FA}" type="presOf" srcId="{B9915727-4154-8842-B540-B6D08F35F8E8}" destId="{C128DDEE-2FB0-9C40-82EE-CF7A7CA2D9D9}" srcOrd="0" destOrd="0" presId="urn:microsoft.com/office/officeart/2005/8/layout/hList1"/>
    <dgm:cxn modelId="{C67C9EC4-6C2B-EE4F-8BC7-7149DF11F0C5}" type="presParOf" srcId="{00ECEBDA-283C-EC4A-B147-6C9651CFAC34}" destId="{CB7C17AA-8496-E749-9A4D-4FD41C79A685}" srcOrd="0" destOrd="0" presId="urn:microsoft.com/office/officeart/2005/8/layout/hList1"/>
    <dgm:cxn modelId="{82173E65-DB84-B94F-9BF5-3295D6678C62}" type="presParOf" srcId="{CB7C17AA-8496-E749-9A4D-4FD41C79A685}" destId="{1B4AD09D-6925-3343-8088-F693AD4E0DC6}" srcOrd="0" destOrd="0" presId="urn:microsoft.com/office/officeart/2005/8/layout/hList1"/>
    <dgm:cxn modelId="{8C7D0CCB-93AB-1A47-A322-5B3CE31BADB0}" type="presParOf" srcId="{CB7C17AA-8496-E749-9A4D-4FD41C79A685}" destId="{99AA23FB-BB1F-8145-8BD5-DB587B76230D}" srcOrd="1" destOrd="0" presId="urn:microsoft.com/office/officeart/2005/8/layout/hList1"/>
    <dgm:cxn modelId="{57B63189-4C22-314C-A307-A8CC1789CF31}" type="presParOf" srcId="{00ECEBDA-283C-EC4A-B147-6C9651CFAC34}" destId="{01AD14AE-914F-904D-A6AB-441B7910C82A}" srcOrd="1" destOrd="0" presId="urn:microsoft.com/office/officeart/2005/8/layout/hList1"/>
    <dgm:cxn modelId="{F4019E06-6A6E-994A-93D3-69A64FD5916F}" type="presParOf" srcId="{00ECEBDA-283C-EC4A-B147-6C9651CFAC34}" destId="{9882960E-F958-CE47-854E-C0358BE2EC83}" srcOrd="2" destOrd="0" presId="urn:microsoft.com/office/officeart/2005/8/layout/hList1"/>
    <dgm:cxn modelId="{86047F7D-3EA1-A24A-8C9D-251C6D2AC4AA}" type="presParOf" srcId="{9882960E-F958-CE47-854E-C0358BE2EC83}" destId="{6B8A382A-521D-034C-9B61-E657BBB691C0}" srcOrd="0" destOrd="0" presId="urn:microsoft.com/office/officeart/2005/8/layout/hList1"/>
    <dgm:cxn modelId="{7134A15A-1C82-E54B-9F47-ADD0940420D3}" type="presParOf" srcId="{9882960E-F958-CE47-854E-C0358BE2EC83}" destId="{C128DDEE-2FB0-9C40-82EE-CF7A7CA2D9D9}" srcOrd="1" destOrd="0" presId="urn:microsoft.com/office/officeart/2005/8/layout/hList1"/>
    <dgm:cxn modelId="{36CAF21B-EC3F-EB47-9D42-8FE4FD44A2B4}" type="presParOf" srcId="{00ECEBDA-283C-EC4A-B147-6C9651CFAC34}" destId="{C2EE7BBD-526C-F646-A7E2-E27360829641}" srcOrd="3" destOrd="0" presId="urn:microsoft.com/office/officeart/2005/8/layout/hList1"/>
    <dgm:cxn modelId="{D93A5D47-8718-F044-BA16-FED33EA02067}" type="presParOf" srcId="{00ECEBDA-283C-EC4A-B147-6C9651CFAC34}" destId="{BD8139F0-63B1-B04F-921E-F8C873043086}" srcOrd="4" destOrd="0" presId="urn:microsoft.com/office/officeart/2005/8/layout/hList1"/>
    <dgm:cxn modelId="{D250EAE4-510A-C34B-8440-A981B022FB75}" type="presParOf" srcId="{BD8139F0-63B1-B04F-921E-F8C873043086}" destId="{8B56D8CA-710B-8C4B-9BAC-A998CEABA03E}" srcOrd="0" destOrd="0" presId="urn:microsoft.com/office/officeart/2005/8/layout/hList1"/>
    <dgm:cxn modelId="{26F7E067-46E0-094D-9A24-48F5AA3A0ECE}" type="presParOf" srcId="{BD8139F0-63B1-B04F-921E-F8C873043086}" destId="{095305FC-0B33-AF45-A6DB-2942BAC58E7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09C84E-25A6-7F42-9A80-09A3870A8FA2}" type="doc">
      <dgm:prSet loTypeId="urn:microsoft.com/office/officeart/2005/8/layout/arrow3" loCatId="" qsTypeId="urn:microsoft.com/office/officeart/2005/8/quickstyle/3D1" qsCatId="3D" csTypeId="urn:microsoft.com/office/officeart/2005/8/colors/accent1_2" csCatId="accent1" phldr="1"/>
      <dgm:spPr/>
      <dgm:t>
        <a:bodyPr/>
        <a:lstStyle/>
        <a:p>
          <a:endParaRPr lang="es-ES"/>
        </a:p>
      </dgm:t>
    </dgm:pt>
    <dgm:pt modelId="{09F6B8EC-4DF9-F141-A176-85D66310923E}">
      <dgm:prSet phldrT="[Texto]"/>
      <dgm:spPr/>
      <dgm:t>
        <a:bodyPr/>
        <a:lstStyle/>
        <a:p>
          <a:r>
            <a:rPr lang="es-ES" dirty="0"/>
            <a:t>Conservador</a:t>
          </a:r>
        </a:p>
      </dgm:t>
    </dgm:pt>
    <dgm:pt modelId="{53D99060-0AC2-BC4B-866A-A1A66308A3C1}" type="parTrans" cxnId="{7A6C8B34-7349-3A48-B43F-93B9BF9D2964}">
      <dgm:prSet/>
      <dgm:spPr/>
      <dgm:t>
        <a:bodyPr/>
        <a:lstStyle/>
        <a:p>
          <a:endParaRPr lang="es-ES"/>
        </a:p>
      </dgm:t>
    </dgm:pt>
    <dgm:pt modelId="{211AF01D-B5C1-754B-9056-2ED3CFE66BF7}" type="sibTrans" cxnId="{7A6C8B34-7349-3A48-B43F-93B9BF9D2964}">
      <dgm:prSet/>
      <dgm:spPr/>
      <dgm:t>
        <a:bodyPr/>
        <a:lstStyle/>
        <a:p>
          <a:endParaRPr lang="es-ES"/>
        </a:p>
      </dgm:t>
    </dgm:pt>
    <dgm:pt modelId="{CD093BB7-BC9D-E144-865E-F19A0E586C12}">
      <dgm:prSet phldrT="[Texto]"/>
      <dgm:spPr/>
      <dgm:t>
        <a:bodyPr/>
        <a:lstStyle/>
        <a:p>
          <a:r>
            <a:rPr lang="es-ES" dirty="0"/>
            <a:t>Quirúrgico</a:t>
          </a:r>
        </a:p>
      </dgm:t>
    </dgm:pt>
    <dgm:pt modelId="{67EE7305-E2E1-C346-83D9-EA1160E672C0}" type="parTrans" cxnId="{25A44577-890A-EC43-A451-0EEB1DEAB983}">
      <dgm:prSet/>
      <dgm:spPr/>
      <dgm:t>
        <a:bodyPr/>
        <a:lstStyle/>
        <a:p>
          <a:endParaRPr lang="es-ES"/>
        </a:p>
      </dgm:t>
    </dgm:pt>
    <dgm:pt modelId="{948EEAA9-F065-0A4D-88E7-1C4756BCB12E}" type="sibTrans" cxnId="{25A44577-890A-EC43-A451-0EEB1DEAB983}">
      <dgm:prSet/>
      <dgm:spPr/>
      <dgm:t>
        <a:bodyPr/>
        <a:lstStyle/>
        <a:p>
          <a:endParaRPr lang="es-ES"/>
        </a:p>
      </dgm:t>
    </dgm:pt>
    <dgm:pt modelId="{5E25AEEE-4EA5-7A43-A90B-1B0D2DD69DB2}" type="pres">
      <dgm:prSet presAssocID="{BF09C84E-25A6-7F42-9A80-09A3870A8FA2}" presName="compositeShape" presStyleCnt="0">
        <dgm:presLayoutVars>
          <dgm:chMax val="2"/>
          <dgm:dir val="rev"/>
          <dgm:resizeHandles val="exact"/>
        </dgm:presLayoutVars>
      </dgm:prSet>
      <dgm:spPr/>
    </dgm:pt>
    <dgm:pt modelId="{FB13B247-DC2F-AA4E-9C88-EB858985C627}" type="pres">
      <dgm:prSet presAssocID="{BF09C84E-25A6-7F42-9A80-09A3870A8FA2}" presName="divider" presStyleLbl="fgShp" presStyleIdx="0" presStyleCnt="1"/>
      <dgm:spPr/>
    </dgm:pt>
    <dgm:pt modelId="{1D083E63-5F30-574A-B2B6-C8357F3277A1}" type="pres">
      <dgm:prSet presAssocID="{09F6B8EC-4DF9-F141-A176-85D66310923E}" presName="downArrow" presStyleLbl="node1" presStyleIdx="0" presStyleCnt="2"/>
      <dgm:spPr/>
    </dgm:pt>
    <dgm:pt modelId="{1C942522-1F81-3B4C-9FDD-C35EB41F8A0D}" type="pres">
      <dgm:prSet presAssocID="{09F6B8EC-4DF9-F141-A176-85D66310923E}" presName="downArrowText" presStyleLbl="revTx" presStyleIdx="0" presStyleCnt="2">
        <dgm:presLayoutVars>
          <dgm:bulletEnabled val="1"/>
        </dgm:presLayoutVars>
      </dgm:prSet>
      <dgm:spPr/>
    </dgm:pt>
    <dgm:pt modelId="{6D5180B0-8917-4843-B214-4D92D0763506}" type="pres">
      <dgm:prSet presAssocID="{CD093BB7-BC9D-E144-865E-F19A0E586C12}" presName="upArrow" presStyleLbl="node1" presStyleIdx="1" presStyleCnt="2"/>
      <dgm:spPr/>
    </dgm:pt>
    <dgm:pt modelId="{31C46D70-8EDE-0146-837C-E41B49628E3D}" type="pres">
      <dgm:prSet presAssocID="{CD093BB7-BC9D-E144-865E-F19A0E586C12}" presName="upArrowText" presStyleLbl="revTx" presStyleIdx="1" presStyleCnt="2">
        <dgm:presLayoutVars>
          <dgm:bulletEnabled val="1"/>
        </dgm:presLayoutVars>
      </dgm:prSet>
      <dgm:spPr/>
    </dgm:pt>
  </dgm:ptLst>
  <dgm:cxnLst>
    <dgm:cxn modelId="{AAC83513-4CAB-AC4C-AFF6-DE9FA0D918A9}" type="presOf" srcId="{09F6B8EC-4DF9-F141-A176-85D66310923E}" destId="{1C942522-1F81-3B4C-9FDD-C35EB41F8A0D}" srcOrd="0" destOrd="0" presId="urn:microsoft.com/office/officeart/2005/8/layout/arrow3"/>
    <dgm:cxn modelId="{7A6C8B34-7349-3A48-B43F-93B9BF9D2964}" srcId="{BF09C84E-25A6-7F42-9A80-09A3870A8FA2}" destId="{09F6B8EC-4DF9-F141-A176-85D66310923E}" srcOrd="0" destOrd="0" parTransId="{53D99060-0AC2-BC4B-866A-A1A66308A3C1}" sibTransId="{211AF01D-B5C1-754B-9056-2ED3CFE66BF7}"/>
    <dgm:cxn modelId="{25A44577-890A-EC43-A451-0EEB1DEAB983}" srcId="{BF09C84E-25A6-7F42-9A80-09A3870A8FA2}" destId="{CD093BB7-BC9D-E144-865E-F19A0E586C12}" srcOrd="1" destOrd="0" parTransId="{67EE7305-E2E1-C346-83D9-EA1160E672C0}" sibTransId="{948EEAA9-F065-0A4D-88E7-1C4756BCB12E}"/>
    <dgm:cxn modelId="{F0DD1D8D-1184-F647-AA0B-2156769479A3}" type="presOf" srcId="{CD093BB7-BC9D-E144-865E-F19A0E586C12}" destId="{31C46D70-8EDE-0146-837C-E41B49628E3D}" srcOrd="0" destOrd="0" presId="urn:microsoft.com/office/officeart/2005/8/layout/arrow3"/>
    <dgm:cxn modelId="{16650CDC-6F50-2848-80E4-B8E08C6710F1}" type="presOf" srcId="{BF09C84E-25A6-7F42-9A80-09A3870A8FA2}" destId="{5E25AEEE-4EA5-7A43-A90B-1B0D2DD69DB2}" srcOrd="0" destOrd="0" presId="urn:microsoft.com/office/officeart/2005/8/layout/arrow3"/>
    <dgm:cxn modelId="{5C627C5D-2E93-BD47-8498-57D4EDB1256B}" type="presParOf" srcId="{5E25AEEE-4EA5-7A43-A90B-1B0D2DD69DB2}" destId="{FB13B247-DC2F-AA4E-9C88-EB858985C627}" srcOrd="0" destOrd="0" presId="urn:microsoft.com/office/officeart/2005/8/layout/arrow3"/>
    <dgm:cxn modelId="{AACF7979-4CD7-9F46-9E89-BBAB57424BB1}" type="presParOf" srcId="{5E25AEEE-4EA5-7A43-A90B-1B0D2DD69DB2}" destId="{1D083E63-5F30-574A-B2B6-C8357F3277A1}" srcOrd="1" destOrd="0" presId="urn:microsoft.com/office/officeart/2005/8/layout/arrow3"/>
    <dgm:cxn modelId="{BCF533B7-E52C-864E-B4C9-F8335620BEFC}" type="presParOf" srcId="{5E25AEEE-4EA5-7A43-A90B-1B0D2DD69DB2}" destId="{1C942522-1F81-3B4C-9FDD-C35EB41F8A0D}" srcOrd="2" destOrd="0" presId="urn:microsoft.com/office/officeart/2005/8/layout/arrow3"/>
    <dgm:cxn modelId="{58EF0E79-5232-E84B-A241-83DEB0CD75F4}" type="presParOf" srcId="{5E25AEEE-4EA5-7A43-A90B-1B0D2DD69DB2}" destId="{6D5180B0-8917-4843-B214-4D92D0763506}" srcOrd="3" destOrd="0" presId="urn:microsoft.com/office/officeart/2005/8/layout/arrow3"/>
    <dgm:cxn modelId="{B09EF887-B451-454D-B10F-CE4AECA4DDC7}" type="presParOf" srcId="{5E25AEEE-4EA5-7A43-A90B-1B0D2DD69DB2}" destId="{31C46D70-8EDE-0146-837C-E41B49628E3D}"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31024B-F86C-5A47-9DC1-1ACA6018D53D}" type="doc">
      <dgm:prSet loTypeId="urn:microsoft.com/office/officeart/2005/8/layout/vList3" loCatId="" qsTypeId="urn:microsoft.com/office/officeart/2005/8/quickstyle/simple4" qsCatId="simple" csTypeId="urn:microsoft.com/office/officeart/2005/8/colors/accent1_2" csCatId="accent1" phldr="1"/>
      <dgm:spPr/>
    </dgm:pt>
    <dgm:pt modelId="{19B94D33-B4D0-EA4D-A0BA-09470700B362}">
      <dgm:prSet phldrT="[Texto]"/>
      <dgm:spPr/>
      <dgm:t>
        <a:bodyPr/>
        <a:lstStyle/>
        <a:p>
          <a:r>
            <a:rPr lang="es-ES" dirty="0"/>
            <a:t>Tibia</a:t>
          </a:r>
        </a:p>
      </dgm:t>
    </dgm:pt>
    <dgm:pt modelId="{07A2C791-85C7-1741-94D4-A67FD9F94699}" type="parTrans" cxnId="{E00254F8-DB98-3B49-BF94-044712555A08}">
      <dgm:prSet/>
      <dgm:spPr/>
      <dgm:t>
        <a:bodyPr/>
        <a:lstStyle/>
        <a:p>
          <a:endParaRPr lang="es-ES"/>
        </a:p>
      </dgm:t>
    </dgm:pt>
    <dgm:pt modelId="{532FDA9D-071A-C04E-B811-41740E636D43}" type="sibTrans" cxnId="{E00254F8-DB98-3B49-BF94-044712555A08}">
      <dgm:prSet/>
      <dgm:spPr/>
      <dgm:t>
        <a:bodyPr/>
        <a:lstStyle/>
        <a:p>
          <a:endParaRPr lang="es-ES"/>
        </a:p>
      </dgm:t>
    </dgm:pt>
    <dgm:pt modelId="{907CC09C-9934-AB46-B668-AD38FA6BBA83}">
      <dgm:prSet phldrT="[Texto]"/>
      <dgm:spPr/>
      <dgm:t>
        <a:bodyPr/>
        <a:lstStyle/>
        <a:p>
          <a:r>
            <a:rPr lang="es-ES" dirty="0"/>
            <a:t>Metatarsianos</a:t>
          </a:r>
        </a:p>
      </dgm:t>
    </dgm:pt>
    <dgm:pt modelId="{412104C1-D026-7748-B53D-4D0B6A841FD3}" type="parTrans" cxnId="{45D60222-824D-7C4F-BBC9-082D9E28079B}">
      <dgm:prSet/>
      <dgm:spPr/>
      <dgm:t>
        <a:bodyPr/>
        <a:lstStyle/>
        <a:p>
          <a:endParaRPr lang="es-ES"/>
        </a:p>
      </dgm:t>
    </dgm:pt>
    <dgm:pt modelId="{0E6A66B1-1216-FD40-9F5E-8FEC7F7767A7}" type="sibTrans" cxnId="{45D60222-824D-7C4F-BBC9-082D9E28079B}">
      <dgm:prSet/>
      <dgm:spPr/>
      <dgm:t>
        <a:bodyPr/>
        <a:lstStyle/>
        <a:p>
          <a:endParaRPr lang="es-ES"/>
        </a:p>
      </dgm:t>
    </dgm:pt>
    <dgm:pt modelId="{D5252A13-4601-614F-AFAF-628769DC1855}">
      <dgm:prSet phldrT="[Texto]"/>
      <dgm:spPr/>
      <dgm:t>
        <a:bodyPr/>
        <a:lstStyle/>
        <a:p>
          <a:r>
            <a:rPr lang="es-ES" dirty="0"/>
            <a:t>Navicular</a:t>
          </a:r>
        </a:p>
      </dgm:t>
    </dgm:pt>
    <dgm:pt modelId="{5C348A39-84BA-4F45-9BEC-AC6C17183406}" type="parTrans" cxnId="{66FF33D2-9E1E-A345-9871-273B1F092631}">
      <dgm:prSet/>
      <dgm:spPr/>
      <dgm:t>
        <a:bodyPr/>
        <a:lstStyle/>
        <a:p>
          <a:endParaRPr lang="es-ES"/>
        </a:p>
      </dgm:t>
    </dgm:pt>
    <dgm:pt modelId="{71FD1E1E-BFC7-7149-8974-0D7F6F28E291}" type="sibTrans" cxnId="{66FF33D2-9E1E-A345-9871-273B1F092631}">
      <dgm:prSet/>
      <dgm:spPr/>
      <dgm:t>
        <a:bodyPr/>
        <a:lstStyle/>
        <a:p>
          <a:endParaRPr lang="es-ES"/>
        </a:p>
      </dgm:t>
    </dgm:pt>
    <dgm:pt modelId="{A5617F7C-8483-B54E-ABF8-844E7CA9802C}" type="pres">
      <dgm:prSet presAssocID="{CC31024B-F86C-5A47-9DC1-1ACA6018D53D}" presName="linearFlow" presStyleCnt="0">
        <dgm:presLayoutVars>
          <dgm:dir/>
          <dgm:resizeHandles val="exact"/>
        </dgm:presLayoutVars>
      </dgm:prSet>
      <dgm:spPr/>
    </dgm:pt>
    <dgm:pt modelId="{0ACDE2D4-F54E-1C43-AE0D-F6583EF1B27F}" type="pres">
      <dgm:prSet presAssocID="{19B94D33-B4D0-EA4D-A0BA-09470700B362}" presName="composite" presStyleCnt="0"/>
      <dgm:spPr/>
    </dgm:pt>
    <dgm:pt modelId="{4C2F3212-B7E7-E94B-987D-058391535F92}" type="pres">
      <dgm:prSet presAssocID="{19B94D33-B4D0-EA4D-A0BA-09470700B36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dgm:spPr>
    </dgm:pt>
    <dgm:pt modelId="{134591F3-7BAF-9048-83EF-3715297675F1}" type="pres">
      <dgm:prSet presAssocID="{19B94D33-B4D0-EA4D-A0BA-09470700B362}" presName="txShp" presStyleLbl="node1" presStyleIdx="0" presStyleCnt="3">
        <dgm:presLayoutVars>
          <dgm:bulletEnabled val="1"/>
        </dgm:presLayoutVars>
      </dgm:prSet>
      <dgm:spPr/>
    </dgm:pt>
    <dgm:pt modelId="{CFE0634D-28C1-4F48-BED4-1F80510A3DE1}" type="pres">
      <dgm:prSet presAssocID="{532FDA9D-071A-C04E-B811-41740E636D43}" presName="spacing" presStyleCnt="0"/>
      <dgm:spPr/>
    </dgm:pt>
    <dgm:pt modelId="{F28C1B20-E8A9-2848-8AE0-2DD886E82A4E}" type="pres">
      <dgm:prSet presAssocID="{907CC09C-9934-AB46-B668-AD38FA6BBA83}" presName="composite" presStyleCnt="0"/>
      <dgm:spPr/>
    </dgm:pt>
    <dgm:pt modelId="{3AFD0544-8D84-4147-838B-61941F1FBD13}" type="pres">
      <dgm:prSet presAssocID="{907CC09C-9934-AB46-B668-AD38FA6BBA83}"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pt>
    <dgm:pt modelId="{6D5DEB59-76B1-1B45-9349-82567A4C44E2}" type="pres">
      <dgm:prSet presAssocID="{907CC09C-9934-AB46-B668-AD38FA6BBA83}" presName="txShp" presStyleLbl="node1" presStyleIdx="1" presStyleCnt="3">
        <dgm:presLayoutVars>
          <dgm:bulletEnabled val="1"/>
        </dgm:presLayoutVars>
      </dgm:prSet>
      <dgm:spPr/>
    </dgm:pt>
    <dgm:pt modelId="{B5BF57FF-F7A2-5843-A251-89CD3A12C4C7}" type="pres">
      <dgm:prSet presAssocID="{0E6A66B1-1216-FD40-9F5E-8FEC7F7767A7}" presName="spacing" presStyleCnt="0"/>
      <dgm:spPr/>
    </dgm:pt>
    <dgm:pt modelId="{BACC5D27-1DB7-8147-BCAC-0BED11BA84B1}" type="pres">
      <dgm:prSet presAssocID="{D5252A13-4601-614F-AFAF-628769DC1855}" presName="composite" presStyleCnt="0"/>
      <dgm:spPr/>
    </dgm:pt>
    <dgm:pt modelId="{F665E0B1-346B-204D-9720-1107B7940D10}" type="pres">
      <dgm:prSet presAssocID="{D5252A13-4601-614F-AFAF-628769DC1855}"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9000" r="-49000"/>
          </a:stretch>
        </a:blipFill>
      </dgm:spPr>
    </dgm:pt>
    <dgm:pt modelId="{F37700B7-C09F-0A45-898A-76F66C1717ED}" type="pres">
      <dgm:prSet presAssocID="{D5252A13-4601-614F-AFAF-628769DC1855}" presName="txShp" presStyleLbl="node1" presStyleIdx="2" presStyleCnt="3">
        <dgm:presLayoutVars>
          <dgm:bulletEnabled val="1"/>
        </dgm:presLayoutVars>
      </dgm:prSet>
      <dgm:spPr/>
    </dgm:pt>
  </dgm:ptLst>
  <dgm:cxnLst>
    <dgm:cxn modelId="{10DF8602-2AE7-134D-9885-539D917DC7DC}" type="presOf" srcId="{CC31024B-F86C-5A47-9DC1-1ACA6018D53D}" destId="{A5617F7C-8483-B54E-ABF8-844E7CA9802C}" srcOrd="0" destOrd="0" presId="urn:microsoft.com/office/officeart/2005/8/layout/vList3"/>
    <dgm:cxn modelId="{9E2A830B-58AD-9440-8E7C-042A13D44783}" type="presOf" srcId="{D5252A13-4601-614F-AFAF-628769DC1855}" destId="{F37700B7-C09F-0A45-898A-76F66C1717ED}" srcOrd="0" destOrd="0" presId="urn:microsoft.com/office/officeart/2005/8/layout/vList3"/>
    <dgm:cxn modelId="{45D60222-824D-7C4F-BBC9-082D9E28079B}" srcId="{CC31024B-F86C-5A47-9DC1-1ACA6018D53D}" destId="{907CC09C-9934-AB46-B668-AD38FA6BBA83}" srcOrd="1" destOrd="0" parTransId="{412104C1-D026-7748-B53D-4D0B6A841FD3}" sibTransId="{0E6A66B1-1216-FD40-9F5E-8FEC7F7767A7}"/>
    <dgm:cxn modelId="{D693CE74-853B-BE4A-961C-855E61C20B1A}" type="presOf" srcId="{19B94D33-B4D0-EA4D-A0BA-09470700B362}" destId="{134591F3-7BAF-9048-83EF-3715297675F1}" srcOrd="0" destOrd="0" presId="urn:microsoft.com/office/officeart/2005/8/layout/vList3"/>
    <dgm:cxn modelId="{CDEDB0A8-0642-6E4E-8E6B-6FE9FCF486A7}" type="presOf" srcId="{907CC09C-9934-AB46-B668-AD38FA6BBA83}" destId="{6D5DEB59-76B1-1B45-9349-82567A4C44E2}" srcOrd="0" destOrd="0" presId="urn:microsoft.com/office/officeart/2005/8/layout/vList3"/>
    <dgm:cxn modelId="{66FF33D2-9E1E-A345-9871-273B1F092631}" srcId="{CC31024B-F86C-5A47-9DC1-1ACA6018D53D}" destId="{D5252A13-4601-614F-AFAF-628769DC1855}" srcOrd="2" destOrd="0" parTransId="{5C348A39-84BA-4F45-9BEC-AC6C17183406}" sibTransId="{71FD1E1E-BFC7-7149-8974-0D7F6F28E291}"/>
    <dgm:cxn modelId="{E00254F8-DB98-3B49-BF94-044712555A08}" srcId="{CC31024B-F86C-5A47-9DC1-1ACA6018D53D}" destId="{19B94D33-B4D0-EA4D-A0BA-09470700B362}" srcOrd="0" destOrd="0" parTransId="{07A2C791-85C7-1741-94D4-A67FD9F94699}" sibTransId="{532FDA9D-071A-C04E-B811-41740E636D43}"/>
    <dgm:cxn modelId="{5BB0F63A-8DA4-8E49-92E9-96DA40C47FC0}" type="presParOf" srcId="{A5617F7C-8483-B54E-ABF8-844E7CA9802C}" destId="{0ACDE2D4-F54E-1C43-AE0D-F6583EF1B27F}" srcOrd="0" destOrd="0" presId="urn:microsoft.com/office/officeart/2005/8/layout/vList3"/>
    <dgm:cxn modelId="{DF8D06E0-14A1-0242-B80C-AFEFBA886C65}" type="presParOf" srcId="{0ACDE2D4-F54E-1C43-AE0D-F6583EF1B27F}" destId="{4C2F3212-B7E7-E94B-987D-058391535F92}" srcOrd="0" destOrd="0" presId="urn:microsoft.com/office/officeart/2005/8/layout/vList3"/>
    <dgm:cxn modelId="{C9EBAC72-5224-0843-A885-DF7304CC7745}" type="presParOf" srcId="{0ACDE2D4-F54E-1C43-AE0D-F6583EF1B27F}" destId="{134591F3-7BAF-9048-83EF-3715297675F1}" srcOrd="1" destOrd="0" presId="urn:microsoft.com/office/officeart/2005/8/layout/vList3"/>
    <dgm:cxn modelId="{415A0824-7C73-6742-9B18-42901E8E9922}" type="presParOf" srcId="{A5617F7C-8483-B54E-ABF8-844E7CA9802C}" destId="{CFE0634D-28C1-4F48-BED4-1F80510A3DE1}" srcOrd="1" destOrd="0" presId="urn:microsoft.com/office/officeart/2005/8/layout/vList3"/>
    <dgm:cxn modelId="{67F6643F-4841-654C-B583-1B1B8B4486A8}" type="presParOf" srcId="{A5617F7C-8483-B54E-ABF8-844E7CA9802C}" destId="{F28C1B20-E8A9-2848-8AE0-2DD886E82A4E}" srcOrd="2" destOrd="0" presId="urn:microsoft.com/office/officeart/2005/8/layout/vList3"/>
    <dgm:cxn modelId="{691020F7-2675-EE4B-B63C-69B2A80241D7}" type="presParOf" srcId="{F28C1B20-E8A9-2848-8AE0-2DD886E82A4E}" destId="{3AFD0544-8D84-4147-838B-61941F1FBD13}" srcOrd="0" destOrd="0" presId="urn:microsoft.com/office/officeart/2005/8/layout/vList3"/>
    <dgm:cxn modelId="{015E3299-5812-E142-9DB9-6FC04620BFE3}" type="presParOf" srcId="{F28C1B20-E8A9-2848-8AE0-2DD886E82A4E}" destId="{6D5DEB59-76B1-1B45-9349-82567A4C44E2}" srcOrd="1" destOrd="0" presId="urn:microsoft.com/office/officeart/2005/8/layout/vList3"/>
    <dgm:cxn modelId="{C62B46F1-6982-884D-A9B3-1BB53A770337}" type="presParOf" srcId="{A5617F7C-8483-B54E-ABF8-844E7CA9802C}" destId="{B5BF57FF-F7A2-5843-A251-89CD3A12C4C7}" srcOrd="3" destOrd="0" presId="urn:microsoft.com/office/officeart/2005/8/layout/vList3"/>
    <dgm:cxn modelId="{92181E35-04B6-EE4B-BB37-8460BCEB89A7}" type="presParOf" srcId="{A5617F7C-8483-B54E-ABF8-844E7CA9802C}" destId="{BACC5D27-1DB7-8147-BCAC-0BED11BA84B1}" srcOrd="4" destOrd="0" presId="urn:microsoft.com/office/officeart/2005/8/layout/vList3"/>
    <dgm:cxn modelId="{5EB0A56B-827F-894D-ACD3-78FD1AFB78A2}" type="presParOf" srcId="{BACC5D27-1DB7-8147-BCAC-0BED11BA84B1}" destId="{F665E0B1-346B-204D-9720-1107B7940D10}" srcOrd="0" destOrd="0" presId="urn:microsoft.com/office/officeart/2005/8/layout/vList3"/>
    <dgm:cxn modelId="{449F7152-F82F-E441-B009-12314C7B2A7A}" type="presParOf" srcId="{BACC5D27-1DB7-8147-BCAC-0BED11BA84B1}" destId="{F37700B7-C09F-0A45-898A-76F66C1717ED}"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15BB9A-A6E7-254A-A1E2-9CC97C14FFF2}" type="doc">
      <dgm:prSet loTypeId="urn:microsoft.com/office/officeart/2008/layout/BendingPictureCaption" loCatId="" qsTypeId="urn:microsoft.com/office/officeart/2005/8/quickstyle/3D4" qsCatId="3D" csTypeId="urn:microsoft.com/office/officeart/2005/8/colors/accent1_4" csCatId="accent1" phldr="1"/>
      <dgm:spPr/>
      <dgm:t>
        <a:bodyPr/>
        <a:lstStyle/>
        <a:p>
          <a:endParaRPr lang="es-ES"/>
        </a:p>
      </dgm:t>
    </dgm:pt>
    <dgm:pt modelId="{82AEFC38-6429-C545-9EE8-E5F0EED36BDF}">
      <dgm:prSet phldrT="[Texto]"/>
      <dgm:spPr/>
      <dgm:t>
        <a:bodyPr/>
        <a:lstStyle/>
        <a:p>
          <a:r>
            <a:rPr lang="es-ES" dirty="0"/>
            <a:t>Tipo I</a:t>
          </a:r>
        </a:p>
        <a:p>
          <a:r>
            <a:rPr lang="es-ES" dirty="0"/>
            <a:t>Corteza dorsal</a:t>
          </a:r>
        </a:p>
      </dgm:t>
    </dgm:pt>
    <dgm:pt modelId="{D8F52D10-44DA-4447-A762-5DF1C8348AD2}" type="parTrans" cxnId="{75915A9E-EF42-9846-9795-7876616EDD67}">
      <dgm:prSet/>
      <dgm:spPr/>
      <dgm:t>
        <a:bodyPr/>
        <a:lstStyle/>
        <a:p>
          <a:endParaRPr lang="es-ES"/>
        </a:p>
      </dgm:t>
    </dgm:pt>
    <dgm:pt modelId="{0F1AA583-827B-EF49-8C8D-51B04DF1546E}" type="sibTrans" cxnId="{75915A9E-EF42-9846-9795-7876616EDD67}">
      <dgm:prSet/>
      <dgm:spPr/>
      <dgm:t>
        <a:bodyPr/>
        <a:lstStyle/>
        <a:p>
          <a:endParaRPr lang="es-ES"/>
        </a:p>
      </dgm:t>
    </dgm:pt>
    <dgm:pt modelId="{4F7EF692-F658-6F4B-9670-84BBE8C95552}">
      <dgm:prSet phldrT="[Texto]"/>
      <dgm:spPr/>
      <dgm:t>
        <a:bodyPr/>
        <a:lstStyle/>
        <a:p>
          <a:r>
            <a:rPr lang="es-ES" dirty="0"/>
            <a:t>Tipo II</a:t>
          </a:r>
        </a:p>
        <a:p>
          <a:r>
            <a:rPr lang="es-ES" dirty="0"/>
            <a:t>Extensión al cuerpo</a:t>
          </a:r>
        </a:p>
      </dgm:t>
    </dgm:pt>
    <dgm:pt modelId="{E55257FB-8455-474F-AE57-3576E216965C}" type="parTrans" cxnId="{DD6D85E1-E593-3E47-95E2-548709C1FAAF}">
      <dgm:prSet/>
      <dgm:spPr/>
      <dgm:t>
        <a:bodyPr/>
        <a:lstStyle/>
        <a:p>
          <a:endParaRPr lang="es-ES"/>
        </a:p>
      </dgm:t>
    </dgm:pt>
    <dgm:pt modelId="{B3179AC7-5306-1D49-9CE8-9566A16C6146}" type="sibTrans" cxnId="{DD6D85E1-E593-3E47-95E2-548709C1FAAF}">
      <dgm:prSet/>
      <dgm:spPr/>
      <dgm:t>
        <a:bodyPr/>
        <a:lstStyle/>
        <a:p>
          <a:endParaRPr lang="es-ES"/>
        </a:p>
      </dgm:t>
    </dgm:pt>
    <dgm:pt modelId="{201CDC0E-1B5F-7F45-8493-7FA0A46C06AB}">
      <dgm:prSet/>
      <dgm:spPr/>
      <dgm:t>
        <a:bodyPr/>
        <a:lstStyle/>
        <a:p>
          <a:r>
            <a:rPr lang="es-ES" dirty="0"/>
            <a:t>Tipo III</a:t>
          </a:r>
        </a:p>
        <a:p>
          <a:r>
            <a:rPr lang="es-ES" dirty="0"/>
            <a:t>Extensión a la cortical plantar</a:t>
          </a:r>
        </a:p>
      </dgm:t>
    </dgm:pt>
    <dgm:pt modelId="{531E303D-55B8-C847-9445-5C4BDED4D101}" type="parTrans" cxnId="{D3B77330-61E1-0640-9B51-838C67D17326}">
      <dgm:prSet/>
      <dgm:spPr/>
      <dgm:t>
        <a:bodyPr/>
        <a:lstStyle/>
        <a:p>
          <a:endParaRPr lang="es-ES"/>
        </a:p>
      </dgm:t>
    </dgm:pt>
    <dgm:pt modelId="{428292C9-6C66-CF4B-80D8-F76978741AE3}" type="sibTrans" cxnId="{D3B77330-61E1-0640-9B51-838C67D17326}">
      <dgm:prSet/>
      <dgm:spPr/>
      <dgm:t>
        <a:bodyPr/>
        <a:lstStyle/>
        <a:p>
          <a:endParaRPr lang="es-ES"/>
        </a:p>
      </dgm:t>
    </dgm:pt>
    <dgm:pt modelId="{62EB91F6-CD24-664B-889B-6AFF53339147}" type="pres">
      <dgm:prSet presAssocID="{D815BB9A-A6E7-254A-A1E2-9CC97C14FFF2}" presName="diagram" presStyleCnt="0">
        <dgm:presLayoutVars>
          <dgm:dir/>
        </dgm:presLayoutVars>
      </dgm:prSet>
      <dgm:spPr/>
    </dgm:pt>
    <dgm:pt modelId="{66EB4A11-117F-F648-B2A5-03EFA68EDC83}" type="pres">
      <dgm:prSet presAssocID="{82AEFC38-6429-C545-9EE8-E5F0EED36BDF}" presName="composite" presStyleCnt="0"/>
      <dgm:spPr/>
    </dgm:pt>
    <dgm:pt modelId="{D80884AF-19B8-1942-BDF5-A05E135A9747}" type="pres">
      <dgm:prSet presAssocID="{82AEFC38-6429-C545-9EE8-E5F0EED36BDF}" presName="Image" presStyleLbl="bgShp"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2000" b="-72000"/>
          </a:stretch>
        </a:blipFill>
      </dgm:spPr>
    </dgm:pt>
    <dgm:pt modelId="{4801C20E-6EE8-2A42-8706-C9E5DE9CFFF4}" type="pres">
      <dgm:prSet presAssocID="{82AEFC38-6429-C545-9EE8-E5F0EED36BDF}" presName="Parent" presStyleLbl="node0" presStyleIdx="0" presStyleCnt="3" custLinFactNeighborX="-5885" custLinFactNeighborY="-4444">
        <dgm:presLayoutVars>
          <dgm:bulletEnabled val="1"/>
        </dgm:presLayoutVars>
      </dgm:prSet>
      <dgm:spPr/>
    </dgm:pt>
    <dgm:pt modelId="{617D6284-A0DE-8B4E-A333-706AE4D8834C}" type="pres">
      <dgm:prSet presAssocID="{0F1AA583-827B-EF49-8C8D-51B04DF1546E}" presName="sibTrans" presStyleCnt="0"/>
      <dgm:spPr/>
    </dgm:pt>
    <dgm:pt modelId="{6900105D-A494-7346-B005-1DEFC6C9F1C5}" type="pres">
      <dgm:prSet presAssocID="{4F7EF692-F658-6F4B-9670-84BBE8C95552}" presName="composite" presStyleCnt="0"/>
      <dgm:spPr/>
    </dgm:pt>
    <dgm:pt modelId="{AD130B48-475B-374C-ABC0-4F75A1ADFE40}" type="pres">
      <dgm:prSet presAssocID="{4F7EF692-F658-6F4B-9670-84BBE8C95552}" presName="Image" presStyleLbl="bgShp"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7AF77ECD-5A86-A842-9F70-1A6E7034B115}" type="pres">
      <dgm:prSet presAssocID="{4F7EF692-F658-6F4B-9670-84BBE8C95552}" presName="Parent" presStyleLbl="node0" presStyleIdx="1" presStyleCnt="3">
        <dgm:presLayoutVars>
          <dgm:bulletEnabled val="1"/>
        </dgm:presLayoutVars>
      </dgm:prSet>
      <dgm:spPr/>
    </dgm:pt>
    <dgm:pt modelId="{CC593C7C-509D-5D44-8F6A-78D53EFE032D}" type="pres">
      <dgm:prSet presAssocID="{B3179AC7-5306-1D49-9CE8-9566A16C6146}" presName="sibTrans" presStyleCnt="0"/>
      <dgm:spPr/>
    </dgm:pt>
    <dgm:pt modelId="{0BBBD42E-B2AA-954A-94F7-F5FED277D09B}" type="pres">
      <dgm:prSet presAssocID="{201CDC0E-1B5F-7F45-8493-7FA0A46C06AB}" presName="composite" presStyleCnt="0"/>
      <dgm:spPr/>
    </dgm:pt>
    <dgm:pt modelId="{64BCD069-53FD-3344-A193-0AFEC0EB8AC5}" type="pres">
      <dgm:prSet presAssocID="{201CDC0E-1B5F-7F45-8493-7FA0A46C06AB}" presName="Image" presStyleLbl="bgShp"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E2A89D9B-C914-7D48-8141-F9BFA4493D86}" type="pres">
      <dgm:prSet presAssocID="{201CDC0E-1B5F-7F45-8493-7FA0A46C06AB}" presName="Parent" presStyleLbl="node0" presStyleIdx="2" presStyleCnt="3">
        <dgm:presLayoutVars>
          <dgm:bulletEnabled val="1"/>
        </dgm:presLayoutVars>
      </dgm:prSet>
      <dgm:spPr/>
    </dgm:pt>
  </dgm:ptLst>
  <dgm:cxnLst>
    <dgm:cxn modelId="{D3B77330-61E1-0640-9B51-838C67D17326}" srcId="{D815BB9A-A6E7-254A-A1E2-9CC97C14FFF2}" destId="{201CDC0E-1B5F-7F45-8493-7FA0A46C06AB}" srcOrd="2" destOrd="0" parTransId="{531E303D-55B8-C847-9445-5C4BDED4D101}" sibTransId="{428292C9-6C66-CF4B-80D8-F76978741AE3}"/>
    <dgm:cxn modelId="{75915A9E-EF42-9846-9795-7876616EDD67}" srcId="{D815BB9A-A6E7-254A-A1E2-9CC97C14FFF2}" destId="{82AEFC38-6429-C545-9EE8-E5F0EED36BDF}" srcOrd="0" destOrd="0" parTransId="{D8F52D10-44DA-4447-A762-5DF1C8348AD2}" sibTransId="{0F1AA583-827B-EF49-8C8D-51B04DF1546E}"/>
    <dgm:cxn modelId="{35AC5EB1-EF18-F147-B970-7BA9AC8598C7}" type="presOf" srcId="{4F7EF692-F658-6F4B-9670-84BBE8C95552}" destId="{7AF77ECD-5A86-A842-9F70-1A6E7034B115}" srcOrd="0" destOrd="0" presId="urn:microsoft.com/office/officeart/2008/layout/BendingPictureCaption"/>
    <dgm:cxn modelId="{F1E3CDC6-249D-E846-BC7A-B0386966FE76}" type="presOf" srcId="{D815BB9A-A6E7-254A-A1E2-9CC97C14FFF2}" destId="{62EB91F6-CD24-664B-889B-6AFF53339147}" srcOrd="0" destOrd="0" presId="urn:microsoft.com/office/officeart/2008/layout/BendingPictureCaption"/>
    <dgm:cxn modelId="{DD6D85E1-E593-3E47-95E2-548709C1FAAF}" srcId="{D815BB9A-A6E7-254A-A1E2-9CC97C14FFF2}" destId="{4F7EF692-F658-6F4B-9670-84BBE8C95552}" srcOrd="1" destOrd="0" parTransId="{E55257FB-8455-474F-AE57-3576E216965C}" sibTransId="{B3179AC7-5306-1D49-9CE8-9566A16C6146}"/>
    <dgm:cxn modelId="{A34F9CE7-6FE5-5741-8C71-40E2A2286768}" type="presOf" srcId="{201CDC0E-1B5F-7F45-8493-7FA0A46C06AB}" destId="{E2A89D9B-C914-7D48-8141-F9BFA4493D86}" srcOrd="0" destOrd="0" presId="urn:microsoft.com/office/officeart/2008/layout/BendingPictureCaption"/>
    <dgm:cxn modelId="{1330FFE9-A84E-BD4F-9C96-AE7EA52B5652}" type="presOf" srcId="{82AEFC38-6429-C545-9EE8-E5F0EED36BDF}" destId="{4801C20E-6EE8-2A42-8706-C9E5DE9CFFF4}" srcOrd="0" destOrd="0" presId="urn:microsoft.com/office/officeart/2008/layout/BendingPictureCaption"/>
    <dgm:cxn modelId="{5D935D5D-FD6A-8243-9D50-F85730034159}" type="presParOf" srcId="{62EB91F6-CD24-664B-889B-6AFF53339147}" destId="{66EB4A11-117F-F648-B2A5-03EFA68EDC83}" srcOrd="0" destOrd="0" presId="urn:microsoft.com/office/officeart/2008/layout/BendingPictureCaption"/>
    <dgm:cxn modelId="{90DC2085-4FD0-164E-ACAC-50E33CC1F8D1}" type="presParOf" srcId="{66EB4A11-117F-F648-B2A5-03EFA68EDC83}" destId="{D80884AF-19B8-1942-BDF5-A05E135A9747}" srcOrd="0" destOrd="0" presId="urn:microsoft.com/office/officeart/2008/layout/BendingPictureCaption"/>
    <dgm:cxn modelId="{C9D15C09-E352-BD4A-B4FB-758A969BA18D}" type="presParOf" srcId="{66EB4A11-117F-F648-B2A5-03EFA68EDC83}" destId="{4801C20E-6EE8-2A42-8706-C9E5DE9CFFF4}" srcOrd="1" destOrd="0" presId="urn:microsoft.com/office/officeart/2008/layout/BendingPictureCaption"/>
    <dgm:cxn modelId="{8DF3BED2-4274-7D4E-8153-6486B9C0BCC4}" type="presParOf" srcId="{62EB91F6-CD24-664B-889B-6AFF53339147}" destId="{617D6284-A0DE-8B4E-A333-706AE4D8834C}" srcOrd="1" destOrd="0" presId="urn:microsoft.com/office/officeart/2008/layout/BendingPictureCaption"/>
    <dgm:cxn modelId="{E2A687BE-54D1-9F44-A671-AFA0C65DAEA8}" type="presParOf" srcId="{62EB91F6-CD24-664B-889B-6AFF53339147}" destId="{6900105D-A494-7346-B005-1DEFC6C9F1C5}" srcOrd="2" destOrd="0" presId="urn:microsoft.com/office/officeart/2008/layout/BendingPictureCaption"/>
    <dgm:cxn modelId="{D532928A-5712-F149-9266-B436915151EB}" type="presParOf" srcId="{6900105D-A494-7346-B005-1DEFC6C9F1C5}" destId="{AD130B48-475B-374C-ABC0-4F75A1ADFE40}" srcOrd="0" destOrd="0" presId="urn:microsoft.com/office/officeart/2008/layout/BendingPictureCaption"/>
    <dgm:cxn modelId="{A66F4734-7C7E-0347-BC10-FA58EE1B2597}" type="presParOf" srcId="{6900105D-A494-7346-B005-1DEFC6C9F1C5}" destId="{7AF77ECD-5A86-A842-9F70-1A6E7034B115}" srcOrd="1" destOrd="0" presId="urn:microsoft.com/office/officeart/2008/layout/BendingPictureCaption"/>
    <dgm:cxn modelId="{A0C9D3E0-6D4E-184F-A107-12D934B6A1C8}" type="presParOf" srcId="{62EB91F6-CD24-664B-889B-6AFF53339147}" destId="{CC593C7C-509D-5D44-8F6A-78D53EFE032D}" srcOrd="3" destOrd="0" presId="urn:microsoft.com/office/officeart/2008/layout/BendingPictureCaption"/>
    <dgm:cxn modelId="{5611EE13-7943-9244-919D-69253ECD39CA}" type="presParOf" srcId="{62EB91F6-CD24-664B-889B-6AFF53339147}" destId="{0BBBD42E-B2AA-954A-94F7-F5FED277D09B}" srcOrd="4" destOrd="0" presId="urn:microsoft.com/office/officeart/2008/layout/BendingPictureCaption"/>
    <dgm:cxn modelId="{D3E0CC8F-66FB-4A41-9018-3290FB91CBB0}" type="presParOf" srcId="{0BBBD42E-B2AA-954A-94F7-F5FED277D09B}" destId="{64BCD069-53FD-3344-A193-0AFEC0EB8AC5}" srcOrd="0" destOrd="0" presId="urn:microsoft.com/office/officeart/2008/layout/BendingPictureCaption"/>
    <dgm:cxn modelId="{F32A6F1F-7EEA-1B43-B681-5DE8C846D902}" type="presParOf" srcId="{0BBBD42E-B2AA-954A-94F7-F5FED277D09B}" destId="{E2A89D9B-C914-7D48-8141-F9BFA4493D86}" srcOrd="1" destOrd="0" presId="urn:microsoft.com/office/officeart/2008/layout/BendingPictureCapti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FCCCC-CC50-6941-9CDD-686334529B1A}">
      <dsp:nvSpPr>
        <dsp:cNvPr id="0" name=""/>
        <dsp:cNvSpPr/>
      </dsp:nvSpPr>
      <dsp:spPr>
        <a:xfrm>
          <a:off x="2316151" y="1348760"/>
          <a:ext cx="1342683" cy="1331221"/>
        </a:xfrm>
        <a:prstGeom prst="ellipse">
          <a:avLst/>
        </a:prstGeom>
        <a:solidFill>
          <a:schemeClr val="accent6"/>
        </a:solidFill>
        <a:ln>
          <a:noFill/>
        </a:ln>
        <a:effectLst/>
        <a:scene3d>
          <a:camera prst="perspectiveFront" fov="4200000"/>
          <a:lightRig rig="balanced" dir="tl">
            <a:rot lat="0" lon="0" rev="18600000"/>
          </a:lightRig>
        </a:scene3d>
        <a:sp3d prstMaterial="metal">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t>MICROFRACTURAS</a:t>
          </a:r>
        </a:p>
      </dsp:txBody>
      <dsp:txXfrm>
        <a:off x="2512782" y="1543713"/>
        <a:ext cx="949421" cy="941315"/>
      </dsp:txXfrm>
    </dsp:sp>
    <dsp:sp modelId="{72769CEC-230A-664A-8191-A6CC6BBC5DE1}">
      <dsp:nvSpPr>
        <dsp:cNvPr id="0" name=""/>
        <dsp:cNvSpPr/>
      </dsp:nvSpPr>
      <dsp:spPr>
        <a:xfrm rot="10886392">
          <a:off x="2026300" y="1977331"/>
          <a:ext cx="290111" cy="33050"/>
        </a:xfrm>
        <a:custGeom>
          <a:avLst/>
          <a:gdLst/>
          <a:ahLst/>
          <a:cxnLst/>
          <a:rect l="0" t="0" r="0" b="0"/>
          <a:pathLst>
            <a:path>
              <a:moveTo>
                <a:pt x="0" y="16525"/>
              </a:moveTo>
              <a:lnTo>
                <a:pt x="290111"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2164103" y="1986604"/>
        <a:ext cx="14505" cy="14505"/>
      </dsp:txXfrm>
    </dsp:sp>
    <dsp:sp modelId="{0BBB7961-D909-674B-8598-67B0AE2ECC2C}">
      <dsp:nvSpPr>
        <dsp:cNvPr id="0" name=""/>
        <dsp:cNvSpPr/>
      </dsp:nvSpPr>
      <dsp:spPr>
        <a:xfrm>
          <a:off x="723886" y="1343694"/>
          <a:ext cx="1302679" cy="1260302"/>
        </a:xfrm>
        <a:prstGeom prst="ellipse">
          <a:avLst/>
        </a:prstGeom>
        <a:solidFill>
          <a:schemeClr val="accent1">
            <a:hueOff val="0"/>
            <a:satOff val="0"/>
            <a:lumOff val="0"/>
            <a:alphaOff val="0"/>
          </a:schemeClr>
        </a:solidFill>
        <a:ln>
          <a:noFill/>
        </a:ln>
        <a:effectLst/>
        <a:scene3d>
          <a:camera prst="perspectiveFront" fov="4200000"/>
          <a:lightRig rig="balanced" dir="tl">
            <a:rot lat="0" lon="0" rev="18600000"/>
          </a:lightRig>
        </a:scene3d>
        <a:sp3d prstMaterial="metal">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dirty="0"/>
            <a:t>CARGA REPETITIVA</a:t>
          </a:r>
        </a:p>
      </dsp:txBody>
      <dsp:txXfrm>
        <a:off x="914659" y="1528261"/>
        <a:ext cx="921133" cy="891168"/>
      </dsp:txXfrm>
    </dsp:sp>
    <dsp:sp modelId="{40AAABB5-5799-BF43-830D-C09E0A08FAAF}">
      <dsp:nvSpPr>
        <dsp:cNvPr id="0" name=""/>
        <dsp:cNvSpPr/>
      </dsp:nvSpPr>
      <dsp:spPr>
        <a:xfrm rot="21512120">
          <a:off x="3658576" y="1978001"/>
          <a:ext cx="210034" cy="33050"/>
        </a:xfrm>
        <a:custGeom>
          <a:avLst/>
          <a:gdLst/>
          <a:ahLst/>
          <a:cxnLst/>
          <a:rect l="0" t="0" r="0" b="0"/>
          <a:pathLst>
            <a:path>
              <a:moveTo>
                <a:pt x="0" y="16525"/>
              </a:moveTo>
              <a:lnTo>
                <a:pt x="210034"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758343" y="1989275"/>
        <a:ext cx="10501" cy="10501"/>
      </dsp:txXfrm>
    </dsp:sp>
    <dsp:sp modelId="{8F1A7653-63B8-BD44-8489-B46E8DBE507A}">
      <dsp:nvSpPr>
        <dsp:cNvPr id="0" name=""/>
        <dsp:cNvSpPr/>
      </dsp:nvSpPr>
      <dsp:spPr>
        <a:xfrm>
          <a:off x="3868320" y="1308447"/>
          <a:ext cx="1407345" cy="1330818"/>
        </a:xfrm>
        <a:prstGeom prst="ellipse">
          <a:avLst/>
        </a:prstGeom>
        <a:solidFill>
          <a:schemeClr val="accent1">
            <a:hueOff val="0"/>
            <a:satOff val="0"/>
            <a:lumOff val="0"/>
            <a:alphaOff val="0"/>
          </a:schemeClr>
        </a:solidFill>
        <a:ln>
          <a:noFill/>
        </a:ln>
        <a:effectLst/>
        <a:scene3d>
          <a:camera prst="perspectiveFront" fov="4200000"/>
          <a:lightRig rig="balanced" dir="tl">
            <a:rot lat="0" lon="0" rev="18600000"/>
          </a:lightRig>
        </a:scene3d>
        <a:sp3d prstMaterial="metal">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dirty="0"/>
            <a:t>METABOLISMO ÓSEO</a:t>
          </a:r>
        </a:p>
      </dsp:txBody>
      <dsp:txXfrm>
        <a:off x="4074421" y="1503341"/>
        <a:ext cx="995143" cy="941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34F27-981C-584F-B668-5F2DF70A3671}">
      <dsp:nvSpPr>
        <dsp:cNvPr id="0" name=""/>
        <dsp:cNvSpPr/>
      </dsp:nvSpPr>
      <dsp:spPr>
        <a:xfrm>
          <a:off x="2318" y="1332241"/>
          <a:ext cx="2325774" cy="930309"/>
        </a:xfrm>
        <a:prstGeom prst="homePlat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s-ES" sz="1400" kern="1200" dirty="0"/>
            <a:t>Impacto repetitivo</a:t>
          </a:r>
        </a:p>
      </dsp:txBody>
      <dsp:txXfrm>
        <a:off x="2318" y="1332241"/>
        <a:ext cx="2093197" cy="930309"/>
      </dsp:txXfrm>
    </dsp:sp>
    <dsp:sp modelId="{B27E8BFC-302B-2D4E-8BE8-BC08F0331DD1}">
      <dsp:nvSpPr>
        <dsp:cNvPr id="0" name=""/>
        <dsp:cNvSpPr/>
      </dsp:nvSpPr>
      <dsp:spPr>
        <a:xfrm>
          <a:off x="1862937" y="1332241"/>
          <a:ext cx="2325774" cy="930309"/>
        </a:xfrm>
        <a:prstGeom prst="chevron">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s-ES" sz="1400" kern="1200" dirty="0"/>
            <a:t>Deformación elástica</a:t>
          </a:r>
        </a:p>
      </dsp:txBody>
      <dsp:txXfrm>
        <a:off x="2328092" y="1332241"/>
        <a:ext cx="1395465" cy="930309"/>
      </dsp:txXfrm>
    </dsp:sp>
    <dsp:sp modelId="{6BBEBA86-2876-0F41-9065-E2095F1A9D5F}">
      <dsp:nvSpPr>
        <dsp:cNvPr id="0" name=""/>
        <dsp:cNvSpPr/>
      </dsp:nvSpPr>
      <dsp:spPr>
        <a:xfrm>
          <a:off x="3723557" y="1332241"/>
          <a:ext cx="2325774" cy="930309"/>
        </a:xfrm>
        <a:prstGeom prst="chevron">
          <a:avLst/>
        </a:prstGeom>
        <a:solidFill>
          <a:schemeClr val="accent2">
            <a:lumMod val="7500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s-ES" sz="1400" kern="1200" dirty="0" err="1"/>
            <a:t>Microfracturas</a:t>
          </a:r>
          <a:r>
            <a:rPr lang="es-ES" sz="1400" kern="1200" dirty="0"/>
            <a:t> </a:t>
          </a:r>
        </a:p>
      </dsp:txBody>
      <dsp:txXfrm>
        <a:off x="4188712" y="1332241"/>
        <a:ext cx="1395465" cy="930309"/>
      </dsp:txXfrm>
    </dsp:sp>
    <dsp:sp modelId="{1A82632E-8D76-B44C-8E75-1A90CC70DAB2}">
      <dsp:nvSpPr>
        <dsp:cNvPr id="0" name=""/>
        <dsp:cNvSpPr/>
      </dsp:nvSpPr>
      <dsp:spPr>
        <a:xfrm>
          <a:off x="5584177" y="1332241"/>
          <a:ext cx="2325774" cy="930309"/>
        </a:xfrm>
        <a:prstGeom prst="chevron">
          <a:avLst/>
        </a:prstGeom>
        <a:solidFill>
          <a:srgbClr val="953735"/>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s-ES" sz="1400" kern="1200" dirty="0"/>
            <a:t>Fallo estructural</a:t>
          </a:r>
        </a:p>
      </dsp:txBody>
      <dsp:txXfrm>
        <a:off x="6049332" y="1332241"/>
        <a:ext cx="1395465" cy="930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32294-5791-2646-89AD-FE1CAFE71361}">
      <dsp:nvSpPr>
        <dsp:cNvPr id="0" name=""/>
        <dsp:cNvSpPr/>
      </dsp:nvSpPr>
      <dsp:spPr>
        <a:xfrm>
          <a:off x="0" y="129072"/>
          <a:ext cx="6771588" cy="503685"/>
        </a:xfrm>
        <a:prstGeom prst="roundRect">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Intrínsecos</a:t>
          </a:r>
        </a:p>
      </dsp:txBody>
      <dsp:txXfrm>
        <a:off x="24588" y="153660"/>
        <a:ext cx="6722412" cy="454509"/>
      </dsp:txXfrm>
    </dsp:sp>
    <dsp:sp modelId="{A2E0B4BF-918D-2143-9826-16610BC243F0}">
      <dsp:nvSpPr>
        <dsp:cNvPr id="0" name=""/>
        <dsp:cNvSpPr/>
      </dsp:nvSpPr>
      <dsp:spPr>
        <a:xfrm>
          <a:off x="0" y="632757"/>
          <a:ext cx="6771588" cy="2477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99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Estado Metabólico</a:t>
          </a:r>
        </a:p>
        <a:p>
          <a:pPr marL="171450" lvl="1" indent="-171450" algn="l" defTabSz="711200">
            <a:lnSpc>
              <a:spcPct val="90000"/>
            </a:lnSpc>
            <a:spcBef>
              <a:spcPct val="0"/>
            </a:spcBef>
            <a:spcAft>
              <a:spcPct val="20000"/>
            </a:spcAft>
            <a:buChar char="•"/>
          </a:pPr>
          <a:r>
            <a:rPr lang="es-ES" sz="1600" kern="1200" dirty="0"/>
            <a:t>Alteraciones endocrinas (amenorrea </a:t>
          </a:r>
          <a:r>
            <a:rPr lang="mr-IN" sz="1600" kern="1200" dirty="0"/>
            <a:t>–</a:t>
          </a:r>
          <a:r>
            <a:rPr lang="es-ES" sz="1600" kern="1200" dirty="0"/>
            <a:t> menopausia)</a:t>
          </a:r>
        </a:p>
        <a:p>
          <a:pPr marL="171450" lvl="1" indent="-171450" algn="l" defTabSz="711200">
            <a:lnSpc>
              <a:spcPct val="90000"/>
            </a:lnSpc>
            <a:spcBef>
              <a:spcPct val="0"/>
            </a:spcBef>
            <a:spcAft>
              <a:spcPct val="20000"/>
            </a:spcAft>
            <a:buChar char="•"/>
          </a:pPr>
          <a:r>
            <a:rPr lang="es-ES" sz="1600" kern="1200" dirty="0"/>
            <a:t>Desarrollo muscular</a:t>
          </a:r>
        </a:p>
        <a:p>
          <a:pPr marL="171450" lvl="1" indent="-171450" algn="l" defTabSz="711200">
            <a:lnSpc>
              <a:spcPct val="90000"/>
            </a:lnSpc>
            <a:spcBef>
              <a:spcPct val="0"/>
            </a:spcBef>
            <a:spcAft>
              <a:spcPct val="20000"/>
            </a:spcAft>
            <a:buChar char="•"/>
          </a:pPr>
          <a:r>
            <a:rPr lang="es-ES" sz="1600" kern="1200" dirty="0"/>
            <a:t>Mal Alineamiento / Variantes anatómicas</a:t>
          </a:r>
        </a:p>
        <a:p>
          <a:pPr marL="171450" lvl="1" indent="-171450" algn="l" defTabSz="711200">
            <a:lnSpc>
              <a:spcPct val="90000"/>
            </a:lnSpc>
            <a:spcBef>
              <a:spcPct val="0"/>
            </a:spcBef>
            <a:spcAft>
              <a:spcPct val="20000"/>
            </a:spcAft>
            <a:buChar char="•"/>
          </a:pPr>
          <a:r>
            <a:rPr lang="es-ES" sz="1600" kern="1200" dirty="0"/>
            <a:t>Artropatías inflamatorias</a:t>
          </a:r>
        </a:p>
        <a:p>
          <a:pPr marL="171450" lvl="1" indent="-171450" algn="l" defTabSz="711200">
            <a:lnSpc>
              <a:spcPct val="90000"/>
            </a:lnSpc>
            <a:spcBef>
              <a:spcPct val="0"/>
            </a:spcBef>
            <a:spcAft>
              <a:spcPct val="20000"/>
            </a:spcAft>
            <a:buChar char="•"/>
          </a:pPr>
          <a:r>
            <a:rPr lang="es-ES" sz="1600" kern="1200" dirty="0"/>
            <a:t>Medicamentos (corticoides), alcohol, tabaco</a:t>
          </a:r>
        </a:p>
        <a:p>
          <a:pPr marL="171450" lvl="1" indent="-171450" algn="l" defTabSz="711200">
            <a:lnSpc>
              <a:spcPct val="90000"/>
            </a:lnSpc>
            <a:spcBef>
              <a:spcPct val="0"/>
            </a:spcBef>
            <a:spcAft>
              <a:spcPct val="20000"/>
            </a:spcAft>
            <a:buChar char="•"/>
          </a:pPr>
          <a:r>
            <a:rPr lang="es-ES" sz="1600" kern="1200" dirty="0"/>
            <a:t>Estructura ósea  -Osteoporosis</a:t>
          </a:r>
        </a:p>
        <a:p>
          <a:pPr marL="171450" lvl="1" indent="-171450" algn="l" defTabSz="711200">
            <a:lnSpc>
              <a:spcPct val="90000"/>
            </a:lnSpc>
            <a:spcBef>
              <a:spcPct val="0"/>
            </a:spcBef>
            <a:spcAft>
              <a:spcPct val="20000"/>
            </a:spcAft>
            <a:buChar char="•"/>
          </a:pPr>
          <a:r>
            <a:rPr lang="es-ES" sz="1600" kern="1200" dirty="0"/>
            <a:t>Vascularización</a:t>
          </a:r>
        </a:p>
        <a:p>
          <a:pPr marL="171450" lvl="1" indent="-171450" algn="l" defTabSz="711200">
            <a:lnSpc>
              <a:spcPct val="90000"/>
            </a:lnSpc>
            <a:spcBef>
              <a:spcPct val="0"/>
            </a:spcBef>
            <a:spcAft>
              <a:spcPct val="20000"/>
            </a:spcAft>
            <a:buChar char="•"/>
          </a:pPr>
          <a:endParaRPr lang="es-ES" sz="1600" kern="1200" dirty="0"/>
        </a:p>
      </dsp:txBody>
      <dsp:txXfrm>
        <a:off x="0" y="632757"/>
        <a:ext cx="6771588" cy="2477790"/>
      </dsp:txXfrm>
    </dsp:sp>
    <dsp:sp modelId="{D8D150E3-079D-C24B-88E5-27A374962490}">
      <dsp:nvSpPr>
        <dsp:cNvPr id="0" name=""/>
        <dsp:cNvSpPr/>
      </dsp:nvSpPr>
      <dsp:spPr>
        <a:xfrm>
          <a:off x="0" y="3110547"/>
          <a:ext cx="6771588" cy="503685"/>
        </a:xfrm>
        <a:prstGeom prst="roundRect">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Extrínsecos</a:t>
          </a:r>
        </a:p>
      </dsp:txBody>
      <dsp:txXfrm>
        <a:off x="24588" y="3135135"/>
        <a:ext cx="6722412" cy="454509"/>
      </dsp:txXfrm>
    </dsp:sp>
    <dsp:sp modelId="{AACE35F8-9F4E-4248-9D0F-51FCA8A4BF31}">
      <dsp:nvSpPr>
        <dsp:cNvPr id="0" name=""/>
        <dsp:cNvSpPr/>
      </dsp:nvSpPr>
      <dsp:spPr>
        <a:xfrm>
          <a:off x="0" y="3614232"/>
          <a:ext cx="6771588"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99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Actividad física / Sobrecarga / Entrenamiento</a:t>
          </a:r>
        </a:p>
        <a:p>
          <a:pPr marL="171450" lvl="1" indent="-171450" algn="l" defTabSz="711200">
            <a:lnSpc>
              <a:spcPct val="90000"/>
            </a:lnSpc>
            <a:spcBef>
              <a:spcPct val="0"/>
            </a:spcBef>
            <a:spcAft>
              <a:spcPct val="20000"/>
            </a:spcAft>
            <a:buChar char="•"/>
          </a:pPr>
          <a:r>
            <a:rPr lang="es-ES" sz="1600" kern="1200" dirty="0"/>
            <a:t>Hábitos nutricionales </a:t>
          </a:r>
        </a:p>
        <a:p>
          <a:pPr marL="171450" lvl="1" indent="-171450" algn="l" defTabSz="711200">
            <a:lnSpc>
              <a:spcPct val="90000"/>
            </a:lnSpc>
            <a:spcBef>
              <a:spcPct val="0"/>
            </a:spcBef>
            <a:spcAft>
              <a:spcPct val="20000"/>
            </a:spcAft>
            <a:buChar char="•"/>
          </a:pPr>
          <a:r>
            <a:rPr lang="es-ES" sz="1600" kern="1200" dirty="0"/>
            <a:t>Equipamiento (calzado </a:t>
          </a:r>
          <a:r>
            <a:rPr lang="mr-IN" sz="1600" kern="1200" dirty="0"/>
            <a:t>–</a:t>
          </a:r>
          <a:r>
            <a:rPr lang="es-ES" sz="1600" kern="1200" dirty="0"/>
            <a:t> superficies)</a:t>
          </a:r>
        </a:p>
      </dsp:txBody>
      <dsp:txXfrm>
        <a:off x="0" y="3614232"/>
        <a:ext cx="6771588" cy="825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AD09D-6925-3343-8088-F693AD4E0DC6}">
      <dsp:nvSpPr>
        <dsp:cNvPr id="0" name=""/>
        <dsp:cNvSpPr/>
      </dsp:nvSpPr>
      <dsp:spPr>
        <a:xfrm>
          <a:off x="2378" y="361149"/>
          <a:ext cx="2318816" cy="8616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scene3d>
          <a:camera prst="obliqueTopRight"/>
          <a:lightRig rig="threePt" dir="tl"/>
        </a:scene3d>
        <a:sp3d>
          <a:bevelT w="25400" h="25400"/>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dirty="0"/>
            <a:t>Reacción a sobrecarga</a:t>
          </a:r>
        </a:p>
      </dsp:txBody>
      <dsp:txXfrm>
        <a:off x="2378" y="361149"/>
        <a:ext cx="2318816" cy="861666"/>
      </dsp:txXfrm>
    </dsp:sp>
    <dsp:sp modelId="{99AA23FB-BB1F-8145-8BD5-DB587B76230D}">
      <dsp:nvSpPr>
        <dsp:cNvPr id="0" name=""/>
        <dsp:cNvSpPr/>
      </dsp:nvSpPr>
      <dsp:spPr>
        <a:xfrm>
          <a:off x="2378" y="1222816"/>
          <a:ext cx="2318816" cy="208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kern="1200" dirty="0" err="1"/>
            <a:t>Sínt</a:t>
          </a:r>
          <a:r>
            <a:rPr lang="es-ES" sz="1700" kern="1200" dirty="0"/>
            <a:t>. Prodrómicos</a:t>
          </a:r>
        </a:p>
        <a:p>
          <a:pPr marL="171450" lvl="1" indent="-171450" algn="l" defTabSz="755650">
            <a:lnSpc>
              <a:spcPct val="90000"/>
            </a:lnSpc>
            <a:spcBef>
              <a:spcPct val="0"/>
            </a:spcBef>
            <a:spcAft>
              <a:spcPct val="15000"/>
            </a:spcAft>
            <a:buChar char="•"/>
          </a:pPr>
          <a:r>
            <a:rPr lang="es-ES" sz="1700" kern="1200" dirty="0"/>
            <a:t>Malestar inespecífico</a:t>
          </a:r>
        </a:p>
        <a:p>
          <a:pPr marL="171450" lvl="1" indent="-171450" algn="l" defTabSz="755650">
            <a:lnSpc>
              <a:spcPct val="90000"/>
            </a:lnSpc>
            <a:spcBef>
              <a:spcPct val="0"/>
            </a:spcBef>
            <a:spcAft>
              <a:spcPct val="15000"/>
            </a:spcAft>
            <a:buChar char="•"/>
          </a:pPr>
          <a:r>
            <a:rPr lang="es-ES" sz="1700" kern="1200" dirty="0"/>
            <a:t>Se suele ignorar</a:t>
          </a:r>
        </a:p>
      </dsp:txBody>
      <dsp:txXfrm>
        <a:off x="2378" y="1222816"/>
        <a:ext cx="2318816" cy="2086800"/>
      </dsp:txXfrm>
    </dsp:sp>
    <dsp:sp modelId="{6B8A382A-521D-034C-9B61-E657BBB691C0}">
      <dsp:nvSpPr>
        <dsp:cNvPr id="0" name=""/>
        <dsp:cNvSpPr/>
      </dsp:nvSpPr>
      <dsp:spPr>
        <a:xfrm>
          <a:off x="2645829" y="361149"/>
          <a:ext cx="2318816" cy="8616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scene3d>
          <a:camera prst="obliqueTopRight"/>
          <a:lightRig rig="threePt" dir="tl"/>
        </a:scene3d>
        <a:sp3d>
          <a:bevelT w="25400" h="25400"/>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dirty="0"/>
            <a:t>Resorción </a:t>
          </a:r>
          <a:r>
            <a:rPr lang="es-ES" sz="1700" kern="1200" dirty="0" err="1"/>
            <a:t>oesteoclástica</a:t>
          </a:r>
          <a:r>
            <a:rPr lang="es-ES" sz="1700" kern="1200" dirty="0"/>
            <a:t> y formación de callo</a:t>
          </a:r>
        </a:p>
      </dsp:txBody>
      <dsp:txXfrm>
        <a:off x="2645829" y="361149"/>
        <a:ext cx="2318816" cy="861666"/>
      </dsp:txXfrm>
    </dsp:sp>
    <dsp:sp modelId="{C128DDEE-2FB0-9C40-82EE-CF7A7CA2D9D9}">
      <dsp:nvSpPr>
        <dsp:cNvPr id="0" name=""/>
        <dsp:cNvSpPr/>
      </dsp:nvSpPr>
      <dsp:spPr>
        <a:xfrm>
          <a:off x="2645829" y="1222816"/>
          <a:ext cx="2318816" cy="208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kern="1200" dirty="0"/>
            <a:t>5-14 </a:t>
          </a:r>
          <a:r>
            <a:rPr lang="es-ES" sz="1700" kern="1200" dirty="0" err="1"/>
            <a:t>dias</a:t>
          </a:r>
          <a:r>
            <a:rPr lang="es-ES" sz="1700" kern="1200" dirty="0"/>
            <a:t> </a:t>
          </a:r>
        </a:p>
        <a:p>
          <a:pPr marL="171450" lvl="1" indent="-171450" algn="l" defTabSz="755650">
            <a:lnSpc>
              <a:spcPct val="90000"/>
            </a:lnSpc>
            <a:spcBef>
              <a:spcPct val="0"/>
            </a:spcBef>
            <a:spcAft>
              <a:spcPct val="15000"/>
            </a:spcAft>
            <a:buChar char="•"/>
          </a:pPr>
          <a:r>
            <a:rPr lang="es-ES" sz="1700" kern="1200" dirty="0"/>
            <a:t>Dolor localizado</a:t>
          </a:r>
        </a:p>
        <a:p>
          <a:pPr marL="171450" lvl="1" indent="-171450" algn="l" defTabSz="755650">
            <a:lnSpc>
              <a:spcPct val="90000"/>
            </a:lnSpc>
            <a:spcBef>
              <a:spcPct val="0"/>
            </a:spcBef>
            <a:spcAft>
              <a:spcPct val="15000"/>
            </a:spcAft>
            <a:buChar char="•"/>
          </a:pPr>
          <a:r>
            <a:rPr lang="es-ES" sz="1700" kern="1200" dirty="0"/>
            <a:t>Percusión del hueso</a:t>
          </a:r>
        </a:p>
        <a:p>
          <a:pPr marL="171450" lvl="1" indent="-171450" algn="l" defTabSz="755650">
            <a:lnSpc>
              <a:spcPct val="90000"/>
            </a:lnSpc>
            <a:spcBef>
              <a:spcPct val="0"/>
            </a:spcBef>
            <a:spcAft>
              <a:spcPct val="15000"/>
            </a:spcAft>
            <a:buChar char="•"/>
          </a:pPr>
          <a:r>
            <a:rPr lang="es-ES" sz="1700" kern="1200" dirty="0"/>
            <a:t>Saltar en un pie</a:t>
          </a:r>
        </a:p>
        <a:p>
          <a:pPr marL="171450" lvl="1" indent="-171450" algn="l" defTabSz="755650">
            <a:lnSpc>
              <a:spcPct val="90000"/>
            </a:lnSpc>
            <a:spcBef>
              <a:spcPct val="0"/>
            </a:spcBef>
            <a:spcAft>
              <a:spcPct val="15000"/>
            </a:spcAft>
            <a:buChar char="•"/>
          </a:pPr>
          <a:r>
            <a:rPr lang="es-ES" sz="1700" kern="1200" dirty="0"/>
            <a:t>Aumento de </a:t>
          </a:r>
          <a:r>
            <a:rPr lang="es-ES" sz="1700" kern="1200" dirty="0" err="1"/>
            <a:t>vol</a:t>
          </a:r>
          <a:r>
            <a:rPr lang="es-ES" sz="1700" kern="1200" dirty="0"/>
            <a:t> variable</a:t>
          </a:r>
        </a:p>
      </dsp:txBody>
      <dsp:txXfrm>
        <a:off x="2645829" y="1222816"/>
        <a:ext cx="2318816" cy="2086800"/>
      </dsp:txXfrm>
    </dsp:sp>
    <dsp:sp modelId="{8B56D8CA-710B-8C4B-9BAC-A998CEABA03E}">
      <dsp:nvSpPr>
        <dsp:cNvPr id="0" name=""/>
        <dsp:cNvSpPr/>
      </dsp:nvSpPr>
      <dsp:spPr>
        <a:xfrm>
          <a:off x="5289280" y="361149"/>
          <a:ext cx="2318816" cy="8616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scene3d>
          <a:camera prst="obliqueTopRight"/>
          <a:lightRig rig="threePt" dir="tl"/>
        </a:scene3d>
        <a:sp3d>
          <a:bevelT w="25400" h="25400"/>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dirty="0"/>
            <a:t>Fractura </a:t>
          </a:r>
        </a:p>
      </dsp:txBody>
      <dsp:txXfrm>
        <a:off x="5289280" y="361149"/>
        <a:ext cx="2318816" cy="861666"/>
      </dsp:txXfrm>
    </dsp:sp>
    <dsp:sp modelId="{095305FC-0B33-AF45-A6DB-2942BAC58E77}">
      <dsp:nvSpPr>
        <dsp:cNvPr id="0" name=""/>
        <dsp:cNvSpPr/>
      </dsp:nvSpPr>
      <dsp:spPr>
        <a:xfrm>
          <a:off x="5289280" y="1222816"/>
          <a:ext cx="2318816" cy="208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kern="1200" dirty="0"/>
            <a:t>Dolor</a:t>
          </a:r>
        </a:p>
        <a:p>
          <a:pPr marL="171450" lvl="1" indent="-171450" algn="l" defTabSz="755650">
            <a:lnSpc>
              <a:spcPct val="90000"/>
            </a:lnSpc>
            <a:spcBef>
              <a:spcPct val="0"/>
            </a:spcBef>
            <a:spcAft>
              <a:spcPct val="15000"/>
            </a:spcAft>
            <a:buChar char="•"/>
          </a:pPr>
          <a:r>
            <a:rPr lang="es-ES" sz="1700" kern="1200" dirty="0"/>
            <a:t>Aumento de volumen</a:t>
          </a:r>
        </a:p>
        <a:p>
          <a:pPr marL="171450" lvl="1" indent="-171450" algn="l" defTabSz="755650">
            <a:lnSpc>
              <a:spcPct val="90000"/>
            </a:lnSpc>
            <a:spcBef>
              <a:spcPct val="0"/>
            </a:spcBef>
            <a:spcAft>
              <a:spcPct val="15000"/>
            </a:spcAft>
            <a:buChar char="•"/>
          </a:pPr>
          <a:r>
            <a:rPr lang="es-ES" sz="1700" kern="1200" dirty="0"/>
            <a:t>Incapacidad funcional </a:t>
          </a:r>
        </a:p>
      </dsp:txBody>
      <dsp:txXfrm>
        <a:off x="5289280" y="1222816"/>
        <a:ext cx="2318816" cy="2086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3B247-DC2F-AA4E-9C88-EB858985C627}">
      <dsp:nvSpPr>
        <dsp:cNvPr id="0" name=""/>
        <dsp:cNvSpPr/>
      </dsp:nvSpPr>
      <dsp:spPr>
        <a:xfrm rot="300000">
          <a:off x="20966" y="1429366"/>
          <a:ext cx="7568542" cy="811566"/>
        </a:xfrm>
        <a:prstGeom prst="mathMinus">
          <a:avLst/>
        </a:prstGeom>
        <a:solidFill>
          <a:schemeClr val="accent1">
            <a:tint val="60000"/>
            <a:hueOff val="0"/>
            <a:satOff val="0"/>
            <a:lumOff val="0"/>
            <a:alphaOff val="0"/>
          </a:schemeClr>
        </a:solidFill>
        <a:ln>
          <a:noFill/>
        </a:ln>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1D083E63-5F30-574A-B2B6-C8357F3277A1}">
      <dsp:nvSpPr>
        <dsp:cNvPr id="0" name=""/>
        <dsp:cNvSpPr/>
      </dsp:nvSpPr>
      <dsp:spPr>
        <a:xfrm>
          <a:off x="4414075" y="183515"/>
          <a:ext cx="2283142" cy="1468120"/>
        </a:xfrm>
        <a:prstGeom prst="downArrow">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C942522-1F81-3B4C-9FDD-C35EB41F8A0D}">
      <dsp:nvSpPr>
        <dsp:cNvPr id="0" name=""/>
        <dsp:cNvSpPr/>
      </dsp:nvSpPr>
      <dsp:spPr>
        <a:xfrm>
          <a:off x="1141571" y="0"/>
          <a:ext cx="2435352" cy="1541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S" sz="2500" kern="1200" dirty="0"/>
            <a:t>Conservador</a:t>
          </a:r>
        </a:p>
      </dsp:txBody>
      <dsp:txXfrm>
        <a:off x="1141571" y="0"/>
        <a:ext cx="2435352" cy="1541526"/>
      </dsp:txXfrm>
    </dsp:sp>
    <dsp:sp modelId="{6D5180B0-8917-4843-B214-4D92D0763506}">
      <dsp:nvSpPr>
        <dsp:cNvPr id="0" name=""/>
        <dsp:cNvSpPr/>
      </dsp:nvSpPr>
      <dsp:spPr>
        <a:xfrm>
          <a:off x="913257" y="2018664"/>
          <a:ext cx="2283142" cy="1468120"/>
        </a:xfrm>
        <a:prstGeom prst="upArrow">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1C46D70-8EDE-0146-837C-E41B49628E3D}">
      <dsp:nvSpPr>
        <dsp:cNvPr id="0" name=""/>
        <dsp:cNvSpPr/>
      </dsp:nvSpPr>
      <dsp:spPr>
        <a:xfrm>
          <a:off x="4033551" y="2128774"/>
          <a:ext cx="2435352" cy="1541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S" sz="2500" kern="1200" dirty="0"/>
            <a:t>Quirúrgico</a:t>
          </a:r>
        </a:p>
      </dsp:txBody>
      <dsp:txXfrm>
        <a:off x="4033551" y="2128774"/>
        <a:ext cx="2435352" cy="15415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591F3-7BAF-9048-83EF-3715297675F1}">
      <dsp:nvSpPr>
        <dsp:cNvPr id="0" name=""/>
        <dsp:cNvSpPr/>
      </dsp:nvSpPr>
      <dsp:spPr>
        <a:xfrm rot="10800000">
          <a:off x="1529643" y="1706"/>
          <a:ext cx="5060966" cy="1019554"/>
        </a:xfrm>
        <a:prstGeom prst="homePlat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449595" tIns="133350" rIns="248920" bIns="133350" numCol="1" spcCol="1270" anchor="ctr" anchorCtr="0">
          <a:noAutofit/>
        </a:bodyPr>
        <a:lstStyle/>
        <a:p>
          <a:pPr marL="0" lvl="0" indent="0" algn="ctr" defTabSz="1555750">
            <a:lnSpc>
              <a:spcPct val="90000"/>
            </a:lnSpc>
            <a:spcBef>
              <a:spcPct val="0"/>
            </a:spcBef>
            <a:spcAft>
              <a:spcPct val="35000"/>
            </a:spcAft>
            <a:buNone/>
          </a:pPr>
          <a:r>
            <a:rPr lang="es-ES" sz="3500" kern="1200" dirty="0"/>
            <a:t>Tibia</a:t>
          </a:r>
        </a:p>
      </dsp:txBody>
      <dsp:txXfrm rot="10800000">
        <a:off x="1784531" y="1706"/>
        <a:ext cx="4806078" cy="1019554"/>
      </dsp:txXfrm>
    </dsp:sp>
    <dsp:sp modelId="{4C2F3212-B7E7-E94B-987D-058391535F92}">
      <dsp:nvSpPr>
        <dsp:cNvPr id="0" name=""/>
        <dsp:cNvSpPr/>
      </dsp:nvSpPr>
      <dsp:spPr>
        <a:xfrm>
          <a:off x="1019866" y="1706"/>
          <a:ext cx="1019554" cy="101955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6D5DEB59-76B1-1B45-9349-82567A4C44E2}">
      <dsp:nvSpPr>
        <dsp:cNvPr id="0" name=""/>
        <dsp:cNvSpPr/>
      </dsp:nvSpPr>
      <dsp:spPr>
        <a:xfrm rot="10800000">
          <a:off x="1529643" y="1325606"/>
          <a:ext cx="5060966" cy="1019554"/>
        </a:xfrm>
        <a:prstGeom prst="homePlat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449595" tIns="133350" rIns="248920" bIns="133350" numCol="1" spcCol="1270" anchor="ctr" anchorCtr="0">
          <a:noAutofit/>
        </a:bodyPr>
        <a:lstStyle/>
        <a:p>
          <a:pPr marL="0" lvl="0" indent="0" algn="ctr" defTabSz="1555750">
            <a:lnSpc>
              <a:spcPct val="90000"/>
            </a:lnSpc>
            <a:spcBef>
              <a:spcPct val="0"/>
            </a:spcBef>
            <a:spcAft>
              <a:spcPct val="35000"/>
            </a:spcAft>
            <a:buNone/>
          </a:pPr>
          <a:r>
            <a:rPr lang="es-ES" sz="3500" kern="1200" dirty="0"/>
            <a:t>Metatarsianos</a:t>
          </a:r>
        </a:p>
      </dsp:txBody>
      <dsp:txXfrm rot="10800000">
        <a:off x="1784531" y="1325606"/>
        <a:ext cx="4806078" cy="1019554"/>
      </dsp:txXfrm>
    </dsp:sp>
    <dsp:sp modelId="{3AFD0544-8D84-4147-838B-61941F1FBD13}">
      <dsp:nvSpPr>
        <dsp:cNvPr id="0" name=""/>
        <dsp:cNvSpPr/>
      </dsp:nvSpPr>
      <dsp:spPr>
        <a:xfrm>
          <a:off x="1019866" y="1325606"/>
          <a:ext cx="1019554" cy="101955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F37700B7-C09F-0A45-898A-76F66C1717ED}">
      <dsp:nvSpPr>
        <dsp:cNvPr id="0" name=""/>
        <dsp:cNvSpPr/>
      </dsp:nvSpPr>
      <dsp:spPr>
        <a:xfrm rot="10800000">
          <a:off x="1529643" y="2649505"/>
          <a:ext cx="5060966" cy="1019554"/>
        </a:xfrm>
        <a:prstGeom prst="homePlat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449595" tIns="133350" rIns="248920" bIns="133350" numCol="1" spcCol="1270" anchor="ctr" anchorCtr="0">
          <a:noAutofit/>
        </a:bodyPr>
        <a:lstStyle/>
        <a:p>
          <a:pPr marL="0" lvl="0" indent="0" algn="ctr" defTabSz="1555750">
            <a:lnSpc>
              <a:spcPct val="90000"/>
            </a:lnSpc>
            <a:spcBef>
              <a:spcPct val="0"/>
            </a:spcBef>
            <a:spcAft>
              <a:spcPct val="35000"/>
            </a:spcAft>
            <a:buNone/>
          </a:pPr>
          <a:r>
            <a:rPr lang="es-ES" sz="3500" kern="1200" dirty="0"/>
            <a:t>Navicular</a:t>
          </a:r>
        </a:p>
      </dsp:txBody>
      <dsp:txXfrm rot="10800000">
        <a:off x="1784531" y="2649505"/>
        <a:ext cx="4806078" cy="1019554"/>
      </dsp:txXfrm>
    </dsp:sp>
    <dsp:sp modelId="{F665E0B1-346B-204D-9720-1107B7940D10}">
      <dsp:nvSpPr>
        <dsp:cNvPr id="0" name=""/>
        <dsp:cNvSpPr/>
      </dsp:nvSpPr>
      <dsp:spPr>
        <a:xfrm>
          <a:off x="1019866" y="2649505"/>
          <a:ext cx="1019554" cy="101955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9000" r="-49000"/>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884AF-19B8-1942-BDF5-A05E135A9747}">
      <dsp:nvSpPr>
        <dsp:cNvPr id="0" name=""/>
        <dsp:cNvSpPr/>
      </dsp:nvSpPr>
      <dsp:spPr>
        <a:xfrm>
          <a:off x="1406769" y="62035"/>
          <a:ext cx="2300050" cy="169972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2000" b="-72000"/>
          </a:stretch>
        </a:blip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4801C20E-6EE8-2A42-8706-C9E5DE9CFFF4}">
      <dsp:nvSpPr>
        <dsp:cNvPr id="0" name=""/>
        <dsp:cNvSpPr/>
      </dsp:nvSpPr>
      <dsp:spPr>
        <a:xfrm>
          <a:off x="1755035" y="1432404"/>
          <a:ext cx="1981958" cy="476297"/>
        </a:xfrm>
        <a:prstGeom prst="rect">
          <a:avLst/>
        </a:prstGeom>
        <a:solidFill>
          <a:schemeClr val="accent1">
            <a:shade val="6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5000"/>
            </a:spcAft>
            <a:buNone/>
          </a:pPr>
          <a:r>
            <a:rPr lang="es-ES" sz="1000" kern="1200" dirty="0"/>
            <a:t>Tipo I</a:t>
          </a:r>
        </a:p>
        <a:p>
          <a:pPr marL="0" lvl="0" indent="0" algn="ctr" defTabSz="444500">
            <a:lnSpc>
              <a:spcPct val="90000"/>
            </a:lnSpc>
            <a:spcBef>
              <a:spcPct val="0"/>
            </a:spcBef>
            <a:spcAft>
              <a:spcPct val="5000"/>
            </a:spcAft>
            <a:buNone/>
          </a:pPr>
          <a:r>
            <a:rPr lang="es-ES" sz="1000" kern="1200" dirty="0"/>
            <a:t>Corteza dorsal</a:t>
          </a:r>
        </a:p>
      </dsp:txBody>
      <dsp:txXfrm>
        <a:off x="1755035" y="1432404"/>
        <a:ext cx="1981958" cy="476297"/>
      </dsp:txXfrm>
    </dsp:sp>
    <dsp:sp modelId="{AD130B48-475B-374C-ABC0-4F75A1ADFE40}">
      <dsp:nvSpPr>
        <dsp:cNvPr id="0" name=""/>
        <dsp:cNvSpPr/>
      </dsp:nvSpPr>
      <dsp:spPr>
        <a:xfrm>
          <a:off x="4221095" y="62035"/>
          <a:ext cx="2300050" cy="169972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7AF77ECD-5A86-A842-9F70-1A6E7034B115}">
      <dsp:nvSpPr>
        <dsp:cNvPr id="0" name=""/>
        <dsp:cNvSpPr/>
      </dsp:nvSpPr>
      <dsp:spPr>
        <a:xfrm>
          <a:off x="4685998" y="1453571"/>
          <a:ext cx="1981958" cy="476297"/>
        </a:xfrm>
        <a:prstGeom prst="rect">
          <a:avLst/>
        </a:prstGeom>
        <a:solidFill>
          <a:schemeClr val="accent1">
            <a:shade val="6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5000"/>
            </a:spcAft>
            <a:buNone/>
          </a:pPr>
          <a:r>
            <a:rPr lang="es-ES" sz="1000" kern="1200" dirty="0"/>
            <a:t>Tipo II</a:t>
          </a:r>
        </a:p>
        <a:p>
          <a:pPr marL="0" lvl="0" indent="0" algn="ctr" defTabSz="444500">
            <a:lnSpc>
              <a:spcPct val="90000"/>
            </a:lnSpc>
            <a:spcBef>
              <a:spcPct val="0"/>
            </a:spcBef>
            <a:spcAft>
              <a:spcPct val="5000"/>
            </a:spcAft>
            <a:buNone/>
          </a:pPr>
          <a:r>
            <a:rPr lang="es-ES" sz="1000" kern="1200" dirty="0"/>
            <a:t>Extensión al cuerpo</a:t>
          </a:r>
        </a:p>
      </dsp:txBody>
      <dsp:txXfrm>
        <a:off x="4685998" y="1453571"/>
        <a:ext cx="1981958" cy="476297"/>
      </dsp:txXfrm>
    </dsp:sp>
    <dsp:sp modelId="{64BCD069-53FD-3344-A193-0AFEC0EB8AC5}">
      <dsp:nvSpPr>
        <dsp:cNvPr id="0" name=""/>
        <dsp:cNvSpPr/>
      </dsp:nvSpPr>
      <dsp:spPr>
        <a:xfrm>
          <a:off x="2813932" y="2174555"/>
          <a:ext cx="2300050" cy="169972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2A89D9B-C914-7D48-8141-F9BFA4493D86}">
      <dsp:nvSpPr>
        <dsp:cNvPr id="0" name=""/>
        <dsp:cNvSpPr/>
      </dsp:nvSpPr>
      <dsp:spPr>
        <a:xfrm>
          <a:off x="3278836" y="3566091"/>
          <a:ext cx="1981958" cy="476297"/>
        </a:xfrm>
        <a:prstGeom prst="rect">
          <a:avLst/>
        </a:prstGeom>
        <a:solidFill>
          <a:schemeClr val="accent1">
            <a:shade val="6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5000"/>
            </a:spcAft>
            <a:buNone/>
          </a:pPr>
          <a:r>
            <a:rPr lang="es-ES" sz="1000" kern="1200" dirty="0"/>
            <a:t>Tipo III</a:t>
          </a:r>
        </a:p>
        <a:p>
          <a:pPr marL="0" lvl="0" indent="0" algn="ctr" defTabSz="444500">
            <a:lnSpc>
              <a:spcPct val="90000"/>
            </a:lnSpc>
            <a:spcBef>
              <a:spcPct val="0"/>
            </a:spcBef>
            <a:spcAft>
              <a:spcPct val="5000"/>
            </a:spcAft>
            <a:buNone/>
          </a:pPr>
          <a:r>
            <a:rPr lang="es-ES" sz="1000" kern="1200" dirty="0"/>
            <a:t>Extensión a la cortical plantar</a:t>
          </a:r>
        </a:p>
      </dsp:txBody>
      <dsp:txXfrm>
        <a:off x="3278836" y="3566091"/>
        <a:ext cx="1981958" cy="47629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424E69-C1F3-AD47-A4AC-E4B2BFA21286}" type="datetimeFigureOut">
              <a:rPr lang="es-ES" smtClean="0"/>
              <a:t>16/7/23</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ED04CF-B7F4-7443-A974-C813AAB925C5}" type="slidenum">
              <a:rPr lang="es-ES" smtClean="0"/>
              <a:t>‹Nº›</a:t>
            </a:fld>
            <a:endParaRPr lang="es-ES"/>
          </a:p>
        </p:txBody>
      </p:sp>
    </p:spTree>
    <p:extLst>
      <p:ext uri="{BB962C8B-B14F-4D97-AF65-F5344CB8AC3E}">
        <p14:creationId xmlns:p14="http://schemas.microsoft.com/office/powerpoint/2010/main" val="15480693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 Bienvenidos todos. Mi nombre es ANA BUTTERI y los invito a revisar este tema que es fracturas por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estres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a:t>
            </a:fld>
            <a:endParaRPr lang="es-ES"/>
          </a:p>
        </p:txBody>
      </p:sp>
    </p:spTree>
    <p:extLst>
      <p:ext uri="{BB962C8B-B14F-4D97-AF65-F5344CB8AC3E}">
        <p14:creationId xmlns:p14="http://schemas.microsoft.com/office/powerpoint/2010/main" val="1328144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estudio, esencial para el diagnóstico, debe estar enfocado en la etiología y el riesgo. Las fracturas categorización como bajo riesgo, generalmente tienen buen pronóstico contra tratamiento conservador. Las de alto riesgo tienden a progresar a fracturas completas, retardo en la consolidación, no-unión, y generan pérdida de función pudiendo potencialmente dejar secuelas. Nuestras herramientas de diagnóstico serán el estudio imagenológico y el estudio de laboratorio que permite identificar factores predisponentes.</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10</a:t>
            </a:fld>
            <a:endParaRPr lang="es-ES"/>
          </a:p>
        </p:txBody>
      </p:sp>
    </p:spTree>
    <p:extLst>
      <p:ext uri="{BB962C8B-B14F-4D97-AF65-F5344CB8AC3E}">
        <p14:creationId xmlns:p14="http://schemas.microsoft.com/office/powerpoint/2010/main" val="2976110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 baseline="0" dirty="0"/>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estudio lo iniciaremos con radiografías. En la radiografía. Pueden verse cambios en aproximadamente un 30-50% de los casos. El signo más sugerente para observar es una alteración en la cortical como una tenue zona radiolúcida sin reacción perióstica ni callo óseo. Éste es un signo precoz como el que vemos en la foto de la izquierda.</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Sin embargo, hay que considerar que, entre el comienzo del dolor y los cambios óseos radiográficos pueden pasar semanas a meses. Por lo tanto, si es el único recurso disponible, se aconseja repetir en dos semanas. Más tardíamente puede aparecer una esclerosis focal lineal que ocurre perpendicular al patrón trabecular. En la foto a la derecha, podemos ver en fases más avanzadas que se forma un hueso perióstico laminar con corticales gruesas o un callo óseo denso. Esto es más común en diáfisis.</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11</a:t>
            </a:fld>
            <a:endParaRPr lang="es-ES"/>
          </a:p>
        </p:txBody>
      </p:sp>
    </p:spTree>
    <p:extLst>
      <p:ext uri="{BB962C8B-B14F-4D97-AF65-F5344CB8AC3E}">
        <p14:creationId xmlns:p14="http://schemas.microsoft.com/office/powerpoint/2010/main" val="131720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siguiente examen de elección para proseguir el estudio es la resonancia magnética. Es la herramienta más útil para el diagnóstico. Particularmente, permite ubicar la localización de la fractura, así como también mostrar cambios precoces antes que la radiografía o el escáner. La presencia de edema óseo es el signo más precoz.</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 imagen de la izquierda, podemos observar edema óseo en navicular. En las fotos de la derecha, podemos ver una alta señal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endo</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-medular y engrosamiento cortical en las diáfisis del segundo metatarsiano junto a edema de partes blandas. La resonancia magnética también es útil en distinguir patologías de reacción de estrés de las fracturas, gracias a que posee una alta sensibilidad y especificidad para encontrar fracturas ocultas. Pese a esto, no ha demostrado tener costo-efectividad superior al scanner.</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12</a:t>
            </a:fld>
            <a:endParaRPr lang="es-ES"/>
          </a:p>
        </p:txBody>
      </p:sp>
    </p:spTree>
    <p:extLst>
      <p:ext uri="{BB962C8B-B14F-4D97-AF65-F5344CB8AC3E}">
        <p14:creationId xmlns:p14="http://schemas.microsoft.com/office/powerpoint/2010/main" val="33018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800" dirty="0">
                <a:effectLst/>
                <a:latin typeface="Calibri" panose="020F0502020204030204" pitchFamily="34" charset="0"/>
                <a:ea typeface="Calibri" panose="020F0502020204030204" pitchFamily="34" charset="0"/>
                <a:cs typeface="Times New Roman" panose="02020603050405020304" pitchFamily="18" charset="0"/>
              </a:rPr>
              <a:t>El scanner, o tomografía axial computada, proporciona una mejor definición del rasgo, ya que aporta más en la extensión, orientación y desplazamiento de la fractura</a:t>
            </a:r>
            <a:r>
              <a:rPr lang="es-CL" dirty="0">
                <a:effectLst/>
              </a:rPr>
              <a:t> </a:t>
            </a: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13</a:t>
            </a:fld>
            <a:endParaRPr lang="es-ES"/>
          </a:p>
        </p:txBody>
      </p:sp>
    </p:spTree>
    <p:extLst>
      <p:ext uri="{BB962C8B-B14F-4D97-AF65-F5344CB8AC3E}">
        <p14:creationId xmlns:p14="http://schemas.microsoft.com/office/powerpoint/2010/main" val="13172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Otro estudio útil en relación con la precocidad de los cambios observables es el cintigrama óseo, mostrando un aumento en la captación en las tres fases, incluso 24 horas después de la lesión. Posee una gran sensibilidad y poca especificidad, no diferenciando bien las lesiones tumorales, infecciones, reacción óseo al estrés, u osteonecrosis. De preferencia, lo usamos para identificar fracturas simultáneas en pacientes de riego.</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14</a:t>
            </a:fld>
            <a:endParaRPr lang="es-ES"/>
          </a:p>
        </p:txBody>
      </p:sp>
    </p:spTree>
    <p:extLst>
      <p:ext uri="{BB962C8B-B14F-4D97-AF65-F5344CB8AC3E}">
        <p14:creationId xmlns:p14="http://schemas.microsoft.com/office/powerpoint/2010/main" val="739442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Los exámenes de laboratorio los pedimos si sospechamos enfermedad metabólica óseo, basándonos en la historia y examen físico. Podemos profundizar el estudio de enfermedad metabólica u otros desórdenes solicitando niveles plasmáticos de calcio, albúmina, etcétera. En ocasiones pedimos densitometría ósea si hay historia de múltiples factores por estrés, o en deportistas con desórdenes alimentarios, amenorrea, o signos de osteoporosis.</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15</a:t>
            </a:fld>
            <a:endParaRPr lang="es-ES"/>
          </a:p>
        </p:txBody>
      </p:sp>
    </p:spTree>
    <p:extLst>
      <p:ext uri="{BB962C8B-B14F-4D97-AF65-F5344CB8AC3E}">
        <p14:creationId xmlns:p14="http://schemas.microsoft.com/office/powerpoint/2010/main" val="109115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el diagnóstico diferencial se consideran tendinopatías, bursitis, periostitis, síndrome compartimental, lesiones musculares en particular del complejo gastro-soleo, y osteonecrosis.</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16</a:t>
            </a:fld>
            <a:endParaRPr lang="es-ES"/>
          </a:p>
        </p:txBody>
      </p:sp>
    </p:spTree>
    <p:extLst>
      <p:ext uri="{BB962C8B-B14F-4D97-AF65-F5344CB8AC3E}">
        <p14:creationId xmlns:p14="http://schemas.microsoft.com/office/powerpoint/2010/main" val="2626282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Si bien, en la mayoría de los casos se opta por un manejo conservador inicial, va a depender de la particularidad de cada fractura, es decir, su localización, tiempo de evolución y factores de riesgo, así como también las expectativas del paciente a considerar, como un reintegro deportivo precoz frente a una competencia.</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17</a:t>
            </a:fld>
            <a:endParaRPr lang="es-ES"/>
          </a:p>
        </p:txBody>
      </p:sp>
    </p:spTree>
    <p:extLst>
      <p:ext uri="{BB962C8B-B14F-4D97-AF65-F5344CB8AC3E}">
        <p14:creationId xmlns:p14="http://schemas.microsoft.com/office/powerpoint/2010/main" val="372727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 elección del tratamiento, por lo tanto, debe ser evaluada con el paciente a través de un adecuado consentimiento informado. En el manejo conservador, se incluye medidas como modificar la actividad, permitiendo sólo actividad de bajo impacto por al menos seis a ocho semanas, en ocasiones uso de algún tipo de ortesis o modificar el calzado. Por ejemplo, en fracturas que afectan al pie, usar un calzado de suela rígida que impida la flexión del medio pie, o modificar un calzado con una corrección biomecánica específica. Kinesioterapia y un plan de reintegro progresivo a la práctica deportiva.</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18</a:t>
            </a:fld>
            <a:endParaRPr lang="es-ES"/>
          </a:p>
        </p:txBody>
      </p:sp>
    </p:spTree>
    <p:extLst>
      <p:ext uri="{BB962C8B-B14F-4D97-AF65-F5344CB8AC3E}">
        <p14:creationId xmlns:p14="http://schemas.microsoft.com/office/powerpoint/2010/main" val="372727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Respecto a los medicamentos para los síntomas, vamos a disponer de analgésicos y antiinflamatorios no-esteroidales. Luego de realizar una evaluación metabólica ósea con un panel completo de exámenes, podemos decidir si aportamos calcio, Vitamina d y considerar otros medicamentos como los bifosfonatos en presencia de osteopenias por su acción inhibitoria la resorción ósea, o teriparatida, que tiene una acción anabólica sobre el hueso, estimulando la formación de éste por efecto directo sobre los osteoblastos, y aumentando la reabsorción de calcio a nivel intestinal y renal.</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También se ha estudiado el efecto de algunos factores de crecimiento, aun sin evidencia clara al respecto. Como vimos anteriormente, la suplementación de vitamina d ha demostrado gran utilidad en el tratamiento y prevención de facturas por estrés, considerando que, además, los requerimientos pueden ser mayores en atleta dependiendo de la disciplina y entrenamiento.</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Se habla de insuficiencia si los niveles de vitamina d oscilan entre 20 a 30 nanogramos por mililitro, recomendándose suplementar con 600-800 unidades de vitamina diario. La deficiencia está dada por niveles menores a 20 requiriendo repleción de vitamina d con dosis recomendadas de 50,000 unidades a la semana las primeras ocho semanas, y luego una mantención diaria con dosis de 1500-2000 unidades. </a:t>
            </a: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19</a:t>
            </a:fld>
            <a:endParaRPr lang="es-ES"/>
          </a:p>
        </p:txBody>
      </p:sp>
    </p:spTree>
    <p:extLst>
      <p:ext uri="{BB962C8B-B14F-4D97-AF65-F5344CB8AC3E}">
        <p14:creationId xmlns:p14="http://schemas.microsoft.com/office/powerpoint/2010/main" val="37272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fracturas por estrés incluyen un amplio espectro de patologías. Requieren un alto índice de sospecha por nuestra parte. </a:t>
            </a:r>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definimos como fracturas que ocurren como resultado de una carga repetitiva y prolongada sobre un hueso que no logra adaptarse a esta nueva situación. La carga repetitiva continua produce lesiones acumulativas en el hueso. El metabolismo óseo por su parte resiste o intenta remodelar estas lesiones. Sin embargo, cualquier desbalance, o predominio de un factor, altera la reparación del tejido progresando estas lesiones a microfracturas que finalmente no podrán mantener la integridad del hueso y evolucionan a una insuficiencia. Fracturas por estrés afectan principalmente a extremidades inferiores debido a la gran fuerza la que están sometidas asociado a la carga de peso.</a:t>
            </a:r>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Es por eso que estas lesiones se ven más en militares y atletas que en la población general. Sin embargo, es cada vez más frecuente verlas en pacientes deportistas ocasionales sometidos a estrés repetitivo en entrenamientos. Además, todas estas poblaciones pueden tener condiciones que alteran el metabolismo óseo y favorecen su aparición.</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a:t>
            </a:fld>
            <a:endParaRPr lang="es-ES"/>
          </a:p>
        </p:txBody>
      </p:sp>
    </p:spTree>
    <p:extLst>
      <p:ext uri="{BB962C8B-B14F-4D97-AF65-F5344CB8AC3E}">
        <p14:creationId xmlns:p14="http://schemas.microsoft.com/office/powerpoint/2010/main" val="1917407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Están descritas otras terapias complementarias, como el ultrasonido, ondas de choque y oxígeno-terapia, pero aún se requiere de estudios adicionales para determinar la efectividad de éstas.</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20</a:t>
            </a:fld>
            <a:endParaRPr lang="es-ES"/>
          </a:p>
        </p:txBody>
      </p:sp>
    </p:spTree>
    <p:extLst>
      <p:ext uri="{BB962C8B-B14F-4D97-AF65-F5344CB8AC3E}">
        <p14:creationId xmlns:p14="http://schemas.microsoft.com/office/powerpoint/2010/main" val="372727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tratamiento quirúrgico generalmente se reserva en aquellos casos de falla del tratamiento conservador o para un manejo precoz en atletas de alto rendimiento para reducir su tiempo requerido en volver al deporte. Se han descrito diversos procedimientos aislados o simultáneos que pueden incluir </a:t>
            </a:r>
            <a:r>
              <a:rPr lang="es-CL" sz="1800" i="1" kern="100" dirty="0" err="1">
                <a:effectLst/>
                <a:latin typeface="Calibri" panose="020F0502020204030204" pitchFamily="34" charset="0"/>
                <a:ea typeface="Calibri" panose="020F0502020204030204" pitchFamily="34" charset="0"/>
                <a:cs typeface="Times New Roman" panose="02020603050405020304" pitchFamily="18" charset="0"/>
              </a:rPr>
              <a:t>drilling</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o perforaciones, las que se basan en el concepto de resecar el material fibroso crónico de la fractura y estimular al tejido circundante. La fijación interna con diversos sistemas de estabilización, tales como placas tornillos clavos permiten estabilizar la fractura y proveer un mejor ambiente mecánico, permitiendo la carga, y la edición de injerto óseo con el fin de aportar mayor biología para una consolidación favorable.</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21</a:t>
            </a:fld>
            <a:endParaRPr lang="es-ES"/>
          </a:p>
        </p:txBody>
      </p:sp>
    </p:spTree>
    <p:extLst>
      <p:ext uri="{BB962C8B-B14F-4D97-AF65-F5344CB8AC3E}">
        <p14:creationId xmlns:p14="http://schemas.microsoft.com/office/powerpoint/2010/main" val="372727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A continuación, veremos algunas localizaciones específicas de factura por estrés en tibia, metatarsianos, y en navicular.</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22</a:t>
            </a:fld>
            <a:endParaRPr lang="es-ES"/>
          </a:p>
        </p:txBody>
      </p:sp>
    </p:spTree>
    <p:extLst>
      <p:ext uri="{BB962C8B-B14F-4D97-AF65-F5344CB8AC3E}">
        <p14:creationId xmlns:p14="http://schemas.microsoft.com/office/powerpoint/2010/main" val="1465119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fracturas por estrés en la tibia constituyen la localización más frecuente en la población atleta, particularmente corredores de larga distancia y reclutas militares, sobre todo la zona ubicada en la cortical posteromedial de la diáfisis, relacionado a la actividad del complejo gastro-soleo y flectores plantares profundos. Se clasifican en fracturas de bajo riesgo las ubicadas en esta cortical posteromedial, pero también de alto riesgo la que afectan la cortical anterior debido a su lenta consolidación, producto de fuerzas de tensión y relativa a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vascularidad</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a la que están sometidas</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23</a:t>
            </a:fld>
            <a:endParaRPr lang="es-ES"/>
          </a:p>
        </p:txBody>
      </p:sp>
    </p:spTree>
    <p:extLst>
      <p:ext uri="{BB962C8B-B14F-4D97-AF65-F5344CB8AC3E}">
        <p14:creationId xmlns:p14="http://schemas.microsoft.com/office/powerpoint/2010/main" val="1793867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Respecto al cuadro clínico, los pacientes habitualmente refieren un cambio o aumento en la intensidad de su régimen de actividad deportiva. Presentan un pródromo que aumenta gradualmente, pasando a dolor que aparece con la actividad. En general es más intenso al finalizar la actividad física y puede incluso hacer que la suspendan. Al examen físico se puede objetivar dolor a la palpación del borde medial de la tibia, calor local, edema, eritema.</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24</a:t>
            </a:fld>
            <a:endParaRPr lang="es-ES"/>
          </a:p>
        </p:txBody>
      </p:sp>
    </p:spTree>
    <p:extLst>
      <p:ext uri="{BB962C8B-B14F-4D97-AF65-F5344CB8AC3E}">
        <p14:creationId xmlns:p14="http://schemas.microsoft.com/office/powerpoint/2010/main" val="1863001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Al solicitar el estudio radiográfico a las dos o tres semanas, puede verse una reacción o engrosamiento cortical. Además de una imagen lineal radiolúcida en la cortical. La zona anterior se asociaría más a deportes de salto; es menos frecuente, pero como dijimos, la evolución es peor que en las posteromediales con mayores tiempos requeridos para la consolidación.</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25</a:t>
            </a:fld>
            <a:endParaRPr lang="es-ES"/>
          </a:p>
        </p:txBody>
      </p:sp>
    </p:spTree>
    <p:extLst>
      <p:ext uri="{BB962C8B-B14F-4D97-AF65-F5344CB8AC3E}">
        <p14:creationId xmlns:p14="http://schemas.microsoft.com/office/powerpoint/2010/main" val="1863001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 tomografía axial computada puede delimitar mejor el compromiso y reacción cortical focal. En este caso, se observa un defecto de orientación vertical y reacción perióstica en la cortical posteromedial.</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26</a:t>
            </a:fld>
            <a:endParaRPr lang="es-ES"/>
          </a:p>
        </p:txBody>
      </p:sp>
    </p:spTree>
    <p:extLst>
      <p:ext uri="{BB962C8B-B14F-4D97-AF65-F5344CB8AC3E}">
        <p14:creationId xmlns:p14="http://schemas.microsoft.com/office/powerpoint/2010/main" val="1863001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200" kern="100" dirty="0">
                <a:effectLst/>
                <a:latin typeface="Calibri" panose="020F0502020204030204" pitchFamily="34" charset="0"/>
                <a:ea typeface="Calibri" panose="020F0502020204030204" pitchFamily="34" charset="0"/>
                <a:cs typeface="Times New Roman" panose="02020603050405020304" pitchFamily="18" charset="0"/>
              </a:rPr>
              <a:t>Tanto el cintigrama óseo como la resonancia demuestran focos de fractura, siendo más específicos y precoces los cambios de la resonancia magnética, con edema en la medula ósea y periostio. En este caso, observamos en el corte axial una disrupción en la cortical posteromedial. En la imagen coronal de la derecha, observamos una línea radiolúcida bordeada por tejido óseo esclerótico más denso.</a:t>
            </a:r>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27</a:t>
            </a:fld>
            <a:endParaRPr lang="es-ES"/>
          </a:p>
        </p:txBody>
      </p:sp>
    </p:spTree>
    <p:extLst>
      <p:ext uri="{BB962C8B-B14F-4D97-AF65-F5344CB8AC3E}">
        <p14:creationId xmlns:p14="http://schemas.microsoft.com/office/powerpoint/2010/main" val="1863001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tratamiento va a ser conservador como primera línea en fracturas localizadas en la posteromedial. Se debe poner especial atención en todos los factores asociados como la frecuencia, intensidad y duración del entrenamiento. También el calzado y superficie en que se realiza el deporte, y realizar en ocasiones un análisis de la marcha con el fin de minimizar el desequilibrio mecánico que contribuye a la lesión. En población de riesgo y deportistas siempre pesquisar deficiencia de vitamina d para suplementar.</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No es necesario inmovilización, sólo si ayuda a disminuir los síntomas. Lo principal es suspender la actividad física desencadenante de impacto, y se reintegra una vez que no haya síntomas ni alteraciones al examen físico.</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28</a:t>
            </a:fld>
            <a:endParaRPr lang="es-ES"/>
          </a:p>
        </p:txBody>
      </p:sp>
    </p:spTree>
    <p:extLst>
      <p:ext uri="{BB962C8B-B14F-4D97-AF65-F5344CB8AC3E}">
        <p14:creationId xmlns:p14="http://schemas.microsoft.com/office/powerpoint/2010/main" val="843927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tratamiento quirúrgico se sugiere en fracturas localizadas en cortical anterior, ya que en estos casos se debe considerar tiempos sobre cuatro meses para el reintegro deportivo. La dificultad en la consolidación en este tipo de fracturas la vascularización deficiente. El manejo quirúrgico puede incluir perforación o </a:t>
            </a:r>
            <a:r>
              <a:rPr lang="es-CL" sz="1800" i="1" kern="100" dirty="0" err="1">
                <a:effectLst/>
                <a:latin typeface="Calibri" panose="020F0502020204030204" pitchFamily="34" charset="0"/>
                <a:ea typeface="Calibri" panose="020F0502020204030204" pitchFamily="34" charset="0"/>
                <a:cs typeface="Times New Roman" panose="02020603050405020304" pitchFamily="18" charset="0"/>
              </a:rPr>
              <a:t>drilling</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en el sitio de fractura con resección del tejido y colocación de injerto, el fresado y enclavijado endomedular. Sin embargo, también hay estudios que proponen osteosíntesis con placa, en adición de algún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osteoconductor</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o injerto.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Borens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postula que las ventajas mecánicas con este tipo de tratamiento sobre el enclavijado se basan en neutralizar las fuerzas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tensiles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que originan la fractura anterior de la tibia.</a:t>
            </a:r>
          </a:p>
          <a:p>
            <a:pPr marL="0" marR="0" lvl="1"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29</a:t>
            </a:fld>
            <a:endParaRPr lang="es-ES"/>
          </a:p>
        </p:txBody>
      </p:sp>
    </p:spTree>
    <p:extLst>
      <p:ext uri="{BB962C8B-B14F-4D97-AF65-F5344CB8AC3E}">
        <p14:creationId xmlns:p14="http://schemas.microsoft.com/office/powerpoint/2010/main" val="843927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Entendemos que existe una continuidad entre reacciones por estrés y fracturas de estrés. Los huesos son estructuras dinámicas que responden a la actividad muscular, produciendo, a medida que aumentan las fuerzas, deformación ósea según su grado de elasticidad, volviendo al estado previo cuando cesa la actividad.</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Como podemos ver en el gráfico, la deformación elástica es, por tanto, reversible. Una vez retirada la fuerza, el hueso vuelve a su morfología inicial sin quedar deformación residual. Entonces, las reacciones al estrés o sobrecarga se producen cuando se tensa en forma cíclica sin exceder este punto crítico de rotura, ni los límites de deformación plástica del hueso.</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Hasta aquí, la presentación del cuadro clínico se traduce en una periostitis o </a:t>
            </a:r>
            <a:r>
              <a:rPr lang="es-CL" sz="1800" i="1" kern="100" dirty="0" err="1">
                <a:effectLst/>
                <a:latin typeface="Calibri" panose="020F0502020204030204" pitchFamily="34" charset="0"/>
                <a:ea typeface="Calibri" panose="020F0502020204030204" pitchFamily="34" charset="0"/>
                <a:cs typeface="Times New Roman" panose="02020603050405020304" pitchFamily="18" charset="0"/>
              </a:rPr>
              <a:t>shin</a:t>
            </a:r>
            <a:r>
              <a:rPr lang="es-CL"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s-CL" sz="1800" i="1" kern="100" dirty="0" err="1">
                <a:effectLst/>
                <a:latin typeface="Calibri" panose="020F0502020204030204" pitchFamily="34" charset="0"/>
                <a:ea typeface="Calibri" panose="020F0502020204030204" pitchFamily="34" charset="0"/>
                <a:cs typeface="Times New Roman" panose="02020603050405020304" pitchFamily="18" charset="0"/>
              </a:rPr>
              <a:t>splints</a:t>
            </a:r>
            <a:r>
              <a:rPr lang="es-CL" sz="1800" i="1" kern="100" dirty="0">
                <a:effectLst/>
                <a:latin typeface="Calibri" panose="020F0502020204030204" pitchFamily="34" charset="0"/>
                <a:ea typeface="Calibri" panose="020F0502020204030204" pitchFamily="34" charset="0"/>
                <a:cs typeface="Times New Roman" panose="02020603050405020304" pitchFamily="18" charset="0"/>
              </a:rPr>
              <a:t>.</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Si aumentamos la fuerza, entonces se alcanza al estrés y tensión elástica límite del objeto y aquí comienzan las fracturas por estrés que aparecen cuando se excede la respuesta natural del sistema esquelético frente a la carga.</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este punto, la deformidad ya no es proporcional al estrés. Y sobre este punto, se genera un alto grado de deformidad el hueso. Si se suspende la fuerza, el hueso es incapaz de volver a su forma inicial y queda una deformidad residual. Esto constituye la deformidad plástica, que es el punto de falla o de aparición de microfracturas.</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Éstas pueden progresar a un fracaso estructural o mecánico, produciendo una insuficiencia del hueso dentro de los grados de actividad normal o fisiológica. Clínicamente, se traduce como el cuadro clínico de una fractura por estrés. En resumen, las fuerzas repetitivas tienen una acción deformante. Una vez que es irreversible, es decir, hay microfracturas, se progresa la falla mecánica del hueso o cuadro clínico de fracturas por estrés.</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a:t>
            </a:fld>
            <a:endParaRPr lang="es-ES"/>
          </a:p>
        </p:txBody>
      </p:sp>
    </p:spTree>
    <p:extLst>
      <p:ext uri="{BB962C8B-B14F-4D97-AF65-F5344CB8AC3E}">
        <p14:creationId xmlns:p14="http://schemas.microsoft.com/office/powerpoint/2010/main" val="2976110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Otras fracturas por estrés localizadas en la tibia son las fracturas en el maléolo medial. Son menos frecuentes que las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deficiarias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Ocurren casi exclusivamente en atletas de alta demanda, con ejercicios con impacto como trote, salto o gimnastas. Se cree una cierta predisposición a este tipo de fracturas en tibias que son delgadas, pacientes con aumento de rotación externa de cadera, deformidades cavo raro del pie, discrepancia en longitud de extremidades, deformidad de varo de la tibia, y todas las variantes que someten biomecánicamente al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maleolo</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medial a mayores fuerzas rotacionales y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cizallantes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También se ha relacionado con la presencia de osteofitos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anteromediales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por pinzamiento repetitivo del talo en el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maleolo</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medial en dorsiflexión máxima, lo que puede generar microfracturas en la región con propagación del fallo en sentido vertical. El patrón de fractura asemeja las fracturas por supinación aducción de la clasificación de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lauhen</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Hansen.</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30</a:t>
            </a:fld>
            <a:endParaRPr lang="es-ES"/>
          </a:p>
        </p:txBody>
      </p:sp>
    </p:spTree>
    <p:extLst>
      <p:ext uri="{BB962C8B-B14F-4D97-AF65-F5344CB8AC3E}">
        <p14:creationId xmlns:p14="http://schemas.microsoft.com/office/powerpoint/2010/main" val="4105297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el cuadro clínico, los pacientes típicamente presentan historia de aumento en la intensidad del entrenamiento o cambio en la actividad o deporte. Generalmente no hay historia de trauma. El dolor es inicialmente difuso en la cara medial del tobillo la pierna, y se localiza y empeora al progresar de microfractura a una fractura completa.</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También está relacionada con la actividad y disminuye con el reposo. Al examen físico, lo principal es dolor en el foco o sitio de fractura, pudiendo existir rigidez o inflamación del tobillo debido a la extensión intraarticular. Se debe observar si hay mal alineamiento y considerar otros diagnósticos como tendinitis del tibial posterior, pinzamiento anterior de tobillo, lesiones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osteocondrales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y lesiones del ligamento del tobillo.</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31</a:t>
            </a:fld>
            <a:endParaRPr lang="es-ES"/>
          </a:p>
        </p:txBody>
      </p:sp>
    </p:spTree>
    <p:extLst>
      <p:ext uri="{BB962C8B-B14F-4D97-AF65-F5344CB8AC3E}">
        <p14:creationId xmlns:p14="http://schemas.microsoft.com/office/powerpoint/2010/main" val="4105297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radiografías en general son normales, incluso hasta dos meses desde la aparición de los síntomas. Son positivas en aproximadamente un 30% de los casos. El desplazamiento completo es raro de ver: corresponden casos crónicos no tratados. En general, el rasgo de orientación es vertical u oblicuo asociado a veces con quistes o lesiones líticas. También se puede observar osteopenia regional, callos o esclerosis dependiendo del tiempo de evolución. La resonancia magnética ayuda en la localización aportando precisión. Se observa una alteración de la señal en forma lineal con edema. El escáner es menos sensible, pero define mejor la configuración de la fractura y la anatomía ósea local, particularmente si hay lesiones como quistes u osteofitos anteriores, siendo útil en la planificación preoperatoria.</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32</a:t>
            </a:fld>
            <a:endParaRPr lang="es-ES"/>
          </a:p>
        </p:txBody>
      </p:sp>
    </p:spTree>
    <p:extLst>
      <p:ext uri="{BB962C8B-B14F-4D97-AF65-F5344CB8AC3E}">
        <p14:creationId xmlns:p14="http://schemas.microsoft.com/office/powerpoint/2010/main" val="4105297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tratamiento se debe informar adecuadamente al paciente y tomar en cuenta la cronicidad de los síntomas, el grado de actividad del paciente, y la necesidad urgente de reintegrarse al deporte. Influye también el tipo de fractura: Si es lineal asociada a quites o a osteopenia local, o si está desplazada. No existe evidencia clara al respecto si defender manejo un conservador o quirúrgico. Sólo hay reportes de pocos casos. En general, se prefiere el manejo conservador al inicio del cuadro, consiste en reposo y restringir la actividad. La mayoría de los casos descritos requieren inmovilización y descarga por cuatro semanas con reintegro progresivo al deporte. En el manejo quirúrgico, la fijación interna permite en cambio una movilización precoz del tobillo y un retorno más rápido. Está indicada preferentemente en cuadros crónicos, fracturas completas y desplazadas.</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Se han publicado técnicas percutáneas y abiertas. Preferimos la reducción abierta con tornillos compresivos perpendiculares al foco, o placa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butress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Posteriormente se deja una descarga por seis a ocho semanas, seguido de una carga y retorno progresivo al deporte.</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Dependiendo de la cronicidad y presencia o no de bordes escleróticos en el foco de fractura, se puede colocar injerto.</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33</a:t>
            </a:fld>
            <a:endParaRPr lang="es-ES"/>
          </a:p>
        </p:txBody>
      </p:sp>
    </p:spTree>
    <p:extLst>
      <p:ext uri="{BB962C8B-B14F-4D97-AF65-F5344CB8AC3E}">
        <p14:creationId xmlns:p14="http://schemas.microsoft.com/office/powerpoint/2010/main" val="4105297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fracturas por estrés de los metatarsianos del primero al cuarto constituyen el 14 a 20% de las fracturas por estrés de la extremidad inferior. Están relacionadas con actividades como marchas prolongadas, entrenamiento militar, trotadores, deportes con impacto, ballet. De los primeros cuatro meta marcianos es más frecuente la afectación del segundo.</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Se describen condiciones biomecánicas predisponentes que producen una disminución de los ciclos requeridos para causar una insuficiencia, tales como la presencia de pie plano, lesiones en la fascia plantar, fatiga muscular, tener un segundo metatarsiano largo o hiper inmovilidad del primer rayo.</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34</a:t>
            </a:fld>
            <a:endParaRPr lang="es-ES"/>
          </a:p>
        </p:txBody>
      </p:sp>
    </p:spTree>
    <p:extLst>
      <p:ext uri="{BB962C8B-B14F-4D97-AF65-F5344CB8AC3E}">
        <p14:creationId xmlns:p14="http://schemas.microsoft.com/office/powerpoint/2010/main" val="946741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Quiero mencionar la fractura por estrés de la base del segundo metatarsiano, ya que es una lesión específica asociada a un deporte en particular, el ballet profesional. Participan tanto la unión ligamentosa en la base del segundo metatarsiano como las inserciones del tibial posterior y el peroneo largo en la tracción importante que produce esta fractura. En general, el tratamiento conservador es la primera elección. Sin embargo, un porcentaje tiene recurrencias o presentan nuevas lesiones y se puede considerar el tratamiento quirúrgico.</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35</a:t>
            </a:fld>
            <a:endParaRPr lang="es-ES"/>
          </a:p>
        </p:txBody>
      </p:sp>
    </p:spTree>
    <p:extLst>
      <p:ext uri="{BB962C8B-B14F-4D97-AF65-F5344CB8AC3E}">
        <p14:creationId xmlns:p14="http://schemas.microsoft.com/office/powerpoint/2010/main" val="946741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Respecto al cuadro clínico, el tiempo medio de presentación puede ir entre las 2-6 semanas, localizando los síntomas más rápido que otras fracturas por estrés. Presentan un dolor dorsal en el antepié asociado de edema. Aumenta el dolor con la carga repetitiva y progresan rápidamente a una incapacidad para entrenar. En el examen físico, el dolor está localizado sobre el metatarsiano afectado, en la zona de diafisaria o metafisaria. El dolor se exacerba con la carga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monopodal</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Así como todas las fracturas por estrés, se debe identificar factores de riesgo, por ejemplo, osteoporosis, uso de corticoides</a:t>
            </a:r>
            <a:r>
              <a:rPr lang="es-CL" dirty="0">
                <a:effectLst/>
              </a:rPr>
              <a:t> </a:t>
            </a: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36</a:t>
            </a:fld>
            <a:endParaRPr lang="es-ES"/>
          </a:p>
        </p:txBody>
      </p:sp>
    </p:spTree>
    <p:extLst>
      <p:ext uri="{BB962C8B-B14F-4D97-AF65-F5344CB8AC3E}">
        <p14:creationId xmlns:p14="http://schemas.microsoft.com/office/powerpoint/2010/main" val="946741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radiografías pueden detectar la fractura en fase subaguda, es decir, luego de dos semanas generalmente, al producirse calificación del callo óseo o al demostrar reacción perióstica. Estos signos pueden verse en la cara medial del segundo-tercer metatarsiano, en el caso del cuarto en la cara lateral, y en el primer metatarsiano la localización preferente es en la cortical posteromedial.</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cintigrama óseo es sugerente al captar el metatarsiano involucrado, sin embargo, poco específico. La tomografía axial mejora la visualización del rasgo, pero no identifica sinovitis ni reacción por estrés. La resonancia magnética es, por lo tanto, el examen de lección, ya que diferencia sinovitis, o reacción ósea al estrés de las fracturas que se observan como una disrupción en la cortical.</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37</a:t>
            </a:fld>
            <a:endParaRPr lang="es-ES"/>
          </a:p>
        </p:txBody>
      </p:sp>
    </p:spTree>
    <p:extLst>
      <p:ext uri="{BB962C8B-B14F-4D97-AF65-F5344CB8AC3E}">
        <p14:creationId xmlns:p14="http://schemas.microsoft.com/office/powerpoint/2010/main" val="946741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tratamiento conservador reporta una taza de consolidación excelente en distintos estudios con inmovilización en plazos de 6-8 semanas. La inmovilización va desde el uso de bota o yeso, hasta el calzado de suela regia. Es importante realizar el seguimiento de la consolidación con estudios imagenológicos. Una vez consolidada la fractura y en ausencia de síntomas, puede volver a su actividad deportiva. Se debe evaluar y corregir factores predisponentes, tales como técnica de entrenamiento, calzado, presencia de mal-alineamiento, o alteraciones metabólicas y endocrinas.</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38</a:t>
            </a:fld>
            <a:endParaRPr lang="es-ES"/>
          </a:p>
        </p:txBody>
      </p:sp>
    </p:spTree>
    <p:extLst>
      <p:ext uri="{BB962C8B-B14F-4D97-AF65-F5344CB8AC3E}">
        <p14:creationId xmlns:p14="http://schemas.microsoft.com/office/powerpoint/2010/main" val="946741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Respecto al tratamiento quirúrgico, está indicado especialmente en el fracaso del manejo conservador y orientado en el manejo de la no-unión. Incluye técnicas de fijación interna y osteosíntesis para mejorar la estabilidad, resección del tejido fibroso, y colocación de injerto.</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39</a:t>
            </a:fld>
            <a:endParaRPr lang="es-ES"/>
          </a:p>
        </p:txBody>
      </p:sp>
    </p:spTree>
    <p:extLst>
      <p:ext uri="{BB962C8B-B14F-4D97-AF65-F5344CB8AC3E}">
        <p14:creationId xmlns:p14="http://schemas.microsoft.com/office/powerpoint/2010/main" val="946741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fracturas por estrés son de baja frecuencia, en general menor al 2%., la incidencia se estima en un 0.5%, pero aumenta considerablemente en población atleta o militar. Llegando en un estudio realizado en el ejército israelí hasta el 31%, incluyendo también fracturas de fémur por estrés.</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En atletas es más frecuente en mujeres. Influiría el estado de oligomenorrea y amenorrea en deportistas. Los hombres presentarían más fracturas en metatarsianos en comparación a mujeres, mientras que en ellas las fracturas de calcáneo y tibia son predominantes</a:t>
            </a:r>
            <a:r>
              <a:rPr lang="es-CL" dirty="0">
                <a:effectLst/>
              </a:rPr>
              <a:t> </a:t>
            </a: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a:t>
            </a:fld>
            <a:endParaRPr lang="es-ES"/>
          </a:p>
        </p:txBody>
      </p:sp>
    </p:spTree>
    <p:extLst>
      <p:ext uri="{BB962C8B-B14F-4D97-AF65-F5344CB8AC3E}">
        <p14:creationId xmlns:p14="http://schemas.microsoft.com/office/powerpoint/2010/main" val="3057282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Veremos como una entidad aparte a las fracturas por estrés de la base del quinto metatarsiano. Debido a su particularidad, suele existir confusión con fracturas agudas de la metáfisis, o las lesiones por evolución de la tuberosidad. Se han descrito muchos sistemas de clasificación para diferenciar las fracturas de la base del quinto metatarsiano, tales como el concepto de las tres zonas:</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 zona uno es la más proximal y está constituida por la tuberosidad. El hueso es esponjoso y altamente vascularizado. Son las fracturas más frecuentes y de buen pronóstico.</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 zona dos es la unión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metafiso</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-diafisaria, y también la unión ligamentosa entre el cuarto y el quinto metatarsiano. Las fracturas en esta localización se conocen como fractura de </a:t>
            </a:r>
            <a:r>
              <a:rPr lang="es-CL" sz="1800" i="1" kern="100" dirty="0">
                <a:effectLst/>
                <a:latin typeface="Calibri" panose="020F0502020204030204" pitchFamily="34" charset="0"/>
                <a:ea typeface="Calibri" panose="020F0502020204030204" pitchFamily="34" charset="0"/>
                <a:cs typeface="Times New Roman" panose="02020603050405020304" pitchFamily="18" charset="0"/>
              </a:rPr>
              <a:t>Jones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La zona tres se encuentra distal a los ligamentos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intermetatarsianos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y se prolonga 1,5 centímetros hacia la diáfisis. Esta zona es donde ocurren las fracturas por estrés o sobrecarga.</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La clasificación de Tor se usa para guiar el tratamiento y se deferencia en tres tipos en relación con la historia y cambios radiográficos. Las tipo 1 no tienen historia de fractura previa. La radiografía demuestra una línea de fractura con márgenes agudos, sin hipertrofia cortical y sin esclerosis medular</a:t>
            </a:r>
            <a:r>
              <a:rPr lang="es-CL" dirty="0">
                <a:effectLst/>
              </a:rPr>
              <a:t> </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tipo 2 asemejan un retardo en la consolidación. No hay historia de fractura previa. En la imagen, se observa una línea de fractura que involucra ambas corticales con engrosamiento periósticos y esclerosis.</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Las tipo 3 asemejan una no-unión con historia de trauma repetitivo y síntomas recurrentes. La radiografía muestra una línea ancha de fractura con obliteración completa del canal endomedular y hueso esclerótico</a:t>
            </a:r>
            <a:r>
              <a:rPr lang="es-CL" dirty="0">
                <a:effectLst/>
              </a:rPr>
              <a:t> </a:t>
            </a: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40</a:t>
            </a:fld>
            <a:endParaRPr lang="es-ES"/>
          </a:p>
        </p:txBody>
      </p:sp>
    </p:spTree>
    <p:extLst>
      <p:ext uri="{BB962C8B-B14F-4D97-AF65-F5344CB8AC3E}">
        <p14:creationId xmlns:p14="http://schemas.microsoft.com/office/powerpoint/2010/main" val="3428814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Se han reconocido los últimos años factores asociados a estas fracturas por estrés y mala evolución de éstas que aumentan la tensión crónica y sobrecargan la parte lateral en la fase de apoyo de la marcha, como ocurren pacientes trotadores con mal entrenamiento o que usan un calzado inadecuado, así como también mal alineamiento del pie en cavo varo, ensanchamiento del ángulo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intermetatarsiano</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entre el cuarto y el quinto, aumento de la curvatura de la cabeza del quinto metatarsiano, índice de masa corporal elevado. Son comunes en deportes como fútbol, en general de alto impacto. Su importancia en el diagnóstico y manejo radica en la alta incidencia de no-unión, debido al deficiente aporte vascular de esta zona.</a:t>
            </a:r>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41</a:t>
            </a:fld>
            <a:endParaRPr lang="es-ES"/>
          </a:p>
        </p:txBody>
      </p:sp>
    </p:spTree>
    <p:extLst>
      <p:ext uri="{BB962C8B-B14F-4D97-AF65-F5344CB8AC3E}">
        <p14:creationId xmlns:p14="http://schemas.microsoft.com/office/powerpoint/2010/main" val="3024380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cuadro clínico se caracteriza por dolor en la cara lateral del pie sobre el quinto metatarsiano, habitualmente con pocos cambios inflamatorios. En el examen físico, se debe evaluar también estigmas de sobrecarga repetitiva, deformidad en cavo varo, aducto, o cualquier limitación en la eversión del retropié.</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42</a:t>
            </a:fld>
            <a:endParaRPr lang="es-ES"/>
          </a:p>
        </p:txBody>
      </p:sp>
    </p:spTree>
    <p:extLst>
      <p:ext uri="{BB962C8B-B14F-4D97-AF65-F5344CB8AC3E}">
        <p14:creationId xmlns:p14="http://schemas.microsoft.com/office/powerpoint/2010/main" val="3428814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el estudio radiológico, se piden las tres proyecciones del pie en carga. Se debe evaluar la cronicidad según el grado de reacción perióstica o esclerosis intramedular del foco de fractura. La topografía axial nos permite ver con mayor precisión el rasgo y grado de consolidación de la fractura, así como la resonancia magnética con mayor precocidad.</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43</a:t>
            </a:fld>
            <a:endParaRPr lang="es-ES"/>
          </a:p>
        </p:txBody>
      </p:sp>
    </p:spTree>
    <p:extLst>
      <p:ext uri="{BB962C8B-B14F-4D97-AF65-F5344CB8AC3E}">
        <p14:creationId xmlns:p14="http://schemas.microsoft.com/office/powerpoint/2010/main" val="3428814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términos generales, en el tratamiento conservador, recomendamos el uso de bota inmovilizado por al menos dos meses, con un período descarga de cuatro semanas. Aunque la gran mayoría mejora su sintomatología y consolidan aparentemente, existe el riesgo de una no-unión o bien, que no se reparen completamente y se pueden presentar re-fracturas en el futuro.</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Esto último, sumado a un tiempo tardío de retorno a la actividad, hacen que el tratamiento quirúrgico en atletas de elite sea el manejo estándar, existiendo una inclinación a un manejo más agresivo. El tratamiento quirúrgico se indica de entrada en fracturas desplazadas en población activa, principalmente deportistas que requieren volver antes a competir de lo que permite el tratamiento conservador.</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También se indica en falla del manejo conservador o presencia de re-fracturas o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pseudo-artrosis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así como también la presencia de esclerosis que oblitera al canal endomedular en estudio por imagen. Nuevamente, hay escasa evidencia, pero los trabajos demuestran tazas de consolidación más predecibles y consistentes, reduciendo el período de reposo.</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44</a:t>
            </a:fld>
            <a:endParaRPr lang="es-ES"/>
          </a:p>
        </p:txBody>
      </p:sp>
    </p:spTree>
    <p:extLst>
      <p:ext uri="{BB962C8B-B14F-4D97-AF65-F5344CB8AC3E}">
        <p14:creationId xmlns:p14="http://schemas.microsoft.com/office/powerpoint/2010/main" val="3428814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suma, teniendo en cuenta la falta de estudios de mayor nivel de evidencia, podemos decir que muchos pacientes se ven beneficiados del tratamiento quirúrgico, ya que permite una rehabilitación más agresiva y precoz, previniendo la pérdida de condición física del deportista. El tratamiento conservador es viable según se pueda tolerar la descarga, siendo el mayor problema el tiempo de consolidación, por lo que se debe decidir en conjunto con el paciente.</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Los objetivos del tratamiento quirúrgico son acelerar la consolidación, permitir una recuperación más rápida para un reintegro deportivo precoz y disminuir el riesgo de re-fractura. En relación al osteosíntesis, es de elección el uso del tornillo hondo medular técnica que se realiza en forma percutánea. Se usa un tornillo sólido de al menos 4,5 milímetros de diámetro, debiendo la rosca atravesar completamente el foco de fractura, como observamos en la foto, y no debe ser más largo una vez pasado al foco, dado que por la curvatura y anatomía del quinto metatarsiano, puede anclarse en alguna cortical y perforarla, o separar el foco de fractura.</a:t>
            </a:r>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procedimiento es técnicamente difícil y no exento de complicaciones como fractura del tornillo, re-fractura con falla del implante, infección necesidad de una segunda cirugía para retiro. Cuando el canal endomedular está completamente cerrado, o en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pseudo-artrosis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o en presencia de consolidación viciosa, la cirugía debe ser abierta pudiendo utilizarse tornillo o placa + injerto.</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45</a:t>
            </a:fld>
            <a:endParaRPr lang="es-ES"/>
          </a:p>
        </p:txBody>
      </p:sp>
    </p:spTree>
    <p:extLst>
      <p:ext uri="{BB962C8B-B14F-4D97-AF65-F5344CB8AC3E}">
        <p14:creationId xmlns:p14="http://schemas.microsoft.com/office/powerpoint/2010/main" val="3428814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reintegro deportivo completo es aproximadamente dos meses después de la cirugía, dependiendo del dolor y la evidencia radiográfica de consolidación. Se puede aconsejar el tratamiento quirúrgico corrector. Por ejemplo, en pie cavo varo para corregir la sobrecarga lateral por varo del otro pie. Sin embargo, no está claro qué grado de varo justifica la cirugía de realineamiento, y el riesgo de no-unión en este grupo.</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46</a:t>
            </a:fld>
            <a:endParaRPr lang="es-ES"/>
          </a:p>
        </p:txBody>
      </p:sp>
    </p:spTree>
    <p:extLst>
      <p:ext uri="{BB962C8B-B14F-4D97-AF65-F5344CB8AC3E}">
        <p14:creationId xmlns:p14="http://schemas.microsoft.com/office/powerpoint/2010/main" val="3428814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Las fracturas por estrés del navicular presentan una frecuencia creciente debido que ha mejorado su reconocimiento y evaluación diagnóstica. Algunos estiman que pueden llegar al tercio de todas las fracturas por estrés en tobillo y pie. Llegar al diagnóstico es difícil. Requiere un alto índice de sospecha. Se debe poner atención en deportistas que presentan dolor en medio pie o tobillo que empeora con la carga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monopodal</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sobre todo en atletas con actividades explosivas como carrera, salto, bayas, fútbol rugby; aumentando el estrés a través del eje del segundo metatarsiano.</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47</a:t>
            </a:fld>
            <a:endParaRPr lang="es-ES"/>
          </a:p>
        </p:txBody>
      </p:sp>
    </p:spTree>
    <p:extLst>
      <p:ext uri="{BB962C8B-B14F-4D97-AF65-F5344CB8AC3E}">
        <p14:creationId xmlns:p14="http://schemas.microsoft.com/office/powerpoint/2010/main" val="1336123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Pueden contribuir como factores predisponentes una irrigación precaria en el tercio central del navicular dado por la anastomosis intraósea de ramas de la tibial posterior que irriga la zona plantar y medial, y la arteria dorsal pedía, que irriga el dorso y cara lateral generando una zona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hipovascular</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central.</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Esta zona posee menor capacidad de reparación a las microfracturas, y concuerda con la región de máximo estrés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cizallante</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durante la fase de despegue. Si bien el factor vascular no está del todo claro, se escribe en el estudio de Kathleen un 11,8% de pacientes con patrón avascular central, sugiriendo que existen ciertos individuos en riesgo de desarrollar fracturas por estrés.</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Otro factor que podría contribuir son las variantes anatómicas que aumentan la carga sobre la porción central del navicular durante el despegue y flexión plantar del pie, ocurriendo las fuerza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cizallante</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en el tercio central del navicular entre la primera y segunda articulación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naviculo-cuneana</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y la cabeza talar, provocando una concentración de fuerza en esa área con menor resistencia.</a:t>
            </a:r>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Son morfologías que tienden a la rigidez con poca absorción del choque y disipación del impacto como el metatarso aducto, pronación durante la marcha, segundo metatarsiano largo, primer metatarsiano corto, alteraciones en el arco plantar como pie cavo o pie plano. Sin embargo, no se ha podido establecer alguna relación estadísticamente significativa al respecto.</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48</a:t>
            </a:fld>
            <a:endParaRPr lang="es-ES"/>
          </a:p>
        </p:txBody>
      </p:sp>
    </p:spTree>
    <p:extLst>
      <p:ext uri="{BB962C8B-B14F-4D97-AF65-F5344CB8AC3E}">
        <p14:creationId xmlns:p14="http://schemas.microsoft.com/office/powerpoint/2010/main" val="1336123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el cuadro clínico, generalmente observamos que la consulta es tardía con el dolor minimizado por el paciente. Este habitualmente es difuso. como un calambre de inicio insidioso. Se relaciona la actividad siendo mayor al inicio e inmediatamente después de la práctica deportiva, cediendo con el reposo.</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dolor aumenta progresivamente hasta que incapacita el paciente para ejercer la actividad. En el examen físico, se describe un dolor en el dorso del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mediopié</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denominado “punto N”, en la porción media del navicular por dorsal. Este dolor se irradia al arco longitudinal medial. Se exacerba con la percusión del navicular o al saltar con el pie en flexión plantar.</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Los rangos de movilidad están conservados en algunos pacientes con dorsiflexión limitada ocasionalmente con dolor en abducción o inversión. </a:t>
            </a: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49</a:t>
            </a:fld>
            <a:endParaRPr lang="es-ES"/>
          </a:p>
        </p:txBody>
      </p:sp>
    </p:spTree>
    <p:extLst>
      <p:ext uri="{BB962C8B-B14F-4D97-AF65-F5344CB8AC3E}">
        <p14:creationId xmlns:p14="http://schemas.microsoft.com/office/powerpoint/2010/main" val="133612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Respecto a los factores predisponentes, identificamos factores intrínsecos o propios del paciente tales como el estado metabólico del hueso, alteraciones endocrinas como amenorrea, menopausia hipertiroidismos, entre otros; alteraciones en el desarrollo muscular, mal alineamiento o algunas variantes anatómicas como pie cavo, metatarso aducto, discrepancia en la longitud de extremidades; algunas artropatías inflamatorias, medicamentos como corticoides, alcohol, tabaco. Estructura ósea o alteraciones en ellas o en la densidad como osteoporosis y alteraciones en la vascularización del hueso afectado.</a:t>
            </a:r>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Respecto a los factores extrínsecos, incluimos la actividad física, o sobrecarga, o régimen intenso de entrenamiento que podemos ver en actividades como corredores, militares, en personas que practican bailes; hábitos nutricionales; y equipamiento como calzado o la superficie en donde se realiza la actividad física. </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5</a:t>
            </a:fld>
            <a:endParaRPr lang="es-ES"/>
          </a:p>
        </p:txBody>
      </p:sp>
    </p:spTree>
    <p:extLst>
      <p:ext uri="{BB962C8B-B14F-4D97-AF65-F5344CB8AC3E}">
        <p14:creationId xmlns:p14="http://schemas.microsoft.com/office/powerpoint/2010/main" val="19341880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estudio radiográfico debe comprender al menos tres proyecciones. La fractura es visible. La minoría de los casos requiere al menos tres semanas para observarse la absorción de los bordes.</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cintigrama óseo puede localizar la patología en el navicular, pero tiene baja especificidad. No distingue reacción de estrés, de fracturas por estrés. Además, carece de resolución anatómica. Cobra mayor relevancia, la tomografía axial y la resonancia, debido a la compleja anatomía del pie y dificultad para obtener verdaderas proyecciones posteriores del navicular.</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 tomografía social nos muestra claramente la localización de la fractura, si es completa o incompleta, y su grado de desplazamiento. Además, permite clasificar la lesión. Cambios más precoces son representados en la resonancia magnética a través de edema en la medula ósea, apareciendo antes que en la tomografía.</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50</a:t>
            </a:fld>
            <a:endParaRPr lang="es-ES"/>
          </a:p>
        </p:txBody>
      </p:sp>
    </p:spTree>
    <p:extLst>
      <p:ext uri="{BB962C8B-B14F-4D97-AF65-F5344CB8AC3E}">
        <p14:creationId xmlns:p14="http://schemas.microsoft.com/office/powerpoint/2010/main" val="1336123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diagnóstico suele ser tardío, desde 4-7 meses después del inicio de los síntomas. Se consideran en el diagnóstico diferencial esguince del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mediopié</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tendinitis tibial posterior o anterior, fascitis plantar, síndrome de pinzamiento anterior, artritis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talonavicular</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o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tibiotalar</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enfermedad de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Köhler</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51</a:t>
            </a:fld>
            <a:endParaRPr lang="es-ES"/>
          </a:p>
        </p:txBody>
      </p:sp>
    </p:spTree>
    <p:extLst>
      <p:ext uri="{BB962C8B-B14F-4D97-AF65-F5344CB8AC3E}">
        <p14:creationId xmlns:p14="http://schemas.microsoft.com/office/powerpoint/2010/main" val="1336123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s-ES" baseline="0" dirty="0"/>
              <a:t> </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Se clasifican según la tomografía axial en tipo 1 con compromiso de la corteza dorsal. Esta incisura dorsal puede persistir incluso años en la tomografía axial después de que la fractura haya consolidado. En las tipo 2, hay extensión al cuerpo y el tipo 3, el rasgo es completo con extensión a la cortical plantar. Esta clasificación es útil en orientar el tratamiento.</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52</a:t>
            </a:fld>
            <a:endParaRPr lang="es-ES"/>
          </a:p>
        </p:txBody>
      </p:sp>
    </p:spTree>
    <p:extLst>
      <p:ext uri="{BB962C8B-B14F-4D97-AF65-F5344CB8AC3E}">
        <p14:creationId xmlns:p14="http://schemas.microsoft.com/office/powerpoint/2010/main" val="3451070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tratamiento es controversial. La evidencia disponible son estudios retrospectivos y series de casos que justifican tratamiento conservador y otro tratamiento quirúrgico. El manejo conservador se reserva en fracturas parciales o tipo uno también se ha escrito para facturas completas no-desplazadas.</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Comprende el uso de yeso por seis semanas sin carga, seguido de una bota </a:t>
            </a:r>
            <a:r>
              <a:rPr lang="es-CL" sz="1800" dirty="0" err="1">
                <a:effectLst/>
                <a:latin typeface="Calibri" panose="020F0502020204030204" pitchFamily="34" charset="0"/>
                <a:ea typeface="Calibri" panose="020F0502020204030204" pitchFamily="34" charset="0"/>
                <a:cs typeface="Times New Roman" panose="02020603050405020304" pitchFamily="18" charset="0"/>
              </a:rPr>
              <a:t>cam</a:t>
            </a:r>
            <a:r>
              <a:rPr lang="es-CL" sz="1800" dirty="0">
                <a:effectLst/>
                <a:latin typeface="Calibri" panose="020F0502020204030204" pitchFamily="34" charset="0"/>
                <a:ea typeface="Calibri" panose="020F0502020204030204" pitchFamily="34" charset="0"/>
                <a:cs typeface="Times New Roman" panose="02020603050405020304" pitchFamily="18" charset="0"/>
              </a:rPr>
              <a:t> autorizando la marcha. Los estudios demuestran tasas de unión sobre un 80% con retorno al deporte entre 4-6 meses.</a:t>
            </a:r>
            <a:r>
              <a:rPr lang="es-CL" dirty="0">
                <a:effectLst/>
              </a:rPr>
              <a:t> </a:t>
            </a:r>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53</a:t>
            </a:fld>
            <a:endParaRPr lang="es-ES"/>
          </a:p>
        </p:txBody>
      </p:sp>
    </p:spTree>
    <p:extLst>
      <p:ext uri="{BB962C8B-B14F-4D97-AF65-F5344CB8AC3E}">
        <p14:creationId xmlns:p14="http://schemas.microsoft.com/office/powerpoint/2010/main" val="1336123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El manejo quirúrgico está indicado preferentemente en las fracturas tipo 2, sobre todo en deportistas, y en las tipo 3 en las fracturas desplazadas completas, y en las no-desplazadas pero con signos de esclerosis. También en pacientes con falla en el tratamiento conservador, generalmente después de 12 semanas de inmovilización sin carga; y en deportista frente a la incapacidad de realizar una recuperación prolongada.</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Se utilizan tornillos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canulados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o sólidos, con técnica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canulada</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de lateral a medial, pasando la rosca a todo el foco de fractura. Se logra un reintegro progresivo desde las 3-4 semanas, y un retorno completo al deporte después de las 8 semanas.</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manejo quirúrgico disminuye el riesgo de fractura por recurrente y el signo de consolidación más esperado es el puente óseo dorsal. Para esto se realiza un seguimiento con escáner. En ocasiones se puede realizar una osteotomía para modificar la sobrecarga si se considera algún factor predisponente. En caso de pseudo artrosis o fallas en el manejo conservador, generalmente se manejan con recepción + injerto.</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Como dijimos anteriormente, faltan estudios al respecto. Un último metaanálisis no demostró diferencia entre el tratamiento conservador y quirúrgico. Sólo demostró peores resultados en tratamientos que autorizaban la carga temprana, con o sin inmovilización. Concluye que la inmovilización sin carga debe ser el manejo estándar para el tratamiento inicial, y la decisión se debe tomar en conjunto con el paciente.</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54</a:t>
            </a:fld>
            <a:endParaRPr lang="es-ES"/>
          </a:p>
        </p:txBody>
      </p:sp>
    </p:spTree>
    <p:extLst>
      <p:ext uri="{BB962C8B-B14F-4D97-AF65-F5344CB8AC3E}">
        <p14:creationId xmlns:p14="http://schemas.microsoft.com/office/powerpoint/2010/main" val="13361236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Finalizando esta clase, en conclusión, podemos decir que las fracturas por estrés en tobillo y pie incluyen diversas zonas afectadas, así como formas de presentación. Requieren un alto índice de sospecha, sobre todo en pacientes de riesgo. El estudio es fundamental, ya que, según su localización y características requieren un tratamiento especializado. Se deben considerar muchos factores, entre otros, el estado metabólico, vascularización, régimen de entrenamiento, o anatomía del pie. Requieren un tiempo prolongado de inmovilización con limitación a la actividad deportiva. El manejo quirúrgico es útil en fracturas por estrés de alto riesgo y en atletas que deben retornar lo más rápido posible a su actividad previa.</a:t>
            </a:r>
          </a:p>
          <a:p>
            <a:pPr>
              <a:lnSpc>
                <a:spcPct val="107000"/>
              </a:lnSpc>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Muchas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gracias.</a:t>
            </a:r>
            <a:endParaRPr lang="es-CL"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55</a:t>
            </a:fld>
            <a:endParaRPr lang="es-ES"/>
          </a:p>
        </p:txBody>
      </p:sp>
    </p:spTree>
    <p:extLst>
      <p:ext uri="{BB962C8B-B14F-4D97-AF65-F5344CB8AC3E}">
        <p14:creationId xmlns:p14="http://schemas.microsoft.com/office/powerpoint/2010/main" val="133612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el último tiempo, ha adquirido una gran importancia identificar el déficit de vitamina D como factor predisponente. Distintos estudios han establecido una correlación clínica significativa entre la vitamina d y las fracturas por estrés.</a:t>
            </a:r>
          </a:p>
          <a:p>
            <a:pPr>
              <a:lnSpc>
                <a:spcPct val="107000"/>
              </a:lnSpc>
              <a:spcAft>
                <a:spcPts val="800"/>
              </a:spcAft>
            </a:pP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Un estudio japonés reciente demostró una asociación entre disminución de niveles de vitamina d y aparición de fracturas por estrés. Sin ser este un estudio prospectivo, proporciona la idea de que es probablemente útil suplementar a los atletas con vitamina d a fin de prevenir fracturas por estrés.</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6</a:t>
            </a:fld>
            <a:endParaRPr lang="es-ES"/>
          </a:p>
        </p:txBody>
      </p:sp>
    </p:spTree>
    <p:extLst>
      <p:ext uri="{BB962C8B-B14F-4D97-AF65-F5344CB8AC3E}">
        <p14:creationId xmlns:p14="http://schemas.microsoft.com/office/powerpoint/2010/main" val="193163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200" kern="100" dirty="0">
                <a:effectLst/>
                <a:latin typeface="Calibri" panose="020F0502020204030204" pitchFamily="34" charset="0"/>
                <a:ea typeface="Calibri" panose="020F0502020204030204" pitchFamily="34" charset="0"/>
                <a:cs typeface="Times New Roman" panose="02020603050405020304" pitchFamily="18" charset="0"/>
              </a:rPr>
              <a:t>Otro estudio apunta a la hipovitaminosis D como causa común en fracturas por estrés, así como también en fracturas de baja energía en tobillo y pie. Debido que la vitamina d está involucrada en homeostasis mineral del hueso, regulando la absorción intestinal de calcio y fosfato, su carencia se traduce en hipocalcemia, hipoparatiroidismo secundario, y osteoporosis.</a:t>
            </a:r>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La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suplementacion</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favorecería la consolidación ósea en las fracturas por estrés y es importante identificar personas en riesgo. El estudio define de mayor riesgo pacientes con obesidad, alcohol, consumo de corticoides o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anticonvulsionantes</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y que presenten condiciones médicas como falla renal o hepática o mala absorción intestinal.</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7</a:t>
            </a:fld>
            <a:endParaRPr lang="es-ES"/>
          </a:p>
        </p:txBody>
      </p:sp>
    </p:spTree>
    <p:extLst>
      <p:ext uri="{BB962C8B-B14F-4D97-AF65-F5344CB8AC3E}">
        <p14:creationId xmlns:p14="http://schemas.microsoft.com/office/powerpoint/2010/main" val="193163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Si bien no son patologías frecuentes en la población general, en nuestra práctica clínica, constituyen un motivo de consulta creciente. No olvidemos que el 80% de todas las fracturas por sobrecarga están localizadas en tobillo y pie. La consulta, por lo general, es tardía: se produce después de semanas, e incluso meses, del inicio del cuadro.</a:t>
            </a:r>
          </a:p>
          <a:p>
            <a:pPr marL="0" marR="0" lvl="0" indent="0" algn="l" defTabSz="457200" rtl="0" eaLnBrk="1" fontAlgn="auto" latinLnBrk="0" hangingPunct="1">
              <a:lnSpc>
                <a:spcPct val="100000"/>
              </a:lnSpc>
              <a:spcBef>
                <a:spcPts val="0"/>
              </a:spcBef>
              <a:spcAft>
                <a:spcPts val="0"/>
              </a:spcAft>
              <a:buClrTx/>
              <a:buSzTx/>
              <a:buFontTx/>
              <a:buNone/>
              <a:tabLst/>
              <a:defRPr/>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Su presentación y localización es variable. Los hitos de fractura están relacionados a la actividad, y en ocasiones son endémicos de ciertos deportes. Huesos afectados han sido descritos en tobillo y pie en tibia, metatarsianos, calcáneo, fíbula, navicular, falange proximal del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Hallux</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sesamoideos, cuboides, y talo.</a:t>
            </a:r>
          </a:p>
          <a:p>
            <a:endParaRPr lang="es-ES" baseline="0"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8</a:t>
            </a:fld>
            <a:endParaRPr lang="es-ES"/>
          </a:p>
        </p:txBody>
      </p:sp>
    </p:spTree>
    <p:extLst>
      <p:ext uri="{BB962C8B-B14F-4D97-AF65-F5344CB8AC3E}">
        <p14:creationId xmlns:p14="http://schemas.microsoft.com/office/powerpoint/2010/main" val="2976110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cuadro clínico va a depender de la etapa en que observemos al paciente relacionado a la fisiopatología de la fractura por estrés. En una etapa inicial, en que hay una reacción a la sobrecarga, se producen algunos síntomas prodrómicos, que son malestares inespecíficos y se suele ignorar por parte del paciente.</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Posteriormente entre 5 a 14 días, correspondiendo la etapa de resorción osteoclástica y formación de callo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endostal</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o </a:t>
            </a: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periostal</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y en que se debilita el hueso, se produce un dolor localizado. Hay un dolor a la percusión del hueso, al saltar en un pie, y también puede haber un aumento de volumen variable con cambios inflamatorios.</a:t>
            </a:r>
          </a:p>
          <a:p>
            <a:pPr>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En la tercera y última etapa, la etapa de fractura propiamente tal e insuficiencia del hueso, se produce un dolor de mayor magnitud, aumento de volumen claro, e incapacidad funcional.</a:t>
            </a:r>
          </a:p>
          <a:p>
            <a:endParaRPr lang="es-ES" dirty="0"/>
          </a:p>
        </p:txBody>
      </p:sp>
      <p:sp>
        <p:nvSpPr>
          <p:cNvPr id="4" name="Marcador de número de diapositiva 3"/>
          <p:cNvSpPr>
            <a:spLocks noGrp="1"/>
          </p:cNvSpPr>
          <p:nvPr>
            <p:ph type="sldNum" sz="quarter" idx="10"/>
          </p:nvPr>
        </p:nvSpPr>
        <p:spPr/>
        <p:txBody>
          <a:bodyPr/>
          <a:lstStyle/>
          <a:p>
            <a:fld id="{05ED04CF-B7F4-7443-A974-C813AAB925C5}" type="slidenum">
              <a:rPr lang="es-ES" smtClean="0"/>
              <a:t>9</a:t>
            </a:fld>
            <a:endParaRPr lang="es-ES"/>
          </a:p>
        </p:txBody>
      </p:sp>
    </p:spTree>
    <p:extLst>
      <p:ext uri="{BB962C8B-B14F-4D97-AF65-F5344CB8AC3E}">
        <p14:creationId xmlns:p14="http://schemas.microsoft.com/office/powerpoint/2010/main" val="2910079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s-ES_tradnl"/>
              <a:t>Clic para editar título</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s-ES_tradnl"/>
              <a:t>Haga clic para modificar el estilo de texto del patrón</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n encima del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s-ES_tradnl"/>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s-ES_tradnl"/>
              <a:t>Clic para editar título</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idx="1"/>
          </p:nvPr>
        </p:nvSpPr>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s-ES_tradnl"/>
              <a:t>Clic para editar título</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s-ES_tradnl"/>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t>7/16/23</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‹Nº›</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Date Placeholder 2"/>
          <p:cNvSpPr>
            <a:spLocks noGrp="1"/>
          </p:cNvSpPr>
          <p:nvPr>
            <p:ph type="dt" sz="half" idx="10"/>
          </p:nvPr>
        </p:nvSpPr>
        <p:spPr/>
        <p:txBody>
          <a:bodyPr/>
          <a:lstStyle/>
          <a:p>
            <a:fld id="{70FAA508-F0CD-46EA-95FB-26B559A0B5D9}" type="datetimeFigureOut">
              <a:rPr lang="en-US" smtClean="0"/>
              <a:t>7/16/23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7/16/23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s-ES_tradnl"/>
              <a:t>Clic para editar título</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t>7/16/23</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‹Nº›</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notesSlide" Target="../notesSlides/notesSlide17.xml"/><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0.m4a"/><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9.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4.png"/><Relationship Id="rId3" Type="http://schemas.microsoft.com/office/2007/relationships/media" Target="../media/media3.m4a"/><Relationship Id="rId7" Type="http://schemas.openxmlformats.org/officeDocument/2006/relationships/diagramData" Target="../diagrams/data1.xml"/><Relationship Id="rId12" Type="http://schemas.openxmlformats.org/officeDocument/2006/relationships/image" Target="../media/image3.png"/><Relationship Id="rId17" Type="http://schemas.openxmlformats.org/officeDocument/2006/relationships/image" Target="../media/image2.png"/><Relationship Id="rId2" Type="http://schemas.openxmlformats.org/officeDocument/2006/relationships/audio" Target="../media/media2.wav"/><Relationship Id="rId16" Type="http://schemas.openxmlformats.org/officeDocument/2006/relationships/image" Target="../media/image7.jpeg"/><Relationship Id="rId1" Type="http://schemas.microsoft.com/office/2007/relationships/media" Target="../media/media2.wav"/><Relationship Id="rId6" Type="http://schemas.openxmlformats.org/officeDocument/2006/relationships/notesSlide" Target="../notesSlides/notesSlide2.xml"/><Relationship Id="rId11" Type="http://schemas.microsoft.com/office/2007/relationships/diagramDrawing" Target="../diagrams/drawing1.xml"/><Relationship Id="rId5" Type="http://schemas.openxmlformats.org/officeDocument/2006/relationships/slideLayout" Target="../slideLayouts/slideLayout2.xml"/><Relationship Id="rId15" Type="http://schemas.openxmlformats.org/officeDocument/2006/relationships/image" Target="../media/image6.jpeg"/><Relationship Id="rId10" Type="http://schemas.openxmlformats.org/officeDocument/2006/relationships/diagramColors" Target="../diagrams/colors1.xml"/><Relationship Id="rId4" Type="http://schemas.openxmlformats.org/officeDocument/2006/relationships/audio" Target="../media/media3.m4a"/><Relationship Id="rId9" Type="http://schemas.openxmlformats.org/officeDocument/2006/relationships/diagramQuickStyle" Target="../diagrams/quickStyle1.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23.m4a"/><Relationship Id="rId7" Type="http://schemas.openxmlformats.org/officeDocument/2006/relationships/image" Target="../media/image21.png"/><Relationship Id="rId2" Type="http://schemas.microsoft.com/office/2007/relationships/media" Target="../media/media23.m4a"/><Relationship Id="rId1" Type="http://schemas.openxmlformats.org/officeDocument/2006/relationships/tags" Target="../tags/tag2.xml"/><Relationship Id="rId6" Type="http://schemas.openxmlformats.org/officeDocument/2006/relationships/image" Target="../media/image20.png"/><Relationship Id="rId11" Type="http://schemas.openxmlformats.org/officeDocument/2006/relationships/image" Target="../media/image2.png"/><Relationship Id="rId5" Type="http://schemas.openxmlformats.org/officeDocument/2006/relationships/notesSlide" Target="../notesSlides/notesSlide21.xml"/><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24.m4a"/><Relationship Id="rId7" Type="http://schemas.openxmlformats.org/officeDocument/2006/relationships/diagramLayout" Target="../diagrams/layout6.xml"/><Relationship Id="rId2" Type="http://schemas.microsoft.com/office/2007/relationships/media" Target="../media/media24.m4a"/><Relationship Id="rId1" Type="http://schemas.openxmlformats.org/officeDocument/2006/relationships/tags" Target="../tags/tag3.xml"/><Relationship Id="rId6" Type="http://schemas.openxmlformats.org/officeDocument/2006/relationships/diagramData" Target="../diagrams/data6.xml"/><Relationship Id="rId11" Type="http://schemas.openxmlformats.org/officeDocument/2006/relationships/image" Target="../media/image2.png"/><Relationship Id="rId5" Type="http://schemas.openxmlformats.org/officeDocument/2006/relationships/notesSlide" Target="../notesSlides/notesSlide22.xml"/><Relationship Id="rId10" Type="http://schemas.microsoft.com/office/2007/relationships/diagramDrawing" Target="../diagrams/drawing6.xml"/><Relationship Id="rId4" Type="http://schemas.openxmlformats.org/officeDocument/2006/relationships/slideLayout" Target="../slideLayouts/slideLayout2.xml"/><Relationship Id="rId9" Type="http://schemas.openxmlformats.org/officeDocument/2006/relationships/diagramColors" Target="../diagrams/colors6.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11" Type="http://schemas.openxmlformats.org/officeDocument/2006/relationships/image" Target="../media/image9.jpeg"/><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5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46.xml"/><Relationship Id="rId9"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0.m4a"/><Relationship Id="rId7" Type="http://schemas.openxmlformats.org/officeDocument/2006/relationships/image" Target="../media/image66.png"/><Relationship Id="rId2" Type="http://schemas.microsoft.com/office/2007/relationships/media" Target="../media/media50.m4a"/><Relationship Id="rId1" Type="http://schemas.openxmlformats.org/officeDocument/2006/relationships/tags" Target="../tags/tag4.xml"/><Relationship Id="rId6" Type="http://schemas.openxmlformats.org/officeDocument/2006/relationships/image" Target="../media/image65.png"/><Relationship Id="rId5" Type="http://schemas.openxmlformats.org/officeDocument/2006/relationships/notesSlide" Target="../notesSlides/notesSlide48.xml"/><Relationship Id="rId4"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50.xml"/><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png"/><Relationship Id="rId4" Type="http://schemas.openxmlformats.org/officeDocument/2006/relationships/notesSlide" Target="../notesSlides/notesSlide52.xml"/><Relationship Id="rId9" Type="http://schemas.microsoft.com/office/2007/relationships/diagramDrawing" Target="../diagrams/drawing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7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audio" Target="../media/media56.m4a"/><Relationship Id="rId7" Type="http://schemas.openxmlformats.org/officeDocument/2006/relationships/image" Target="../media/image2.png"/><Relationship Id="rId2" Type="http://schemas.microsoft.com/office/2007/relationships/media" Target="../media/media56.m4a"/><Relationship Id="rId1" Type="http://schemas.openxmlformats.org/officeDocument/2006/relationships/tags" Target="../tags/tag5.xml"/><Relationship Id="rId6" Type="http://schemas.openxmlformats.org/officeDocument/2006/relationships/image" Target="../media/image76.pn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9.xml"/><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s-ES" b="1" dirty="0"/>
              <a:t>Fracturas por estrés en tobillo y pie</a:t>
            </a:r>
          </a:p>
        </p:txBody>
      </p:sp>
      <p:sp>
        <p:nvSpPr>
          <p:cNvPr id="3" name="Subtítulo 2"/>
          <p:cNvSpPr>
            <a:spLocks noGrp="1"/>
          </p:cNvSpPr>
          <p:nvPr>
            <p:ph type="subTitle" idx="1"/>
          </p:nvPr>
        </p:nvSpPr>
        <p:spPr/>
        <p:txBody>
          <a:bodyPr>
            <a:normAutofit/>
          </a:bodyPr>
          <a:lstStyle/>
          <a:p>
            <a:endParaRPr lang="es-ES" dirty="0"/>
          </a:p>
          <a:p>
            <a:endParaRPr lang="es-ES" dirty="0"/>
          </a:p>
          <a:p>
            <a:endParaRPr lang="es-ES" dirty="0"/>
          </a:p>
          <a:p>
            <a:endParaRPr lang="es-ES" dirty="0"/>
          </a:p>
          <a:p>
            <a:r>
              <a:rPr lang="es-ES" sz="1600" dirty="0"/>
              <a:t>				Dra. Ana Inés </a:t>
            </a:r>
            <a:r>
              <a:rPr lang="es-ES" sz="1600" dirty="0" err="1"/>
              <a:t>Butteri</a:t>
            </a:r>
            <a:endParaRPr lang="es-ES" sz="1600" dirty="0"/>
          </a:p>
        </p:txBody>
      </p:sp>
      <p:pic>
        <p:nvPicPr>
          <p:cNvPr id="4" name="Imagen 3" descr="ImageServle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750" y="221005"/>
            <a:ext cx="776810" cy="1672943"/>
          </a:xfrm>
          <a:prstGeom prst="rect">
            <a:avLst/>
          </a:prstGeom>
        </p:spPr>
      </p:pic>
      <p:pic>
        <p:nvPicPr>
          <p:cNvPr id="6" name="Audio Recording 16-07-2023 9:48:56 p. m.">
            <a:hlinkClick r:id="" action="ppaction://media"/>
            <a:extLst>
              <a:ext uri="{FF2B5EF4-FFF2-40B4-BE49-F238E27FC236}">
                <a16:creationId xmlns:a16="http://schemas.microsoft.com/office/drawing/2014/main" id="{83BD2171-CC86-3D69-0531-D1D58D9DE8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2600" y="6045200"/>
            <a:ext cx="812800" cy="812800"/>
          </a:xfrm>
          <a:prstGeom prst="rect">
            <a:avLst/>
          </a:prstGeom>
        </p:spPr>
      </p:pic>
    </p:spTree>
    <p:extLst>
      <p:ext uri="{BB962C8B-B14F-4D97-AF65-F5344CB8AC3E}">
        <p14:creationId xmlns:p14="http://schemas.microsoft.com/office/powerpoint/2010/main" val="421897384"/>
      </p:ext>
    </p:extLst>
  </p:cSld>
  <p:clrMapOvr>
    <a:masterClrMapping/>
  </p:clrMapOvr>
  <mc:AlternateContent xmlns:mc="http://schemas.openxmlformats.org/markup-compatibility/2006" xmlns:p14="http://schemas.microsoft.com/office/powerpoint/2010/main">
    <mc:Choice Requires="p14">
      <p:transition spd="med" p14:dur="700" advTm="8052">
        <p:fade/>
      </p:transition>
    </mc:Choice>
    <mc:Fallback xmlns="">
      <p:transition xmlns:p14="http://schemas.microsoft.com/office/powerpoint/2010/main" spd="med" advTm="80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Estudio</a:t>
            </a:r>
          </a:p>
        </p:txBody>
      </p:sp>
      <p:sp>
        <p:nvSpPr>
          <p:cNvPr id="3" name="Marcador de contenido 2"/>
          <p:cNvSpPr>
            <a:spLocks noGrp="1"/>
          </p:cNvSpPr>
          <p:nvPr>
            <p:ph sz="half" idx="1"/>
          </p:nvPr>
        </p:nvSpPr>
        <p:spPr>
          <a:xfrm>
            <a:off x="1117600" y="2595563"/>
            <a:ext cx="6965576" cy="3681412"/>
          </a:xfrm>
        </p:spPr>
        <p:txBody>
          <a:bodyPr>
            <a:normAutofit lnSpcReduction="10000"/>
          </a:bodyPr>
          <a:lstStyle/>
          <a:p>
            <a:r>
              <a:rPr lang="es-ES" dirty="0"/>
              <a:t>Categorizar riesgo</a:t>
            </a:r>
          </a:p>
          <a:p>
            <a:pPr>
              <a:buFont typeface="Wingdings" charset="2"/>
              <a:buChar char="Ø"/>
            </a:pPr>
            <a:r>
              <a:rPr lang="es-ES" dirty="0" err="1"/>
              <a:t>Fx</a:t>
            </a:r>
            <a:r>
              <a:rPr lang="es-ES" dirty="0"/>
              <a:t> estrés </a:t>
            </a:r>
            <a:r>
              <a:rPr lang="es-ES" dirty="0">
                <a:solidFill>
                  <a:srgbClr val="FF0000"/>
                </a:solidFill>
              </a:rPr>
              <a:t>Bajo riesgo </a:t>
            </a:r>
          </a:p>
          <a:p>
            <a:pPr>
              <a:buFont typeface="Wingdings" charset="2"/>
              <a:buChar char="Ø"/>
            </a:pPr>
            <a:r>
              <a:rPr lang="es-ES" dirty="0" err="1"/>
              <a:t>Fx</a:t>
            </a:r>
            <a:r>
              <a:rPr lang="es-ES" dirty="0"/>
              <a:t> estrés </a:t>
            </a:r>
            <a:r>
              <a:rPr lang="es-ES" dirty="0">
                <a:solidFill>
                  <a:srgbClr val="FF0000"/>
                </a:solidFill>
              </a:rPr>
              <a:t>Alto riesgo</a:t>
            </a:r>
          </a:p>
          <a:p>
            <a:pPr lvl="3"/>
            <a:r>
              <a:rPr lang="es-ES" dirty="0"/>
              <a:t>Fracturas completas</a:t>
            </a:r>
          </a:p>
          <a:p>
            <a:pPr lvl="3"/>
            <a:r>
              <a:rPr lang="es-ES" dirty="0"/>
              <a:t>Retardo en la consolidación, no unión</a:t>
            </a:r>
          </a:p>
          <a:p>
            <a:pPr lvl="3"/>
            <a:r>
              <a:rPr lang="es-ES" dirty="0"/>
              <a:t>Pérdida de función prolongada o permanente</a:t>
            </a:r>
          </a:p>
          <a:p>
            <a:pPr lvl="3"/>
            <a:endParaRPr lang="es-ES" dirty="0"/>
          </a:p>
          <a:p>
            <a:pPr lvl="3"/>
            <a:endParaRPr lang="es-ES" b="1" dirty="0"/>
          </a:p>
          <a:p>
            <a:r>
              <a:rPr lang="es-ES" b="1" dirty="0"/>
              <a:t>Estudio </a:t>
            </a:r>
            <a:r>
              <a:rPr lang="es-ES" b="1" dirty="0" err="1"/>
              <a:t>imagenológico</a:t>
            </a:r>
            <a:r>
              <a:rPr lang="es-ES" b="1" dirty="0"/>
              <a:t> y laboratorio</a:t>
            </a:r>
          </a:p>
          <a:p>
            <a:pPr lvl="3"/>
            <a:endParaRPr lang="es-ES" dirty="0"/>
          </a:p>
          <a:p>
            <a:pPr marL="0" indent="0">
              <a:buNone/>
            </a:pPr>
            <a:endParaRPr lang="es-ES" dirty="0"/>
          </a:p>
        </p:txBody>
      </p:sp>
      <p:pic>
        <p:nvPicPr>
          <p:cNvPr id="4" name="Audio Recording 16-07-2023 9:59:39 p. m.">
            <a:hlinkClick r:id="" action="ppaction://media"/>
            <a:extLst>
              <a:ext uri="{FF2B5EF4-FFF2-40B4-BE49-F238E27FC236}">
                <a16:creationId xmlns:a16="http://schemas.microsoft.com/office/drawing/2014/main" id="{DB7429B5-FDD2-CD2E-57D3-67D1019BD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1013" y="5870575"/>
            <a:ext cx="812800" cy="812800"/>
          </a:xfrm>
          <a:prstGeom prst="rect">
            <a:avLst/>
          </a:prstGeom>
        </p:spPr>
      </p:pic>
    </p:spTree>
    <p:extLst>
      <p:ext uri="{BB962C8B-B14F-4D97-AF65-F5344CB8AC3E}">
        <p14:creationId xmlns:p14="http://schemas.microsoft.com/office/powerpoint/2010/main" val="484175794"/>
      </p:ext>
    </p:extLst>
  </p:cSld>
  <p:clrMapOvr>
    <a:masterClrMapping/>
  </p:clrMapOvr>
  <mc:AlternateContent xmlns:mc="http://schemas.openxmlformats.org/markup-compatibility/2006" xmlns:p14="http://schemas.microsoft.com/office/powerpoint/2010/main">
    <mc:Choice Requires="p14">
      <p:transition spd="med" p14:dur="700" advTm="41537">
        <p:fade/>
      </p:transition>
    </mc:Choice>
    <mc:Fallback xmlns="">
      <p:transition xmlns:p14="http://schemas.microsoft.com/office/powerpoint/2010/main" spd="med" advTm="415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Estudio </a:t>
            </a:r>
          </a:p>
        </p:txBody>
      </p:sp>
      <p:sp>
        <p:nvSpPr>
          <p:cNvPr id="3" name="Marcador de contenido 2"/>
          <p:cNvSpPr>
            <a:spLocks noGrp="1"/>
          </p:cNvSpPr>
          <p:nvPr>
            <p:ph idx="1"/>
          </p:nvPr>
        </p:nvSpPr>
        <p:spPr>
          <a:xfrm>
            <a:off x="1114425" y="2595562"/>
            <a:ext cx="2936204" cy="3670767"/>
          </a:xfrm>
        </p:spPr>
        <p:txBody>
          <a:bodyPr/>
          <a:lstStyle/>
          <a:p>
            <a:r>
              <a:rPr lang="es-ES" dirty="0"/>
              <a:t>Radiografía simple</a:t>
            </a:r>
          </a:p>
          <a:p>
            <a:pPr lvl="1"/>
            <a:r>
              <a:rPr lang="es-ES" dirty="0"/>
              <a:t>Alteración cortical</a:t>
            </a:r>
          </a:p>
          <a:p>
            <a:pPr lvl="1"/>
            <a:r>
              <a:rPr lang="es-ES" dirty="0"/>
              <a:t>Si es (-) repetir en 2 </a:t>
            </a:r>
            <a:r>
              <a:rPr lang="es-ES" dirty="0" err="1"/>
              <a:t>sem</a:t>
            </a:r>
            <a:endParaRPr lang="es-ES" dirty="0"/>
          </a:p>
        </p:txBody>
      </p:sp>
      <p:pic>
        <p:nvPicPr>
          <p:cNvPr id="4" name="Imagen 3" descr="Captura de pantalla 2019-09-22 a la(s) 23.05.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091" y="3382130"/>
            <a:ext cx="2338722" cy="3329794"/>
          </a:xfrm>
          <a:prstGeom prst="rect">
            <a:avLst/>
          </a:prstGeom>
        </p:spPr>
      </p:pic>
      <p:pic>
        <p:nvPicPr>
          <p:cNvPr id="5" name="Imagen 4" descr="Captura de pantalla 2019-09-22 a la(s) 23.06.5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0628" y="3382130"/>
            <a:ext cx="2286745" cy="3147284"/>
          </a:xfrm>
          <a:prstGeom prst="rect">
            <a:avLst/>
          </a:prstGeom>
        </p:spPr>
      </p:pic>
      <p:sp>
        <p:nvSpPr>
          <p:cNvPr id="6" name="Rectángulo 5"/>
          <p:cNvSpPr/>
          <p:nvPr/>
        </p:nvSpPr>
        <p:spPr>
          <a:xfrm>
            <a:off x="5537063" y="176516"/>
            <a:ext cx="3230650" cy="584776"/>
          </a:xfrm>
          <a:prstGeom prst="rect">
            <a:avLst/>
          </a:prstGeom>
          <a:solidFill>
            <a:srgbClr val="1F497D"/>
          </a:solidFill>
        </p:spPr>
        <p:txBody>
          <a:bodyPr wrap="square">
            <a:spAutoFit/>
          </a:bodyPr>
          <a:lstStyle/>
          <a:p>
            <a:pPr algn="ctr"/>
            <a:r>
              <a:rPr lang="es-ES" sz="3200" dirty="0">
                <a:solidFill>
                  <a:schemeClr val="bg1"/>
                </a:solidFill>
              </a:rPr>
              <a:t>Imágenes</a:t>
            </a:r>
          </a:p>
        </p:txBody>
      </p:sp>
      <p:pic>
        <p:nvPicPr>
          <p:cNvPr id="7" name="Audio Recording 16-07-2023 10:01:37 p. m.">
            <a:hlinkClick r:id="" action="ppaction://media"/>
            <a:extLst>
              <a:ext uri="{FF2B5EF4-FFF2-40B4-BE49-F238E27FC236}">
                <a16:creationId xmlns:a16="http://schemas.microsoft.com/office/drawing/2014/main" id="{69B4991E-3A52-B68E-C888-F5E288BC22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766" y="6027615"/>
            <a:ext cx="812800" cy="812800"/>
          </a:xfrm>
          <a:prstGeom prst="rect">
            <a:avLst/>
          </a:prstGeom>
        </p:spPr>
      </p:pic>
    </p:spTree>
    <p:extLst>
      <p:ext uri="{BB962C8B-B14F-4D97-AF65-F5344CB8AC3E}">
        <p14:creationId xmlns:p14="http://schemas.microsoft.com/office/powerpoint/2010/main" val="576633990"/>
      </p:ext>
    </p:extLst>
  </p:cSld>
  <p:clrMapOvr>
    <a:masterClrMapping/>
  </p:clrMapOvr>
  <mc:AlternateContent xmlns:mc="http://schemas.openxmlformats.org/markup-compatibility/2006" xmlns:p14="http://schemas.microsoft.com/office/powerpoint/2010/main">
    <mc:Choice Requires="p14">
      <p:transition spd="med" p14:dur="700" advTm="54821">
        <p:fade/>
      </p:transition>
    </mc:Choice>
    <mc:Fallback xmlns="">
      <p:transition xmlns:p14="http://schemas.microsoft.com/office/powerpoint/2010/main" spd="med" advTm="548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Estudio</a:t>
            </a:r>
          </a:p>
        </p:txBody>
      </p:sp>
      <p:sp>
        <p:nvSpPr>
          <p:cNvPr id="3" name="Marcador de contenido 2"/>
          <p:cNvSpPr>
            <a:spLocks noGrp="1"/>
          </p:cNvSpPr>
          <p:nvPr>
            <p:ph idx="1"/>
          </p:nvPr>
        </p:nvSpPr>
        <p:spPr>
          <a:xfrm>
            <a:off x="1114424" y="2595562"/>
            <a:ext cx="3700452" cy="3670767"/>
          </a:xfrm>
        </p:spPr>
        <p:txBody>
          <a:bodyPr>
            <a:normAutofit/>
          </a:bodyPr>
          <a:lstStyle/>
          <a:p>
            <a:r>
              <a:rPr lang="es-ES" sz="1800" dirty="0"/>
              <a:t>Resonancia Magnética</a:t>
            </a:r>
          </a:p>
          <a:p>
            <a:pPr lvl="1"/>
            <a:r>
              <a:rPr lang="es-ES" sz="1600" dirty="0"/>
              <a:t>Localización</a:t>
            </a:r>
          </a:p>
          <a:p>
            <a:pPr lvl="1"/>
            <a:r>
              <a:rPr lang="es-ES" sz="1600" dirty="0"/>
              <a:t>Precoz</a:t>
            </a:r>
          </a:p>
          <a:p>
            <a:pPr lvl="1"/>
            <a:r>
              <a:rPr lang="es-ES" sz="1600" dirty="0"/>
              <a:t>Alta sensibilidad y especificidad  (fracturas ocultas)</a:t>
            </a:r>
          </a:p>
        </p:txBody>
      </p:sp>
      <p:pic>
        <p:nvPicPr>
          <p:cNvPr id="4" name="Imagen 3" descr="A-coronal-T-1-MRI-demonstration-of-a-stress-fracture-of-the-second-metatarsal-b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014732" y="2748886"/>
            <a:ext cx="2129268" cy="4109114"/>
          </a:xfrm>
          <a:prstGeom prst="rect">
            <a:avLst/>
          </a:prstGeom>
          <a:ln>
            <a:noFill/>
          </a:ln>
          <a:effectLst>
            <a:outerShdw blurRad="292100" dist="139700" dir="2700000" algn="tl" rotWithShape="0">
              <a:srgbClr val="333333">
                <a:alpha val="65000"/>
              </a:srgbClr>
            </a:outerShdw>
          </a:effectLst>
        </p:spPr>
      </p:pic>
      <p:pic>
        <p:nvPicPr>
          <p:cNvPr id="5" name="Imagen 4" descr="A-coronal-STIR-MRI-demonstration-of-a-stress-fracture-of-the-second-metatarsal-bo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728287" y="2748886"/>
            <a:ext cx="2129268" cy="4109113"/>
          </a:xfrm>
          <a:prstGeom prst="rect">
            <a:avLst/>
          </a:prstGeom>
          <a:ln>
            <a:noFill/>
          </a:ln>
          <a:effectLst>
            <a:outerShdw blurRad="292100" dist="139700" dir="2700000" algn="tl" rotWithShape="0">
              <a:srgbClr val="333333">
                <a:alpha val="65000"/>
              </a:srgbClr>
            </a:outerShdw>
          </a:effectLst>
        </p:spPr>
      </p:pic>
      <p:pic>
        <p:nvPicPr>
          <p:cNvPr id="6" name="Imagen 5" descr="Captura de pantalla 2019-09-22 a la(s) 23.24.36.png"/>
          <p:cNvPicPr>
            <a:picLocks noChangeAspect="1"/>
          </p:cNvPicPr>
          <p:nvPr/>
        </p:nvPicPr>
        <p:blipFill rotWithShape="1">
          <a:blip r:embed="rId7">
            <a:extLst>
              <a:ext uri="{28A0092B-C50C-407E-A947-70E740481C1C}">
                <a14:useLocalDpi xmlns:a14="http://schemas.microsoft.com/office/drawing/2010/main" val="0"/>
              </a:ext>
            </a:extLst>
          </a:blip>
          <a:srcRect r="14491"/>
          <a:stretch/>
        </p:blipFill>
        <p:spPr>
          <a:xfrm rot="5400000">
            <a:off x="2200438" y="4365439"/>
            <a:ext cx="2051661" cy="2883085"/>
          </a:xfrm>
          <a:prstGeom prst="rect">
            <a:avLst/>
          </a:prstGeom>
          <a:ln>
            <a:noFill/>
          </a:ln>
          <a:effectLst>
            <a:outerShdw blurRad="292100" dist="139700" dir="2700000" algn="tl" rotWithShape="0">
              <a:srgbClr val="333333">
                <a:alpha val="65000"/>
              </a:srgbClr>
            </a:outerShdw>
          </a:effectLst>
        </p:spPr>
      </p:pic>
      <p:sp>
        <p:nvSpPr>
          <p:cNvPr id="8" name="Rectángulo 7"/>
          <p:cNvSpPr/>
          <p:nvPr/>
        </p:nvSpPr>
        <p:spPr>
          <a:xfrm>
            <a:off x="5537063" y="176516"/>
            <a:ext cx="3230650" cy="584776"/>
          </a:xfrm>
          <a:prstGeom prst="rect">
            <a:avLst/>
          </a:prstGeom>
          <a:solidFill>
            <a:srgbClr val="1F497D"/>
          </a:solidFill>
        </p:spPr>
        <p:txBody>
          <a:bodyPr wrap="square">
            <a:spAutoFit/>
          </a:bodyPr>
          <a:lstStyle/>
          <a:p>
            <a:pPr algn="ctr"/>
            <a:r>
              <a:rPr lang="es-ES" sz="3200" dirty="0">
                <a:solidFill>
                  <a:schemeClr val="bg1"/>
                </a:solidFill>
              </a:rPr>
              <a:t>Imágenes</a:t>
            </a:r>
          </a:p>
        </p:txBody>
      </p:sp>
      <p:pic>
        <p:nvPicPr>
          <p:cNvPr id="7" name="Audio Recording 16-07-2023 10:04:03 p. m.">
            <a:hlinkClick r:id="" action="ppaction://media"/>
            <a:extLst>
              <a:ext uri="{FF2B5EF4-FFF2-40B4-BE49-F238E27FC236}">
                <a16:creationId xmlns:a16="http://schemas.microsoft.com/office/drawing/2014/main" id="{4C2D8985-E3EC-309E-E7C1-A6ECD09A7D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3036" y="5965243"/>
            <a:ext cx="812800" cy="812800"/>
          </a:xfrm>
          <a:prstGeom prst="rect">
            <a:avLst/>
          </a:prstGeom>
        </p:spPr>
      </p:pic>
    </p:spTree>
    <p:extLst>
      <p:ext uri="{BB962C8B-B14F-4D97-AF65-F5344CB8AC3E}">
        <p14:creationId xmlns:p14="http://schemas.microsoft.com/office/powerpoint/2010/main" val="4030026152"/>
      </p:ext>
    </p:extLst>
  </p:cSld>
  <p:clrMapOvr>
    <a:masterClrMapping/>
  </p:clrMapOvr>
  <mc:AlternateContent xmlns:mc="http://schemas.openxmlformats.org/markup-compatibility/2006" xmlns:p14="http://schemas.microsoft.com/office/powerpoint/2010/main">
    <mc:Choice Requires="p14">
      <p:transition spd="med" p14:dur="700" advTm="56777">
        <p:fade/>
      </p:transition>
    </mc:Choice>
    <mc:Fallback xmlns="">
      <p:transition xmlns:p14="http://schemas.microsoft.com/office/powerpoint/2010/main" spd="med" advTm="567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Estudio </a:t>
            </a:r>
          </a:p>
        </p:txBody>
      </p:sp>
      <p:sp>
        <p:nvSpPr>
          <p:cNvPr id="3" name="Marcador de contenido 2"/>
          <p:cNvSpPr>
            <a:spLocks noGrp="1"/>
          </p:cNvSpPr>
          <p:nvPr>
            <p:ph idx="1"/>
          </p:nvPr>
        </p:nvSpPr>
        <p:spPr>
          <a:xfrm>
            <a:off x="1114424" y="2595562"/>
            <a:ext cx="5981057" cy="3670767"/>
          </a:xfrm>
        </p:spPr>
        <p:txBody>
          <a:bodyPr/>
          <a:lstStyle/>
          <a:p>
            <a:r>
              <a:rPr lang="es-ES" dirty="0"/>
              <a:t>TAC</a:t>
            </a:r>
          </a:p>
          <a:p>
            <a:pPr lvl="1"/>
            <a:r>
              <a:rPr lang="es-ES" dirty="0"/>
              <a:t>Morfología de fractura</a:t>
            </a:r>
          </a:p>
        </p:txBody>
      </p:sp>
      <p:sp>
        <p:nvSpPr>
          <p:cNvPr id="6" name="Rectángulo 5"/>
          <p:cNvSpPr/>
          <p:nvPr/>
        </p:nvSpPr>
        <p:spPr>
          <a:xfrm>
            <a:off x="5537063" y="176516"/>
            <a:ext cx="3230650" cy="584776"/>
          </a:xfrm>
          <a:prstGeom prst="rect">
            <a:avLst/>
          </a:prstGeom>
          <a:solidFill>
            <a:srgbClr val="1F497D"/>
          </a:solidFill>
        </p:spPr>
        <p:txBody>
          <a:bodyPr wrap="square">
            <a:spAutoFit/>
          </a:bodyPr>
          <a:lstStyle/>
          <a:p>
            <a:pPr algn="ctr"/>
            <a:r>
              <a:rPr lang="es-ES" sz="3200" dirty="0">
                <a:solidFill>
                  <a:schemeClr val="bg1"/>
                </a:solidFill>
              </a:rPr>
              <a:t>Imágenes</a:t>
            </a:r>
          </a:p>
        </p:txBody>
      </p:sp>
      <p:pic>
        <p:nvPicPr>
          <p:cNvPr id="8" name="Imagen 7" descr="Captura de pantalla 2019-09-30 a la(s) 02.25.37.png"/>
          <p:cNvPicPr>
            <a:picLocks noChangeAspect="1"/>
          </p:cNvPicPr>
          <p:nvPr/>
        </p:nvPicPr>
        <p:blipFill rotWithShape="1">
          <a:blip r:embed="rId5">
            <a:extLst>
              <a:ext uri="{28A0092B-C50C-407E-A947-70E740481C1C}">
                <a14:useLocalDpi xmlns:a14="http://schemas.microsoft.com/office/drawing/2010/main" val="0"/>
              </a:ext>
            </a:extLst>
          </a:blip>
          <a:srcRect b="54434"/>
          <a:stretch/>
        </p:blipFill>
        <p:spPr>
          <a:xfrm>
            <a:off x="2922855" y="3495405"/>
            <a:ext cx="2614208" cy="2655053"/>
          </a:xfrm>
          <a:prstGeom prst="rect">
            <a:avLst/>
          </a:prstGeom>
        </p:spPr>
      </p:pic>
      <p:pic>
        <p:nvPicPr>
          <p:cNvPr id="9" name="Imagen 8" descr="Captura de pantalla 2019-09-30 a la(s) 02.27.2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587" y="3495405"/>
            <a:ext cx="2869800" cy="2655053"/>
          </a:xfrm>
          <a:prstGeom prst="rect">
            <a:avLst/>
          </a:prstGeom>
        </p:spPr>
      </p:pic>
      <p:pic>
        <p:nvPicPr>
          <p:cNvPr id="4" name="Audio Recording 16-07-2023 10:04:22 p. m.">
            <a:hlinkClick r:id="" action="ppaction://media"/>
            <a:extLst>
              <a:ext uri="{FF2B5EF4-FFF2-40B4-BE49-F238E27FC236}">
                <a16:creationId xmlns:a16="http://schemas.microsoft.com/office/drawing/2014/main" id="{E6C16812-2742-7BA1-9A48-98C080ACEA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9791" y="6058851"/>
            <a:ext cx="812800" cy="812800"/>
          </a:xfrm>
          <a:prstGeom prst="rect">
            <a:avLst/>
          </a:prstGeom>
        </p:spPr>
      </p:pic>
    </p:spTree>
    <p:extLst>
      <p:ext uri="{BB962C8B-B14F-4D97-AF65-F5344CB8AC3E}">
        <p14:creationId xmlns:p14="http://schemas.microsoft.com/office/powerpoint/2010/main" val="3423501056"/>
      </p:ext>
    </p:extLst>
  </p:cSld>
  <p:clrMapOvr>
    <a:masterClrMapping/>
  </p:clrMapOvr>
  <mc:AlternateContent xmlns:mc="http://schemas.openxmlformats.org/markup-compatibility/2006" xmlns:p14="http://schemas.microsoft.com/office/powerpoint/2010/main">
    <mc:Choice Requires="p14">
      <p:transition spd="med" p14:dur="700" advTm="14102">
        <p:fade/>
      </p:transition>
    </mc:Choice>
    <mc:Fallback xmlns="">
      <p:transition xmlns:p14="http://schemas.microsoft.com/office/powerpoint/2010/main" spd="med" advTm="141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Estudio</a:t>
            </a:r>
          </a:p>
        </p:txBody>
      </p:sp>
      <p:sp>
        <p:nvSpPr>
          <p:cNvPr id="3" name="Marcador de contenido 2"/>
          <p:cNvSpPr>
            <a:spLocks noGrp="1"/>
          </p:cNvSpPr>
          <p:nvPr>
            <p:ph idx="1"/>
          </p:nvPr>
        </p:nvSpPr>
        <p:spPr>
          <a:xfrm>
            <a:off x="1114424" y="2595562"/>
            <a:ext cx="4422639" cy="3670767"/>
          </a:xfrm>
        </p:spPr>
        <p:txBody>
          <a:bodyPr/>
          <a:lstStyle/>
          <a:p>
            <a:r>
              <a:rPr lang="es-ES" dirty="0" err="1"/>
              <a:t>Cintigrama</a:t>
            </a:r>
            <a:r>
              <a:rPr lang="es-ES" dirty="0"/>
              <a:t> óseo (Tc99) / SPECT</a:t>
            </a:r>
          </a:p>
          <a:p>
            <a:pPr lvl="1"/>
            <a:r>
              <a:rPr lang="es-ES" dirty="0"/>
              <a:t>Precoz </a:t>
            </a:r>
          </a:p>
          <a:p>
            <a:pPr lvl="1"/>
            <a:r>
              <a:rPr lang="es-ES" dirty="0"/>
              <a:t>Gran </a:t>
            </a:r>
            <a:r>
              <a:rPr lang="es-ES" dirty="0" err="1"/>
              <a:t>sensibillidad</a:t>
            </a:r>
            <a:endParaRPr lang="es-ES" dirty="0"/>
          </a:p>
          <a:p>
            <a:pPr lvl="1"/>
            <a:r>
              <a:rPr lang="es-ES" dirty="0"/>
              <a:t>Poco específico</a:t>
            </a:r>
          </a:p>
          <a:p>
            <a:pPr lvl="2"/>
            <a:r>
              <a:rPr lang="es-ES" dirty="0"/>
              <a:t>Tumor, infección, reacción ósea al estrés, </a:t>
            </a:r>
            <a:r>
              <a:rPr lang="es-ES" dirty="0" err="1"/>
              <a:t>osteonecrosis</a:t>
            </a:r>
            <a:endParaRPr lang="es-ES" dirty="0"/>
          </a:p>
          <a:p>
            <a:pPr lvl="1"/>
            <a:r>
              <a:rPr lang="es-ES" dirty="0"/>
              <a:t>Útil en identificar fracturas simultáneas</a:t>
            </a:r>
          </a:p>
          <a:p>
            <a:pPr lvl="2"/>
            <a:endParaRPr lang="es-ES" dirty="0"/>
          </a:p>
          <a:p>
            <a:pPr lvl="1"/>
            <a:endParaRPr lang="es-ES" dirty="0"/>
          </a:p>
          <a:p>
            <a:pPr lvl="1"/>
            <a:endParaRPr lang="es-ES" dirty="0"/>
          </a:p>
        </p:txBody>
      </p:sp>
      <p:sp>
        <p:nvSpPr>
          <p:cNvPr id="4" name="Rectángulo 3"/>
          <p:cNvSpPr/>
          <p:nvPr/>
        </p:nvSpPr>
        <p:spPr>
          <a:xfrm>
            <a:off x="5039405" y="176516"/>
            <a:ext cx="3728308" cy="584776"/>
          </a:xfrm>
          <a:prstGeom prst="rect">
            <a:avLst/>
          </a:prstGeom>
          <a:solidFill>
            <a:srgbClr val="1F497D"/>
          </a:solidFill>
        </p:spPr>
        <p:txBody>
          <a:bodyPr wrap="square">
            <a:spAutoFit/>
          </a:bodyPr>
          <a:lstStyle/>
          <a:p>
            <a:pPr algn="ctr"/>
            <a:r>
              <a:rPr lang="es-ES" sz="3200" dirty="0">
                <a:solidFill>
                  <a:schemeClr val="bg1"/>
                </a:solidFill>
              </a:rPr>
              <a:t>Medicina Nuclear</a:t>
            </a:r>
          </a:p>
        </p:txBody>
      </p:sp>
      <p:pic>
        <p:nvPicPr>
          <p:cNvPr id="5" name="Imagen 4" descr="Captura de pantalla 2019-10-01 a la(s) 23.07.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063" y="3158773"/>
            <a:ext cx="3378200" cy="3276600"/>
          </a:xfrm>
          <a:prstGeom prst="rect">
            <a:avLst/>
          </a:prstGeom>
        </p:spPr>
      </p:pic>
      <p:pic>
        <p:nvPicPr>
          <p:cNvPr id="6" name="Audio Recording 16-07-2023 10:04:58 p. m.">
            <a:hlinkClick r:id="" action="ppaction://media"/>
            <a:extLst>
              <a:ext uri="{FF2B5EF4-FFF2-40B4-BE49-F238E27FC236}">
                <a16:creationId xmlns:a16="http://schemas.microsoft.com/office/drawing/2014/main" id="{A75722F3-0B1A-2370-F3B4-3F3ABC6E3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1313" y="6028973"/>
            <a:ext cx="812800" cy="812800"/>
          </a:xfrm>
          <a:prstGeom prst="rect">
            <a:avLst/>
          </a:prstGeom>
        </p:spPr>
      </p:pic>
    </p:spTree>
    <p:extLst>
      <p:ext uri="{BB962C8B-B14F-4D97-AF65-F5344CB8AC3E}">
        <p14:creationId xmlns:p14="http://schemas.microsoft.com/office/powerpoint/2010/main" val="241135773"/>
      </p:ext>
    </p:extLst>
  </p:cSld>
  <p:clrMapOvr>
    <a:masterClrMapping/>
  </p:clrMapOvr>
  <mc:AlternateContent xmlns:mc="http://schemas.openxmlformats.org/markup-compatibility/2006" xmlns:p14="http://schemas.microsoft.com/office/powerpoint/2010/main">
    <mc:Choice Requires="p14">
      <p:transition spd="med" p14:dur="700" advTm="34092">
        <p:fade/>
      </p:transition>
    </mc:Choice>
    <mc:Fallback xmlns="">
      <p:transition xmlns:p14="http://schemas.microsoft.com/office/powerpoint/2010/main" spd="med" advTm="340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Otros Exámenes</a:t>
            </a:r>
          </a:p>
        </p:txBody>
      </p:sp>
      <p:sp>
        <p:nvSpPr>
          <p:cNvPr id="3" name="Marcador de contenido 2"/>
          <p:cNvSpPr>
            <a:spLocks noGrp="1"/>
          </p:cNvSpPr>
          <p:nvPr>
            <p:ph idx="1"/>
          </p:nvPr>
        </p:nvSpPr>
        <p:spPr>
          <a:xfrm>
            <a:off x="1114424" y="2595562"/>
            <a:ext cx="6625478" cy="3670767"/>
          </a:xfrm>
        </p:spPr>
        <p:txBody>
          <a:bodyPr>
            <a:normAutofit fontScale="92500" lnSpcReduction="10000"/>
          </a:bodyPr>
          <a:lstStyle/>
          <a:p>
            <a:r>
              <a:rPr lang="es-ES" dirty="0"/>
              <a:t>Laboratorio</a:t>
            </a:r>
          </a:p>
          <a:p>
            <a:pPr lvl="1"/>
            <a:r>
              <a:rPr lang="es-ES" dirty="0"/>
              <a:t>Estudio de enfermedad metabólica ósea</a:t>
            </a:r>
          </a:p>
          <a:p>
            <a:r>
              <a:rPr lang="es-ES" dirty="0"/>
              <a:t>Basado en historia y examen físico</a:t>
            </a:r>
          </a:p>
          <a:p>
            <a:pPr lvl="1">
              <a:buFont typeface="Wingdings" charset="2"/>
              <a:buChar char="ü"/>
            </a:pPr>
            <a:r>
              <a:rPr lang="es-ES" dirty="0"/>
              <a:t>Calcio</a:t>
            </a:r>
          </a:p>
          <a:p>
            <a:pPr lvl="1">
              <a:buFont typeface="Wingdings" charset="2"/>
              <a:buChar char="ü"/>
            </a:pPr>
            <a:r>
              <a:rPr lang="es-ES" dirty="0"/>
              <a:t>Albúmina</a:t>
            </a:r>
          </a:p>
          <a:p>
            <a:pPr lvl="1">
              <a:buFont typeface="Wingdings" charset="2"/>
              <a:buChar char="ü"/>
            </a:pPr>
            <a:r>
              <a:rPr lang="es-ES" dirty="0" err="1"/>
              <a:t>Fosfatas</a:t>
            </a:r>
            <a:r>
              <a:rPr lang="es-ES" dirty="0"/>
              <a:t> alcalinas</a:t>
            </a:r>
          </a:p>
          <a:p>
            <a:pPr lvl="1">
              <a:buFont typeface="Wingdings" charset="2"/>
              <a:buChar char="ü"/>
            </a:pPr>
            <a:r>
              <a:rPr lang="es-ES" dirty="0"/>
              <a:t>Nivel sérico vitamina D</a:t>
            </a:r>
          </a:p>
          <a:p>
            <a:pPr lvl="1">
              <a:buFont typeface="Wingdings" charset="2"/>
              <a:buChar char="ü"/>
            </a:pPr>
            <a:r>
              <a:rPr lang="es-ES" dirty="0"/>
              <a:t>Función renal</a:t>
            </a:r>
          </a:p>
          <a:p>
            <a:pPr lvl="1">
              <a:buFont typeface="Wingdings" charset="2"/>
              <a:buChar char="ü"/>
            </a:pPr>
            <a:r>
              <a:rPr lang="es-ES" dirty="0"/>
              <a:t>Niveles hormonales </a:t>
            </a:r>
          </a:p>
          <a:p>
            <a:r>
              <a:rPr lang="es-ES" sz="1900" dirty="0"/>
              <a:t>Densitometría ósea </a:t>
            </a:r>
          </a:p>
          <a:p>
            <a:pPr lvl="1"/>
            <a:endParaRPr lang="es-ES" sz="1200" dirty="0"/>
          </a:p>
        </p:txBody>
      </p:sp>
      <p:pic>
        <p:nvPicPr>
          <p:cNvPr id="5" name="Audio Recording 16-07-2023 10:06:10 p. m.">
            <a:hlinkClick r:id="" action="ppaction://media"/>
            <a:extLst>
              <a:ext uri="{FF2B5EF4-FFF2-40B4-BE49-F238E27FC236}">
                <a16:creationId xmlns:a16="http://schemas.microsoft.com/office/drawing/2014/main" id="{01A687EC-DB6C-A290-DE9D-2764EA8589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9576" y="5859929"/>
            <a:ext cx="812800" cy="812800"/>
          </a:xfrm>
          <a:prstGeom prst="rect">
            <a:avLst/>
          </a:prstGeom>
        </p:spPr>
      </p:pic>
    </p:spTree>
    <p:extLst>
      <p:ext uri="{BB962C8B-B14F-4D97-AF65-F5344CB8AC3E}">
        <p14:creationId xmlns:p14="http://schemas.microsoft.com/office/powerpoint/2010/main" val="154728599"/>
      </p:ext>
    </p:extLst>
  </p:cSld>
  <p:clrMapOvr>
    <a:masterClrMapping/>
  </p:clrMapOvr>
  <mc:AlternateContent xmlns:mc="http://schemas.openxmlformats.org/markup-compatibility/2006" xmlns:p14="http://schemas.microsoft.com/office/powerpoint/2010/main">
    <mc:Choice Requires="p14">
      <p:transition spd="med" p14:dur="700" advTm="31769">
        <p:fade/>
      </p:transition>
    </mc:Choice>
    <mc:Fallback xmlns="">
      <p:transition xmlns:p14="http://schemas.microsoft.com/office/powerpoint/2010/main" spd="med" advTm="317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Diagnóstico diferencial</a:t>
            </a:r>
          </a:p>
        </p:txBody>
      </p:sp>
      <p:sp>
        <p:nvSpPr>
          <p:cNvPr id="3" name="Marcador de contenido 2"/>
          <p:cNvSpPr>
            <a:spLocks noGrp="1"/>
          </p:cNvSpPr>
          <p:nvPr>
            <p:ph idx="1"/>
          </p:nvPr>
        </p:nvSpPr>
        <p:spPr/>
        <p:txBody>
          <a:bodyPr/>
          <a:lstStyle/>
          <a:p>
            <a:r>
              <a:rPr lang="es-ES" dirty="0" err="1"/>
              <a:t>Tendinopatías</a:t>
            </a:r>
            <a:endParaRPr lang="es-ES" dirty="0"/>
          </a:p>
          <a:p>
            <a:r>
              <a:rPr lang="es-ES" dirty="0"/>
              <a:t>Bursitis</a:t>
            </a:r>
          </a:p>
          <a:p>
            <a:r>
              <a:rPr lang="es-ES" dirty="0"/>
              <a:t>Periostitis </a:t>
            </a:r>
          </a:p>
          <a:p>
            <a:r>
              <a:rPr lang="es-ES" dirty="0" err="1"/>
              <a:t>Sd</a:t>
            </a:r>
            <a:r>
              <a:rPr lang="es-ES" dirty="0"/>
              <a:t> </a:t>
            </a:r>
            <a:r>
              <a:rPr lang="es-ES" dirty="0" err="1"/>
              <a:t>Compartimental</a:t>
            </a:r>
            <a:endParaRPr lang="es-ES" dirty="0"/>
          </a:p>
          <a:p>
            <a:r>
              <a:rPr lang="es-ES" dirty="0"/>
              <a:t>Lesiones musculares</a:t>
            </a:r>
          </a:p>
          <a:p>
            <a:r>
              <a:rPr lang="es-ES" dirty="0" err="1"/>
              <a:t>Osteonecrosis</a:t>
            </a:r>
            <a:endParaRPr lang="es-ES" dirty="0"/>
          </a:p>
          <a:p>
            <a:pPr marL="0" indent="0">
              <a:buNone/>
            </a:pPr>
            <a:endParaRPr lang="es-ES" dirty="0"/>
          </a:p>
        </p:txBody>
      </p:sp>
      <p:pic>
        <p:nvPicPr>
          <p:cNvPr id="4" name="Audio Recording 16-07-2023 10:06:31 p. m.">
            <a:hlinkClick r:id="" action="ppaction://media"/>
            <a:extLst>
              <a:ext uri="{FF2B5EF4-FFF2-40B4-BE49-F238E27FC236}">
                <a16:creationId xmlns:a16="http://schemas.microsoft.com/office/drawing/2014/main" id="{D032046E-3C98-FFD5-7493-BB377CB67B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1762" y="5927575"/>
            <a:ext cx="812800" cy="812800"/>
          </a:xfrm>
          <a:prstGeom prst="rect">
            <a:avLst/>
          </a:prstGeom>
        </p:spPr>
      </p:pic>
    </p:spTree>
    <p:extLst>
      <p:ext uri="{BB962C8B-B14F-4D97-AF65-F5344CB8AC3E}">
        <p14:creationId xmlns:p14="http://schemas.microsoft.com/office/powerpoint/2010/main" val="4239138361"/>
      </p:ext>
    </p:extLst>
  </p:cSld>
  <p:clrMapOvr>
    <a:masterClrMapping/>
  </p:clrMapOvr>
  <mc:AlternateContent xmlns:mc="http://schemas.openxmlformats.org/markup-compatibility/2006" xmlns:p14="http://schemas.microsoft.com/office/powerpoint/2010/main">
    <mc:Choice Requires="p14">
      <p:transition spd="med" p14:dur="700" advTm="16189">
        <p:fade/>
      </p:transition>
    </mc:Choice>
    <mc:Fallback xmlns="">
      <p:transition xmlns:p14="http://schemas.microsoft.com/office/powerpoint/2010/main" spd="med" advTm="161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Tratamiento </a:t>
            </a: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273178827"/>
              </p:ext>
            </p:extLst>
          </p:nvPr>
        </p:nvGraphicFramePr>
        <p:xfrm>
          <a:off x="504825" y="2378587"/>
          <a:ext cx="7610475" cy="3670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ortar rectángulo de esquina sencilla 7"/>
          <p:cNvSpPr/>
          <p:nvPr/>
        </p:nvSpPr>
        <p:spPr>
          <a:xfrm>
            <a:off x="4071830" y="4069909"/>
            <a:ext cx="1592459" cy="723557"/>
          </a:xfrm>
          <a:prstGeom prst="snip1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200" dirty="0" err="1"/>
              <a:t>Fx</a:t>
            </a:r>
            <a:r>
              <a:rPr lang="es-ES" sz="1200" dirty="0"/>
              <a:t>  alto riesgo</a:t>
            </a:r>
          </a:p>
          <a:p>
            <a:pPr algn="ctr"/>
            <a:r>
              <a:rPr lang="es-ES" sz="1200" dirty="0"/>
              <a:t>Expectativas ?</a:t>
            </a:r>
          </a:p>
        </p:txBody>
      </p:sp>
      <p:pic>
        <p:nvPicPr>
          <p:cNvPr id="3" name="Audio Recording 16-07-2023 10:07:02 p. m.">
            <a:hlinkClick r:id="" action="ppaction://media"/>
            <a:extLst>
              <a:ext uri="{FF2B5EF4-FFF2-40B4-BE49-F238E27FC236}">
                <a16:creationId xmlns:a16="http://schemas.microsoft.com/office/drawing/2014/main" id="{025DD66D-521F-67D1-A65C-4ABC8054FC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1351" y="5786898"/>
            <a:ext cx="812800" cy="812800"/>
          </a:xfrm>
          <a:prstGeom prst="rect">
            <a:avLst/>
          </a:prstGeom>
        </p:spPr>
      </p:pic>
    </p:spTree>
    <p:extLst>
      <p:ext uri="{BB962C8B-B14F-4D97-AF65-F5344CB8AC3E}">
        <p14:creationId xmlns:p14="http://schemas.microsoft.com/office/powerpoint/2010/main" val="3163787820"/>
      </p:ext>
    </p:extLst>
  </p:cSld>
  <p:clrMapOvr>
    <a:masterClrMapping/>
  </p:clrMapOvr>
  <mc:AlternateContent xmlns:mc="http://schemas.openxmlformats.org/markup-compatibility/2006" xmlns:p14="http://schemas.microsoft.com/office/powerpoint/2010/main">
    <mc:Choice Requires="p14">
      <p:transition spd="med" p14:dur="700" advTm="32293">
        <p:fade/>
      </p:transition>
    </mc:Choice>
    <mc:Fallback xmlns="">
      <p:transition xmlns:p14="http://schemas.microsoft.com/office/powerpoint/2010/main" spd="med" advTm="322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9-10-15 a la(s) 18.57.16.png"/>
          <p:cNvPicPr>
            <a:picLocks noChangeAspect="1"/>
          </p:cNvPicPr>
          <p:nvPr/>
        </p:nvPicPr>
        <p:blipFill>
          <a:blip r:embed="rId7">
            <a:alphaModFix amt="26000"/>
            <a:extLst>
              <a:ext uri="{28A0092B-C50C-407E-A947-70E740481C1C}">
                <a14:useLocalDpi xmlns:a14="http://schemas.microsoft.com/office/drawing/2010/main" val="0"/>
              </a:ext>
            </a:extLst>
          </a:blip>
          <a:stretch>
            <a:fillRect/>
          </a:stretch>
        </p:blipFill>
        <p:spPr>
          <a:xfrm>
            <a:off x="0" y="1815760"/>
            <a:ext cx="9144000" cy="5028775"/>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title"/>
          </p:nvPr>
        </p:nvSpPr>
        <p:spPr/>
        <p:txBody>
          <a:bodyPr/>
          <a:lstStyle/>
          <a:p>
            <a:r>
              <a:rPr lang="es-ES" dirty="0"/>
              <a:t>Tratamiento Conservador </a:t>
            </a:r>
          </a:p>
        </p:txBody>
      </p:sp>
      <p:sp>
        <p:nvSpPr>
          <p:cNvPr id="3" name="Marcador de contenido 2"/>
          <p:cNvSpPr>
            <a:spLocks noGrp="1"/>
          </p:cNvSpPr>
          <p:nvPr>
            <p:ph idx="1"/>
          </p:nvPr>
        </p:nvSpPr>
        <p:spPr>
          <a:xfrm>
            <a:off x="1114424" y="2595562"/>
            <a:ext cx="4146715" cy="3670767"/>
          </a:xfrm>
        </p:spPr>
        <p:txBody>
          <a:bodyPr>
            <a:normAutofit/>
          </a:bodyPr>
          <a:lstStyle/>
          <a:p>
            <a:r>
              <a:rPr lang="es-ES" b="1" dirty="0"/>
              <a:t>Modificar actividad </a:t>
            </a:r>
          </a:p>
          <a:p>
            <a:pPr lvl="1"/>
            <a:r>
              <a:rPr lang="es-ES" b="1" dirty="0"/>
              <a:t>Actividad sin impacto 6-8 semanas </a:t>
            </a:r>
          </a:p>
          <a:p>
            <a:r>
              <a:rPr lang="es-ES" b="1" dirty="0" err="1"/>
              <a:t>Ortesis</a:t>
            </a:r>
            <a:r>
              <a:rPr lang="es-ES" b="1" dirty="0"/>
              <a:t> o modificar calzado / Bota ortopédica</a:t>
            </a:r>
          </a:p>
          <a:p>
            <a:r>
              <a:rPr lang="es-ES" b="1" dirty="0"/>
              <a:t>KNT</a:t>
            </a:r>
          </a:p>
          <a:p>
            <a:r>
              <a:rPr lang="es-ES" b="1" dirty="0"/>
              <a:t>Plan de reintegro progresivo a práctica deportiva</a:t>
            </a:r>
          </a:p>
        </p:txBody>
      </p:sp>
      <p:pic>
        <p:nvPicPr>
          <p:cNvPr id="4" name="Audio Recording 16-07-2023 10:07:28 p. m.">
            <a:hlinkClick r:id="" action="ppaction://media"/>
            <a:extLst>
              <a:ext uri="{FF2B5EF4-FFF2-40B4-BE49-F238E27FC236}">
                <a16:creationId xmlns:a16="http://schemas.microsoft.com/office/drawing/2014/main" id="{A80FD5E6-C6A9-0ACD-7E79-05CAF43435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pic>
        <p:nvPicPr>
          <p:cNvPr id="6" name="Audio Recording 16-07-2023 10:08:30 p. m.">
            <a:hlinkClick r:id="" action="ppaction://media"/>
            <a:extLst>
              <a:ext uri="{FF2B5EF4-FFF2-40B4-BE49-F238E27FC236}">
                <a16:creationId xmlns:a16="http://schemas.microsoft.com/office/drawing/2014/main" id="{CD8EE63A-25A1-A2B0-73AC-6D942A60A05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70253" y="6045200"/>
            <a:ext cx="812800" cy="812800"/>
          </a:xfrm>
          <a:prstGeom prst="rect">
            <a:avLst/>
          </a:prstGeom>
        </p:spPr>
      </p:pic>
    </p:spTree>
    <p:extLst>
      <p:ext uri="{BB962C8B-B14F-4D97-AF65-F5344CB8AC3E}">
        <p14:creationId xmlns:p14="http://schemas.microsoft.com/office/powerpoint/2010/main" val="4149920097"/>
      </p:ext>
    </p:extLst>
  </p:cSld>
  <p:clrMapOvr>
    <a:masterClrMapping/>
  </p:clrMapOvr>
  <mc:AlternateContent xmlns:mc="http://schemas.openxmlformats.org/markup-compatibility/2006" xmlns:p14="http://schemas.microsoft.com/office/powerpoint/2010/main">
    <mc:Choice Requires="p14">
      <p:transition spd="med" p14:dur="700" advTm="36853">
        <p:fade/>
      </p:transition>
    </mc:Choice>
    <mc:Fallback xmlns="">
      <p:transition xmlns:p14="http://schemas.microsoft.com/office/powerpoint/2010/main" spd="med" advTm="3685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Tratamiento Conservador </a:t>
            </a:r>
          </a:p>
        </p:txBody>
      </p:sp>
      <p:pic>
        <p:nvPicPr>
          <p:cNvPr id="5" name="Imagen 4" descr="Captura de pantalla 2019-10-17 a la(s) 02.52.26.png"/>
          <p:cNvPicPr>
            <a:picLocks noChangeAspect="1"/>
          </p:cNvPicPr>
          <p:nvPr/>
        </p:nvPicPr>
        <p:blipFill>
          <a:blip r:embed="rId6">
            <a:alphaModFix amt="24000"/>
            <a:extLst>
              <a:ext uri="{28A0092B-C50C-407E-A947-70E740481C1C}">
                <a14:useLocalDpi xmlns:a14="http://schemas.microsoft.com/office/drawing/2010/main" val="0"/>
              </a:ext>
            </a:extLst>
          </a:blip>
          <a:stretch>
            <a:fillRect/>
          </a:stretch>
        </p:blipFill>
        <p:spPr>
          <a:xfrm>
            <a:off x="27789" y="2001293"/>
            <a:ext cx="9144000" cy="4744915"/>
          </a:xfrm>
          <a:prstGeom prst="rect">
            <a:avLst/>
          </a:prstGeom>
          <a:ln>
            <a:noFill/>
          </a:ln>
          <a:effectLst>
            <a:outerShdw blurRad="292100" dist="139700" dir="2700000" algn="tl" rotWithShape="0">
              <a:srgbClr val="333333">
                <a:alpha val="65000"/>
              </a:srgbClr>
            </a:outerShdw>
          </a:effectLst>
        </p:spPr>
      </p:pic>
      <p:graphicFrame>
        <p:nvGraphicFramePr>
          <p:cNvPr id="10" name="Tabla 9"/>
          <p:cNvGraphicFramePr>
            <a:graphicFrameLocks noGrp="1"/>
          </p:cNvGraphicFramePr>
          <p:nvPr>
            <p:extLst>
              <p:ext uri="{D42A27DB-BD31-4B8C-83A1-F6EECF244321}">
                <p14:modId xmlns:p14="http://schemas.microsoft.com/office/powerpoint/2010/main" val="2348470448"/>
              </p:ext>
            </p:extLst>
          </p:nvPr>
        </p:nvGraphicFramePr>
        <p:xfrm>
          <a:off x="1243894" y="2448530"/>
          <a:ext cx="6605944" cy="4104524"/>
        </p:xfrm>
        <a:graphic>
          <a:graphicData uri="http://schemas.openxmlformats.org/drawingml/2006/table">
            <a:tbl>
              <a:tblPr firstRow="1" bandRow="1">
                <a:effectLst>
                  <a:outerShdw blurRad="50800" dist="38100" dir="10800000" algn="r" rotWithShape="0">
                    <a:prstClr val="black">
                      <a:alpha val="40000"/>
                    </a:prstClr>
                  </a:outerShdw>
                  <a:reflection blurRad="6350" stA="50000" endA="275" endPos="40000" dist="101600" dir="5400000" sy="-100000" algn="bl" rotWithShape="0"/>
                </a:effectLst>
                <a:tableStyleId>{5C22544A-7EE6-4342-B048-85BDC9FD1C3A}</a:tableStyleId>
              </a:tblPr>
              <a:tblGrid>
                <a:gridCol w="3302972">
                  <a:extLst>
                    <a:ext uri="{9D8B030D-6E8A-4147-A177-3AD203B41FA5}">
                      <a16:colId xmlns:a16="http://schemas.microsoft.com/office/drawing/2014/main" val="20000"/>
                    </a:ext>
                  </a:extLst>
                </a:gridCol>
                <a:gridCol w="3302972">
                  <a:extLst>
                    <a:ext uri="{9D8B030D-6E8A-4147-A177-3AD203B41FA5}">
                      <a16:colId xmlns:a16="http://schemas.microsoft.com/office/drawing/2014/main" val="20001"/>
                    </a:ext>
                  </a:extLst>
                </a:gridCol>
              </a:tblGrid>
              <a:tr h="2052262">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Analgésicos, AINES</a:t>
                      </a:r>
                    </a:p>
                    <a:p>
                      <a:pPr algn="ctr"/>
                      <a:endParaRPr lang="es-ES" dirty="0">
                        <a:solidFill>
                          <a:schemeClr val="tx1"/>
                        </a:solidFill>
                      </a:endParaRPr>
                    </a:p>
                  </a:txBody>
                  <a:tcPr anchor="ctr">
                    <a:cell3D prstMaterial="dkEdge">
                      <a:bevel w="139700" prst="cross"/>
                      <a:lightRig rig="flood" dir="t"/>
                    </a:cell3D>
                    <a:no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Calcio: 1000 mg/</a:t>
                      </a:r>
                      <a:r>
                        <a:rPr lang="es-ES" dirty="0" err="1">
                          <a:solidFill>
                            <a:schemeClr val="tx1"/>
                          </a:solidFill>
                        </a:rPr>
                        <a:t>dia</a:t>
                      </a:r>
                      <a:endParaRPr lang="es-ES" dirty="0">
                        <a:solidFill>
                          <a:schemeClr val="tx1"/>
                        </a:solidFill>
                      </a:endParaRPr>
                    </a:p>
                    <a:p>
                      <a:pPr algn="ctr"/>
                      <a:endParaRPr lang="es-ES" dirty="0">
                        <a:solidFill>
                          <a:schemeClr val="tx1"/>
                        </a:solidFill>
                      </a:endParaRPr>
                    </a:p>
                  </a:txBody>
                  <a:tcPr anchor="ctr">
                    <a:cell3D prstMaterial="dkEdge">
                      <a:bevel w="139700" prst="cross"/>
                      <a:lightRig rig="flood" dir="t"/>
                    </a:cell3D>
                    <a:noFill/>
                  </a:tcPr>
                </a:tc>
                <a:extLst>
                  <a:ext uri="{0D108BD9-81ED-4DB2-BD59-A6C34878D82A}">
                    <a16:rowId xmlns:a16="http://schemas.microsoft.com/office/drawing/2014/main" val="10000"/>
                  </a:ext>
                </a:extLst>
              </a:tr>
              <a:tr h="2052262">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ES" b="1" dirty="0">
                          <a:solidFill>
                            <a:srgbClr val="000000"/>
                          </a:solidFill>
                        </a:rPr>
                        <a:t>Suplementación </a:t>
                      </a:r>
                      <a:r>
                        <a:rPr lang="es-ES" b="1" dirty="0" err="1">
                          <a:solidFill>
                            <a:srgbClr val="000000"/>
                          </a:solidFill>
                        </a:rPr>
                        <a:t>Vit</a:t>
                      </a:r>
                      <a:r>
                        <a:rPr lang="es-ES" b="1" dirty="0">
                          <a:solidFill>
                            <a:srgbClr val="000000"/>
                          </a:solidFill>
                        </a:rPr>
                        <a:t> D3</a:t>
                      </a:r>
                    </a:p>
                    <a:p>
                      <a:pPr algn="ctr"/>
                      <a:endParaRPr lang="es-ES" b="1" dirty="0">
                        <a:solidFill>
                          <a:srgbClr val="000000"/>
                        </a:solidFill>
                      </a:endParaRPr>
                    </a:p>
                  </a:txBody>
                  <a:tcPr anchor="ctr">
                    <a:cell3D prstMaterial="dkEdge">
                      <a:bevel w="139700" prst="cross"/>
                      <a:lightRig rig="flood" dir="t"/>
                    </a:cell3D>
                    <a:noFill/>
                  </a:tcPr>
                </a:tc>
                <a:tc>
                  <a:txBody>
                    <a:bodyPr/>
                    <a:lstStyle/>
                    <a:p>
                      <a:pPr lvl="0" algn="ctr"/>
                      <a:r>
                        <a:rPr lang="es-ES" b="1" dirty="0" err="1">
                          <a:solidFill>
                            <a:srgbClr val="000000"/>
                          </a:solidFill>
                        </a:rPr>
                        <a:t>Bifosfonatos</a:t>
                      </a:r>
                      <a:r>
                        <a:rPr lang="es-ES" b="1" dirty="0">
                          <a:solidFill>
                            <a:srgbClr val="000000"/>
                          </a:solidFill>
                        </a:rPr>
                        <a:t> </a:t>
                      </a:r>
                    </a:p>
                    <a:p>
                      <a:pPr lvl="0" algn="ctr"/>
                      <a:r>
                        <a:rPr lang="es-ES" b="1" dirty="0" err="1">
                          <a:solidFill>
                            <a:srgbClr val="000000"/>
                          </a:solidFill>
                        </a:rPr>
                        <a:t>Teriparatida</a:t>
                      </a:r>
                      <a:endParaRPr lang="es-ES" b="1" dirty="0">
                        <a:solidFill>
                          <a:srgbClr val="000000"/>
                        </a:solidFill>
                      </a:endParaRPr>
                    </a:p>
                    <a:p>
                      <a:pPr lvl="0" algn="ctr"/>
                      <a:r>
                        <a:rPr lang="es-ES" b="1" dirty="0">
                          <a:solidFill>
                            <a:srgbClr val="000000"/>
                          </a:solidFill>
                        </a:rPr>
                        <a:t>Factores de crecimiento</a:t>
                      </a:r>
                    </a:p>
                    <a:p>
                      <a:pPr algn="ctr"/>
                      <a:endParaRPr lang="es-ES" b="1" dirty="0">
                        <a:solidFill>
                          <a:srgbClr val="000000"/>
                        </a:solidFill>
                      </a:endParaRPr>
                    </a:p>
                  </a:txBody>
                  <a:tcPr anchor="ctr">
                    <a:cell3D prstMaterial="dkEdge">
                      <a:bevel w="139700" prst="cross"/>
                      <a:lightRig rig="flood" dir="t"/>
                    </a:cell3D>
                    <a:noFill/>
                  </a:tcPr>
                </a:tc>
                <a:extLst>
                  <a:ext uri="{0D108BD9-81ED-4DB2-BD59-A6C34878D82A}">
                    <a16:rowId xmlns:a16="http://schemas.microsoft.com/office/drawing/2014/main" val="1000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14197681"/>
              </p:ext>
            </p:extLst>
          </p:nvPr>
        </p:nvGraphicFramePr>
        <p:xfrm>
          <a:off x="4599789" y="4597369"/>
          <a:ext cx="4398692" cy="2011678"/>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126400">
                  <a:extLst>
                    <a:ext uri="{9D8B030D-6E8A-4147-A177-3AD203B41FA5}">
                      <a16:colId xmlns:a16="http://schemas.microsoft.com/office/drawing/2014/main" val="20000"/>
                    </a:ext>
                  </a:extLst>
                </a:gridCol>
                <a:gridCol w="995650">
                  <a:extLst>
                    <a:ext uri="{9D8B030D-6E8A-4147-A177-3AD203B41FA5}">
                      <a16:colId xmlns:a16="http://schemas.microsoft.com/office/drawing/2014/main" val="20001"/>
                    </a:ext>
                  </a:extLst>
                </a:gridCol>
                <a:gridCol w="2276642">
                  <a:extLst>
                    <a:ext uri="{9D8B030D-6E8A-4147-A177-3AD203B41FA5}">
                      <a16:colId xmlns:a16="http://schemas.microsoft.com/office/drawing/2014/main" val="20002"/>
                    </a:ext>
                  </a:extLst>
                </a:gridCol>
              </a:tblGrid>
              <a:tr h="502919">
                <a:tc>
                  <a:txBody>
                    <a:bodyPr/>
                    <a:lstStyle/>
                    <a:p>
                      <a:r>
                        <a:rPr lang="es-ES" sz="1200" dirty="0"/>
                        <a:t>Diagnóstico</a:t>
                      </a:r>
                    </a:p>
                  </a:txBody>
                  <a:tcPr/>
                </a:tc>
                <a:tc>
                  <a:txBody>
                    <a:bodyPr/>
                    <a:lstStyle/>
                    <a:p>
                      <a:r>
                        <a:rPr lang="es-ES" sz="1200" dirty="0"/>
                        <a:t>25(OH) </a:t>
                      </a:r>
                      <a:r>
                        <a:rPr lang="es-ES" sz="1200" dirty="0" err="1"/>
                        <a:t>vit</a:t>
                      </a:r>
                      <a:r>
                        <a:rPr lang="es-ES" sz="1200" dirty="0"/>
                        <a:t> D (</a:t>
                      </a:r>
                      <a:r>
                        <a:rPr lang="es-ES" sz="1200" dirty="0" err="1"/>
                        <a:t>ng</a:t>
                      </a:r>
                      <a:r>
                        <a:rPr lang="es-ES" sz="1200" dirty="0"/>
                        <a:t>/ml)</a:t>
                      </a:r>
                    </a:p>
                  </a:txBody>
                  <a:tcPr/>
                </a:tc>
                <a:tc>
                  <a:txBody>
                    <a:bodyPr/>
                    <a:lstStyle/>
                    <a:p>
                      <a:r>
                        <a:rPr lang="es-ES" sz="1200" dirty="0"/>
                        <a:t>Dosis</a:t>
                      </a:r>
                      <a:r>
                        <a:rPr lang="es-ES" sz="1200" baseline="0" dirty="0"/>
                        <a:t> recomendada</a:t>
                      </a:r>
                      <a:endParaRPr lang="es-ES" sz="1200" dirty="0"/>
                    </a:p>
                  </a:txBody>
                  <a:tcPr/>
                </a:tc>
                <a:extLst>
                  <a:ext uri="{0D108BD9-81ED-4DB2-BD59-A6C34878D82A}">
                    <a16:rowId xmlns:a16="http://schemas.microsoft.com/office/drawing/2014/main" val="10000"/>
                  </a:ext>
                </a:extLst>
              </a:tr>
              <a:tr h="502919">
                <a:tc>
                  <a:txBody>
                    <a:bodyPr/>
                    <a:lstStyle/>
                    <a:p>
                      <a:pPr algn="l"/>
                      <a:r>
                        <a:rPr lang="es-ES" sz="1200" dirty="0"/>
                        <a:t>Insuficiencia</a:t>
                      </a:r>
                    </a:p>
                  </a:txBody>
                  <a:tcPr/>
                </a:tc>
                <a:tc>
                  <a:txBody>
                    <a:bodyPr/>
                    <a:lstStyle/>
                    <a:p>
                      <a:pPr algn="l"/>
                      <a:r>
                        <a:rPr lang="es-ES" sz="1200" dirty="0"/>
                        <a:t>20-30</a:t>
                      </a:r>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s-ES" sz="1200" dirty="0"/>
                        <a:t>600-800 UI diarias </a:t>
                      </a:r>
                    </a:p>
                    <a:p>
                      <a:pPr algn="l"/>
                      <a:endParaRPr lang="es-ES" sz="1200" dirty="0"/>
                    </a:p>
                  </a:txBody>
                  <a:tcPr/>
                </a:tc>
                <a:extLst>
                  <a:ext uri="{0D108BD9-81ED-4DB2-BD59-A6C34878D82A}">
                    <a16:rowId xmlns:a16="http://schemas.microsoft.com/office/drawing/2014/main" val="10001"/>
                  </a:ext>
                </a:extLst>
              </a:tr>
              <a:tr h="670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Deficiencia</a:t>
                      </a:r>
                    </a:p>
                  </a:txBody>
                  <a:tcPr/>
                </a:tc>
                <a:tc>
                  <a:txBody>
                    <a:bodyPr/>
                    <a:lstStyle/>
                    <a:p>
                      <a:pPr algn="l"/>
                      <a:r>
                        <a:rPr lang="es-ES" sz="1200" dirty="0"/>
                        <a:t>&lt;20</a:t>
                      </a:r>
                    </a:p>
                  </a:txBody>
                  <a:tcPr/>
                </a:tc>
                <a:tc>
                  <a:txBody>
                    <a:bodyPr/>
                    <a:lstStyle/>
                    <a:p>
                      <a:pPr lvl="0" algn="l"/>
                      <a:r>
                        <a:rPr lang="es-ES" sz="1200" dirty="0"/>
                        <a:t>50.000 UI D3/semana por 8 semanas </a:t>
                      </a:r>
                    </a:p>
                    <a:p>
                      <a:pPr lvl="0" algn="l"/>
                      <a:r>
                        <a:rPr lang="es-ES" sz="1200" dirty="0"/>
                        <a:t>Luego mantener 1500 a 2000 UI diarias</a:t>
                      </a:r>
                    </a:p>
                    <a:p>
                      <a:pPr marL="0" lvl="0" indent="0" algn="l">
                        <a:buFont typeface="Arial"/>
                        <a:buNone/>
                      </a:pPr>
                      <a:endParaRPr lang="es-ES" sz="1200" dirty="0"/>
                    </a:p>
                  </a:txBody>
                  <a:tcPr/>
                </a:tc>
                <a:extLst>
                  <a:ext uri="{0D108BD9-81ED-4DB2-BD59-A6C34878D82A}">
                    <a16:rowId xmlns:a16="http://schemas.microsoft.com/office/drawing/2014/main" val="10002"/>
                  </a:ext>
                </a:extLst>
              </a:tr>
            </a:tbl>
          </a:graphicData>
        </a:graphic>
      </p:graphicFrame>
      <p:sp>
        <p:nvSpPr>
          <p:cNvPr id="9" name="Rectángulo 8"/>
          <p:cNvSpPr/>
          <p:nvPr/>
        </p:nvSpPr>
        <p:spPr>
          <a:xfrm>
            <a:off x="0" y="6260844"/>
            <a:ext cx="4572000" cy="577081"/>
          </a:xfrm>
          <a:prstGeom prst="rect">
            <a:avLst/>
          </a:prstGeom>
        </p:spPr>
        <p:txBody>
          <a:bodyPr>
            <a:spAutoFit/>
          </a:bodyPr>
          <a:lstStyle/>
          <a:p>
            <a:r>
              <a:rPr lang="es-ES" sz="1050" dirty="0" err="1"/>
              <a:t>Dao</a:t>
            </a:r>
            <a:r>
              <a:rPr lang="es-ES" sz="1050" dirty="0"/>
              <a:t> et al. </a:t>
            </a:r>
            <a:r>
              <a:rPr lang="es-ES" sz="1050" dirty="0" err="1"/>
              <a:t>Serum</a:t>
            </a:r>
            <a:r>
              <a:rPr lang="es-ES" sz="1050" dirty="0"/>
              <a:t> 25-Hydroxyvitamin D </a:t>
            </a:r>
            <a:r>
              <a:rPr lang="es-ES" sz="1050" dirty="0" err="1"/>
              <a:t>Levels</a:t>
            </a:r>
            <a:r>
              <a:rPr lang="es-ES" sz="1050" dirty="0"/>
              <a:t> and Stress Fractures in </a:t>
            </a:r>
            <a:r>
              <a:rPr lang="es-ES" sz="1050" dirty="0" err="1"/>
              <a:t>Military</a:t>
            </a:r>
            <a:r>
              <a:rPr lang="es-ES" sz="1050" dirty="0"/>
              <a:t> </a:t>
            </a:r>
            <a:r>
              <a:rPr lang="es-ES" sz="1050" dirty="0" err="1"/>
              <a:t>Personnel</a:t>
            </a:r>
            <a:r>
              <a:rPr lang="es-ES" sz="1050" dirty="0"/>
              <a:t>: A </a:t>
            </a:r>
            <a:r>
              <a:rPr lang="es-ES" sz="1050" dirty="0" err="1"/>
              <a:t>Systematic</a:t>
            </a:r>
            <a:r>
              <a:rPr lang="es-ES" sz="1050" dirty="0"/>
              <a:t> </a:t>
            </a:r>
            <a:r>
              <a:rPr lang="es-ES" sz="1050" dirty="0" err="1"/>
              <a:t>Review</a:t>
            </a:r>
            <a:r>
              <a:rPr lang="es-ES" sz="1050" dirty="0"/>
              <a:t> and Meta-</a:t>
            </a:r>
            <a:r>
              <a:rPr lang="es-ES" sz="1050" dirty="0" err="1"/>
              <a:t>analysis</a:t>
            </a:r>
            <a:r>
              <a:rPr lang="es-ES" sz="1050" dirty="0"/>
              <a:t> AJSM 2015</a:t>
            </a:r>
          </a:p>
        </p:txBody>
      </p:sp>
      <p:pic>
        <p:nvPicPr>
          <p:cNvPr id="3" name="Audio Recording 16-07-2023 10:10:05 p. m.">
            <a:hlinkClick r:id="" action="ppaction://media"/>
            <a:extLst>
              <a:ext uri="{FF2B5EF4-FFF2-40B4-BE49-F238E27FC236}">
                <a16:creationId xmlns:a16="http://schemas.microsoft.com/office/drawing/2014/main" id="{2686CB73-A85F-C869-14A3-4E9E1A1F73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06521" y="173895"/>
            <a:ext cx="812800" cy="812800"/>
          </a:xfrm>
          <a:prstGeom prst="rect">
            <a:avLst/>
          </a:prstGeom>
        </p:spPr>
      </p:pic>
    </p:spTree>
    <p:custDataLst>
      <p:tags r:id="rId1"/>
    </p:custDataLst>
    <p:extLst>
      <p:ext uri="{BB962C8B-B14F-4D97-AF65-F5344CB8AC3E}">
        <p14:creationId xmlns:p14="http://schemas.microsoft.com/office/powerpoint/2010/main" val="1622647720"/>
      </p:ext>
    </p:extLst>
  </p:cSld>
  <p:clrMapOvr>
    <a:masterClrMapping/>
  </p:clrMapOvr>
  <mc:AlternateContent xmlns:mc="http://schemas.openxmlformats.org/markup-compatibility/2006" xmlns:p14="http://schemas.microsoft.com/office/powerpoint/2010/main">
    <mc:Choice Requires="p14">
      <p:transition spd="med" p14:dur="700" advTm="94784">
        <p:fade/>
      </p:transition>
    </mc:Choice>
    <mc:Fallback xmlns="">
      <p:transition xmlns:p14="http://schemas.microsoft.com/office/powerpoint/2010/main" spd="med" advTm="947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969147161"/>
              </p:ext>
            </p:extLst>
          </p:nvPr>
        </p:nvGraphicFramePr>
        <p:xfrm>
          <a:off x="-340736" y="2165936"/>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ítulo 1"/>
          <p:cNvSpPr>
            <a:spLocks noGrp="1"/>
          </p:cNvSpPr>
          <p:nvPr>
            <p:ph type="title"/>
          </p:nvPr>
        </p:nvSpPr>
        <p:spPr/>
        <p:txBody>
          <a:bodyPr/>
          <a:lstStyle/>
          <a:p>
            <a:r>
              <a:rPr lang="es-ES" dirty="0"/>
              <a:t>Generalidades</a:t>
            </a:r>
          </a:p>
        </p:txBody>
      </p:sp>
      <p:pic>
        <p:nvPicPr>
          <p:cNvPr id="5" name="Imagen 4" descr="Captura de pantalla 2019-09-25 a la(s) 01.05.25.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27931" y="729322"/>
            <a:ext cx="3585882" cy="1981532"/>
          </a:xfrm>
          <a:prstGeom prst="rect">
            <a:avLst/>
          </a:prstGeom>
          <a:ln>
            <a:noFill/>
          </a:ln>
          <a:effectLst>
            <a:outerShdw blurRad="292100" dist="139700" dir="2700000" algn="tl" rotWithShape="0">
              <a:srgbClr val="333333">
                <a:alpha val="65000"/>
              </a:srgbClr>
            </a:outerShdw>
          </a:effectLst>
        </p:spPr>
      </p:pic>
      <p:pic>
        <p:nvPicPr>
          <p:cNvPr id="7" name="Imagen 6" descr="Captura de pantalla 2019-09-25 a la(s) 01.13.0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27931" y="2801222"/>
            <a:ext cx="3585882" cy="1948968"/>
          </a:xfrm>
          <a:prstGeom prst="rect">
            <a:avLst/>
          </a:prstGeom>
          <a:ln>
            <a:noFill/>
          </a:ln>
          <a:effectLst>
            <a:outerShdw blurRad="292100" dist="139700" dir="2700000" algn="tl" rotWithShape="0">
              <a:srgbClr val="333333">
                <a:alpha val="65000"/>
              </a:srgbClr>
            </a:outerShdw>
          </a:effectLst>
        </p:spPr>
      </p:pic>
      <p:sp>
        <p:nvSpPr>
          <p:cNvPr id="8" name="Rectángulo 7"/>
          <p:cNvSpPr/>
          <p:nvPr/>
        </p:nvSpPr>
        <p:spPr>
          <a:xfrm>
            <a:off x="230187" y="2250171"/>
            <a:ext cx="4899752" cy="923330"/>
          </a:xfrm>
          <a:prstGeom prst="rect">
            <a:avLst/>
          </a:prstGeom>
        </p:spPr>
        <p:txBody>
          <a:bodyPr wrap="square">
            <a:spAutoFit/>
          </a:bodyPr>
          <a:lstStyle/>
          <a:p>
            <a:r>
              <a:rPr lang="es-ES" dirty="0"/>
              <a:t>Resultado de una carga repetitiva y prolongada sobre un hueso que no logra a adaptarse a esta nueva situación</a:t>
            </a:r>
          </a:p>
        </p:txBody>
      </p:sp>
      <p:pic>
        <p:nvPicPr>
          <p:cNvPr id="16" name="Sonid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5300" y="5829300"/>
            <a:ext cx="812800" cy="812800"/>
          </a:xfrm>
          <a:prstGeom prst="rect">
            <a:avLst/>
          </a:prstGeom>
        </p:spPr>
      </p:pic>
      <p:pic>
        <p:nvPicPr>
          <p:cNvPr id="1026" name="Picture 2" descr="Fracturas por estrés durante la práctica deportiva | Mundo Entrenamiento">
            <a:extLst>
              <a:ext uri="{FF2B5EF4-FFF2-40B4-BE49-F238E27FC236}">
                <a16:creationId xmlns:a16="http://schemas.microsoft.com/office/drawing/2014/main" id="{F114EC0D-19EF-459D-51EE-19FC8279BA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5858" y="4931125"/>
            <a:ext cx="3176179" cy="18347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CTURA POR ESTRÉS | NO PIENSES CORRE">
            <a:extLst>
              <a:ext uri="{FF2B5EF4-FFF2-40B4-BE49-F238E27FC236}">
                <a16:creationId xmlns:a16="http://schemas.microsoft.com/office/drawing/2014/main" id="{548BE24B-5632-A7AE-AAAA-8FA7238DEF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0819" y="4813933"/>
            <a:ext cx="3567281" cy="204406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16-07-2023 9:50:14 p. m.">
            <a:hlinkClick r:id="" action="ppaction://media"/>
            <a:extLst>
              <a:ext uri="{FF2B5EF4-FFF2-40B4-BE49-F238E27FC236}">
                <a16:creationId xmlns:a16="http://schemas.microsoft.com/office/drawing/2014/main" id="{98903242-6E4B-0990-D9EB-967F12F7803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138142" y="6185143"/>
            <a:ext cx="812800" cy="812800"/>
          </a:xfrm>
          <a:prstGeom prst="rect">
            <a:avLst/>
          </a:prstGeom>
        </p:spPr>
      </p:pic>
    </p:spTree>
    <p:extLst>
      <p:ext uri="{BB962C8B-B14F-4D97-AF65-F5344CB8AC3E}">
        <p14:creationId xmlns:p14="http://schemas.microsoft.com/office/powerpoint/2010/main" val="3566908451"/>
      </p:ext>
    </p:extLst>
  </p:cSld>
  <p:clrMapOvr>
    <a:masterClrMapping/>
  </p:clrMapOvr>
  <mc:AlternateContent xmlns:mc="http://schemas.openxmlformats.org/markup-compatibility/2006" xmlns:p14="http://schemas.microsoft.com/office/powerpoint/2010/main">
    <mc:Choice Requires="p14">
      <p:transition spd="med" p14:dur="700" advTm="98221">
        <p:fade/>
      </p:transition>
    </mc:Choice>
    <mc:Fallback xmlns="">
      <p:transition xmlns:p14="http://schemas.microsoft.com/office/powerpoint/2010/main" spd="med" advTm="98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Tratamiento Conservador </a:t>
            </a:r>
          </a:p>
        </p:txBody>
      </p:sp>
      <p:sp>
        <p:nvSpPr>
          <p:cNvPr id="3" name="Marcador de contenido 2"/>
          <p:cNvSpPr>
            <a:spLocks noGrp="1"/>
          </p:cNvSpPr>
          <p:nvPr>
            <p:ph idx="1"/>
          </p:nvPr>
        </p:nvSpPr>
        <p:spPr/>
        <p:txBody>
          <a:bodyPr>
            <a:normAutofit/>
          </a:bodyPr>
          <a:lstStyle/>
          <a:p>
            <a:r>
              <a:rPr lang="es-ES" dirty="0"/>
              <a:t>Otras terapias complementarias</a:t>
            </a:r>
          </a:p>
          <a:p>
            <a:pPr lvl="1"/>
            <a:r>
              <a:rPr lang="es-ES" dirty="0"/>
              <a:t>Ultrasonido pulsátil</a:t>
            </a:r>
          </a:p>
          <a:p>
            <a:pPr lvl="1"/>
            <a:r>
              <a:rPr lang="es-ES" dirty="0"/>
              <a:t>Ondas de Choque</a:t>
            </a:r>
          </a:p>
          <a:p>
            <a:pPr lvl="1"/>
            <a:r>
              <a:rPr lang="es-ES" dirty="0"/>
              <a:t>Oxigenoterapia</a:t>
            </a:r>
          </a:p>
          <a:p>
            <a:pPr lvl="1"/>
            <a:endParaRPr lang="es-ES" dirty="0"/>
          </a:p>
        </p:txBody>
      </p:sp>
      <p:pic>
        <p:nvPicPr>
          <p:cNvPr id="4" name="Audio Recording 16-07-2023 10:10:30 p. m.">
            <a:hlinkClick r:id="" action="ppaction://media"/>
            <a:extLst>
              <a:ext uri="{FF2B5EF4-FFF2-40B4-BE49-F238E27FC236}">
                <a16:creationId xmlns:a16="http://schemas.microsoft.com/office/drawing/2014/main" id="{107760AC-908C-FC93-0D13-0B44ECEF6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068" y="5859929"/>
            <a:ext cx="812800" cy="812800"/>
          </a:xfrm>
          <a:prstGeom prst="rect">
            <a:avLst/>
          </a:prstGeom>
        </p:spPr>
      </p:pic>
    </p:spTree>
    <p:extLst>
      <p:ext uri="{BB962C8B-B14F-4D97-AF65-F5344CB8AC3E}">
        <p14:creationId xmlns:p14="http://schemas.microsoft.com/office/powerpoint/2010/main" val="61806615"/>
      </p:ext>
    </p:extLst>
  </p:cSld>
  <p:clrMapOvr>
    <a:masterClrMapping/>
  </p:clrMapOvr>
  <mc:AlternateContent xmlns:mc="http://schemas.openxmlformats.org/markup-compatibility/2006" xmlns:p14="http://schemas.microsoft.com/office/powerpoint/2010/main">
    <mc:Choice Requires="p14">
      <p:transition spd="med" p14:dur="700" advTm="14325">
        <p:fade/>
      </p:transition>
    </mc:Choice>
    <mc:Fallback xmlns="">
      <p:transition xmlns:p14="http://schemas.microsoft.com/office/powerpoint/2010/main" spd="med" advTm="143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9-10-24 a la(s) 23.24.14.png"/>
          <p:cNvPicPr>
            <a:picLocks noChangeAspect="1"/>
          </p:cNvPicPr>
          <p:nvPr/>
        </p:nvPicPr>
        <p:blipFill>
          <a:blip r:embed="rId6">
            <a:alphaModFix amt="22000"/>
            <a:extLst>
              <a:ext uri="{28A0092B-C50C-407E-A947-70E740481C1C}">
                <a14:useLocalDpi xmlns:a14="http://schemas.microsoft.com/office/drawing/2010/main" val="0"/>
              </a:ext>
            </a:extLst>
          </a:blip>
          <a:stretch>
            <a:fillRect/>
          </a:stretch>
        </p:blipFill>
        <p:spPr>
          <a:xfrm>
            <a:off x="9177" y="2017110"/>
            <a:ext cx="9134823" cy="4819764"/>
          </a:xfrm>
          <a:prstGeom prst="rect">
            <a:avLst/>
          </a:prstGeom>
        </p:spPr>
      </p:pic>
      <p:sp>
        <p:nvSpPr>
          <p:cNvPr id="2" name="Título 1"/>
          <p:cNvSpPr>
            <a:spLocks noGrp="1"/>
          </p:cNvSpPr>
          <p:nvPr>
            <p:ph type="title"/>
          </p:nvPr>
        </p:nvSpPr>
        <p:spPr/>
        <p:txBody>
          <a:bodyPr/>
          <a:lstStyle/>
          <a:p>
            <a:r>
              <a:rPr lang="es-ES" dirty="0"/>
              <a:t>Tratamiento Quirúrgico </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460383403"/>
              </p:ext>
            </p:extLst>
          </p:nvPr>
        </p:nvGraphicFramePr>
        <p:xfrm>
          <a:off x="1114425" y="2595561"/>
          <a:ext cx="7653288" cy="3632570"/>
        </p:xfrm>
        <a:graphic>
          <a:graphicData uri="http://schemas.openxmlformats.org/drawingml/2006/table">
            <a:tbl>
              <a:tblPr firstRow="1" bandRow="1">
                <a:effectLst>
                  <a:innerShdw blurRad="63500" dist="50800" dir="5400000">
                    <a:prstClr val="black">
                      <a:alpha val="50000"/>
                    </a:prstClr>
                  </a:innerShdw>
                  <a:reflection blurRad="6350" stA="50000" endA="300" endPos="90000" dir="5400000" sy="-100000" algn="bl" rotWithShape="0"/>
                </a:effectLst>
                <a:tableStyleId>{BC89EF96-8CEA-46FF-86C4-4CE0E7609802}</a:tableStyleId>
              </a:tblPr>
              <a:tblGrid>
                <a:gridCol w="3826644">
                  <a:extLst>
                    <a:ext uri="{9D8B030D-6E8A-4147-A177-3AD203B41FA5}">
                      <a16:colId xmlns:a16="http://schemas.microsoft.com/office/drawing/2014/main" val="20000"/>
                    </a:ext>
                  </a:extLst>
                </a:gridCol>
                <a:gridCol w="3826644">
                  <a:extLst>
                    <a:ext uri="{9D8B030D-6E8A-4147-A177-3AD203B41FA5}">
                      <a16:colId xmlns:a16="http://schemas.microsoft.com/office/drawing/2014/main" val="20001"/>
                    </a:ext>
                  </a:extLst>
                </a:gridCol>
              </a:tblGrid>
              <a:tr h="1816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a:txBody>
                  <a:tcPr/>
                </a:tc>
                <a:tc>
                  <a:txBody>
                    <a:bodyPr/>
                    <a:lstStyle/>
                    <a:p>
                      <a:endParaRPr lang="es-ES"/>
                    </a:p>
                  </a:txBody>
                  <a:tcPr/>
                </a:tc>
                <a:extLst>
                  <a:ext uri="{0D108BD9-81ED-4DB2-BD59-A6C34878D82A}">
                    <a16:rowId xmlns:a16="http://schemas.microsoft.com/office/drawing/2014/main" val="10000"/>
                  </a:ext>
                </a:extLst>
              </a:tr>
              <a:tr h="1816285">
                <a:tc>
                  <a:txBody>
                    <a:bodyPr/>
                    <a:lstStyle/>
                    <a:p>
                      <a:endParaRPr lang="es-ES"/>
                    </a:p>
                  </a:txBody>
                  <a:tcPr/>
                </a:tc>
                <a:tc>
                  <a:txBody>
                    <a:bodyPr/>
                    <a:lstStyle/>
                    <a:p>
                      <a:endParaRPr lang="es-ES" dirty="0"/>
                    </a:p>
                  </a:txBody>
                  <a:tcPr/>
                </a:tc>
                <a:extLst>
                  <a:ext uri="{0D108BD9-81ED-4DB2-BD59-A6C34878D82A}">
                    <a16:rowId xmlns:a16="http://schemas.microsoft.com/office/drawing/2014/main" val="10001"/>
                  </a:ext>
                </a:extLst>
              </a:tr>
            </a:tbl>
          </a:graphicData>
        </a:graphic>
      </p:graphicFrame>
      <p:pic>
        <p:nvPicPr>
          <p:cNvPr id="6" name="Imagen 5" descr="Captura de pantalla 2019-10-17 a la(s) 03.28.05.png"/>
          <p:cNvPicPr>
            <a:picLocks noChangeAspect="1"/>
          </p:cNvPicPr>
          <p:nvPr/>
        </p:nvPicPr>
        <p:blipFill rotWithShape="1">
          <a:blip r:embed="rId7">
            <a:extLst>
              <a:ext uri="{28A0092B-C50C-407E-A947-70E740481C1C}">
                <a14:useLocalDpi xmlns:a14="http://schemas.microsoft.com/office/drawing/2010/main" val="0"/>
              </a:ext>
            </a:extLst>
          </a:blip>
          <a:srcRect b="13480"/>
          <a:stretch/>
        </p:blipFill>
        <p:spPr>
          <a:xfrm>
            <a:off x="5651063" y="4535480"/>
            <a:ext cx="2325401" cy="1529494"/>
          </a:xfrm>
          <a:prstGeom prst="rect">
            <a:avLst/>
          </a:prstGeom>
        </p:spPr>
      </p:pic>
      <p:pic>
        <p:nvPicPr>
          <p:cNvPr id="7" name="Imagen 6"/>
          <p:cNvPicPr>
            <a:picLocks noChangeAspect="1"/>
          </p:cNvPicPr>
          <p:nvPr/>
        </p:nvPicPr>
        <p:blipFill>
          <a:blip r:embed="rId8"/>
          <a:stretch>
            <a:fillRect/>
          </a:stretch>
        </p:blipFill>
        <p:spPr>
          <a:xfrm>
            <a:off x="5085476" y="2038256"/>
            <a:ext cx="2912301" cy="2912301"/>
          </a:xfrm>
          <a:prstGeom prst="rect">
            <a:avLst/>
          </a:prstGeom>
        </p:spPr>
      </p:pic>
      <p:pic>
        <p:nvPicPr>
          <p:cNvPr id="8" name="Imagen 7"/>
          <p:cNvPicPr>
            <a:picLocks noChangeAspect="1"/>
          </p:cNvPicPr>
          <p:nvPr/>
        </p:nvPicPr>
        <p:blipFill rotWithShape="1">
          <a:blip r:embed="rId9"/>
          <a:srcRect l="28515" b="25888"/>
          <a:stretch/>
        </p:blipFill>
        <p:spPr>
          <a:xfrm>
            <a:off x="1894815" y="4286305"/>
            <a:ext cx="2580175" cy="1712990"/>
          </a:xfrm>
          <a:prstGeom prst="rect">
            <a:avLst/>
          </a:prstGeom>
        </p:spPr>
      </p:pic>
      <p:pic>
        <p:nvPicPr>
          <p:cNvPr id="9" name="Imagen 8"/>
          <p:cNvPicPr>
            <a:picLocks noChangeAspect="1"/>
          </p:cNvPicPr>
          <p:nvPr/>
        </p:nvPicPr>
        <p:blipFill>
          <a:blip r:embed="rId10"/>
          <a:stretch>
            <a:fillRect/>
          </a:stretch>
        </p:blipFill>
        <p:spPr>
          <a:xfrm>
            <a:off x="1874657" y="2716451"/>
            <a:ext cx="2358443" cy="1571734"/>
          </a:xfrm>
          <a:prstGeom prst="rect">
            <a:avLst/>
          </a:prstGeom>
        </p:spPr>
      </p:pic>
      <p:pic>
        <p:nvPicPr>
          <p:cNvPr id="4" name="Audio Recording 16-07-2023 10:12:44 p. m.">
            <a:hlinkClick r:id="" action="ppaction://media"/>
            <a:extLst>
              <a:ext uri="{FF2B5EF4-FFF2-40B4-BE49-F238E27FC236}">
                <a16:creationId xmlns:a16="http://schemas.microsoft.com/office/drawing/2014/main" id="{17F98944-AD20-85CD-05CF-F4430EAB805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276771" y="6126103"/>
            <a:ext cx="812800" cy="812800"/>
          </a:xfrm>
          <a:prstGeom prst="rect">
            <a:avLst/>
          </a:prstGeom>
        </p:spPr>
      </p:pic>
    </p:spTree>
    <p:custDataLst>
      <p:tags r:id="rId1"/>
    </p:custDataLst>
    <p:extLst>
      <p:ext uri="{BB962C8B-B14F-4D97-AF65-F5344CB8AC3E}">
        <p14:creationId xmlns:p14="http://schemas.microsoft.com/office/powerpoint/2010/main" val="4082488606"/>
      </p:ext>
    </p:extLst>
  </p:cSld>
  <p:clrMapOvr>
    <a:masterClrMapping/>
  </p:clrMapOvr>
  <mc:AlternateContent xmlns:mc="http://schemas.openxmlformats.org/markup-compatibility/2006" xmlns:p14="http://schemas.microsoft.com/office/powerpoint/2010/main">
    <mc:Choice Requires="p14">
      <p:transition spd="med" p14:dur="700" advTm="53630">
        <p:fade/>
      </p:transition>
    </mc:Choice>
    <mc:Fallback xmlns="">
      <p:transition xmlns:p14="http://schemas.microsoft.com/office/powerpoint/2010/main" spd="med" advTm="536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42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Fracturas por estrés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37988906"/>
              </p:ext>
            </p:extLst>
          </p:nvPr>
        </p:nvGraphicFramePr>
        <p:xfrm>
          <a:off x="1114424" y="2595562"/>
          <a:ext cx="7610476" cy="36707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Recording 16-07-2023 10:13:09 p. m.">
            <a:hlinkClick r:id="" action="ppaction://media"/>
            <a:extLst>
              <a:ext uri="{FF2B5EF4-FFF2-40B4-BE49-F238E27FC236}">
                <a16:creationId xmlns:a16="http://schemas.microsoft.com/office/drawing/2014/main" id="{C2E81E98-F8DB-9277-3900-8873F124B2B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01013" y="6010835"/>
            <a:ext cx="812800" cy="812800"/>
          </a:xfrm>
          <a:prstGeom prst="rect">
            <a:avLst/>
          </a:prstGeom>
        </p:spPr>
      </p:pic>
    </p:spTree>
    <p:custDataLst>
      <p:tags r:id="rId1"/>
    </p:custDataLst>
    <p:extLst>
      <p:ext uri="{BB962C8B-B14F-4D97-AF65-F5344CB8AC3E}">
        <p14:creationId xmlns:p14="http://schemas.microsoft.com/office/powerpoint/2010/main" val="3351198319"/>
      </p:ext>
    </p:extLst>
  </p:cSld>
  <p:clrMapOvr>
    <a:masterClrMapping/>
  </p:clrMapOvr>
  <mc:AlternateContent xmlns:mc="http://schemas.openxmlformats.org/markup-compatibility/2006" xmlns:p14="http://schemas.microsoft.com/office/powerpoint/2010/main">
    <mc:Choice Requires="p14">
      <p:transition spd="med" p14:dur="700" advTm="12926">
        <p:fade/>
      </p:transition>
    </mc:Choice>
    <mc:Fallback xmlns="">
      <p:transition xmlns:p14="http://schemas.microsoft.com/office/powerpoint/2010/main" spd="med" advTm="129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Fracturas por estrés en la tibia</a:t>
            </a:r>
          </a:p>
        </p:txBody>
      </p:sp>
      <p:sp>
        <p:nvSpPr>
          <p:cNvPr id="3" name="Marcador de contenido 2"/>
          <p:cNvSpPr>
            <a:spLocks noGrp="1"/>
          </p:cNvSpPr>
          <p:nvPr>
            <p:ph idx="1"/>
          </p:nvPr>
        </p:nvSpPr>
        <p:spPr/>
        <p:txBody>
          <a:bodyPr/>
          <a:lstStyle/>
          <a:p>
            <a:r>
              <a:rPr lang="es-ES" dirty="0"/>
              <a:t>Más frecuente fractura por estrés en población atleta, corredores largas distancia y militares (49%)</a:t>
            </a:r>
          </a:p>
          <a:p>
            <a:r>
              <a:rPr lang="es-ES" dirty="0"/>
              <a:t>Se clasifican en</a:t>
            </a:r>
          </a:p>
          <a:p>
            <a:pPr lvl="1"/>
            <a:r>
              <a:rPr lang="es-ES" dirty="0"/>
              <a:t>Bajo riesgo: Cortical </a:t>
            </a:r>
            <a:r>
              <a:rPr lang="es-ES" dirty="0" err="1"/>
              <a:t>Posteromedial</a:t>
            </a:r>
            <a:endParaRPr lang="es-ES" dirty="0"/>
          </a:p>
          <a:p>
            <a:pPr lvl="1"/>
            <a:r>
              <a:rPr lang="es-ES" dirty="0"/>
              <a:t>Alto riesgo: Cortical Anterior</a:t>
            </a:r>
          </a:p>
        </p:txBody>
      </p:sp>
      <p:pic>
        <p:nvPicPr>
          <p:cNvPr id="4" name="Imagen 3" descr="Captura de pantalla 2019-10-30 a la(s) 23.42.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881" y="4688336"/>
            <a:ext cx="3073599" cy="2213450"/>
          </a:xfrm>
          <a:prstGeom prst="rect">
            <a:avLst/>
          </a:prstGeom>
          <a:ln>
            <a:noFill/>
          </a:ln>
          <a:effectLst>
            <a:outerShdw blurRad="292100" dist="139700" dir="2700000" algn="tl" rotWithShape="0">
              <a:srgbClr val="333333">
                <a:alpha val="65000"/>
              </a:srgbClr>
            </a:outerShdw>
          </a:effectLst>
        </p:spPr>
      </p:pic>
      <p:pic>
        <p:nvPicPr>
          <p:cNvPr id="5" name="Imagen 4" descr="Captura de pantalla 2019-10-30 a la(s) 23.44.4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480" y="4688336"/>
            <a:ext cx="1364519" cy="2169664"/>
          </a:xfrm>
          <a:prstGeom prst="rect">
            <a:avLst/>
          </a:prstGeom>
          <a:ln>
            <a:noFill/>
          </a:ln>
          <a:effectLst>
            <a:outerShdw blurRad="292100" dist="139700" dir="2700000" algn="tl" rotWithShape="0">
              <a:srgbClr val="333333">
                <a:alpha val="65000"/>
              </a:srgbClr>
            </a:outerShdw>
          </a:effectLst>
        </p:spPr>
      </p:pic>
      <p:pic>
        <p:nvPicPr>
          <p:cNvPr id="6" name="Imagen 5" descr="Captura de pantalla 2019-10-30 a la(s) 23.45.2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5880" y="4688336"/>
            <a:ext cx="3260002" cy="2169664"/>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4568905" y="3334287"/>
            <a:ext cx="4572000" cy="205184"/>
          </a:xfrm>
          <a:prstGeom prst="rect">
            <a:avLst/>
          </a:prstGeom>
        </p:spPr>
        <p:txBody>
          <a:bodyPr>
            <a:spAutoFit/>
          </a:bodyPr>
          <a:lstStyle/>
          <a:p>
            <a:r>
              <a:rPr lang="es-ES" sz="1100" baseline="30000" dirty="0" err="1"/>
              <a:t>Matheson</a:t>
            </a:r>
            <a:r>
              <a:rPr lang="es-ES" sz="1100" baseline="30000" dirty="0"/>
              <a:t> et al. Stress fractures in </a:t>
            </a:r>
            <a:r>
              <a:rPr lang="es-ES" sz="1100" baseline="30000" dirty="0" err="1"/>
              <a:t>athletes</a:t>
            </a:r>
            <a:r>
              <a:rPr lang="es-ES" sz="1100" baseline="30000" dirty="0"/>
              <a:t>. A </a:t>
            </a:r>
            <a:r>
              <a:rPr lang="es-ES" sz="1100" baseline="30000" dirty="0" err="1"/>
              <a:t>study</a:t>
            </a:r>
            <a:r>
              <a:rPr lang="es-ES" sz="1100" baseline="30000" dirty="0"/>
              <a:t> of 320 cases. Am J </a:t>
            </a:r>
            <a:r>
              <a:rPr lang="es-ES" sz="1100" baseline="30000" dirty="0" err="1"/>
              <a:t>Sports</a:t>
            </a:r>
            <a:r>
              <a:rPr lang="es-ES" sz="1100" baseline="30000" dirty="0"/>
              <a:t> </a:t>
            </a:r>
            <a:r>
              <a:rPr lang="es-ES" sz="1100" baseline="30000" dirty="0" err="1"/>
              <a:t>Med</a:t>
            </a:r>
            <a:r>
              <a:rPr lang="es-ES" sz="1100" baseline="30000" dirty="0"/>
              <a:t> 1987</a:t>
            </a:r>
            <a:endParaRPr lang="es-ES" sz="1100" dirty="0"/>
          </a:p>
        </p:txBody>
      </p:sp>
      <p:pic>
        <p:nvPicPr>
          <p:cNvPr id="8" name="Audio Recording 16-07-2023 10:14:59 p. m.">
            <a:hlinkClick r:id="" action="ppaction://media"/>
            <a:extLst>
              <a:ext uri="{FF2B5EF4-FFF2-40B4-BE49-F238E27FC236}">
                <a16:creationId xmlns:a16="http://schemas.microsoft.com/office/drawing/2014/main" id="{058784B4-16FE-D856-D7C5-C8EFBCE26F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94" y="6045200"/>
            <a:ext cx="812800" cy="812800"/>
          </a:xfrm>
          <a:prstGeom prst="rect">
            <a:avLst/>
          </a:prstGeom>
        </p:spPr>
      </p:pic>
    </p:spTree>
    <p:extLst>
      <p:ext uri="{BB962C8B-B14F-4D97-AF65-F5344CB8AC3E}">
        <p14:creationId xmlns:p14="http://schemas.microsoft.com/office/powerpoint/2010/main" val="46567652"/>
      </p:ext>
    </p:extLst>
  </p:cSld>
  <p:clrMapOvr>
    <a:masterClrMapping/>
  </p:clrMapOvr>
  <mc:AlternateContent xmlns:mc="http://schemas.openxmlformats.org/markup-compatibility/2006" xmlns:p14="http://schemas.microsoft.com/office/powerpoint/2010/main">
    <mc:Choice Requires="p14">
      <p:transition spd="med" p14:dur="700" advTm="42181">
        <p:fade/>
      </p:transition>
    </mc:Choice>
    <mc:Fallback xmlns="">
      <p:transition xmlns:p14="http://schemas.microsoft.com/office/powerpoint/2010/main" spd="med" advTm="421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Cuadro Clínico</a:t>
            </a:r>
          </a:p>
        </p:txBody>
      </p:sp>
      <p:sp>
        <p:nvSpPr>
          <p:cNvPr id="3" name="Marcador de contenido 2"/>
          <p:cNvSpPr>
            <a:spLocks noGrp="1"/>
          </p:cNvSpPr>
          <p:nvPr>
            <p:ph idx="1"/>
          </p:nvPr>
        </p:nvSpPr>
        <p:spPr/>
        <p:txBody>
          <a:bodyPr>
            <a:normAutofit/>
          </a:bodyPr>
          <a:lstStyle/>
          <a:p>
            <a:r>
              <a:rPr lang="es-ES" dirty="0"/>
              <a:t>Historia de cambio en actividad o aumento en su intensidad</a:t>
            </a:r>
          </a:p>
          <a:p>
            <a:r>
              <a:rPr lang="es-ES" dirty="0"/>
              <a:t>Síntomas prodrómicos</a:t>
            </a:r>
          </a:p>
          <a:p>
            <a:r>
              <a:rPr lang="es-ES" dirty="0"/>
              <a:t>Dolor relacionado a la actividad</a:t>
            </a:r>
          </a:p>
          <a:p>
            <a:r>
              <a:rPr lang="es-ES" dirty="0"/>
              <a:t>Palpación borde medial de la tibia</a:t>
            </a:r>
          </a:p>
          <a:p>
            <a:r>
              <a:rPr lang="es-ES" dirty="0"/>
              <a:t>Calor local, edema, eritema </a:t>
            </a:r>
          </a:p>
        </p:txBody>
      </p:sp>
      <p:sp>
        <p:nvSpPr>
          <p:cNvPr id="4" name="Rectángulo 3"/>
          <p:cNvSpPr/>
          <p:nvPr/>
        </p:nvSpPr>
        <p:spPr>
          <a:xfrm>
            <a:off x="2709333" y="176516"/>
            <a:ext cx="6058380" cy="584776"/>
          </a:xfrm>
          <a:prstGeom prst="rect">
            <a:avLst/>
          </a:prstGeom>
          <a:solidFill>
            <a:srgbClr val="1F497D"/>
          </a:solidFill>
        </p:spPr>
        <p:txBody>
          <a:bodyPr wrap="square">
            <a:spAutoFit/>
          </a:bodyPr>
          <a:lstStyle/>
          <a:p>
            <a:pPr algn="ctr"/>
            <a:r>
              <a:rPr lang="es-ES" sz="3200" dirty="0">
                <a:solidFill>
                  <a:schemeClr val="bg1"/>
                </a:solidFill>
              </a:rPr>
              <a:t>Fractura por estrés en la tibia</a:t>
            </a:r>
          </a:p>
        </p:txBody>
      </p:sp>
      <p:pic>
        <p:nvPicPr>
          <p:cNvPr id="5" name="Audio Recording 16-07-2023 10:15:56 p. m.">
            <a:hlinkClick r:id="" action="ppaction://media"/>
            <a:extLst>
              <a:ext uri="{FF2B5EF4-FFF2-40B4-BE49-F238E27FC236}">
                <a16:creationId xmlns:a16="http://schemas.microsoft.com/office/drawing/2014/main" id="{EB6885E4-280B-6CF9-1D19-694DBB84F5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2100" y="6010835"/>
            <a:ext cx="812800" cy="812800"/>
          </a:xfrm>
          <a:prstGeom prst="rect">
            <a:avLst/>
          </a:prstGeom>
        </p:spPr>
      </p:pic>
    </p:spTree>
    <p:extLst>
      <p:ext uri="{BB962C8B-B14F-4D97-AF65-F5344CB8AC3E}">
        <p14:creationId xmlns:p14="http://schemas.microsoft.com/office/powerpoint/2010/main" val="4013473647"/>
      </p:ext>
    </p:extLst>
  </p:cSld>
  <p:clrMapOvr>
    <a:masterClrMapping/>
  </p:clrMapOvr>
  <mc:AlternateContent xmlns:mc="http://schemas.openxmlformats.org/markup-compatibility/2006" xmlns:p14="http://schemas.microsoft.com/office/powerpoint/2010/main">
    <mc:Choice Requires="p14">
      <p:transition spd="med" p14:dur="700" advTm="31726">
        <p:fade/>
      </p:transition>
    </mc:Choice>
    <mc:Fallback xmlns="">
      <p:transition xmlns:p14="http://schemas.microsoft.com/office/powerpoint/2010/main" spd="med" advTm="317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Estudio por Imágenes</a:t>
            </a:r>
          </a:p>
        </p:txBody>
      </p:sp>
      <p:pic>
        <p:nvPicPr>
          <p:cNvPr id="4" name="Imagen 3" descr="Captura de pantalla 2019-09-23 a la(s) 00.01.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408" y="3221407"/>
            <a:ext cx="4992591" cy="3511502"/>
          </a:xfrm>
          <a:prstGeom prst="rect">
            <a:avLst/>
          </a:prstGeom>
          <a:ln>
            <a:noFill/>
          </a:ln>
          <a:effectLst>
            <a:softEdge rad="112500"/>
          </a:effectLst>
        </p:spPr>
      </p:pic>
      <p:pic>
        <p:nvPicPr>
          <p:cNvPr id="5" name="Imagen 4" descr="Captura de pantalla 2019-09-23 a la(s) 00.04.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50" y="3305542"/>
            <a:ext cx="4126474" cy="3104871"/>
          </a:xfrm>
          <a:prstGeom prst="rect">
            <a:avLst/>
          </a:prstGeom>
          <a:ln>
            <a:noFill/>
          </a:ln>
          <a:effectLst>
            <a:softEdge rad="112500"/>
          </a:effectLst>
        </p:spPr>
      </p:pic>
      <p:sp>
        <p:nvSpPr>
          <p:cNvPr id="8" name="Rectángulo 7"/>
          <p:cNvSpPr/>
          <p:nvPr/>
        </p:nvSpPr>
        <p:spPr>
          <a:xfrm>
            <a:off x="2709333" y="176516"/>
            <a:ext cx="6058380" cy="584776"/>
          </a:xfrm>
          <a:prstGeom prst="rect">
            <a:avLst/>
          </a:prstGeom>
          <a:solidFill>
            <a:srgbClr val="1F497D"/>
          </a:solidFill>
        </p:spPr>
        <p:txBody>
          <a:bodyPr wrap="square">
            <a:spAutoFit/>
          </a:bodyPr>
          <a:lstStyle/>
          <a:p>
            <a:pPr algn="ctr"/>
            <a:r>
              <a:rPr lang="es-ES" sz="3200" dirty="0">
                <a:solidFill>
                  <a:schemeClr val="bg1"/>
                </a:solidFill>
              </a:rPr>
              <a:t>Fractura por estrés en la tibia</a:t>
            </a:r>
          </a:p>
        </p:txBody>
      </p:sp>
      <p:pic>
        <p:nvPicPr>
          <p:cNvPr id="3" name="Audio Recording 16-07-2023 10:16:25 p. m.">
            <a:hlinkClick r:id="" action="ppaction://media"/>
            <a:extLst>
              <a:ext uri="{FF2B5EF4-FFF2-40B4-BE49-F238E27FC236}">
                <a16:creationId xmlns:a16="http://schemas.microsoft.com/office/drawing/2014/main" id="{7D7B7104-980F-E22F-8504-39E855047F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7413" y="6004013"/>
            <a:ext cx="812800" cy="812800"/>
          </a:xfrm>
          <a:prstGeom prst="rect">
            <a:avLst/>
          </a:prstGeom>
        </p:spPr>
      </p:pic>
    </p:spTree>
    <p:extLst>
      <p:ext uri="{BB962C8B-B14F-4D97-AF65-F5344CB8AC3E}">
        <p14:creationId xmlns:p14="http://schemas.microsoft.com/office/powerpoint/2010/main" val="1945894968"/>
      </p:ext>
    </p:extLst>
  </p:cSld>
  <p:clrMapOvr>
    <a:masterClrMapping/>
  </p:clrMapOvr>
  <mc:AlternateContent xmlns:mc="http://schemas.openxmlformats.org/markup-compatibility/2006" xmlns:p14="http://schemas.microsoft.com/office/powerpoint/2010/main">
    <mc:Choice Requires="p14">
      <p:transition spd="med" p14:dur="700" advTm="29675">
        <p:fade/>
      </p:transition>
    </mc:Choice>
    <mc:Fallback xmlns="">
      <p:transition xmlns:p14="http://schemas.microsoft.com/office/powerpoint/2010/main" spd="med" advTm="2967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Estudio por Imágenes</a:t>
            </a:r>
          </a:p>
        </p:txBody>
      </p:sp>
      <p:sp>
        <p:nvSpPr>
          <p:cNvPr id="3" name="Marcador de contenido 2"/>
          <p:cNvSpPr>
            <a:spLocks noGrp="1"/>
          </p:cNvSpPr>
          <p:nvPr>
            <p:ph idx="1"/>
          </p:nvPr>
        </p:nvSpPr>
        <p:spPr/>
        <p:txBody>
          <a:bodyPr/>
          <a:lstStyle/>
          <a:p>
            <a:pPr lvl="1"/>
            <a:endParaRPr lang="es-ES" dirty="0"/>
          </a:p>
        </p:txBody>
      </p:sp>
      <p:pic>
        <p:nvPicPr>
          <p:cNvPr id="6" name="Imagen 5" descr="Captura de pantalla 2019-09-23 a la(s) 00.05.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7823" y="2122924"/>
            <a:ext cx="4597400" cy="4660235"/>
          </a:xfrm>
          <a:prstGeom prst="rect">
            <a:avLst/>
          </a:prstGeom>
        </p:spPr>
      </p:pic>
      <p:sp>
        <p:nvSpPr>
          <p:cNvPr id="7" name="Rectángulo 6"/>
          <p:cNvSpPr/>
          <p:nvPr/>
        </p:nvSpPr>
        <p:spPr>
          <a:xfrm>
            <a:off x="2709333" y="176516"/>
            <a:ext cx="6058380" cy="584776"/>
          </a:xfrm>
          <a:prstGeom prst="rect">
            <a:avLst/>
          </a:prstGeom>
          <a:solidFill>
            <a:srgbClr val="1F497D"/>
          </a:solidFill>
        </p:spPr>
        <p:txBody>
          <a:bodyPr wrap="square">
            <a:spAutoFit/>
          </a:bodyPr>
          <a:lstStyle/>
          <a:p>
            <a:pPr algn="ctr"/>
            <a:r>
              <a:rPr lang="es-ES" sz="3200" dirty="0">
                <a:solidFill>
                  <a:schemeClr val="bg1"/>
                </a:solidFill>
              </a:rPr>
              <a:t>Fractura por estrés en la tibia</a:t>
            </a:r>
          </a:p>
        </p:txBody>
      </p:sp>
      <p:pic>
        <p:nvPicPr>
          <p:cNvPr id="4" name="Audio Recording 16-07-2023 10:16:49 p. m.">
            <a:hlinkClick r:id="" action="ppaction://media"/>
            <a:extLst>
              <a:ext uri="{FF2B5EF4-FFF2-40B4-BE49-F238E27FC236}">
                <a16:creationId xmlns:a16="http://schemas.microsoft.com/office/drawing/2014/main" id="{2AA33410-DF63-CC83-610B-7B7900E174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7405" y="5974804"/>
            <a:ext cx="812800" cy="812800"/>
          </a:xfrm>
          <a:prstGeom prst="rect">
            <a:avLst/>
          </a:prstGeom>
        </p:spPr>
      </p:pic>
    </p:spTree>
    <p:extLst>
      <p:ext uri="{BB962C8B-B14F-4D97-AF65-F5344CB8AC3E}">
        <p14:creationId xmlns:p14="http://schemas.microsoft.com/office/powerpoint/2010/main" val="1285216221"/>
      </p:ext>
    </p:extLst>
  </p:cSld>
  <p:clrMapOvr>
    <a:masterClrMapping/>
  </p:clrMapOvr>
  <mc:AlternateContent xmlns:mc="http://schemas.openxmlformats.org/markup-compatibility/2006" xmlns:p14="http://schemas.microsoft.com/office/powerpoint/2010/main">
    <mc:Choice Requires="p14">
      <p:transition spd="med" p14:dur="700" advTm="22585">
        <p:fade/>
      </p:transition>
    </mc:Choice>
    <mc:Fallback xmlns="">
      <p:transition xmlns:p14="http://schemas.microsoft.com/office/powerpoint/2010/main" spd="med" advTm="225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Estudio por Imágenes</a:t>
            </a:r>
          </a:p>
        </p:txBody>
      </p:sp>
      <p:sp>
        <p:nvSpPr>
          <p:cNvPr id="3" name="Marcador de contenido 2"/>
          <p:cNvSpPr>
            <a:spLocks noGrp="1"/>
          </p:cNvSpPr>
          <p:nvPr>
            <p:ph idx="1"/>
          </p:nvPr>
        </p:nvSpPr>
        <p:spPr/>
        <p:txBody>
          <a:bodyPr/>
          <a:lstStyle/>
          <a:p>
            <a:pPr lvl="1"/>
            <a:endParaRPr lang="es-ES" dirty="0"/>
          </a:p>
        </p:txBody>
      </p:sp>
      <p:pic>
        <p:nvPicPr>
          <p:cNvPr id="5" name="Imagen 4" descr="Captura de pantalla 2019-09-23 a la(s) 00.2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33" y="2228756"/>
            <a:ext cx="6151247" cy="2057414"/>
          </a:xfrm>
          <a:prstGeom prst="rect">
            <a:avLst/>
          </a:prstGeom>
        </p:spPr>
      </p:pic>
      <p:pic>
        <p:nvPicPr>
          <p:cNvPr id="4" name="Imagen 3" descr="Captura de pantalla 2019-09-23 a la(s) 00.19.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300" y="4095670"/>
            <a:ext cx="4457700" cy="2794000"/>
          </a:xfrm>
          <a:prstGeom prst="rect">
            <a:avLst/>
          </a:prstGeom>
        </p:spPr>
      </p:pic>
      <p:sp>
        <p:nvSpPr>
          <p:cNvPr id="7" name="Rectángulo 6"/>
          <p:cNvSpPr/>
          <p:nvPr/>
        </p:nvSpPr>
        <p:spPr>
          <a:xfrm>
            <a:off x="2709333" y="176516"/>
            <a:ext cx="6058380" cy="584776"/>
          </a:xfrm>
          <a:prstGeom prst="rect">
            <a:avLst/>
          </a:prstGeom>
          <a:solidFill>
            <a:srgbClr val="1F497D"/>
          </a:solidFill>
        </p:spPr>
        <p:txBody>
          <a:bodyPr wrap="square">
            <a:spAutoFit/>
          </a:bodyPr>
          <a:lstStyle/>
          <a:p>
            <a:pPr algn="ctr"/>
            <a:r>
              <a:rPr lang="es-ES" sz="3200" dirty="0">
                <a:solidFill>
                  <a:schemeClr val="bg1"/>
                </a:solidFill>
              </a:rPr>
              <a:t>Fractura por estrés en la tibia</a:t>
            </a:r>
          </a:p>
        </p:txBody>
      </p:sp>
      <p:pic>
        <p:nvPicPr>
          <p:cNvPr id="6" name="Audio Recording 16-07-2023 10:17:21 p. m.">
            <a:hlinkClick r:id="" action="ppaction://media"/>
            <a:extLst>
              <a:ext uri="{FF2B5EF4-FFF2-40B4-BE49-F238E27FC236}">
                <a16:creationId xmlns:a16="http://schemas.microsoft.com/office/drawing/2014/main" id="{630882AD-2EF6-235B-33DA-B124C8ED03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8924" y="5954596"/>
            <a:ext cx="812800" cy="812800"/>
          </a:xfrm>
          <a:prstGeom prst="rect">
            <a:avLst/>
          </a:prstGeom>
        </p:spPr>
      </p:pic>
    </p:spTree>
    <p:extLst>
      <p:ext uri="{BB962C8B-B14F-4D97-AF65-F5344CB8AC3E}">
        <p14:creationId xmlns:p14="http://schemas.microsoft.com/office/powerpoint/2010/main" val="834067831"/>
      </p:ext>
    </p:extLst>
  </p:cSld>
  <p:clrMapOvr>
    <a:masterClrMapping/>
  </p:clrMapOvr>
  <mc:AlternateContent xmlns:mc="http://schemas.openxmlformats.org/markup-compatibility/2006" xmlns:p14="http://schemas.microsoft.com/office/powerpoint/2010/main">
    <mc:Choice Requires="p14">
      <p:transition spd="med" p14:dur="700" advTm="28834">
        <p:fade/>
      </p:transition>
    </mc:Choice>
    <mc:Fallback xmlns="">
      <p:transition xmlns:p14="http://schemas.microsoft.com/office/powerpoint/2010/main" spd="med" advTm="288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9-10-24 a la(s) 23.20.45.png"/>
          <p:cNvPicPr>
            <a:picLocks noChangeAspect="1"/>
          </p:cNvPicPr>
          <p:nvPr/>
        </p:nvPicPr>
        <p:blipFill>
          <a:blip r:embed="rId5">
            <a:alphaModFix amt="18000"/>
            <a:extLst>
              <a:ext uri="{28A0092B-C50C-407E-A947-70E740481C1C}">
                <a14:useLocalDpi xmlns:a14="http://schemas.microsoft.com/office/drawing/2010/main" val="0"/>
              </a:ext>
            </a:extLst>
          </a:blip>
          <a:stretch>
            <a:fillRect/>
          </a:stretch>
        </p:blipFill>
        <p:spPr>
          <a:xfrm>
            <a:off x="1" y="665441"/>
            <a:ext cx="9143999" cy="5734144"/>
          </a:xfrm>
          <a:prstGeom prst="rect">
            <a:avLst/>
          </a:prstGeom>
        </p:spPr>
      </p:pic>
      <p:sp>
        <p:nvSpPr>
          <p:cNvPr id="2" name="Título 1"/>
          <p:cNvSpPr>
            <a:spLocks noGrp="1"/>
          </p:cNvSpPr>
          <p:nvPr>
            <p:ph type="title"/>
          </p:nvPr>
        </p:nvSpPr>
        <p:spPr/>
        <p:txBody>
          <a:bodyPr/>
          <a:lstStyle/>
          <a:p>
            <a:r>
              <a:rPr lang="es-ES" dirty="0"/>
              <a:t>Tratamiento</a:t>
            </a:r>
          </a:p>
        </p:txBody>
      </p:sp>
      <p:sp>
        <p:nvSpPr>
          <p:cNvPr id="3" name="Marcador de contenido 2"/>
          <p:cNvSpPr>
            <a:spLocks noGrp="1"/>
          </p:cNvSpPr>
          <p:nvPr>
            <p:ph idx="1"/>
          </p:nvPr>
        </p:nvSpPr>
        <p:spPr/>
        <p:txBody>
          <a:bodyPr>
            <a:normAutofit/>
          </a:bodyPr>
          <a:lstStyle/>
          <a:p>
            <a:r>
              <a:rPr lang="es-ES" dirty="0"/>
              <a:t>Conservador</a:t>
            </a:r>
          </a:p>
          <a:p>
            <a:pPr lvl="1"/>
            <a:r>
              <a:rPr lang="es-ES" dirty="0"/>
              <a:t>1ª línea en fractura tibia </a:t>
            </a:r>
            <a:r>
              <a:rPr lang="es-ES" dirty="0" err="1"/>
              <a:t>Posteromedial</a:t>
            </a:r>
            <a:r>
              <a:rPr lang="es-ES" dirty="0"/>
              <a:t> </a:t>
            </a:r>
          </a:p>
          <a:p>
            <a:pPr lvl="1"/>
            <a:r>
              <a:rPr lang="es-ES" dirty="0"/>
              <a:t>Identificar factores predisponentes</a:t>
            </a:r>
          </a:p>
          <a:p>
            <a:pPr lvl="2"/>
            <a:r>
              <a:rPr lang="es-ES" dirty="0"/>
              <a:t>Análisis del entrenamiento, marcha</a:t>
            </a:r>
          </a:p>
          <a:p>
            <a:pPr lvl="2"/>
            <a:r>
              <a:rPr lang="es-ES" dirty="0"/>
              <a:t> </a:t>
            </a:r>
            <a:r>
              <a:rPr lang="es-ES" dirty="0" err="1"/>
              <a:t>Vit</a:t>
            </a:r>
            <a:r>
              <a:rPr lang="es-ES" dirty="0"/>
              <a:t> D</a:t>
            </a:r>
          </a:p>
          <a:p>
            <a:pPr lvl="1"/>
            <a:r>
              <a:rPr lang="es-ES" dirty="0"/>
              <a:t>Reposo relativo, suspender actividad física de impacto</a:t>
            </a:r>
          </a:p>
          <a:p>
            <a:pPr lvl="1"/>
            <a:r>
              <a:rPr lang="es-ES" dirty="0"/>
              <a:t>Reintegro a actividad gradual</a:t>
            </a:r>
          </a:p>
          <a:p>
            <a:pPr lvl="1"/>
            <a:r>
              <a:rPr lang="es-ES" dirty="0" err="1"/>
              <a:t>Órtesis</a:t>
            </a:r>
            <a:r>
              <a:rPr lang="es-ES" dirty="0"/>
              <a:t>, plantillas o cambio de calzado</a:t>
            </a:r>
          </a:p>
          <a:p>
            <a:pPr marL="349250" lvl="1" indent="0">
              <a:buNone/>
            </a:pPr>
            <a:endParaRPr lang="es-ES" dirty="0"/>
          </a:p>
        </p:txBody>
      </p:sp>
      <p:sp>
        <p:nvSpPr>
          <p:cNvPr id="6" name="Rectángulo 5"/>
          <p:cNvSpPr/>
          <p:nvPr/>
        </p:nvSpPr>
        <p:spPr>
          <a:xfrm>
            <a:off x="2709333" y="176516"/>
            <a:ext cx="6058380" cy="584776"/>
          </a:xfrm>
          <a:prstGeom prst="rect">
            <a:avLst/>
          </a:prstGeom>
          <a:solidFill>
            <a:srgbClr val="1F497D"/>
          </a:solidFill>
        </p:spPr>
        <p:txBody>
          <a:bodyPr wrap="square">
            <a:spAutoFit/>
          </a:bodyPr>
          <a:lstStyle/>
          <a:p>
            <a:pPr algn="ctr"/>
            <a:r>
              <a:rPr lang="es-ES" sz="3200" dirty="0">
                <a:solidFill>
                  <a:schemeClr val="bg1"/>
                </a:solidFill>
              </a:rPr>
              <a:t>Fractura por estrés en la tibia</a:t>
            </a:r>
          </a:p>
        </p:txBody>
      </p:sp>
      <p:pic>
        <p:nvPicPr>
          <p:cNvPr id="4" name="Audio Recording 16-07-2023 10:18:12 p. m.">
            <a:hlinkClick r:id="" action="ppaction://media"/>
            <a:extLst>
              <a:ext uri="{FF2B5EF4-FFF2-40B4-BE49-F238E27FC236}">
                <a16:creationId xmlns:a16="http://schemas.microsoft.com/office/drawing/2014/main" id="{DA58797D-3AAD-C12A-E811-CB74A4FA7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4350" y="5988825"/>
            <a:ext cx="812800" cy="812800"/>
          </a:xfrm>
          <a:prstGeom prst="rect">
            <a:avLst/>
          </a:prstGeom>
        </p:spPr>
      </p:pic>
    </p:spTree>
    <p:extLst>
      <p:ext uri="{BB962C8B-B14F-4D97-AF65-F5344CB8AC3E}">
        <p14:creationId xmlns:p14="http://schemas.microsoft.com/office/powerpoint/2010/main" val="4122340701"/>
      </p:ext>
    </p:extLst>
  </p:cSld>
  <p:clrMapOvr>
    <a:masterClrMapping/>
  </p:clrMapOvr>
  <mc:AlternateContent xmlns:mc="http://schemas.openxmlformats.org/markup-compatibility/2006" xmlns:p14="http://schemas.microsoft.com/office/powerpoint/2010/main">
    <mc:Choice Requires="p14">
      <p:transition spd="med" p14:dur="700" advTm="51920">
        <p:fade/>
      </p:transition>
    </mc:Choice>
    <mc:Fallback xmlns="">
      <p:transition xmlns:p14="http://schemas.microsoft.com/office/powerpoint/2010/main" spd="med" advTm="519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Tratamiento</a:t>
            </a:r>
          </a:p>
        </p:txBody>
      </p:sp>
      <p:sp>
        <p:nvSpPr>
          <p:cNvPr id="3" name="Marcador de contenido 2"/>
          <p:cNvSpPr>
            <a:spLocks noGrp="1"/>
          </p:cNvSpPr>
          <p:nvPr>
            <p:ph idx="1"/>
          </p:nvPr>
        </p:nvSpPr>
        <p:spPr>
          <a:xfrm>
            <a:off x="1114424" y="2595562"/>
            <a:ext cx="5066243" cy="3670767"/>
          </a:xfrm>
        </p:spPr>
        <p:txBody>
          <a:bodyPr>
            <a:normAutofit/>
          </a:bodyPr>
          <a:lstStyle/>
          <a:p>
            <a:pPr marL="342900" lvl="1" indent="-342900">
              <a:spcBef>
                <a:spcPts val="2000"/>
              </a:spcBef>
              <a:buClr>
                <a:schemeClr val="accent1"/>
              </a:buClr>
            </a:pPr>
            <a:r>
              <a:rPr lang="es-ES" dirty="0"/>
              <a:t>Quirúrgico</a:t>
            </a:r>
          </a:p>
          <a:p>
            <a:pPr lvl="1"/>
            <a:r>
              <a:rPr lang="es-ES" dirty="0"/>
              <a:t>Fractura por estrés tibial anterior </a:t>
            </a:r>
          </a:p>
          <a:p>
            <a:pPr lvl="1"/>
            <a:r>
              <a:rPr lang="es-ES" dirty="0"/>
              <a:t>Considerar si fractura no consolida en 4-6 meses</a:t>
            </a:r>
          </a:p>
        </p:txBody>
      </p:sp>
      <p:sp>
        <p:nvSpPr>
          <p:cNvPr id="4" name="Rectángulo 3"/>
          <p:cNvSpPr/>
          <p:nvPr/>
        </p:nvSpPr>
        <p:spPr>
          <a:xfrm>
            <a:off x="4965011" y="6524361"/>
            <a:ext cx="4174918" cy="338554"/>
          </a:xfrm>
          <a:prstGeom prst="rect">
            <a:avLst/>
          </a:prstGeom>
        </p:spPr>
        <p:txBody>
          <a:bodyPr wrap="square">
            <a:spAutoFit/>
          </a:bodyPr>
          <a:lstStyle/>
          <a:p>
            <a:r>
              <a:rPr lang="es-ES" sz="800" dirty="0" err="1"/>
              <a:t>Borens</a:t>
            </a:r>
            <a:r>
              <a:rPr lang="es-ES" sz="800" dirty="0"/>
              <a:t> et </a:t>
            </a:r>
            <a:r>
              <a:rPr lang="es-ES" sz="800" dirty="0" err="1"/>
              <a:t>al,Anterior</a:t>
            </a:r>
            <a:r>
              <a:rPr lang="es-ES" sz="800" dirty="0"/>
              <a:t> </a:t>
            </a:r>
            <a:r>
              <a:rPr lang="es-ES" sz="800" dirty="0" err="1"/>
              <a:t>tension</a:t>
            </a:r>
            <a:r>
              <a:rPr lang="es-ES" sz="800" dirty="0"/>
              <a:t> band </a:t>
            </a:r>
            <a:r>
              <a:rPr lang="es-ES" sz="800" dirty="0" err="1"/>
              <a:t>plating</a:t>
            </a:r>
            <a:r>
              <a:rPr lang="es-ES" sz="800" dirty="0"/>
              <a:t> </a:t>
            </a:r>
            <a:r>
              <a:rPr lang="es-ES" sz="800" dirty="0" err="1"/>
              <a:t>for</a:t>
            </a:r>
            <a:r>
              <a:rPr lang="es-ES" sz="800" dirty="0"/>
              <a:t> anterior tibial stress fractures in </a:t>
            </a:r>
            <a:r>
              <a:rPr lang="es-ES" sz="800" dirty="0" err="1"/>
              <a:t>high</a:t>
            </a:r>
            <a:r>
              <a:rPr lang="es-ES" sz="800" dirty="0"/>
              <a:t>-performance </a:t>
            </a:r>
            <a:r>
              <a:rPr lang="es-ES" sz="800" dirty="0" err="1"/>
              <a:t>female</a:t>
            </a:r>
            <a:r>
              <a:rPr lang="es-ES" sz="800" dirty="0"/>
              <a:t> </a:t>
            </a:r>
            <a:r>
              <a:rPr lang="es-ES" sz="800" dirty="0" err="1"/>
              <a:t>athletes</a:t>
            </a:r>
            <a:r>
              <a:rPr lang="es-ES" sz="800" dirty="0"/>
              <a:t>: a </a:t>
            </a:r>
            <a:r>
              <a:rPr lang="es-ES" sz="800" dirty="0" err="1"/>
              <a:t>report</a:t>
            </a:r>
            <a:r>
              <a:rPr lang="es-ES" sz="800" dirty="0"/>
              <a:t> of 4 cases, J </a:t>
            </a:r>
            <a:r>
              <a:rPr lang="es-ES" sz="800" dirty="0" err="1"/>
              <a:t>Orthop</a:t>
            </a:r>
            <a:r>
              <a:rPr lang="es-ES" sz="800" dirty="0"/>
              <a:t> Trauma 2006</a:t>
            </a:r>
          </a:p>
        </p:txBody>
      </p:sp>
      <p:pic>
        <p:nvPicPr>
          <p:cNvPr id="5" name="Imagen 4" descr="Captura de pantalla 2019-09-23 a la(s) 10.40.4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155" y="4869290"/>
            <a:ext cx="3368845" cy="1622037"/>
          </a:xfrm>
          <a:prstGeom prst="rect">
            <a:avLst/>
          </a:prstGeom>
        </p:spPr>
      </p:pic>
      <p:sp>
        <p:nvSpPr>
          <p:cNvPr id="7" name="Rectángulo 6"/>
          <p:cNvSpPr/>
          <p:nvPr/>
        </p:nvSpPr>
        <p:spPr>
          <a:xfrm>
            <a:off x="2709333" y="176516"/>
            <a:ext cx="6058380" cy="584776"/>
          </a:xfrm>
          <a:prstGeom prst="rect">
            <a:avLst/>
          </a:prstGeom>
          <a:solidFill>
            <a:srgbClr val="1F497D"/>
          </a:solidFill>
        </p:spPr>
        <p:txBody>
          <a:bodyPr wrap="square">
            <a:spAutoFit/>
          </a:bodyPr>
          <a:lstStyle/>
          <a:p>
            <a:pPr algn="ctr"/>
            <a:r>
              <a:rPr lang="es-ES" sz="3200" dirty="0">
                <a:solidFill>
                  <a:schemeClr val="bg1"/>
                </a:solidFill>
              </a:rPr>
              <a:t>Fractura por estrés en la tibia</a:t>
            </a:r>
          </a:p>
        </p:txBody>
      </p:sp>
      <p:sp>
        <p:nvSpPr>
          <p:cNvPr id="9" name="Rectángulo 8"/>
          <p:cNvSpPr/>
          <p:nvPr/>
        </p:nvSpPr>
        <p:spPr>
          <a:xfrm>
            <a:off x="1114424" y="4139925"/>
            <a:ext cx="466566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1"/>
            <a:r>
              <a:rPr lang="es-ES" dirty="0"/>
              <a:t>Perforaciones en sitio de fractura</a:t>
            </a:r>
          </a:p>
          <a:p>
            <a:pPr lvl="1"/>
            <a:r>
              <a:rPr lang="es-ES" dirty="0"/>
              <a:t>Resección e Injerto</a:t>
            </a:r>
          </a:p>
          <a:p>
            <a:pPr lvl="1"/>
            <a:r>
              <a:rPr lang="es-ES" dirty="0"/>
              <a:t>Fresado y fijación </a:t>
            </a:r>
            <a:r>
              <a:rPr lang="es-ES" dirty="0" err="1"/>
              <a:t>endomedular</a:t>
            </a:r>
            <a:endParaRPr lang="es-ES" dirty="0"/>
          </a:p>
          <a:p>
            <a:pPr lvl="1"/>
            <a:r>
              <a:rPr lang="es-ES" dirty="0"/>
              <a:t>Placa en banda de tensión anterior</a:t>
            </a:r>
          </a:p>
        </p:txBody>
      </p:sp>
      <p:pic>
        <p:nvPicPr>
          <p:cNvPr id="10" name="Imagen 9" descr="Captura de pantalla 2019-10-24 a la(s) 23.53.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629" y="2595562"/>
            <a:ext cx="1449084" cy="2160914"/>
          </a:xfrm>
          <a:prstGeom prst="rect">
            <a:avLst/>
          </a:prstGeom>
        </p:spPr>
      </p:pic>
      <p:pic>
        <p:nvPicPr>
          <p:cNvPr id="6" name="Audio Recording 16-07-2023 10:19:38 p. m.">
            <a:hlinkClick r:id="" action="ppaction://media"/>
            <a:extLst>
              <a:ext uri="{FF2B5EF4-FFF2-40B4-BE49-F238E27FC236}">
                <a16:creationId xmlns:a16="http://schemas.microsoft.com/office/drawing/2014/main" id="{31F4A59F-ABEA-6A94-D883-E1D6429CDE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1624" y="5956479"/>
            <a:ext cx="812800" cy="812800"/>
          </a:xfrm>
          <a:prstGeom prst="rect">
            <a:avLst/>
          </a:prstGeom>
        </p:spPr>
      </p:pic>
    </p:spTree>
    <p:extLst>
      <p:ext uri="{BB962C8B-B14F-4D97-AF65-F5344CB8AC3E}">
        <p14:creationId xmlns:p14="http://schemas.microsoft.com/office/powerpoint/2010/main" val="2626958735"/>
      </p:ext>
    </p:extLst>
  </p:cSld>
  <p:clrMapOvr>
    <a:masterClrMapping/>
  </p:clrMapOvr>
  <mc:AlternateContent xmlns:mc="http://schemas.openxmlformats.org/markup-compatibility/2006" xmlns:p14="http://schemas.microsoft.com/office/powerpoint/2010/main">
    <mc:Choice Requires="p14">
      <p:transition spd="med" p14:dur="700" advTm="55204">
        <p:fade/>
      </p:transition>
    </mc:Choice>
    <mc:Fallback xmlns="">
      <p:transition xmlns:p14="http://schemas.microsoft.com/office/powerpoint/2010/main" spd="med" advTm="5520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Generalidades</a:t>
            </a:r>
          </a:p>
        </p:txBody>
      </p:sp>
      <p:graphicFrame>
        <p:nvGraphicFramePr>
          <p:cNvPr id="5" name="Diagrama 4"/>
          <p:cNvGraphicFramePr/>
          <p:nvPr>
            <p:extLst>
              <p:ext uri="{D42A27DB-BD31-4B8C-83A1-F6EECF244321}">
                <p14:modId xmlns:p14="http://schemas.microsoft.com/office/powerpoint/2010/main" val="1904610068"/>
              </p:ext>
            </p:extLst>
          </p:nvPr>
        </p:nvGraphicFramePr>
        <p:xfrm>
          <a:off x="700498" y="4026261"/>
          <a:ext cx="7912270" cy="35947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ángulo 6"/>
          <p:cNvSpPr/>
          <p:nvPr/>
        </p:nvSpPr>
        <p:spPr>
          <a:xfrm>
            <a:off x="5537063" y="176516"/>
            <a:ext cx="3230650" cy="584776"/>
          </a:xfrm>
          <a:prstGeom prst="rect">
            <a:avLst/>
          </a:prstGeom>
          <a:solidFill>
            <a:srgbClr val="1F497D"/>
          </a:solidFill>
        </p:spPr>
        <p:txBody>
          <a:bodyPr wrap="square">
            <a:spAutoFit/>
          </a:bodyPr>
          <a:lstStyle/>
          <a:p>
            <a:pPr algn="ctr"/>
            <a:r>
              <a:rPr lang="es-ES" sz="3200" dirty="0">
                <a:solidFill>
                  <a:schemeClr val="bg1"/>
                </a:solidFill>
              </a:rPr>
              <a:t>Biomecánica</a:t>
            </a:r>
          </a:p>
        </p:txBody>
      </p:sp>
      <p:pic>
        <p:nvPicPr>
          <p:cNvPr id="3" name="Imagen 2" descr="Captura de pantalla 2019-10-15 a la(s) 02.34.0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418" y="2496165"/>
            <a:ext cx="4165600" cy="2679700"/>
          </a:xfrm>
          <a:prstGeom prst="rect">
            <a:avLst/>
          </a:prstGeom>
        </p:spPr>
      </p:pic>
      <p:sp>
        <p:nvSpPr>
          <p:cNvPr id="4" name="CuadroTexto 3"/>
          <p:cNvSpPr txBox="1"/>
          <p:nvPr/>
        </p:nvSpPr>
        <p:spPr>
          <a:xfrm>
            <a:off x="2277811" y="6406270"/>
            <a:ext cx="116615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s-ES" dirty="0"/>
              <a:t>Periostitis</a:t>
            </a:r>
          </a:p>
        </p:txBody>
      </p:sp>
      <p:sp>
        <p:nvSpPr>
          <p:cNvPr id="6" name="CuadroTexto 5"/>
          <p:cNvSpPr txBox="1"/>
          <p:nvPr/>
        </p:nvSpPr>
        <p:spPr>
          <a:xfrm>
            <a:off x="5543334" y="6389376"/>
            <a:ext cx="234105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s-ES" dirty="0"/>
              <a:t>Fracturas por estrés</a:t>
            </a:r>
          </a:p>
        </p:txBody>
      </p:sp>
      <p:pic>
        <p:nvPicPr>
          <p:cNvPr id="2050" name="Picture 2" descr="La presión de los atletas olímpicos es equiparable al estrés postraumático  que presentan los veteranos de guerra - Reporte Indigo">
            <a:extLst>
              <a:ext uri="{FF2B5EF4-FFF2-40B4-BE49-F238E27FC236}">
                <a16:creationId xmlns:a16="http://schemas.microsoft.com/office/drawing/2014/main" id="{4C3AD0B7-EB54-E118-8614-E28F792881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6883" y="2447484"/>
            <a:ext cx="4747947" cy="248847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Recording 16-07-2023 9:52:24 p. m.">
            <a:hlinkClick r:id="" action="ppaction://media"/>
            <a:extLst>
              <a:ext uri="{FF2B5EF4-FFF2-40B4-BE49-F238E27FC236}">
                <a16:creationId xmlns:a16="http://schemas.microsoft.com/office/drawing/2014/main" id="{81AAC374-7C6A-06D5-C82F-8AE75BE00AF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9048" y="5999870"/>
            <a:ext cx="812800" cy="812800"/>
          </a:xfrm>
          <a:prstGeom prst="rect">
            <a:avLst/>
          </a:prstGeom>
        </p:spPr>
      </p:pic>
    </p:spTree>
    <p:extLst>
      <p:ext uri="{BB962C8B-B14F-4D97-AF65-F5344CB8AC3E}">
        <p14:creationId xmlns:p14="http://schemas.microsoft.com/office/powerpoint/2010/main" val="2971546643"/>
      </p:ext>
    </p:extLst>
  </p:cSld>
  <p:clrMapOvr>
    <a:masterClrMapping/>
  </p:clrMapOvr>
  <mc:AlternateContent xmlns:mc="http://schemas.openxmlformats.org/markup-compatibility/2006" xmlns:p14="http://schemas.microsoft.com/office/powerpoint/2010/main">
    <mc:Choice Requires="p14">
      <p:transition spd="med" p14:dur="700" advTm="131453">
        <p:fade/>
      </p:transition>
    </mc:Choice>
    <mc:Fallback xmlns="">
      <p:transition xmlns:p14="http://schemas.microsoft.com/office/powerpoint/2010/main" spd="med" advTm="13145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Fracturas por estrés en </a:t>
            </a:r>
            <a:r>
              <a:rPr lang="es-ES" dirty="0" err="1"/>
              <a:t>Maleolo</a:t>
            </a:r>
            <a:r>
              <a:rPr lang="es-ES" dirty="0"/>
              <a:t> Medial</a:t>
            </a:r>
          </a:p>
        </p:txBody>
      </p:sp>
      <p:sp>
        <p:nvSpPr>
          <p:cNvPr id="3" name="Marcador de contenido 2"/>
          <p:cNvSpPr>
            <a:spLocks noGrp="1"/>
          </p:cNvSpPr>
          <p:nvPr>
            <p:ph idx="1"/>
          </p:nvPr>
        </p:nvSpPr>
        <p:spPr/>
        <p:txBody>
          <a:bodyPr>
            <a:normAutofit/>
          </a:bodyPr>
          <a:lstStyle/>
          <a:p>
            <a:r>
              <a:rPr lang="es-ES" dirty="0"/>
              <a:t>9% fracturas </a:t>
            </a:r>
            <a:r>
              <a:rPr lang="es-ES" dirty="0" err="1"/>
              <a:t>fx</a:t>
            </a:r>
            <a:r>
              <a:rPr lang="es-ES" dirty="0"/>
              <a:t> por estrés tobillo y pie</a:t>
            </a:r>
          </a:p>
          <a:p>
            <a:r>
              <a:rPr lang="es-ES" dirty="0"/>
              <a:t>Relacionadas con trote, salto, gimnastas</a:t>
            </a:r>
          </a:p>
          <a:p>
            <a:r>
              <a:rPr lang="es-ES" dirty="0"/>
              <a:t>Variantes anatómicas predisponentes</a:t>
            </a:r>
          </a:p>
          <a:p>
            <a:pPr lvl="1"/>
            <a:r>
              <a:rPr lang="es-ES" dirty="0"/>
              <a:t>Pinzamiento </a:t>
            </a:r>
            <a:r>
              <a:rPr lang="es-ES" dirty="0" err="1"/>
              <a:t>anteromedial</a:t>
            </a:r>
            <a:r>
              <a:rPr lang="es-ES" dirty="0"/>
              <a:t> ?</a:t>
            </a:r>
          </a:p>
          <a:p>
            <a:r>
              <a:rPr lang="es-ES" dirty="0"/>
              <a:t>Rasgo vertical</a:t>
            </a:r>
          </a:p>
        </p:txBody>
      </p:sp>
      <p:pic>
        <p:nvPicPr>
          <p:cNvPr id="4" name="Imagen 3" descr="Captura de pantalla 2019-10-01 a la(s) 23.53.2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107" y="4474308"/>
            <a:ext cx="4039893" cy="2383692"/>
          </a:xfrm>
          <a:prstGeom prst="rect">
            <a:avLst/>
          </a:prstGeom>
        </p:spPr>
      </p:pic>
      <p:sp>
        <p:nvSpPr>
          <p:cNvPr id="5" name="CuadroTexto 4"/>
          <p:cNvSpPr txBox="1"/>
          <p:nvPr/>
        </p:nvSpPr>
        <p:spPr>
          <a:xfrm>
            <a:off x="2931151" y="6505606"/>
            <a:ext cx="2071441" cy="253916"/>
          </a:xfrm>
          <a:prstGeom prst="rect">
            <a:avLst/>
          </a:prstGeom>
          <a:noFill/>
        </p:spPr>
        <p:txBody>
          <a:bodyPr wrap="none" rtlCol="0">
            <a:spAutoFit/>
          </a:bodyPr>
          <a:lstStyle/>
          <a:p>
            <a:r>
              <a:rPr lang="es-ES" sz="1050" dirty="0" err="1"/>
              <a:t>Caesar</a:t>
            </a:r>
            <a:r>
              <a:rPr lang="es-ES" sz="1050" dirty="0"/>
              <a:t> et al. FA </a:t>
            </a:r>
            <a:r>
              <a:rPr lang="es-ES" sz="1050" dirty="0" err="1"/>
              <a:t>Clin</a:t>
            </a:r>
            <a:r>
              <a:rPr lang="es-ES" sz="1050" dirty="0"/>
              <a:t> NA 2013</a:t>
            </a:r>
          </a:p>
        </p:txBody>
      </p:sp>
      <p:pic>
        <p:nvPicPr>
          <p:cNvPr id="6" name="Audio Recording 16-07-2023 10:21:13 p. m.">
            <a:hlinkClick r:id="" action="ppaction://media"/>
            <a:extLst>
              <a:ext uri="{FF2B5EF4-FFF2-40B4-BE49-F238E27FC236}">
                <a16:creationId xmlns:a16="http://schemas.microsoft.com/office/drawing/2014/main" id="{18AB598D-A88F-4978-12C0-4C2028D9FA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265" y="6226164"/>
            <a:ext cx="812800" cy="812800"/>
          </a:xfrm>
          <a:prstGeom prst="rect">
            <a:avLst/>
          </a:prstGeom>
        </p:spPr>
      </p:pic>
    </p:spTree>
    <p:extLst>
      <p:ext uri="{BB962C8B-B14F-4D97-AF65-F5344CB8AC3E}">
        <p14:creationId xmlns:p14="http://schemas.microsoft.com/office/powerpoint/2010/main" val="3052647157"/>
      </p:ext>
    </p:extLst>
  </p:cSld>
  <p:clrMapOvr>
    <a:masterClrMapping/>
  </p:clrMapOvr>
  <mc:AlternateContent xmlns:mc="http://schemas.openxmlformats.org/markup-compatibility/2006" xmlns:p14="http://schemas.microsoft.com/office/powerpoint/2010/main">
    <mc:Choice Requires="p14">
      <p:transition spd="med" p14:dur="700" advTm="66470">
        <p:fade/>
      </p:transition>
    </mc:Choice>
    <mc:Fallback xmlns="">
      <p:transition xmlns:p14="http://schemas.microsoft.com/office/powerpoint/2010/main" spd="med" advTm="66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Cuadro Clínico			</a:t>
            </a:r>
          </a:p>
        </p:txBody>
      </p:sp>
      <p:sp>
        <p:nvSpPr>
          <p:cNvPr id="3" name="Marcador de contenido 2"/>
          <p:cNvSpPr>
            <a:spLocks noGrp="1"/>
          </p:cNvSpPr>
          <p:nvPr>
            <p:ph idx="1"/>
          </p:nvPr>
        </p:nvSpPr>
        <p:spPr/>
        <p:txBody>
          <a:bodyPr>
            <a:normAutofit/>
          </a:bodyPr>
          <a:lstStyle/>
          <a:p>
            <a:r>
              <a:rPr lang="es-ES" dirty="0"/>
              <a:t>Aumento en intensidad de entrenamiento</a:t>
            </a:r>
          </a:p>
          <a:p>
            <a:r>
              <a:rPr lang="es-ES" dirty="0"/>
              <a:t>Dolor insidioso y aumento de volumen cara medial del tobillo </a:t>
            </a:r>
          </a:p>
          <a:p>
            <a:pPr lvl="1"/>
            <a:r>
              <a:rPr lang="es-ES" dirty="0"/>
              <a:t>Relacionado con la actividad</a:t>
            </a:r>
          </a:p>
          <a:p>
            <a:r>
              <a:rPr lang="es-ES" dirty="0"/>
              <a:t>Dolor palpación  sitio de fractura y </a:t>
            </a:r>
            <a:r>
              <a:rPr lang="es-ES" dirty="0" err="1"/>
              <a:t>dema</a:t>
            </a:r>
            <a:endParaRPr lang="es-ES" dirty="0"/>
          </a:p>
          <a:p>
            <a:r>
              <a:rPr lang="es-ES" dirty="0"/>
              <a:t>Diagnóstico diferencial con tendinitis tibial posterior, pinzamiento anterior de tobillo, lesiones </a:t>
            </a:r>
            <a:r>
              <a:rPr lang="es-ES" dirty="0" err="1"/>
              <a:t>osteocondrales</a:t>
            </a:r>
            <a:r>
              <a:rPr lang="es-ES" dirty="0"/>
              <a:t> domo talar, lesión ligamento </a:t>
            </a:r>
            <a:r>
              <a:rPr lang="es-ES" dirty="0" err="1"/>
              <a:t>deltoídeo</a:t>
            </a:r>
            <a:endParaRPr lang="es-ES" dirty="0"/>
          </a:p>
        </p:txBody>
      </p:sp>
      <p:sp>
        <p:nvSpPr>
          <p:cNvPr id="4" name="Rectángulo 3"/>
          <p:cNvSpPr/>
          <p:nvPr/>
        </p:nvSpPr>
        <p:spPr>
          <a:xfrm>
            <a:off x="846667" y="176516"/>
            <a:ext cx="7921046" cy="584776"/>
          </a:xfrm>
          <a:prstGeom prst="rect">
            <a:avLst/>
          </a:prstGeom>
          <a:solidFill>
            <a:srgbClr val="1F497D"/>
          </a:solidFill>
        </p:spPr>
        <p:txBody>
          <a:bodyPr wrap="square">
            <a:spAutoFit/>
          </a:bodyPr>
          <a:lstStyle/>
          <a:p>
            <a:pPr algn="ctr"/>
            <a:r>
              <a:rPr lang="es-ES" sz="3200" dirty="0">
                <a:solidFill>
                  <a:srgbClr val="FFFFFF"/>
                </a:solidFill>
              </a:rPr>
              <a:t>Fracturas por estrés en </a:t>
            </a:r>
            <a:r>
              <a:rPr lang="es-ES" sz="3200" dirty="0" err="1">
                <a:solidFill>
                  <a:srgbClr val="FFFFFF"/>
                </a:solidFill>
              </a:rPr>
              <a:t>Maleolo</a:t>
            </a:r>
            <a:r>
              <a:rPr lang="es-ES" sz="3200" dirty="0">
                <a:solidFill>
                  <a:srgbClr val="FFFFFF"/>
                </a:solidFill>
              </a:rPr>
              <a:t> Medial </a:t>
            </a:r>
          </a:p>
        </p:txBody>
      </p:sp>
      <p:pic>
        <p:nvPicPr>
          <p:cNvPr id="5" name="Audio Recording 16-07-2023 10:22:42 p. m.">
            <a:hlinkClick r:id="" action="ppaction://media"/>
            <a:extLst>
              <a:ext uri="{FF2B5EF4-FFF2-40B4-BE49-F238E27FC236}">
                <a16:creationId xmlns:a16="http://schemas.microsoft.com/office/drawing/2014/main" id="{CA2F8ACF-5DC1-B56D-9D2D-E78DD1BEC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5895" y="5868684"/>
            <a:ext cx="812800" cy="812800"/>
          </a:xfrm>
          <a:prstGeom prst="rect">
            <a:avLst/>
          </a:prstGeom>
        </p:spPr>
      </p:pic>
    </p:spTree>
    <p:extLst>
      <p:ext uri="{BB962C8B-B14F-4D97-AF65-F5344CB8AC3E}">
        <p14:creationId xmlns:p14="http://schemas.microsoft.com/office/powerpoint/2010/main" val="3711209266"/>
      </p:ext>
    </p:extLst>
  </p:cSld>
  <p:clrMapOvr>
    <a:masterClrMapping/>
  </p:clrMapOvr>
  <mc:AlternateContent xmlns:mc="http://schemas.openxmlformats.org/markup-compatibility/2006" xmlns:p14="http://schemas.microsoft.com/office/powerpoint/2010/main">
    <mc:Choice Requires="p14">
      <p:transition spd="med" p14:dur="700" advTm="54730">
        <p:fade/>
      </p:transition>
    </mc:Choice>
    <mc:Fallback xmlns="">
      <p:transition xmlns:p14="http://schemas.microsoft.com/office/powerpoint/2010/main" spd="med" advTm="547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Estudio</a:t>
            </a:r>
          </a:p>
        </p:txBody>
      </p:sp>
      <p:sp>
        <p:nvSpPr>
          <p:cNvPr id="3" name="Marcador de contenido 2"/>
          <p:cNvSpPr>
            <a:spLocks noGrp="1"/>
          </p:cNvSpPr>
          <p:nvPr>
            <p:ph idx="1"/>
          </p:nvPr>
        </p:nvSpPr>
        <p:spPr/>
        <p:txBody>
          <a:bodyPr/>
          <a:lstStyle/>
          <a:p>
            <a:r>
              <a:rPr lang="es-ES" dirty="0" err="1"/>
              <a:t>Rx</a:t>
            </a:r>
            <a:r>
              <a:rPr lang="es-ES" dirty="0"/>
              <a:t>  en general normales </a:t>
            </a:r>
          </a:p>
          <a:p>
            <a:r>
              <a:rPr lang="es-ES" dirty="0"/>
              <a:t>CO, TC, RM </a:t>
            </a:r>
          </a:p>
          <a:p>
            <a:pPr marL="0" indent="0">
              <a:buNone/>
            </a:pPr>
            <a:endParaRPr lang="es-ES" dirty="0"/>
          </a:p>
          <a:p>
            <a:endParaRPr lang="es-ES" dirty="0"/>
          </a:p>
        </p:txBody>
      </p:sp>
      <p:pic>
        <p:nvPicPr>
          <p:cNvPr id="4" name="Imagen 3" descr="Captura de pantalla 2019-09-23 a la(s) 00.57.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5120" y="2727168"/>
            <a:ext cx="4038693" cy="2174195"/>
          </a:xfrm>
          <a:prstGeom prst="rect">
            <a:avLst/>
          </a:prstGeom>
        </p:spPr>
      </p:pic>
      <p:pic>
        <p:nvPicPr>
          <p:cNvPr id="5" name="Imagen 4" descr="Captura de pantalla 2019-09-23 a la(s) 01.04.25.png"/>
          <p:cNvPicPr>
            <a:picLocks noChangeAspect="1"/>
          </p:cNvPicPr>
          <p:nvPr/>
        </p:nvPicPr>
        <p:blipFill rotWithShape="1">
          <a:blip r:embed="rId6">
            <a:extLst>
              <a:ext uri="{28A0092B-C50C-407E-A947-70E740481C1C}">
                <a14:useLocalDpi xmlns:a14="http://schemas.microsoft.com/office/drawing/2010/main" val="0"/>
              </a:ext>
            </a:extLst>
          </a:blip>
          <a:srcRect r="52865"/>
          <a:stretch/>
        </p:blipFill>
        <p:spPr>
          <a:xfrm>
            <a:off x="2540132" y="4173870"/>
            <a:ext cx="2142050" cy="2402232"/>
          </a:xfrm>
          <a:prstGeom prst="rect">
            <a:avLst/>
          </a:prstGeom>
        </p:spPr>
      </p:pic>
      <p:pic>
        <p:nvPicPr>
          <p:cNvPr id="6" name="Imagen 5" descr="Captura de pantalla 2019-10-08 a la(s) 01.13.5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4970" y="4901362"/>
            <a:ext cx="1378843" cy="1899263"/>
          </a:xfrm>
          <a:prstGeom prst="rect">
            <a:avLst/>
          </a:prstGeom>
        </p:spPr>
      </p:pic>
      <p:pic>
        <p:nvPicPr>
          <p:cNvPr id="8" name="Imagen 7" descr="Captura de pantalla 2019-10-08 a la(s) 01.35.5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5120" y="4901363"/>
            <a:ext cx="1541948" cy="1762226"/>
          </a:xfrm>
          <a:prstGeom prst="rect">
            <a:avLst/>
          </a:prstGeom>
        </p:spPr>
      </p:pic>
      <p:sp>
        <p:nvSpPr>
          <p:cNvPr id="9" name="Rectángulo 8"/>
          <p:cNvSpPr/>
          <p:nvPr/>
        </p:nvSpPr>
        <p:spPr>
          <a:xfrm>
            <a:off x="846667" y="176516"/>
            <a:ext cx="7921046" cy="584776"/>
          </a:xfrm>
          <a:prstGeom prst="rect">
            <a:avLst/>
          </a:prstGeom>
          <a:solidFill>
            <a:srgbClr val="1F497D"/>
          </a:solidFill>
        </p:spPr>
        <p:txBody>
          <a:bodyPr wrap="square">
            <a:spAutoFit/>
          </a:bodyPr>
          <a:lstStyle/>
          <a:p>
            <a:pPr algn="ctr"/>
            <a:r>
              <a:rPr lang="es-ES" sz="3200" dirty="0">
                <a:solidFill>
                  <a:srgbClr val="FFFFFF"/>
                </a:solidFill>
              </a:rPr>
              <a:t>Fracturas por estrés en </a:t>
            </a:r>
            <a:r>
              <a:rPr lang="es-ES" sz="3200" dirty="0" err="1">
                <a:solidFill>
                  <a:srgbClr val="FFFFFF"/>
                </a:solidFill>
              </a:rPr>
              <a:t>Maleolo</a:t>
            </a:r>
            <a:r>
              <a:rPr lang="es-ES" sz="3200" dirty="0">
                <a:solidFill>
                  <a:srgbClr val="FFFFFF"/>
                </a:solidFill>
              </a:rPr>
              <a:t> Medial </a:t>
            </a:r>
          </a:p>
        </p:txBody>
      </p:sp>
      <p:pic>
        <p:nvPicPr>
          <p:cNvPr id="7" name="Audio Recording 16-07-2023 10:23:43 p. m.">
            <a:hlinkClick r:id="" action="ppaction://media"/>
            <a:extLst>
              <a:ext uri="{FF2B5EF4-FFF2-40B4-BE49-F238E27FC236}">
                <a16:creationId xmlns:a16="http://schemas.microsoft.com/office/drawing/2014/main" id="{0FE6BBCB-51F5-322C-F9A5-ACBEE5FAAB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686" y="5987825"/>
            <a:ext cx="812800" cy="812800"/>
          </a:xfrm>
          <a:prstGeom prst="rect">
            <a:avLst/>
          </a:prstGeom>
        </p:spPr>
      </p:pic>
    </p:spTree>
    <p:extLst>
      <p:ext uri="{BB962C8B-B14F-4D97-AF65-F5344CB8AC3E}">
        <p14:creationId xmlns:p14="http://schemas.microsoft.com/office/powerpoint/2010/main" val="2128536778"/>
      </p:ext>
    </p:extLst>
  </p:cSld>
  <p:clrMapOvr>
    <a:masterClrMapping/>
  </p:clrMapOvr>
  <mc:AlternateContent xmlns:mc="http://schemas.openxmlformats.org/markup-compatibility/2006" xmlns:p14="http://schemas.microsoft.com/office/powerpoint/2010/main">
    <mc:Choice Requires="p14">
      <p:transition spd="med" p14:dur="700" advTm="57845">
        <p:fade/>
      </p:transition>
    </mc:Choice>
    <mc:Fallback xmlns="">
      <p:transition xmlns:p14="http://schemas.microsoft.com/office/powerpoint/2010/main" spd="med" advTm="578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Tratamiento</a:t>
            </a:r>
          </a:p>
        </p:txBody>
      </p:sp>
      <p:sp>
        <p:nvSpPr>
          <p:cNvPr id="3" name="Marcador de contenido 2"/>
          <p:cNvSpPr>
            <a:spLocks noGrp="1"/>
          </p:cNvSpPr>
          <p:nvPr>
            <p:ph idx="1"/>
          </p:nvPr>
        </p:nvSpPr>
        <p:spPr>
          <a:xfrm>
            <a:off x="1114424" y="2595562"/>
            <a:ext cx="4591394" cy="3670767"/>
          </a:xfrm>
        </p:spPr>
        <p:txBody>
          <a:bodyPr/>
          <a:lstStyle/>
          <a:p>
            <a:r>
              <a:rPr lang="es-ES" dirty="0"/>
              <a:t>Conservador</a:t>
            </a:r>
          </a:p>
          <a:p>
            <a:pPr lvl="1"/>
            <a:r>
              <a:rPr lang="es-ES" dirty="0"/>
              <a:t>Cuadros iniciales </a:t>
            </a:r>
          </a:p>
          <a:p>
            <a:r>
              <a:rPr lang="es-ES" dirty="0"/>
              <a:t>Quirúrgico</a:t>
            </a:r>
          </a:p>
          <a:p>
            <a:pPr lvl="1"/>
            <a:r>
              <a:rPr lang="es-ES" dirty="0"/>
              <a:t>Crónico</a:t>
            </a:r>
          </a:p>
          <a:p>
            <a:pPr lvl="1"/>
            <a:r>
              <a:rPr lang="es-ES" dirty="0"/>
              <a:t>Fractura completa en TC </a:t>
            </a:r>
          </a:p>
          <a:p>
            <a:pPr lvl="1"/>
            <a:r>
              <a:rPr lang="es-ES" dirty="0"/>
              <a:t>Desplazamiento</a:t>
            </a:r>
          </a:p>
        </p:txBody>
      </p:sp>
      <p:pic>
        <p:nvPicPr>
          <p:cNvPr id="6" name="Imagen 5" descr="Captura de pantalla 2019-09-23 a la(s) 01.30.47.png"/>
          <p:cNvPicPr>
            <a:picLocks noChangeAspect="1"/>
          </p:cNvPicPr>
          <p:nvPr/>
        </p:nvPicPr>
        <p:blipFill rotWithShape="1">
          <a:blip r:embed="rId5">
            <a:extLst>
              <a:ext uri="{28A0092B-C50C-407E-A947-70E740481C1C}">
                <a14:useLocalDpi xmlns:a14="http://schemas.microsoft.com/office/drawing/2010/main" val="0"/>
              </a:ext>
            </a:extLst>
          </a:blip>
          <a:srcRect l="5210"/>
          <a:stretch/>
        </p:blipFill>
        <p:spPr>
          <a:xfrm>
            <a:off x="6255548" y="2595562"/>
            <a:ext cx="2414546" cy="3797009"/>
          </a:xfrm>
          <a:prstGeom prst="rect">
            <a:avLst/>
          </a:prstGeom>
        </p:spPr>
      </p:pic>
      <p:sp>
        <p:nvSpPr>
          <p:cNvPr id="7" name="Rectángulo 6"/>
          <p:cNvSpPr/>
          <p:nvPr/>
        </p:nvSpPr>
        <p:spPr>
          <a:xfrm>
            <a:off x="846667" y="176516"/>
            <a:ext cx="7921046" cy="584776"/>
          </a:xfrm>
          <a:prstGeom prst="rect">
            <a:avLst/>
          </a:prstGeom>
          <a:solidFill>
            <a:srgbClr val="1F497D"/>
          </a:solidFill>
        </p:spPr>
        <p:txBody>
          <a:bodyPr wrap="square">
            <a:spAutoFit/>
          </a:bodyPr>
          <a:lstStyle/>
          <a:p>
            <a:pPr algn="ctr"/>
            <a:r>
              <a:rPr lang="es-ES" sz="3200" dirty="0">
                <a:solidFill>
                  <a:srgbClr val="FFFFFF"/>
                </a:solidFill>
              </a:rPr>
              <a:t>Fracturas por estrés en </a:t>
            </a:r>
            <a:r>
              <a:rPr lang="es-ES" sz="3200" dirty="0" err="1">
                <a:solidFill>
                  <a:srgbClr val="FFFFFF"/>
                </a:solidFill>
              </a:rPr>
              <a:t>Maleolo</a:t>
            </a:r>
            <a:r>
              <a:rPr lang="es-ES" sz="3200" dirty="0">
                <a:solidFill>
                  <a:srgbClr val="FFFFFF"/>
                </a:solidFill>
              </a:rPr>
              <a:t> Medial </a:t>
            </a:r>
          </a:p>
        </p:txBody>
      </p:sp>
      <p:sp>
        <p:nvSpPr>
          <p:cNvPr id="4" name="Rectángulo 3"/>
          <p:cNvSpPr/>
          <p:nvPr/>
        </p:nvSpPr>
        <p:spPr>
          <a:xfrm>
            <a:off x="4572000" y="6069405"/>
            <a:ext cx="4572000" cy="646331"/>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lvl="1"/>
            <a:r>
              <a:rPr lang="es-ES" dirty="0"/>
              <a:t>Placa antideslizante o </a:t>
            </a:r>
            <a:r>
              <a:rPr lang="es-ES" dirty="0" err="1"/>
              <a:t>butress</a:t>
            </a:r>
            <a:r>
              <a:rPr lang="es-ES" dirty="0"/>
              <a:t> con o sin injerto</a:t>
            </a:r>
          </a:p>
        </p:txBody>
      </p:sp>
      <p:sp>
        <p:nvSpPr>
          <p:cNvPr id="8" name="CuadroTexto 7"/>
          <p:cNvSpPr txBox="1"/>
          <p:nvPr/>
        </p:nvSpPr>
        <p:spPr>
          <a:xfrm>
            <a:off x="1989666" y="6461820"/>
            <a:ext cx="2071441" cy="253916"/>
          </a:xfrm>
          <a:prstGeom prst="rect">
            <a:avLst/>
          </a:prstGeom>
          <a:noFill/>
        </p:spPr>
        <p:txBody>
          <a:bodyPr wrap="none" rtlCol="0">
            <a:spAutoFit/>
          </a:bodyPr>
          <a:lstStyle/>
          <a:p>
            <a:r>
              <a:rPr lang="es-ES" sz="1050" dirty="0" err="1"/>
              <a:t>Caesar</a:t>
            </a:r>
            <a:r>
              <a:rPr lang="es-ES" sz="1050" dirty="0"/>
              <a:t> et al. FA </a:t>
            </a:r>
            <a:r>
              <a:rPr lang="es-ES" sz="1050" dirty="0" err="1"/>
              <a:t>Clin</a:t>
            </a:r>
            <a:r>
              <a:rPr lang="es-ES" sz="1050" dirty="0"/>
              <a:t> NA 2013</a:t>
            </a:r>
          </a:p>
        </p:txBody>
      </p:sp>
      <p:pic>
        <p:nvPicPr>
          <p:cNvPr id="5" name="Audio Recording 16-07-2023 10:25:13 p. m.">
            <a:hlinkClick r:id="" action="ppaction://media"/>
            <a:extLst>
              <a:ext uri="{FF2B5EF4-FFF2-40B4-BE49-F238E27FC236}">
                <a16:creationId xmlns:a16="http://schemas.microsoft.com/office/drawing/2014/main" id="{1EA09598-8413-146F-529D-33F6EAD00C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294" y="6045200"/>
            <a:ext cx="812800" cy="812800"/>
          </a:xfrm>
          <a:prstGeom prst="rect">
            <a:avLst/>
          </a:prstGeom>
        </p:spPr>
      </p:pic>
    </p:spTree>
    <p:extLst>
      <p:ext uri="{BB962C8B-B14F-4D97-AF65-F5344CB8AC3E}">
        <p14:creationId xmlns:p14="http://schemas.microsoft.com/office/powerpoint/2010/main" val="4236035910"/>
      </p:ext>
    </p:extLst>
  </p:cSld>
  <p:clrMapOvr>
    <a:masterClrMapping/>
  </p:clrMapOvr>
  <mc:AlternateContent xmlns:mc="http://schemas.openxmlformats.org/markup-compatibility/2006" xmlns:p14="http://schemas.microsoft.com/office/powerpoint/2010/main">
    <mc:Choice Requires="p14">
      <p:transition spd="med" p14:dur="700" advTm="90848">
        <p:fade/>
      </p:transition>
    </mc:Choice>
    <mc:Fallback xmlns="">
      <p:transition xmlns:p14="http://schemas.microsoft.com/office/powerpoint/2010/main" spd="med" advTm="908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Fractura por estrés de los Metatarsianos (1ª - 4º)</a:t>
            </a:r>
          </a:p>
        </p:txBody>
      </p:sp>
      <p:sp>
        <p:nvSpPr>
          <p:cNvPr id="3" name="Marcador de contenido 2"/>
          <p:cNvSpPr>
            <a:spLocks noGrp="1"/>
          </p:cNvSpPr>
          <p:nvPr>
            <p:ph idx="1"/>
          </p:nvPr>
        </p:nvSpPr>
        <p:spPr/>
        <p:txBody>
          <a:bodyPr>
            <a:normAutofit/>
          </a:bodyPr>
          <a:lstStyle/>
          <a:p>
            <a:r>
              <a:rPr lang="es-ES" dirty="0"/>
              <a:t>14-20% de todas las </a:t>
            </a:r>
            <a:r>
              <a:rPr lang="es-ES" dirty="0" err="1"/>
              <a:t>fx</a:t>
            </a:r>
            <a:r>
              <a:rPr lang="es-ES" dirty="0"/>
              <a:t> por estrés de la extremidad inferior</a:t>
            </a:r>
          </a:p>
          <a:p>
            <a:r>
              <a:rPr lang="es-ES" dirty="0"/>
              <a:t>Relacionadas con marcha prolongada (fracturas de la marcha), deportes con impacto, ballet</a:t>
            </a:r>
          </a:p>
          <a:p>
            <a:r>
              <a:rPr lang="es-ES" dirty="0"/>
              <a:t>Mayor frecuencia en 2ª MTT (52%)</a:t>
            </a:r>
          </a:p>
          <a:p>
            <a:r>
              <a:rPr lang="es-ES" dirty="0"/>
              <a:t>Factores predisponente (pie plano, lesión de fascia plantar, fatiga muscular, 2ª MTT largo, </a:t>
            </a:r>
            <a:r>
              <a:rPr lang="es-ES" dirty="0" err="1"/>
              <a:t>hipermovilidad</a:t>
            </a:r>
            <a:r>
              <a:rPr lang="es-ES" dirty="0"/>
              <a:t> del 1er rayo)</a:t>
            </a:r>
          </a:p>
        </p:txBody>
      </p:sp>
      <p:sp>
        <p:nvSpPr>
          <p:cNvPr id="4" name="Rectángulo 3"/>
          <p:cNvSpPr/>
          <p:nvPr/>
        </p:nvSpPr>
        <p:spPr>
          <a:xfrm>
            <a:off x="4572000" y="6396335"/>
            <a:ext cx="4572000" cy="461665"/>
          </a:xfrm>
          <a:prstGeom prst="rect">
            <a:avLst/>
          </a:prstGeom>
        </p:spPr>
        <p:txBody>
          <a:bodyPr>
            <a:spAutoFit/>
          </a:bodyPr>
          <a:lstStyle/>
          <a:p>
            <a:r>
              <a:rPr lang="es-ES" baseline="30000" dirty="0"/>
              <a:t> </a:t>
            </a:r>
            <a:r>
              <a:rPr lang="es-ES" baseline="30000" dirty="0" err="1"/>
              <a:t>Gross</a:t>
            </a:r>
            <a:r>
              <a:rPr lang="es-ES" baseline="30000" dirty="0"/>
              <a:t>, TS; A </a:t>
            </a:r>
            <a:r>
              <a:rPr lang="es-ES" baseline="30000" dirty="0" err="1"/>
              <a:t>mechanical</a:t>
            </a:r>
            <a:r>
              <a:rPr lang="es-ES" baseline="30000" dirty="0"/>
              <a:t> </a:t>
            </a:r>
            <a:r>
              <a:rPr lang="es-ES" baseline="30000" dirty="0" err="1"/>
              <a:t>model</a:t>
            </a:r>
            <a:r>
              <a:rPr lang="es-ES" baseline="30000" dirty="0"/>
              <a:t> of </a:t>
            </a:r>
            <a:r>
              <a:rPr lang="es-ES" baseline="30000" dirty="0" err="1"/>
              <a:t>metatarsal</a:t>
            </a:r>
            <a:endParaRPr lang="es-ES" baseline="30000" dirty="0"/>
          </a:p>
          <a:p>
            <a:r>
              <a:rPr lang="es-ES" baseline="30000" dirty="0"/>
              <a:t>stress fracture </a:t>
            </a:r>
            <a:r>
              <a:rPr lang="es-ES" baseline="30000" dirty="0" err="1"/>
              <a:t>during</a:t>
            </a:r>
            <a:r>
              <a:rPr lang="es-ES" baseline="30000" dirty="0"/>
              <a:t> </a:t>
            </a:r>
            <a:r>
              <a:rPr lang="es-ES" baseline="30000" dirty="0" err="1"/>
              <a:t>distance</a:t>
            </a:r>
            <a:r>
              <a:rPr lang="es-ES" baseline="30000" dirty="0"/>
              <a:t> </a:t>
            </a:r>
            <a:r>
              <a:rPr lang="es-ES" baseline="30000" dirty="0" err="1"/>
              <a:t>running</a:t>
            </a:r>
            <a:r>
              <a:rPr lang="es-ES" baseline="30000" dirty="0"/>
              <a:t>. Am. J. </a:t>
            </a:r>
            <a:r>
              <a:rPr lang="es-ES" baseline="30000" dirty="0" err="1"/>
              <a:t>Sports</a:t>
            </a:r>
            <a:r>
              <a:rPr lang="es-ES" baseline="30000" dirty="0"/>
              <a:t> </a:t>
            </a:r>
            <a:r>
              <a:rPr lang="es-ES" baseline="30000" dirty="0" err="1"/>
              <a:t>Med</a:t>
            </a:r>
            <a:endParaRPr lang="es-ES" dirty="0"/>
          </a:p>
        </p:txBody>
      </p:sp>
      <p:pic>
        <p:nvPicPr>
          <p:cNvPr id="5" name="Audio Recording 16-07-2023 10:26:02 p. m.">
            <a:hlinkClick r:id="" action="ppaction://media"/>
            <a:extLst>
              <a:ext uri="{FF2B5EF4-FFF2-40B4-BE49-F238E27FC236}">
                <a16:creationId xmlns:a16="http://schemas.microsoft.com/office/drawing/2014/main" id="{C843D5AF-B507-6C1A-AA0C-7847369D78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100" y="5989935"/>
            <a:ext cx="812800" cy="812800"/>
          </a:xfrm>
          <a:prstGeom prst="rect">
            <a:avLst/>
          </a:prstGeom>
        </p:spPr>
      </p:pic>
    </p:spTree>
    <p:extLst>
      <p:ext uri="{BB962C8B-B14F-4D97-AF65-F5344CB8AC3E}">
        <p14:creationId xmlns:p14="http://schemas.microsoft.com/office/powerpoint/2010/main" val="2143005592"/>
      </p:ext>
    </p:extLst>
  </p:cSld>
  <p:clrMapOvr>
    <a:masterClrMapping/>
  </p:clrMapOvr>
  <mc:AlternateContent xmlns:mc="http://schemas.openxmlformats.org/markup-compatibility/2006" xmlns:p14="http://schemas.microsoft.com/office/powerpoint/2010/main">
    <mc:Choice Requires="p14">
      <p:transition spd="med" p14:dur="700" advTm="48062">
        <p:fade/>
      </p:transition>
    </mc:Choice>
    <mc:Fallback xmlns="">
      <p:transition xmlns:p14="http://schemas.microsoft.com/office/powerpoint/2010/main" spd="med" advTm="480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Fractura por estrés base 2ª metatarsiano </a:t>
            </a:r>
          </a:p>
        </p:txBody>
      </p:sp>
      <p:sp>
        <p:nvSpPr>
          <p:cNvPr id="3" name="Marcador de contenido 2"/>
          <p:cNvSpPr>
            <a:spLocks noGrp="1"/>
          </p:cNvSpPr>
          <p:nvPr>
            <p:ph idx="1"/>
          </p:nvPr>
        </p:nvSpPr>
        <p:spPr/>
        <p:txBody>
          <a:bodyPr>
            <a:normAutofit/>
          </a:bodyPr>
          <a:lstStyle/>
          <a:p>
            <a:pPr lvl="1"/>
            <a:r>
              <a:rPr lang="es-ES" sz="1600" dirty="0"/>
              <a:t>Bailarines de Ballet </a:t>
            </a:r>
          </a:p>
          <a:p>
            <a:pPr lvl="1"/>
            <a:r>
              <a:rPr lang="es-ES" sz="1600" dirty="0"/>
              <a:t>Sobrecarga en espacio de </a:t>
            </a:r>
            <a:r>
              <a:rPr lang="es-ES" sz="1600" dirty="0" err="1"/>
              <a:t>Lisfranc</a:t>
            </a:r>
            <a:r>
              <a:rPr lang="es-ES" sz="1600" dirty="0"/>
              <a:t> </a:t>
            </a:r>
          </a:p>
          <a:p>
            <a:endParaRPr lang="es-ES" sz="1800" dirty="0"/>
          </a:p>
          <a:p>
            <a:endParaRPr lang="es-ES" sz="1800" dirty="0"/>
          </a:p>
        </p:txBody>
      </p:sp>
      <p:pic>
        <p:nvPicPr>
          <p:cNvPr id="4" name="Imagen 3" descr="Captura de pantalla 2019-09-23 a la(s) 03.02.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6700" y="3835400"/>
            <a:ext cx="5067300" cy="3022600"/>
          </a:xfrm>
          <a:prstGeom prst="rect">
            <a:avLst/>
          </a:prstGeom>
        </p:spPr>
      </p:pic>
      <p:pic>
        <p:nvPicPr>
          <p:cNvPr id="5" name="Imagen 4" descr="Captura de pantalla 2019-09-23 a la(s) 02.59.3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3711" y="3835400"/>
            <a:ext cx="2038734" cy="3022600"/>
          </a:xfrm>
          <a:prstGeom prst="rect">
            <a:avLst/>
          </a:prstGeom>
        </p:spPr>
      </p:pic>
      <p:pic>
        <p:nvPicPr>
          <p:cNvPr id="6" name="Imagen 5" descr="Captura de pantalla 2019-09-23 a la(s) 03.00.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45" y="3835400"/>
            <a:ext cx="2228056" cy="3022600"/>
          </a:xfrm>
          <a:prstGeom prst="rect">
            <a:avLst/>
          </a:prstGeom>
        </p:spPr>
      </p:pic>
      <p:pic>
        <p:nvPicPr>
          <p:cNvPr id="7" name="Audio Recording 16-07-2023 10:26:52 p. m.">
            <a:hlinkClick r:id="" action="ppaction://media"/>
            <a:extLst>
              <a:ext uri="{FF2B5EF4-FFF2-40B4-BE49-F238E27FC236}">
                <a16:creationId xmlns:a16="http://schemas.microsoft.com/office/drawing/2014/main" id="{78966293-913D-08F5-250E-9D286E23F7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1013" y="185271"/>
            <a:ext cx="812800" cy="812800"/>
          </a:xfrm>
          <a:prstGeom prst="rect">
            <a:avLst/>
          </a:prstGeom>
        </p:spPr>
      </p:pic>
    </p:spTree>
    <p:extLst>
      <p:ext uri="{BB962C8B-B14F-4D97-AF65-F5344CB8AC3E}">
        <p14:creationId xmlns:p14="http://schemas.microsoft.com/office/powerpoint/2010/main" val="400026878"/>
      </p:ext>
    </p:extLst>
  </p:cSld>
  <p:clrMapOvr>
    <a:masterClrMapping/>
  </p:clrMapOvr>
  <mc:AlternateContent xmlns:mc="http://schemas.openxmlformats.org/markup-compatibility/2006" xmlns:p14="http://schemas.microsoft.com/office/powerpoint/2010/main">
    <mc:Choice Requires="p14">
      <p:transition spd="med" p14:dur="700" advTm="39395">
        <p:fade/>
      </p:transition>
    </mc:Choice>
    <mc:Fallback xmlns="">
      <p:transition xmlns:p14="http://schemas.microsoft.com/office/powerpoint/2010/main" spd="med" advTm="393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Cuadro Clínico</a:t>
            </a:r>
          </a:p>
        </p:txBody>
      </p:sp>
      <p:sp>
        <p:nvSpPr>
          <p:cNvPr id="3" name="Marcador de contenido 2"/>
          <p:cNvSpPr>
            <a:spLocks noGrp="1"/>
          </p:cNvSpPr>
          <p:nvPr>
            <p:ph idx="1"/>
          </p:nvPr>
        </p:nvSpPr>
        <p:spPr/>
        <p:txBody>
          <a:bodyPr>
            <a:normAutofit/>
          </a:bodyPr>
          <a:lstStyle/>
          <a:p>
            <a:r>
              <a:rPr lang="es-ES" dirty="0"/>
              <a:t>2-6 semanas</a:t>
            </a:r>
          </a:p>
          <a:p>
            <a:r>
              <a:rPr lang="es-ES" dirty="0"/>
              <a:t>Dolor dorsal en </a:t>
            </a:r>
            <a:r>
              <a:rPr lang="es-ES" dirty="0" err="1"/>
              <a:t>antepié</a:t>
            </a:r>
            <a:r>
              <a:rPr lang="es-ES" dirty="0"/>
              <a:t> y edema </a:t>
            </a:r>
          </a:p>
          <a:p>
            <a:pPr lvl="1"/>
            <a:r>
              <a:rPr lang="es-ES" dirty="0"/>
              <a:t>Aumenta con carga repetitiva</a:t>
            </a:r>
          </a:p>
          <a:p>
            <a:pPr lvl="1"/>
            <a:r>
              <a:rPr lang="es-ES" dirty="0"/>
              <a:t>Impotencia funcional</a:t>
            </a:r>
          </a:p>
          <a:p>
            <a:r>
              <a:rPr lang="es-ES" dirty="0"/>
              <a:t>AL Examen Físico</a:t>
            </a:r>
          </a:p>
          <a:p>
            <a:pPr lvl="1"/>
            <a:r>
              <a:rPr lang="es-ES" dirty="0"/>
              <a:t>Localizado MTT afectado (diáfisis o base)</a:t>
            </a:r>
          </a:p>
          <a:p>
            <a:pPr lvl="1"/>
            <a:r>
              <a:rPr lang="es-ES" dirty="0"/>
              <a:t>Carga </a:t>
            </a:r>
            <a:r>
              <a:rPr lang="es-ES" dirty="0" err="1"/>
              <a:t>monopodal</a:t>
            </a:r>
            <a:r>
              <a:rPr lang="es-ES" dirty="0"/>
              <a:t> dolorosa</a:t>
            </a:r>
          </a:p>
        </p:txBody>
      </p:sp>
      <p:sp>
        <p:nvSpPr>
          <p:cNvPr id="4" name="Rectángulo 3"/>
          <p:cNvSpPr/>
          <p:nvPr/>
        </p:nvSpPr>
        <p:spPr>
          <a:xfrm>
            <a:off x="698500" y="176516"/>
            <a:ext cx="8069212" cy="584776"/>
          </a:xfrm>
          <a:prstGeom prst="rect">
            <a:avLst/>
          </a:prstGeom>
          <a:solidFill>
            <a:srgbClr val="1F497D"/>
          </a:solidFill>
        </p:spPr>
        <p:txBody>
          <a:bodyPr wrap="square">
            <a:spAutoFit/>
          </a:bodyPr>
          <a:lstStyle/>
          <a:p>
            <a:pPr algn="ctr"/>
            <a:r>
              <a:rPr lang="es-ES" sz="3200" dirty="0">
                <a:solidFill>
                  <a:srgbClr val="FFFFFF"/>
                </a:solidFill>
              </a:rPr>
              <a:t>Fractura por estrés de los Metatarsianos</a:t>
            </a:r>
          </a:p>
        </p:txBody>
      </p:sp>
      <p:pic>
        <p:nvPicPr>
          <p:cNvPr id="5" name="Imagen 4" descr="Captura de pantalla 2019-10-31 a la(s) 16.45.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909" y="2038256"/>
            <a:ext cx="2684904" cy="1733386"/>
          </a:xfrm>
          <a:prstGeom prst="rect">
            <a:avLst/>
          </a:prstGeom>
        </p:spPr>
      </p:pic>
      <p:pic>
        <p:nvPicPr>
          <p:cNvPr id="6" name="Audio Recording 16-07-2023 10:27:38 p. m.">
            <a:hlinkClick r:id="" action="ppaction://media"/>
            <a:extLst>
              <a:ext uri="{FF2B5EF4-FFF2-40B4-BE49-F238E27FC236}">
                <a16:creationId xmlns:a16="http://schemas.microsoft.com/office/drawing/2014/main" id="{43EBF387-6972-212E-3502-F5E312B4A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1990" y="6045200"/>
            <a:ext cx="812800" cy="812800"/>
          </a:xfrm>
          <a:prstGeom prst="rect">
            <a:avLst/>
          </a:prstGeom>
        </p:spPr>
      </p:pic>
    </p:spTree>
    <p:extLst>
      <p:ext uri="{BB962C8B-B14F-4D97-AF65-F5344CB8AC3E}">
        <p14:creationId xmlns:p14="http://schemas.microsoft.com/office/powerpoint/2010/main" val="3932593865"/>
      </p:ext>
    </p:extLst>
  </p:cSld>
  <p:clrMapOvr>
    <a:masterClrMapping/>
  </p:clrMapOvr>
  <mc:AlternateContent xmlns:mc="http://schemas.openxmlformats.org/markup-compatibility/2006" xmlns:p14="http://schemas.microsoft.com/office/powerpoint/2010/main">
    <mc:Choice Requires="p14">
      <p:transition spd="med" p14:dur="700" advTm="38203">
        <p:fade/>
      </p:transition>
    </mc:Choice>
    <mc:Fallback xmlns="">
      <p:transition xmlns:p14="http://schemas.microsoft.com/office/powerpoint/2010/main" spd="med" advTm="382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Estudio</a:t>
            </a:r>
          </a:p>
        </p:txBody>
      </p:sp>
      <p:sp>
        <p:nvSpPr>
          <p:cNvPr id="3" name="Marcador de contenido 2"/>
          <p:cNvSpPr>
            <a:spLocks noGrp="1"/>
          </p:cNvSpPr>
          <p:nvPr>
            <p:ph idx="1"/>
          </p:nvPr>
        </p:nvSpPr>
        <p:spPr/>
        <p:txBody>
          <a:bodyPr>
            <a:normAutofit/>
          </a:bodyPr>
          <a:lstStyle/>
          <a:p>
            <a:r>
              <a:rPr lang="es-ES" dirty="0"/>
              <a:t>Factores riesgo</a:t>
            </a:r>
          </a:p>
          <a:p>
            <a:r>
              <a:rPr lang="es-ES" dirty="0" err="1"/>
              <a:t>Rx</a:t>
            </a:r>
            <a:r>
              <a:rPr lang="es-ES" dirty="0"/>
              <a:t> (subaguda)</a:t>
            </a:r>
          </a:p>
          <a:p>
            <a:r>
              <a:rPr lang="es-ES" dirty="0" err="1"/>
              <a:t>Cintigrama</a:t>
            </a:r>
            <a:endParaRPr lang="es-ES" dirty="0"/>
          </a:p>
          <a:p>
            <a:r>
              <a:rPr lang="es-ES" dirty="0"/>
              <a:t>TC</a:t>
            </a:r>
          </a:p>
          <a:p>
            <a:r>
              <a:rPr lang="es-ES" b="1" dirty="0"/>
              <a:t>RM</a:t>
            </a:r>
          </a:p>
        </p:txBody>
      </p:sp>
      <p:pic>
        <p:nvPicPr>
          <p:cNvPr id="4" name="Imagen 3" descr="Captura de pantalla 2019-09-23 a la(s) 02.1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465" y="2255983"/>
            <a:ext cx="3027105" cy="4602017"/>
          </a:xfrm>
          <a:prstGeom prst="rect">
            <a:avLst/>
          </a:prstGeom>
          <a:ln>
            <a:noFill/>
          </a:ln>
          <a:effectLst>
            <a:outerShdw blurRad="292100" dist="139700" dir="2700000" algn="tl" rotWithShape="0">
              <a:srgbClr val="333333">
                <a:alpha val="65000"/>
              </a:srgbClr>
            </a:outerShdw>
          </a:effectLst>
        </p:spPr>
      </p:pic>
      <p:pic>
        <p:nvPicPr>
          <p:cNvPr id="5" name="Imagen 4" descr="Captura de pantalla 2019-09-23 a la(s) 02.24.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a:off x="6516570" y="2255982"/>
            <a:ext cx="2587195" cy="4602018"/>
          </a:xfrm>
          <a:prstGeom prst="rect">
            <a:avLst/>
          </a:prstGeom>
          <a:ln>
            <a:noFill/>
          </a:ln>
          <a:effectLst>
            <a:outerShdw blurRad="292100" dist="139700" dir="2700000" algn="tl" rotWithShape="0">
              <a:srgbClr val="333333">
                <a:alpha val="65000"/>
              </a:srgbClr>
            </a:outerShdw>
          </a:effectLst>
        </p:spPr>
      </p:pic>
      <p:sp>
        <p:nvSpPr>
          <p:cNvPr id="8" name="Rectángulo 7"/>
          <p:cNvSpPr/>
          <p:nvPr/>
        </p:nvSpPr>
        <p:spPr>
          <a:xfrm>
            <a:off x="698500" y="176516"/>
            <a:ext cx="8069212" cy="584776"/>
          </a:xfrm>
          <a:prstGeom prst="rect">
            <a:avLst/>
          </a:prstGeom>
          <a:solidFill>
            <a:srgbClr val="1F497D"/>
          </a:solidFill>
        </p:spPr>
        <p:txBody>
          <a:bodyPr wrap="square">
            <a:spAutoFit/>
          </a:bodyPr>
          <a:lstStyle/>
          <a:p>
            <a:pPr algn="ctr"/>
            <a:r>
              <a:rPr lang="es-ES" sz="3200" dirty="0">
                <a:solidFill>
                  <a:srgbClr val="FFFFFF"/>
                </a:solidFill>
              </a:rPr>
              <a:t>Fractura por estrés de los Metatarsianos</a:t>
            </a:r>
          </a:p>
        </p:txBody>
      </p:sp>
      <p:pic>
        <p:nvPicPr>
          <p:cNvPr id="6" name="Audio Recording 16-07-2023 10:28:38 p. m.">
            <a:hlinkClick r:id="" action="ppaction://media"/>
            <a:extLst>
              <a:ext uri="{FF2B5EF4-FFF2-40B4-BE49-F238E27FC236}">
                <a16:creationId xmlns:a16="http://schemas.microsoft.com/office/drawing/2014/main" id="{B54BD6A0-5C20-2B1D-1B83-55FE0E0E3D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470" y="6045200"/>
            <a:ext cx="812800" cy="812800"/>
          </a:xfrm>
          <a:prstGeom prst="rect">
            <a:avLst/>
          </a:prstGeom>
        </p:spPr>
      </p:pic>
    </p:spTree>
    <p:extLst>
      <p:ext uri="{BB962C8B-B14F-4D97-AF65-F5344CB8AC3E}">
        <p14:creationId xmlns:p14="http://schemas.microsoft.com/office/powerpoint/2010/main" val="349171351"/>
      </p:ext>
    </p:extLst>
  </p:cSld>
  <p:clrMapOvr>
    <a:masterClrMapping/>
  </p:clrMapOvr>
  <mc:AlternateContent xmlns:mc="http://schemas.openxmlformats.org/markup-compatibility/2006" xmlns:p14="http://schemas.microsoft.com/office/powerpoint/2010/main">
    <mc:Choice Requires="p14">
      <p:transition spd="med" p14:dur="700" advTm="66846">
        <p:fade/>
      </p:transition>
    </mc:Choice>
    <mc:Fallback xmlns="">
      <p:transition xmlns:p14="http://schemas.microsoft.com/office/powerpoint/2010/main" spd="med" advTm="6684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Tratamiento conservador</a:t>
            </a:r>
          </a:p>
        </p:txBody>
      </p:sp>
      <p:sp>
        <p:nvSpPr>
          <p:cNvPr id="3" name="Marcador de contenido 2"/>
          <p:cNvSpPr>
            <a:spLocks noGrp="1"/>
          </p:cNvSpPr>
          <p:nvPr>
            <p:ph idx="1"/>
          </p:nvPr>
        </p:nvSpPr>
        <p:spPr/>
        <p:txBody>
          <a:bodyPr>
            <a:normAutofit/>
          </a:bodyPr>
          <a:lstStyle/>
          <a:p>
            <a:pPr lvl="1"/>
            <a:r>
              <a:rPr lang="es-ES" dirty="0"/>
              <a:t>Inmovilización (bota corta o calzado suela rígida) 6-8 </a:t>
            </a:r>
            <a:r>
              <a:rPr lang="es-ES" dirty="0" err="1"/>
              <a:t>sem</a:t>
            </a:r>
            <a:endParaRPr lang="es-ES" dirty="0"/>
          </a:p>
          <a:p>
            <a:pPr lvl="1"/>
            <a:r>
              <a:rPr lang="es-ES" dirty="0"/>
              <a:t>Restricción de la actividad</a:t>
            </a:r>
          </a:p>
          <a:p>
            <a:pPr lvl="1"/>
            <a:r>
              <a:rPr lang="es-ES" dirty="0"/>
              <a:t>Seguimiento de consolidación </a:t>
            </a:r>
          </a:p>
          <a:p>
            <a:pPr lvl="1"/>
            <a:r>
              <a:rPr lang="es-ES" dirty="0"/>
              <a:t>Evaluar y corregir factores predisponentes</a:t>
            </a:r>
          </a:p>
          <a:p>
            <a:pPr lvl="2"/>
            <a:r>
              <a:rPr lang="es-ES" dirty="0"/>
              <a:t>Técnica de entrenamiento</a:t>
            </a:r>
          </a:p>
          <a:p>
            <a:pPr lvl="2"/>
            <a:r>
              <a:rPr lang="es-ES" dirty="0"/>
              <a:t>Calzado</a:t>
            </a:r>
          </a:p>
          <a:p>
            <a:pPr lvl="2"/>
            <a:r>
              <a:rPr lang="es-ES" dirty="0"/>
              <a:t>Mal alineamiento</a:t>
            </a:r>
          </a:p>
          <a:p>
            <a:pPr lvl="2"/>
            <a:r>
              <a:rPr lang="es-ES" dirty="0"/>
              <a:t>Alteraciones metabólicas y endocrinas</a:t>
            </a:r>
          </a:p>
        </p:txBody>
      </p:sp>
      <p:sp>
        <p:nvSpPr>
          <p:cNvPr id="5" name="Rectángulo 4"/>
          <p:cNvSpPr/>
          <p:nvPr/>
        </p:nvSpPr>
        <p:spPr>
          <a:xfrm>
            <a:off x="698500" y="176516"/>
            <a:ext cx="8069212" cy="584776"/>
          </a:xfrm>
          <a:prstGeom prst="rect">
            <a:avLst/>
          </a:prstGeom>
          <a:solidFill>
            <a:srgbClr val="1F497D"/>
          </a:solidFill>
        </p:spPr>
        <p:txBody>
          <a:bodyPr wrap="square">
            <a:spAutoFit/>
          </a:bodyPr>
          <a:lstStyle/>
          <a:p>
            <a:pPr algn="ctr"/>
            <a:r>
              <a:rPr lang="es-ES" sz="3200" dirty="0">
                <a:solidFill>
                  <a:srgbClr val="FFFFFF"/>
                </a:solidFill>
              </a:rPr>
              <a:t>Fractura por estrés de los Metatarsianos</a:t>
            </a:r>
          </a:p>
        </p:txBody>
      </p:sp>
      <p:sp>
        <p:nvSpPr>
          <p:cNvPr id="6" name="CuadroTexto 5"/>
          <p:cNvSpPr txBox="1"/>
          <p:nvPr/>
        </p:nvSpPr>
        <p:spPr>
          <a:xfrm>
            <a:off x="6814485" y="6404828"/>
            <a:ext cx="2099328" cy="276999"/>
          </a:xfrm>
          <a:prstGeom prst="rect">
            <a:avLst/>
          </a:prstGeom>
          <a:noFill/>
        </p:spPr>
        <p:txBody>
          <a:bodyPr wrap="none" rtlCol="0">
            <a:spAutoFit/>
          </a:bodyPr>
          <a:lstStyle/>
          <a:p>
            <a:r>
              <a:rPr lang="es-ES" sz="1200" dirty="0" err="1"/>
              <a:t>Gehrmann</a:t>
            </a:r>
            <a:r>
              <a:rPr lang="es-ES" sz="1200" dirty="0"/>
              <a:t> et al, FAI. 2006</a:t>
            </a:r>
          </a:p>
        </p:txBody>
      </p:sp>
      <p:pic>
        <p:nvPicPr>
          <p:cNvPr id="4" name="Audio Recording 16-07-2023 10:29:44 p. m.">
            <a:hlinkClick r:id="" action="ppaction://media"/>
            <a:extLst>
              <a:ext uri="{FF2B5EF4-FFF2-40B4-BE49-F238E27FC236}">
                <a16:creationId xmlns:a16="http://schemas.microsoft.com/office/drawing/2014/main" id="{FB8A9021-2003-3FCF-43F5-B3BF88F5A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2100" y="5929179"/>
            <a:ext cx="812800" cy="812800"/>
          </a:xfrm>
          <a:prstGeom prst="rect">
            <a:avLst/>
          </a:prstGeom>
        </p:spPr>
      </p:pic>
    </p:spTree>
    <p:extLst>
      <p:ext uri="{BB962C8B-B14F-4D97-AF65-F5344CB8AC3E}">
        <p14:creationId xmlns:p14="http://schemas.microsoft.com/office/powerpoint/2010/main" val="3739903336"/>
      </p:ext>
    </p:extLst>
  </p:cSld>
  <p:clrMapOvr>
    <a:masterClrMapping/>
  </p:clrMapOvr>
  <mc:AlternateContent xmlns:mc="http://schemas.openxmlformats.org/markup-compatibility/2006" xmlns:p14="http://schemas.microsoft.com/office/powerpoint/2010/main">
    <mc:Choice Requires="p14">
      <p:transition spd="med" p14:dur="700" advTm="48703">
        <p:fade/>
      </p:transition>
    </mc:Choice>
    <mc:Fallback xmlns="">
      <p:transition xmlns:p14="http://schemas.microsoft.com/office/powerpoint/2010/main" spd="med" advTm="487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Tratamiento quirúrgico</a:t>
            </a:r>
          </a:p>
        </p:txBody>
      </p:sp>
      <p:sp>
        <p:nvSpPr>
          <p:cNvPr id="3" name="Marcador de contenido 2"/>
          <p:cNvSpPr>
            <a:spLocks noGrp="1"/>
          </p:cNvSpPr>
          <p:nvPr>
            <p:ph idx="1"/>
          </p:nvPr>
        </p:nvSpPr>
        <p:spPr/>
        <p:txBody>
          <a:bodyPr>
            <a:normAutofit/>
          </a:bodyPr>
          <a:lstStyle/>
          <a:p>
            <a:pPr lvl="1"/>
            <a:r>
              <a:rPr lang="es-ES" dirty="0"/>
              <a:t>Fracaso tratamiento conservador, manejo no unión</a:t>
            </a:r>
          </a:p>
          <a:p>
            <a:pPr lvl="2"/>
            <a:endParaRPr lang="es-ES" dirty="0"/>
          </a:p>
        </p:txBody>
      </p:sp>
      <p:sp>
        <p:nvSpPr>
          <p:cNvPr id="5" name="Rectángulo 4"/>
          <p:cNvSpPr/>
          <p:nvPr/>
        </p:nvSpPr>
        <p:spPr>
          <a:xfrm>
            <a:off x="698500" y="176516"/>
            <a:ext cx="8069212" cy="584776"/>
          </a:xfrm>
          <a:prstGeom prst="rect">
            <a:avLst/>
          </a:prstGeom>
          <a:solidFill>
            <a:srgbClr val="1F497D"/>
          </a:solidFill>
        </p:spPr>
        <p:txBody>
          <a:bodyPr wrap="square">
            <a:spAutoFit/>
          </a:bodyPr>
          <a:lstStyle/>
          <a:p>
            <a:pPr algn="ctr"/>
            <a:r>
              <a:rPr lang="es-ES" sz="3200" dirty="0">
                <a:solidFill>
                  <a:srgbClr val="FFFFFF"/>
                </a:solidFill>
              </a:rPr>
              <a:t>Fractura por estrés de los Metatarsianos</a:t>
            </a:r>
          </a:p>
        </p:txBody>
      </p:sp>
      <p:pic>
        <p:nvPicPr>
          <p:cNvPr id="4" name="Imagen 3" descr="Captura de pantalla 2019-10-29 a la(s) 12.23.1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4501" y="3238499"/>
            <a:ext cx="2233568" cy="3407833"/>
          </a:xfrm>
          <a:prstGeom prst="rect">
            <a:avLst/>
          </a:prstGeom>
          <a:ln>
            <a:noFill/>
          </a:ln>
          <a:effectLst>
            <a:softEdge rad="112500"/>
          </a:effectLst>
        </p:spPr>
      </p:pic>
      <p:pic>
        <p:nvPicPr>
          <p:cNvPr id="6" name="Imagen 5" descr="Captura de pantalla 2019-10-29 a la(s) 12.23.2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8798" y="3238498"/>
            <a:ext cx="1989832" cy="3519271"/>
          </a:xfrm>
          <a:prstGeom prst="rect">
            <a:avLst/>
          </a:prstGeom>
          <a:ln>
            <a:noFill/>
          </a:ln>
          <a:effectLst>
            <a:softEdge rad="112500"/>
          </a:effectLst>
        </p:spPr>
      </p:pic>
      <p:sp>
        <p:nvSpPr>
          <p:cNvPr id="7" name="CuadroTexto 6"/>
          <p:cNvSpPr txBox="1"/>
          <p:nvPr/>
        </p:nvSpPr>
        <p:spPr>
          <a:xfrm>
            <a:off x="7488630" y="6458452"/>
            <a:ext cx="1496743" cy="261610"/>
          </a:xfrm>
          <a:prstGeom prst="rect">
            <a:avLst/>
          </a:prstGeom>
          <a:noFill/>
        </p:spPr>
        <p:txBody>
          <a:bodyPr wrap="none" rtlCol="0">
            <a:spAutoFit/>
          </a:bodyPr>
          <a:lstStyle/>
          <a:p>
            <a:r>
              <a:rPr lang="es-ES" sz="1100" dirty="0" err="1"/>
              <a:t>Finestone</a:t>
            </a:r>
            <a:r>
              <a:rPr lang="es-ES" sz="1100" dirty="0"/>
              <a:t>, FAI. 2011</a:t>
            </a:r>
          </a:p>
        </p:txBody>
      </p:sp>
      <p:pic>
        <p:nvPicPr>
          <p:cNvPr id="8" name="Audio Recording 16-07-2023 10:30:11 p. m.">
            <a:hlinkClick r:id="" action="ppaction://media"/>
            <a:extLst>
              <a:ext uri="{FF2B5EF4-FFF2-40B4-BE49-F238E27FC236}">
                <a16:creationId xmlns:a16="http://schemas.microsoft.com/office/drawing/2014/main" id="{2AD57F99-A7C6-8350-8D32-473CE00DF3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5537163"/>
            <a:ext cx="812800" cy="812800"/>
          </a:xfrm>
          <a:prstGeom prst="rect">
            <a:avLst/>
          </a:prstGeom>
        </p:spPr>
      </p:pic>
    </p:spTree>
    <p:extLst>
      <p:ext uri="{BB962C8B-B14F-4D97-AF65-F5344CB8AC3E}">
        <p14:creationId xmlns:p14="http://schemas.microsoft.com/office/powerpoint/2010/main" val="1166953204"/>
      </p:ext>
    </p:extLst>
  </p:cSld>
  <p:clrMapOvr>
    <a:masterClrMapping/>
  </p:clrMapOvr>
  <mc:AlternateContent xmlns:mc="http://schemas.openxmlformats.org/markup-compatibility/2006" xmlns:p14="http://schemas.microsoft.com/office/powerpoint/2010/main">
    <mc:Choice Requires="p14">
      <p:transition spd="med" p14:dur="700" advTm="25164">
        <p:fade/>
      </p:transition>
    </mc:Choice>
    <mc:Fallback xmlns="">
      <p:transition xmlns:p14="http://schemas.microsoft.com/office/powerpoint/2010/main" spd="med" advTm="251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Epidemiología </a:t>
            </a:r>
          </a:p>
        </p:txBody>
      </p:sp>
      <p:sp>
        <p:nvSpPr>
          <p:cNvPr id="3" name="Marcador de contenido 2"/>
          <p:cNvSpPr>
            <a:spLocks noGrp="1"/>
          </p:cNvSpPr>
          <p:nvPr>
            <p:ph idx="1"/>
          </p:nvPr>
        </p:nvSpPr>
        <p:spPr/>
        <p:txBody>
          <a:bodyPr>
            <a:normAutofit/>
          </a:bodyPr>
          <a:lstStyle/>
          <a:p>
            <a:r>
              <a:rPr lang="es-ES" dirty="0"/>
              <a:t>Frecuencia: &lt; 2% </a:t>
            </a:r>
          </a:p>
          <a:p>
            <a:r>
              <a:rPr lang="es-ES" dirty="0"/>
              <a:t>Incidencia </a:t>
            </a:r>
          </a:p>
          <a:p>
            <a:pPr lvl="1"/>
            <a:r>
              <a:rPr lang="es-ES" dirty="0"/>
              <a:t>0,5 % al año</a:t>
            </a:r>
          </a:p>
          <a:p>
            <a:pPr lvl="1"/>
            <a:r>
              <a:rPr lang="es-ES" dirty="0"/>
              <a:t>Atletas y población militar (5% a 31%)</a:t>
            </a:r>
          </a:p>
          <a:p>
            <a:pPr marL="349250" lvl="1" indent="0">
              <a:buNone/>
            </a:pPr>
            <a:endParaRPr lang="es-ES" dirty="0"/>
          </a:p>
          <a:p>
            <a:pPr marL="349250" lvl="1" indent="0">
              <a:buNone/>
            </a:pPr>
            <a:endParaRPr lang="es-ES" dirty="0"/>
          </a:p>
          <a:p>
            <a:pPr lvl="1"/>
            <a:r>
              <a:rPr lang="es-ES" dirty="0"/>
              <a:t>Género</a:t>
            </a:r>
          </a:p>
          <a:p>
            <a:pPr lvl="2"/>
            <a:r>
              <a:rPr lang="es-ES" dirty="0"/>
              <a:t>Atletas: M&gt;H (</a:t>
            </a:r>
            <a:r>
              <a:rPr lang="es-ES" dirty="0" err="1"/>
              <a:t>oligo</a:t>
            </a:r>
            <a:r>
              <a:rPr lang="es-ES" dirty="0"/>
              <a:t>-amenorrea)</a:t>
            </a:r>
          </a:p>
          <a:p>
            <a:pPr lvl="2"/>
            <a:r>
              <a:rPr lang="es-ES" dirty="0"/>
              <a:t>Hombres MTT vs Mujeres Calcáneo y tibia </a:t>
            </a:r>
          </a:p>
        </p:txBody>
      </p:sp>
      <p:sp>
        <p:nvSpPr>
          <p:cNvPr id="4" name="Rectángulo 3"/>
          <p:cNvSpPr/>
          <p:nvPr/>
        </p:nvSpPr>
        <p:spPr>
          <a:xfrm>
            <a:off x="2786591" y="4277456"/>
            <a:ext cx="5938309" cy="430887"/>
          </a:xfrm>
          <a:prstGeom prst="rect">
            <a:avLst/>
          </a:prstGeom>
        </p:spPr>
        <p:txBody>
          <a:bodyPr wrap="square">
            <a:spAutoFit/>
          </a:bodyPr>
          <a:lstStyle/>
          <a:p>
            <a:r>
              <a:rPr lang="es-ES" sz="1050" dirty="0" err="1"/>
              <a:t>Milgrom</a:t>
            </a:r>
            <a:r>
              <a:rPr lang="es-ES" sz="1050" dirty="0"/>
              <a:t> et al. Stress fractures in </a:t>
            </a:r>
            <a:r>
              <a:rPr lang="es-ES" sz="1050" dirty="0" err="1"/>
              <a:t>military</a:t>
            </a:r>
            <a:r>
              <a:rPr lang="es-ES" sz="1050" dirty="0"/>
              <a:t> </a:t>
            </a:r>
            <a:r>
              <a:rPr lang="es-ES" sz="1050" dirty="0" err="1"/>
              <a:t>recruits</a:t>
            </a:r>
            <a:r>
              <a:rPr lang="es-ES" sz="1050" dirty="0"/>
              <a:t>. A </a:t>
            </a:r>
            <a:r>
              <a:rPr lang="es-ES" sz="1050" dirty="0" err="1"/>
              <a:t>prospective</a:t>
            </a:r>
            <a:r>
              <a:rPr lang="es-ES" sz="1050" dirty="0"/>
              <a:t> </a:t>
            </a:r>
            <a:r>
              <a:rPr lang="es-ES" sz="1050" dirty="0" err="1"/>
              <a:t>study</a:t>
            </a:r>
            <a:r>
              <a:rPr lang="es-ES" sz="1050" dirty="0"/>
              <a:t> </a:t>
            </a:r>
            <a:r>
              <a:rPr lang="es-ES" sz="1050" dirty="0" err="1"/>
              <a:t>showing</a:t>
            </a:r>
            <a:r>
              <a:rPr lang="es-ES" sz="1050" dirty="0"/>
              <a:t> </a:t>
            </a:r>
            <a:r>
              <a:rPr lang="es-ES" sz="1050" dirty="0" err="1"/>
              <a:t>an</a:t>
            </a:r>
            <a:r>
              <a:rPr lang="es-ES" sz="1050" dirty="0"/>
              <a:t> </a:t>
            </a:r>
            <a:r>
              <a:rPr lang="es-ES" sz="1050" dirty="0" err="1"/>
              <a:t>unusually</a:t>
            </a:r>
            <a:r>
              <a:rPr lang="es-ES" sz="1050" dirty="0"/>
              <a:t> </a:t>
            </a:r>
            <a:r>
              <a:rPr lang="es-ES" sz="1050" dirty="0" err="1"/>
              <a:t>high</a:t>
            </a:r>
            <a:r>
              <a:rPr lang="es-ES" sz="1050" dirty="0"/>
              <a:t> </a:t>
            </a:r>
            <a:r>
              <a:rPr lang="es-ES" sz="1050" dirty="0" err="1"/>
              <a:t>incidence</a:t>
            </a:r>
            <a:r>
              <a:rPr lang="es-ES" sz="1050" dirty="0"/>
              <a:t>. JBJS 1985</a:t>
            </a:r>
          </a:p>
        </p:txBody>
      </p:sp>
      <p:sp>
        <p:nvSpPr>
          <p:cNvPr id="5" name="Rectángulo 4"/>
          <p:cNvSpPr/>
          <p:nvPr/>
        </p:nvSpPr>
        <p:spPr>
          <a:xfrm>
            <a:off x="2938991" y="6143116"/>
            <a:ext cx="5938309" cy="253916"/>
          </a:xfrm>
          <a:prstGeom prst="rect">
            <a:avLst/>
          </a:prstGeom>
        </p:spPr>
        <p:txBody>
          <a:bodyPr wrap="square">
            <a:spAutoFit/>
          </a:bodyPr>
          <a:lstStyle/>
          <a:p>
            <a:r>
              <a:rPr lang="es-ES" sz="1050" dirty="0" err="1"/>
              <a:t>Wentz</a:t>
            </a:r>
            <a:r>
              <a:rPr lang="es-ES" sz="1050" dirty="0"/>
              <a:t>: </a:t>
            </a:r>
            <a:r>
              <a:rPr lang="es-ES" sz="1050" dirty="0" err="1"/>
              <a:t>Epidemiology</a:t>
            </a:r>
            <a:r>
              <a:rPr lang="es-ES" sz="1050" dirty="0"/>
              <a:t> of stress fracture injuries in </a:t>
            </a:r>
            <a:r>
              <a:rPr lang="es-ES" sz="1050" dirty="0" err="1"/>
              <a:t>female</a:t>
            </a:r>
            <a:r>
              <a:rPr lang="es-ES" sz="1050" dirty="0"/>
              <a:t> </a:t>
            </a:r>
            <a:r>
              <a:rPr lang="es-ES" sz="1050" dirty="0" err="1"/>
              <a:t>athletes</a:t>
            </a:r>
            <a:r>
              <a:rPr lang="es-ES" sz="1050" dirty="0"/>
              <a:t> 2015</a:t>
            </a:r>
          </a:p>
        </p:txBody>
      </p:sp>
      <p:pic>
        <p:nvPicPr>
          <p:cNvPr id="6" name="Audio Recording 16-07-2023 9:53:11 p. m.">
            <a:hlinkClick r:id="" action="ppaction://media"/>
            <a:extLst>
              <a:ext uri="{FF2B5EF4-FFF2-40B4-BE49-F238E27FC236}">
                <a16:creationId xmlns:a16="http://schemas.microsoft.com/office/drawing/2014/main" id="{11A7ECA7-3C4C-9DEE-223C-D6FF0264D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6064" y="5906926"/>
            <a:ext cx="812800" cy="812800"/>
          </a:xfrm>
          <a:prstGeom prst="rect">
            <a:avLst/>
          </a:prstGeom>
        </p:spPr>
      </p:pic>
    </p:spTree>
    <p:extLst>
      <p:ext uri="{BB962C8B-B14F-4D97-AF65-F5344CB8AC3E}">
        <p14:creationId xmlns:p14="http://schemas.microsoft.com/office/powerpoint/2010/main" val="661200359"/>
      </p:ext>
    </p:extLst>
  </p:cSld>
  <p:clrMapOvr>
    <a:masterClrMapping/>
  </p:clrMapOvr>
  <mc:AlternateContent xmlns:mc="http://schemas.openxmlformats.org/markup-compatibility/2006" xmlns:p14="http://schemas.microsoft.com/office/powerpoint/2010/main">
    <mc:Choice Requires="p14">
      <p:transition spd="med" p14:dur="700" advTm="50299">
        <p:fade/>
      </p:transition>
    </mc:Choice>
    <mc:Fallback xmlns="">
      <p:transition xmlns:p14="http://schemas.microsoft.com/office/powerpoint/2010/main" spd="med" advTm="502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Fractura por estrés del 5º Metatarsiano</a:t>
            </a:r>
          </a:p>
        </p:txBody>
      </p:sp>
      <p:sp>
        <p:nvSpPr>
          <p:cNvPr id="3" name="Marcador de contenido 2"/>
          <p:cNvSpPr>
            <a:spLocks noGrp="1"/>
          </p:cNvSpPr>
          <p:nvPr>
            <p:ph sz="half" idx="1"/>
          </p:nvPr>
        </p:nvSpPr>
        <p:spPr/>
        <p:txBody>
          <a:bodyPr/>
          <a:lstStyle/>
          <a:p>
            <a:r>
              <a:rPr lang="es-ES" dirty="0"/>
              <a:t>Zonas I, II y III</a:t>
            </a:r>
          </a:p>
          <a:p>
            <a:endParaRPr lang="es-ES" dirty="0"/>
          </a:p>
        </p:txBody>
      </p:sp>
      <p:sp>
        <p:nvSpPr>
          <p:cNvPr id="7" name="Marcador de contenido 6"/>
          <p:cNvSpPr>
            <a:spLocks noGrp="1"/>
          </p:cNvSpPr>
          <p:nvPr>
            <p:ph sz="half" idx="2"/>
          </p:nvPr>
        </p:nvSpPr>
        <p:spPr/>
        <p:txBody>
          <a:bodyPr/>
          <a:lstStyle/>
          <a:p>
            <a:r>
              <a:rPr lang="es-ES" dirty="0"/>
              <a:t>Agudas y crónicas (</a:t>
            </a:r>
            <a:r>
              <a:rPr lang="es-ES" dirty="0" err="1"/>
              <a:t>Torg</a:t>
            </a:r>
            <a:r>
              <a:rPr lang="es-ES" dirty="0"/>
              <a:t>)</a:t>
            </a:r>
          </a:p>
          <a:p>
            <a:endParaRPr lang="es-ES" dirty="0"/>
          </a:p>
        </p:txBody>
      </p:sp>
      <p:pic>
        <p:nvPicPr>
          <p:cNvPr id="5" name="Imagen 4" descr="Captura de pantalla 2019-09-23 a la(s) 03.24.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47" y="3417319"/>
            <a:ext cx="4346677" cy="2859656"/>
          </a:xfrm>
          <a:prstGeom prst="rect">
            <a:avLst/>
          </a:prstGeom>
          <a:ln>
            <a:noFill/>
          </a:ln>
          <a:effectLst>
            <a:outerShdw blurRad="292100" dist="139700" dir="2700000" algn="tl" rotWithShape="0">
              <a:srgbClr val="333333">
                <a:alpha val="65000"/>
              </a:srgbClr>
            </a:outerShdw>
          </a:effectLst>
        </p:spPr>
      </p:pic>
      <p:pic>
        <p:nvPicPr>
          <p:cNvPr id="4" name="Imagen 3" descr="Captura de pantalla 2019-09-30 a la(s) 00.39.4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9970" y="3417319"/>
            <a:ext cx="4498296" cy="2274501"/>
          </a:xfrm>
          <a:prstGeom prst="rect">
            <a:avLst/>
          </a:prstGeom>
          <a:ln>
            <a:noFill/>
          </a:ln>
          <a:effectLst>
            <a:outerShdw blurRad="292100" dist="139700" dir="2700000" algn="tl" rotWithShape="0">
              <a:srgbClr val="333333">
                <a:alpha val="65000"/>
              </a:srgbClr>
            </a:outerShdw>
          </a:effectLst>
        </p:spPr>
      </p:pic>
      <p:pic>
        <p:nvPicPr>
          <p:cNvPr id="6" name="Audio Recording 16-07-2023 10:32:21 p. m.">
            <a:hlinkClick r:id="" action="ppaction://media"/>
            <a:extLst>
              <a:ext uri="{FF2B5EF4-FFF2-40B4-BE49-F238E27FC236}">
                <a16:creationId xmlns:a16="http://schemas.microsoft.com/office/drawing/2014/main" id="{43C00FA7-3224-A6CB-BCB0-EBD95CCA5C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6156" y="6094797"/>
            <a:ext cx="812800" cy="812800"/>
          </a:xfrm>
          <a:prstGeom prst="rect">
            <a:avLst/>
          </a:prstGeom>
        </p:spPr>
      </p:pic>
    </p:spTree>
    <p:extLst>
      <p:ext uri="{BB962C8B-B14F-4D97-AF65-F5344CB8AC3E}">
        <p14:creationId xmlns:p14="http://schemas.microsoft.com/office/powerpoint/2010/main" val="1525205049"/>
      </p:ext>
    </p:extLst>
  </p:cSld>
  <p:clrMapOvr>
    <a:masterClrMapping/>
  </p:clrMapOvr>
  <mc:AlternateContent xmlns:mc="http://schemas.openxmlformats.org/markup-compatibility/2006" xmlns:p14="http://schemas.microsoft.com/office/powerpoint/2010/main">
    <mc:Choice Requires="p14">
      <p:transition spd="med" p14:dur="700" advTm="124021">
        <p:fade/>
      </p:transition>
    </mc:Choice>
    <mc:Fallback xmlns="">
      <p:transition xmlns:p14="http://schemas.microsoft.com/office/powerpoint/2010/main" spd="med" advTm="1240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normAutofit fontScale="90000"/>
          </a:bodyPr>
          <a:lstStyle/>
          <a:p>
            <a:r>
              <a:rPr lang="es-ES" dirty="0">
                <a:solidFill>
                  <a:srgbClr val="FFFFFF"/>
                </a:solidFill>
              </a:rPr>
              <a:t>Fractura por estrés del 5º Metatarsiano</a:t>
            </a:r>
            <a:endParaRPr lang="es-ES" dirty="0"/>
          </a:p>
        </p:txBody>
      </p:sp>
      <p:sp>
        <p:nvSpPr>
          <p:cNvPr id="8" name="Marcador de contenido 7"/>
          <p:cNvSpPr>
            <a:spLocks noGrp="1"/>
          </p:cNvSpPr>
          <p:nvPr>
            <p:ph idx="1"/>
          </p:nvPr>
        </p:nvSpPr>
        <p:spPr>
          <a:xfrm>
            <a:off x="1114424" y="2595562"/>
            <a:ext cx="4665920" cy="3670767"/>
          </a:xfrm>
        </p:spPr>
        <p:txBody>
          <a:bodyPr/>
          <a:lstStyle/>
          <a:p>
            <a:r>
              <a:rPr lang="es-ES" dirty="0"/>
              <a:t>Factores predisponentes</a:t>
            </a:r>
          </a:p>
          <a:p>
            <a:pPr lvl="1"/>
            <a:r>
              <a:rPr lang="es-ES" dirty="0"/>
              <a:t>Sobrecarga lateral en pie</a:t>
            </a:r>
          </a:p>
          <a:p>
            <a:pPr lvl="1"/>
            <a:r>
              <a:rPr lang="es-ES" dirty="0"/>
              <a:t>Cavo varo</a:t>
            </a:r>
          </a:p>
          <a:p>
            <a:pPr lvl="1"/>
            <a:r>
              <a:rPr lang="es-ES" dirty="0"/>
              <a:t>&gt; ángulo </a:t>
            </a:r>
            <a:r>
              <a:rPr lang="es-ES" dirty="0" err="1"/>
              <a:t>interMTT</a:t>
            </a:r>
            <a:r>
              <a:rPr lang="es-ES" dirty="0"/>
              <a:t> 4-5</a:t>
            </a:r>
          </a:p>
          <a:p>
            <a:pPr lvl="1"/>
            <a:r>
              <a:rPr lang="es-ES" dirty="0"/>
              <a:t>Cabeza 5ª MTT </a:t>
            </a:r>
            <a:r>
              <a:rPr lang="es-ES" dirty="0" err="1"/>
              <a:t>protruyente</a:t>
            </a:r>
            <a:endParaRPr lang="es-ES" dirty="0"/>
          </a:p>
          <a:p>
            <a:pPr lvl="1"/>
            <a:r>
              <a:rPr lang="es-ES" dirty="0"/>
              <a:t>IMC elevado</a:t>
            </a:r>
          </a:p>
          <a:p>
            <a:pPr lvl="1"/>
            <a:endParaRPr lang="es-ES" dirty="0"/>
          </a:p>
          <a:p>
            <a:r>
              <a:rPr lang="es-ES" dirty="0"/>
              <a:t>Deportes de alto impacto</a:t>
            </a:r>
          </a:p>
          <a:p>
            <a:r>
              <a:rPr lang="es-ES" dirty="0"/>
              <a:t>Riesgo de no unión</a:t>
            </a:r>
          </a:p>
        </p:txBody>
      </p:sp>
      <p:sp>
        <p:nvSpPr>
          <p:cNvPr id="9" name="CuadroTexto 8"/>
          <p:cNvSpPr txBox="1"/>
          <p:nvPr/>
        </p:nvSpPr>
        <p:spPr>
          <a:xfrm>
            <a:off x="4124678" y="4663774"/>
            <a:ext cx="1402948" cy="261610"/>
          </a:xfrm>
          <a:prstGeom prst="rect">
            <a:avLst/>
          </a:prstGeom>
          <a:noFill/>
        </p:spPr>
        <p:txBody>
          <a:bodyPr wrap="none" rtlCol="0">
            <a:spAutoFit/>
          </a:bodyPr>
          <a:lstStyle/>
          <a:p>
            <a:r>
              <a:rPr lang="es-ES" sz="1100" dirty="0"/>
              <a:t>Lee, et al FAI 2014</a:t>
            </a:r>
          </a:p>
        </p:txBody>
      </p:sp>
      <p:pic>
        <p:nvPicPr>
          <p:cNvPr id="10" name="Imagen 9" descr="Captura de pantalla 2019-11-03 a la(s) 06.36.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399" y="2560932"/>
            <a:ext cx="3120414" cy="2233647"/>
          </a:xfrm>
          <a:prstGeom prst="rect">
            <a:avLst/>
          </a:prstGeom>
          <a:ln>
            <a:noFill/>
          </a:ln>
          <a:effectLst>
            <a:outerShdw blurRad="292100" dist="139700" dir="2700000" algn="tl" rotWithShape="0">
              <a:srgbClr val="333333">
                <a:alpha val="65000"/>
              </a:srgbClr>
            </a:outerShdw>
          </a:effectLst>
        </p:spPr>
      </p:pic>
      <p:pic>
        <p:nvPicPr>
          <p:cNvPr id="2" name="Audio Recording 16-07-2023 10:33:19 p. m.">
            <a:hlinkClick r:id="" action="ppaction://media"/>
            <a:extLst>
              <a:ext uri="{FF2B5EF4-FFF2-40B4-BE49-F238E27FC236}">
                <a16:creationId xmlns:a16="http://schemas.microsoft.com/office/drawing/2014/main" id="{49116907-0E0C-11C6-AD06-90346A098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2233" y="6045200"/>
            <a:ext cx="812800" cy="812800"/>
          </a:xfrm>
          <a:prstGeom prst="rect">
            <a:avLst/>
          </a:prstGeom>
        </p:spPr>
      </p:pic>
    </p:spTree>
    <p:extLst>
      <p:ext uri="{BB962C8B-B14F-4D97-AF65-F5344CB8AC3E}">
        <p14:creationId xmlns:p14="http://schemas.microsoft.com/office/powerpoint/2010/main" val="167600596"/>
      </p:ext>
    </p:extLst>
  </p:cSld>
  <p:clrMapOvr>
    <a:masterClrMapping/>
  </p:clrMapOvr>
  <mc:AlternateContent xmlns:mc="http://schemas.openxmlformats.org/markup-compatibility/2006" xmlns:p14="http://schemas.microsoft.com/office/powerpoint/2010/main">
    <mc:Choice Requires="p14">
      <p:transition spd="med" p14:dur="700" advTm="51518">
        <p:fade/>
      </p:transition>
    </mc:Choice>
    <mc:Fallback xmlns="">
      <p:transition xmlns:p14="http://schemas.microsoft.com/office/powerpoint/2010/main" spd="med" advTm="515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Cuadro Clínico</a:t>
            </a:r>
          </a:p>
        </p:txBody>
      </p:sp>
      <p:sp>
        <p:nvSpPr>
          <p:cNvPr id="3" name="Marcador de contenido 2"/>
          <p:cNvSpPr>
            <a:spLocks noGrp="1"/>
          </p:cNvSpPr>
          <p:nvPr>
            <p:ph idx="1"/>
          </p:nvPr>
        </p:nvSpPr>
        <p:spPr>
          <a:xfrm>
            <a:off x="1114422" y="2595562"/>
            <a:ext cx="4147441" cy="3670767"/>
          </a:xfrm>
        </p:spPr>
        <p:txBody>
          <a:bodyPr>
            <a:normAutofit/>
          </a:bodyPr>
          <a:lstStyle/>
          <a:p>
            <a:r>
              <a:rPr lang="es-ES" dirty="0"/>
              <a:t>Dolor en cara lateral del pie, sensibilidad sobre 5ª metatarsiano.</a:t>
            </a:r>
          </a:p>
          <a:p>
            <a:r>
              <a:rPr lang="es-ES" dirty="0"/>
              <a:t>Pocos cambios inflamatorios </a:t>
            </a:r>
          </a:p>
          <a:p>
            <a:r>
              <a:rPr lang="es-ES" dirty="0"/>
              <a:t>Evaluar presencia de varo -</a:t>
            </a:r>
            <a:r>
              <a:rPr lang="es-ES" dirty="0" err="1"/>
              <a:t>aducto</a:t>
            </a:r>
            <a:endParaRPr lang="es-ES" dirty="0"/>
          </a:p>
          <a:p>
            <a:pPr lvl="1"/>
            <a:endParaRPr lang="es-ES" dirty="0"/>
          </a:p>
          <a:p>
            <a:endParaRPr lang="es-ES" dirty="0"/>
          </a:p>
          <a:p>
            <a:endParaRPr lang="es-ES" dirty="0"/>
          </a:p>
        </p:txBody>
      </p:sp>
      <p:sp>
        <p:nvSpPr>
          <p:cNvPr id="6" name="Rectángulo 5"/>
          <p:cNvSpPr/>
          <p:nvPr/>
        </p:nvSpPr>
        <p:spPr>
          <a:xfrm>
            <a:off x="1590146" y="5174800"/>
            <a:ext cx="4572000" cy="374461"/>
          </a:xfrm>
          <a:prstGeom prst="rect">
            <a:avLst/>
          </a:prstGeom>
        </p:spPr>
        <p:txBody>
          <a:bodyPr>
            <a:spAutoFit/>
          </a:bodyPr>
          <a:lstStyle/>
          <a:p>
            <a:r>
              <a:rPr lang="es-ES" sz="1100" baseline="30000" dirty="0" err="1"/>
              <a:t>O’Malley</a:t>
            </a:r>
            <a:r>
              <a:rPr lang="es-ES" sz="1100" baseline="30000" dirty="0"/>
              <a:t>. </a:t>
            </a:r>
            <a:r>
              <a:rPr lang="es-ES" sz="1100" baseline="30000" dirty="0" err="1"/>
              <a:t>Operative</a:t>
            </a:r>
            <a:r>
              <a:rPr lang="es-ES" sz="1100" baseline="30000" dirty="0"/>
              <a:t> </a:t>
            </a:r>
            <a:r>
              <a:rPr lang="es-ES" sz="1100" baseline="30000" dirty="0" err="1"/>
              <a:t>treatment</a:t>
            </a:r>
            <a:r>
              <a:rPr lang="es-ES" sz="1100" baseline="30000" dirty="0"/>
              <a:t> of </a:t>
            </a:r>
            <a:r>
              <a:rPr lang="es-ES" sz="1100" baseline="30000" dirty="0" err="1"/>
              <a:t>fifth</a:t>
            </a:r>
            <a:r>
              <a:rPr lang="es-ES" sz="1100" baseline="30000" dirty="0"/>
              <a:t> </a:t>
            </a:r>
            <a:r>
              <a:rPr lang="es-ES" sz="1100" baseline="30000" dirty="0" err="1"/>
              <a:t>metatarsal</a:t>
            </a:r>
            <a:r>
              <a:rPr lang="es-ES" sz="1100" baseline="30000" dirty="0"/>
              <a:t> Jones fractures (</a:t>
            </a:r>
            <a:r>
              <a:rPr lang="es-ES" sz="1100" baseline="30000" dirty="0" err="1"/>
              <a:t>zones</a:t>
            </a:r>
            <a:r>
              <a:rPr lang="es-ES" sz="1100" baseline="30000" dirty="0"/>
              <a:t> II and III) in </a:t>
            </a:r>
            <a:r>
              <a:rPr lang="es-ES" sz="1100" baseline="30000" dirty="0" err="1"/>
              <a:t>the</a:t>
            </a:r>
            <a:r>
              <a:rPr lang="es-ES" sz="1100" baseline="30000" dirty="0"/>
              <a:t> NBA. </a:t>
            </a:r>
            <a:r>
              <a:rPr lang="es-ES" sz="1100" i="1" baseline="30000" dirty="0" err="1"/>
              <a:t>Foot</a:t>
            </a:r>
            <a:r>
              <a:rPr lang="es-ES" sz="1100" i="1" baseline="30000" dirty="0"/>
              <a:t> </a:t>
            </a:r>
            <a:r>
              <a:rPr lang="es-ES" sz="1100" i="1" baseline="30000" dirty="0" err="1"/>
              <a:t>Ankle</a:t>
            </a:r>
            <a:r>
              <a:rPr lang="es-ES" sz="1100" i="1" baseline="30000" dirty="0"/>
              <a:t> </a:t>
            </a:r>
            <a:r>
              <a:rPr lang="es-ES" sz="1100" i="1" baseline="30000" dirty="0" err="1"/>
              <a:t>Int</a:t>
            </a:r>
            <a:r>
              <a:rPr lang="es-ES" sz="1100" baseline="30000" dirty="0"/>
              <a:t>.</a:t>
            </a:r>
            <a:r>
              <a:rPr lang="es-ES" sz="1100" dirty="0"/>
              <a:t> </a:t>
            </a:r>
            <a:r>
              <a:rPr lang="mr-IN" sz="1100" baseline="30000" dirty="0"/>
              <a:t>2016</a:t>
            </a:r>
            <a:endParaRPr lang="es-ES" sz="1100" dirty="0"/>
          </a:p>
        </p:txBody>
      </p:sp>
      <p:sp>
        <p:nvSpPr>
          <p:cNvPr id="7" name="Rectángulo 6"/>
          <p:cNvSpPr/>
          <p:nvPr/>
        </p:nvSpPr>
        <p:spPr>
          <a:xfrm>
            <a:off x="976313" y="176516"/>
            <a:ext cx="7791400" cy="584776"/>
          </a:xfrm>
          <a:prstGeom prst="rect">
            <a:avLst/>
          </a:prstGeom>
          <a:solidFill>
            <a:srgbClr val="1F497D"/>
          </a:solidFill>
        </p:spPr>
        <p:txBody>
          <a:bodyPr wrap="square">
            <a:spAutoFit/>
          </a:bodyPr>
          <a:lstStyle/>
          <a:p>
            <a:pPr algn="ctr"/>
            <a:r>
              <a:rPr lang="es-ES" sz="3200" dirty="0">
                <a:solidFill>
                  <a:srgbClr val="FFFFFF"/>
                </a:solidFill>
              </a:rPr>
              <a:t>Fractura por estrés del 5º Metatarsiano</a:t>
            </a:r>
          </a:p>
        </p:txBody>
      </p:sp>
      <p:pic>
        <p:nvPicPr>
          <p:cNvPr id="8" name="Imagen 7" descr="Captura de pantalla 2019-10-25 a la(s) 00.1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952" y="3505742"/>
            <a:ext cx="2437579" cy="2953699"/>
          </a:xfrm>
          <a:prstGeom prst="rect">
            <a:avLst/>
          </a:prstGeom>
          <a:ln>
            <a:solidFill>
              <a:srgbClr val="4F81BD"/>
            </a:solidFill>
          </a:ln>
          <a:effectLst>
            <a:outerShdw blurRad="50800" dist="38100" dir="5400000" algn="t" rotWithShape="0">
              <a:prstClr val="black">
                <a:alpha val="40000"/>
              </a:prstClr>
            </a:outerShdw>
            <a:softEdge rad="112500"/>
          </a:effectLst>
        </p:spPr>
      </p:pic>
      <p:pic>
        <p:nvPicPr>
          <p:cNvPr id="4" name="Audio Recording 16-07-2023 10:33:47 p. m.">
            <a:hlinkClick r:id="" action="ppaction://media"/>
            <a:extLst>
              <a:ext uri="{FF2B5EF4-FFF2-40B4-BE49-F238E27FC236}">
                <a16:creationId xmlns:a16="http://schemas.microsoft.com/office/drawing/2014/main" id="{F15315D6-21C4-192B-6408-A676714748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139" y="6045200"/>
            <a:ext cx="812800" cy="812800"/>
          </a:xfrm>
          <a:prstGeom prst="rect">
            <a:avLst/>
          </a:prstGeom>
        </p:spPr>
      </p:pic>
    </p:spTree>
    <p:extLst>
      <p:ext uri="{BB962C8B-B14F-4D97-AF65-F5344CB8AC3E}">
        <p14:creationId xmlns:p14="http://schemas.microsoft.com/office/powerpoint/2010/main" val="853045657"/>
      </p:ext>
    </p:extLst>
  </p:cSld>
  <p:clrMapOvr>
    <a:masterClrMapping/>
  </p:clrMapOvr>
  <mc:AlternateContent xmlns:mc="http://schemas.openxmlformats.org/markup-compatibility/2006" xmlns:p14="http://schemas.microsoft.com/office/powerpoint/2010/main">
    <mc:Choice Requires="p14">
      <p:transition spd="med" p14:dur="700" advTm="26282">
        <p:fade/>
      </p:transition>
    </mc:Choice>
    <mc:Fallback xmlns="">
      <p:transition xmlns:p14="http://schemas.microsoft.com/office/powerpoint/2010/main" spd="med" advTm="262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Estudio por Imágenes</a:t>
            </a:r>
          </a:p>
        </p:txBody>
      </p:sp>
      <p:sp>
        <p:nvSpPr>
          <p:cNvPr id="3" name="Marcador de contenido 2"/>
          <p:cNvSpPr>
            <a:spLocks noGrp="1"/>
          </p:cNvSpPr>
          <p:nvPr>
            <p:ph idx="1"/>
          </p:nvPr>
        </p:nvSpPr>
        <p:spPr>
          <a:xfrm>
            <a:off x="1114422" y="2595562"/>
            <a:ext cx="4147441" cy="3670767"/>
          </a:xfrm>
        </p:spPr>
        <p:txBody>
          <a:bodyPr>
            <a:normAutofit/>
          </a:bodyPr>
          <a:lstStyle/>
          <a:p>
            <a:r>
              <a:rPr lang="es-ES" dirty="0" err="1"/>
              <a:t>Rx</a:t>
            </a:r>
            <a:r>
              <a:rPr lang="es-ES" dirty="0"/>
              <a:t> AP-</a:t>
            </a:r>
            <a:r>
              <a:rPr lang="es-ES" dirty="0" err="1"/>
              <a:t>Lat</a:t>
            </a:r>
            <a:r>
              <a:rPr lang="es-ES" dirty="0"/>
              <a:t> y oblicuas en carga </a:t>
            </a:r>
          </a:p>
          <a:p>
            <a:pPr lvl="1"/>
            <a:r>
              <a:rPr lang="es-ES" dirty="0"/>
              <a:t>Evaluar cronicidad</a:t>
            </a:r>
          </a:p>
          <a:p>
            <a:r>
              <a:rPr lang="es-ES" dirty="0"/>
              <a:t>TAC: rasgo de </a:t>
            </a:r>
            <a:r>
              <a:rPr lang="es-ES" dirty="0" err="1"/>
              <a:t>fx</a:t>
            </a:r>
            <a:r>
              <a:rPr lang="es-ES" dirty="0"/>
              <a:t>, grado de consolidación </a:t>
            </a:r>
          </a:p>
          <a:p>
            <a:r>
              <a:rPr lang="es-ES" dirty="0"/>
              <a:t>RM</a:t>
            </a:r>
          </a:p>
          <a:p>
            <a:endParaRPr lang="es-ES" dirty="0"/>
          </a:p>
          <a:p>
            <a:endParaRPr lang="es-ES" dirty="0"/>
          </a:p>
        </p:txBody>
      </p:sp>
      <p:pic>
        <p:nvPicPr>
          <p:cNvPr id="4" name="Imagen 3" descr="Captura de pantalla 2019-09-23 a la(s) 03.50.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8313" y="3548529"/>
            <a:ext cx="3365500" cy="2717800"/>
          </a:xfrm>
          <a:prstGeom prst="rect">
            <a:avLst/>
          </a:prstGeom>
        </p:spPr>
      </p:pic>
      <p:sp>
        <p:nvSpPr>
          <p:cNvPr id="5" name="Rectángulo 4"/>
          <p:cNvSpPr/>
          <p:nvPr/>
        </p:nvSpPr>
        <p:spPr>
          <a:xfrm>
            <a:off x="4697612" y="6235551"/>
            <a:ext cx="4446387" cy="430887"/>
          </a:xfrm>
          <a:prstGeom prst="rect">
            <a:avLst/>
          </a:prstGeom>
        </p:spPr>
        <p:txBody>
          <a:bodyPr wrap="square">
            <a:spAutoFit/>
          </a:bodyPr>
          <a:lstStyle/>
          <a:p>
            <a:r>
              <a:rPr lang="es-ES" sz="1050" dirty="0"/>
              <a:t>Lee et al. </a:t>
            </a:r>
            <a:r>
              <a:rPr lang="es-ES" sz="1050" dirty="0" err="1"/>
              <a:t>Factors</a:t>
            </a:r>
            <a:r>
              <a:rPr lang="es-ES" sz="1050" dirty="0"/>
              <a:t> </a:t>
            </a:r>
            <a:r>
              <a:rPr lang="es-ES" sz="1050" dirty="0" err="1"/>
              <a:t>Associated</a:t>
            </a:r>
            <a:r>
              <a:rPr lang="es-ES" sz="1050" dirty="0"/>
              <a:t> </a:t>
            </a:r>
            <a:r>
              <a:rPr lang="es-ES" sz="1050" dirty="0" err="1"/>
              <a:t>With</a:t>
            </a:r>
            <a:r>
              <a:rPr lang="es-ES" sz="1050" dirty="0"/>
              <a:t> </a:t>
            </a:r>
            <a:r>
              <a:rPr lang="es-ES" sz="1050" dirty="0" err="1"/>
              <a:t>Recurrent</a:t>
            </a:r>
            <a:r>
              <a:rPr lang="es-ES" sz="1050" dirty="0"/>
              <a:t> </a:t>
            </a:r>
            <a:r>
              <a:rPr lang="es-ES" sz="1050" dirty="0" err="1"/>
              <a:t>Fifth</a:t>
            </a:r>
            <a:r>
              <a:rPr lang="es-ES" sz="1050" dirty="0"/>
              <a:t> </a:t>
            </a:r>
            <a:r>
              <a:rPr lang="es-ES" sz="1050" dirty="0" err="1"/>
              <a:t>Metatarsal</a:t>
            </a:r>
            <a:r>
              <a:rPr lang="es-ES" sz="1050" dirty="0"/>
              <a:t> Stress Fracture, FAI 2013</a:t>
            </a:r>
          </a:p>
        </p:txBody>
      </p:sp>
      <p:sp>
        <p:nvSpPr>
          <p:cNvPr id="7" name="Rectángulo 6"/>
          <p:cNvSpPr/>
          <p:nvPr/>
        </p:nvSpPr>
        <p:spPr>
          <a:xfrm>
            <a:off x="976313" y="176516"/>
            <a:ext cx="7791400" cy="584776"/>
          </a:xfrm>
          <a:prstGeom prst="rect">
            <a:avLst/>
          </a:prstGeom>
          <a:solidFill>
            <a:srgbClr val="1F497D"/>
          </a:solidFill>
        </p:spPr>
        <p:txBody>
          <a:bodyPr wrap="square">
            <a:spAutoFit/>
          </a:bodyPr>
          <a:lstStyle/>
          <a:p>
            <a:pPr algn="ctr"/>
            <a:r>
              <a:rPr lang="es-ES" sz="3200" dirty="0">
                <a:solidFill>
                  <a:srgbClr val="FFFFFF"/>
                </a:solidFill>
              </a:rPr>
              <a:t>Fractura por estrés del 5º Metatarsiano</a:t>
            </a:r>
          </a:p>
        </p:txBody>
      </p:sp>
      <p:pic>
        <p:nvPicPr>
          <p:cNvPr id="6" name="Audio Recording 16-07-2023 10:34:17 p. m.">
            <a:hlinkClick r:id="" action="ppaction://media"/>
            <a:extLst>
              <a:ext uri="{FF2B5EF4-FFF2-40B4-BE49-F238E27FC236}">
                <a16:creationId xmlns:a16="http://schemas.microsoft.com/office/drawing/2014/main" id="{4D6AE565-5EC3-F773-B0D7-E05F67C08C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36" y="5788359"/>
            <a:ext cx="812800" cy="812800"/>
          </a:xfrm>
          <a:prstGeom prst="rect">
            <a:avLst/>
          </a:prstGeom>
        </p:spPr>
      </p:pic>
    </p:spTree>
    <p:extLst>
      <p:ext uri="{BB962C8B-B14F-4D97-AF65-F5344CB8AC3E}">
        <p14:creationId xmlns:p14="http://schemas.microsoft.com/office/powerpoint/2010/main" val="4037662122"/>
      </p:ext>
    </p:extLst>
  </p:cSld>
  <p:clrMapOvr>
    <a:masterClrMapping/>
  </p:clrMapOvr>
  <mc:AlternateContent xmlns:mc="http://schemas.openxmlformats.org/markup-compatibility/2006" xmlns:p14="http://schemas.microsoft.com/office/powerpoint/2010/main">
    <mc:Choice Requires="p14">
      <p:transition spd="med" p14:dur="700" advTm="29768">
        <p:fade/>
      </p:transition>
    </mc:Choice>
    <mc:Fallback xmlns="">
      <p:transition xmlns:p14="http://schemas.microsoft.com/office/powerpoint/2010/main" spd="med" advTm="297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Tratamiento</a:t>
            </a:r>
          </a:p>
        </p:txBody>
      </p:sp>
      <p:sp>
        <p:nvSpPr>
          <p:cNvPr id="3" name="Marcador de contenido 2"/>
          <p:cNvSpPr>
            <a:spLocks noGrp="1"/>
          </p:cNvSpPr>
          <p:nvPr>
            <p:ph idx="1"/>
          </p:nvPr>
        </p:nvSpPr>
        <p:spPr>
          <a:xfrm>
            <a:off x="1114423" y="2595562"/>
            <a:ext cx="6923167" cy="3670767"/>
          </a:xfrm>
        </p:spPr>
        <p:txBody>
          <a:bodyPr>
            <a:normAutofit lnSpcReduction="10000"/>
          </a:bodyPr>
          <a:lstStyle/>
          <a:p>
            <a:pPr lvl="1"/>
            <a:r>
              <a:rPr lang="es-ES" dirty="0"/>
              <a:t>Conservador: </a:t>
            </a:r>
          </a:p>
          <a:p>
            <a:pPr lvl="2"/>
            <a:r>
              <a:rPr lang="es-ES" dirty="0"/>
              <a:t>Bota inmovilizadora &gt; 2 meses</a:t>
            </a:r>
          </a:p>
          <a:p>
            <a:pPr lvl="3"/>
            <a:r>
              <a:rPr lang="es-ES" dirty="0"/>
              <a:t>Descarga  4 semanas</a:t>
            </a:r>
          </a:p>
          <a:p>
            <a:pPr lvl="2"/>
            <a:r>
              <a:rPr lang="es-ES" dirty="0"/>
              <a:t>Riesgo de nueva fractura, retardo en consolidación o no unión</a:t>
            </a:r>
          </a:p>
          <a:p>
            <a:pPr lvl="1"/>
            <a:r>
              <a:rPr lang="es-ES" b="1" dirty="0"/>
              <a:t>Quirúrgico</a:t>
            </a:r>
          </a:p>
          <a:p>
            <a:pPr lvl="2"/>
            <a:r>
              <a:rPr lang="es-ES" dirty="0"/>
              <a:t>Desplazadas</a:t>
            </a:r>
          </a:p>
          <a:p>
            <a:pPr lvl="2"/>
            <a:r>
              <a:rPr lang="es-ES" dirty="0"/>
              <a:t>Población activa, deportista </a:t>
            </a:r>
          </a:p>
          <a:p>
            <a:pPr lvl="2"/>
            <a:r>
              <a:rPr lang="es-ES" dirty="0"/>
              <a:t>Falla en manejo conservador o </a:t>
            </a:r>
            <a:r>
              <a:rPr lang="es-ES" dirty="0" err="1"/>
              <a:t>refractura</a:t>
            </a:r>
            <a:r>
              <a:rPr lang="es-ES" dirty="0"/>
              <a:t>/</a:t>
            </a:r>
            <a:r>
              <a:rPr lang="es-ES" dirty="0" err="1"/>
              <a:t>pseudoartrosis</a:t>
            </a:r>
            <a:endParaRPr lang="es-ES" dirty="0"/>
          </a:p>
          <a:p>
            <a:pPr lvl="2"/>
            <a:r>
              <a:rPr lang="es-ES" dirty="0"/>
              <a:t>Esclerosis </a:t>
            </a:r>
            <a:r>
              <a:rPr lang="es-ES" dirty="0" err="1"/>
              <a:t>endomedular</a:t>
            </a:r>
            <a:endParaRPr lang="es-ES" dirty="0"/>
          </a:p>
        </p:txBody>
      </p:sp>
      <p:sp>
        <p:nvSpPr>
          <p:cNvPr id="5" name="Rectángulo 4"/>
          <p:cNvSpPr/>
          <p:nvPr/>
        </p:nvSpPr>
        <p:spPr>
          <a:xfrm>
            <a:off x="976313" y="176516"/>
            <a:ext cx="7791400" cy="584776"/>
          </a:xfrm>
          <a:prstGeom prst="rect">
            <a:avLst/>
          </a:prstGeom>
          <a:solidFill>
            <a:srgbClr val="1F497D"/>
          </a:solidFill>
        </p:spPr>
        <p:txBody>
          <a:bodyPr wrap="square">
            <a:spAutoFit/>
          </a:bodyPr>
          <a:lstStyle/>
          <a:p>
            <a:pPr algn="ctr"/>
            <a:r>
              <a:rPr lang="es-ES" sz="3200" dirty="0">
                <a:solidFill>
                  <a:srgbClr val="FFFFFF"/>
                </a:solidFill>
              </a:rPr>
              <a:t>Fractura por estrés del 5º Metatarsiano</a:t>
            </a:r>
          </a:p>
        </p:txBody>
      </p:sp>
      <p:pic>
        <p:nvPicPr>
          <p:cNvPr id="4" name="Audio Recording 16-07-2023 10:35:42 p. m.">
            <a:hlinkClick r:id="" action="ppaction://media"/>
            <a:extLst>
              <a:ext uri="{FF2B5EF4-FFF2-40B4-BE49-F238E27FC236}">
                <a16:creationId xmlns:a16="http://schemas.microsoft.com/office/drawing/2014/main" id="{99C8166D-D7B7-634D-16C4-383D0EA5D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7590" y="5859929"/>
            <a:ext cx="812800" cy="812800"/>
          </a:xfrm>
          <a:prstGeom prst="rect">
            <a:avLst/>
          </a:prstGeom>
        </p:spPr>
      </p:pic>
    </p:spTree>
    <p:extLst>
      <p:ext uri="{BB962C8B-B14F-4D97-AF65-F5344CB8AC3E}">
        <p14:creationId xmlns:p14="http://schemas.microsoft.com/office/powerpoint/2010/main" val="1364426077"/>
      </p:ext>
    </p:extLst>
  </p:cSld>
  <p:clrMapOvr>
    <a:masterClrMapping/>
  </p:clrMapOvr>
  <mc:AlternateContent xmlns:mc="http://schemas.openxmlformats.org/markup-compatibility/2006" xmlns:p14="http://schemas.microsoft.com/office/powerpoint/2010/main">
    <mc:Choice Requires="p14">
      <p:transition spd="med" p14:dur="700" advTm="109311">
        <p:fade/>
      </p:transition>
    </mc:Choice>
    <mc:Fallback xmlns="">
      <p:transition xmlns:p14="http://schemas.microsoft.com/office/powerpoint/2010/main" spd="med" advTm="1093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Tratamiento</a:t>
            </a:r>
          </a:p>
        </p:txBody>
      </p:sp>
      <p:sp>
        <p:nvSpPr>
          <p:cNvPr id="3" name="Marcador de contenido 2"/>
          <p:cNvSpPr>
            <a:spLocks noGrp="1"/>
          </p:cNvSpPr>
          <p:nvPr>
            <p:ph idx="1"/>
          </p:nvPr>
        </p:nvSpPr>
        <p:spPr>
          <a:xfrm>
            <a:off x="1114423" y="2595562"/>
            <a:ext cx="4498977" cy="3670767"/>
          </a:xfrm>
        </p:spPr>
        <p:txBody>
          <a:bodyPr>
            <a:normAutofit/>
          </a:bodyPr>
          <a:lstStyle/>
          <a:p>
            <a:r>
              <a:rPr lang="es-ES" dirty="0"/>
              <a:t>Tratamiento Quirúrgico</a:t>
            </a:r>
          </a:p>
          <a:p>
            <a:pPr lvl="1"/>
            <a:r>
              <a:rPr lang="es-ES" dirty="0"/>
              <a:t>Objetivos</a:t>
            </a:r>
          </a:p>
          <a:p>
            <a:pPr lvl="2"/>
            <a:r>
              <a:rPr lang="es-ES" dirty="0"/>
              <a:t>Acelerar la consolidación</a:t>
            </a:r>
          </a:p>
          <a:p>
            <a:pPr lvl="2"/>
            <a:r>
              <a:rPr lang="es-ES" dirty="0"/>
              <a:t>Reintegro deportivo precoz</a:t>
            </a:r>
          </a:p>
          <a:p>
            <a:pPr lvl="2"/>
            <a:r>
              <a:rPr lang="es-ES" dirty="0"/>
              <a:t>Disminuir riesgo de </a:t>
            </a:r>
            <a:r>
              <a:rPr lang="es-ES" dirty="0" err="1"/>
              <a:t>refractura</a:t>
            </a:r>
            <a:endParaRPr lang="es-ES" dirty="0"/>
          </a:p>
        </p:txBody>
      </p:sp>
      <p:pic>
        <p:nvPicPr>
          <p:cNvPr id="4" name="Imagen 3" descr="Captura de pantalla 2019-09-23 a la(s) 04.17.5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1868" y="2202496"/>
            <a:ext cx="3172132" cy="4655503"/>
          </a:xfrm>
          <a:prstGeom prst="rect">
            <a:avLst/>
          </a:prstGeom>
        </p:spPr>
      </p:pic>
      <p:sp>
        <p:nvSpPr>
          <p:cNvPr id="8" name="Rectángulo 7"/>
          <p:cNvSpPr/>
          <p:nvPr/>
        </p:nvSpPr>
        <p:spPr>
          <a:xfrm>
            <a:off x="323236" y="4566019"/>
            <a:ext cx="5648632" cy="23083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742950" lvl="1" indent="-285750">
              <a:buFont typeface="Wingdings" charset="2"/>
              <a:buChar char="u"/>
            </a:pPr>
            <a:r>
              <a:rPr lang="es-ES" dirty="0"/>
              <a:t>Tornillo </a:t>
            </a:r>
            <a:r>
              <a:rPr lang="es-ES" dirty="0" err="1"/>
              <a:t>endomedular</a:t>
            </a:r>
            <a:endParaRPr lang="es-ES" dirty="0"/>
          </a:p>
          <a:p>
            <a:pPr marL="1200150" lvl="2" indent="-285750">
              <a:buFont typeface="Wingdings" charset="2"/>
              <a:buChar char="u"/>
            </a:pPr>
            <a:r>
              <a:rPr lang="es-ES" dirty="0"/>
              <a:t>Cirugía Percutánea</a:t>
            </a:r>
          </a:p>
          <a:p>
            <a:pPr marL="1200150" lvl="2" indent="-285750">
              <a:buFont typeface="Wingdings" charset="2"/>
              <a:buChar char="u"/>
            </a:pPr>
            <a:r>
              <a:rPr lang="es-ES" dirty="0"/>
              <a:t>4,5 mm diámetro, sólido </a:t>
            </a:r>
          </a:p>
          <a:p>
            <a:pPr marL="1200150" lvl="2" indent="-285750">
              <a:buFont typeface="Wingdings" charset="2"/>
              <a:buChar char="u"/>
            </a:pPr>
            <a:r>
              <a:rPr lang="es-ES" dirty="0"/>
              <a:t>Rosca debe atravesar foco de </a:t>
            </a:r>
            <a:r>
              <a:rPr lang="es-ES" dirty="0" err="1"/>
              <a:t>fx</a:t>
            </a:r>
            <a:endParaRPr lang="es-ES" dirty="0"/>
          </a:p>
          <a:p>
            <a:pPr marL="742950" lvl="1" indent="-285750">
              <a:buFont typeface="Wingdings" charset="2"/>
              <a:buChar char="u"/>
            </a:pPr>
            <a:r>
              <a:rPr lang="es-ES" dirty="0"/>
              <a:t>Placa o tornillo más injerto</a:t>
            </a:r>
          </a:p>
          <a:p>
            <a:pPr marL="1200150" lvl="2" indent="-285750">
              <a:buFont typeface="Wingdings" charset="2"/>
              <a:buChar char="u"/>
            </a:pPr>
            <a:r>
              <a:rPr lang="es-ES" dirty="0"/>
              <a:t>Canal medular cerrado con gran esclerosis</a:t>
            </a:r>
          </a:p>
          <a:p>
            <a:pPr marL="1200150" lvl="2" indent="-285750">
              <a:buFont typeface="Wingdings" charset="2"/>
              <a:buChar char="u"/>
            </a:pPr>
            <a:r>
              <a:rPr lang="es-ES" dirty="0" err="1"/>
              <a:t>Pseudoartrosis</a:t>
            </a:r>
            <a:r>
              <a:rPr lang="es-ES" dirty="0"/>
              <a:t> o consolidación viciosa</a:t>
            </a:r>
          </a:p>
        </p:txBody>
      </p:sp>
      <p:sp>
        <p:nvSpPr>
          <p:cNvPr id="9" name="Rectángulo 8"/>
          <p:cNvSpPr/>
          <p:nvPr/>
        </p:nvSpPr>
        <p:spPr>
          <a:xfrm>
            <a:off x="976313" y="176516"/>
            <a:ext cx="7791400" cy="584776"/>
          </a:xfrm>
          <a:prstGeom prst="rect">
            <a:avLst/>
          </a:prstGeom>
          <a:solidFill>
            <a:srgbClr val="1F497D"/>
          </a:solidFill>
        </p:spPr>
        <p:txBody>
          <a:bodyPr wrap="square">
            <a:spAutoFit/>
          </a:bodyPr>
          <a:lstStyle/>
          <a:p>
            <a:pPr algn="ctr"/>
            <a:r>
              <a:rPr lang="es-ES" sz="3200" dirty="0">
                <a:solidFill>
                  <a:srgbClr val="FFFFFF"/>
                </a:solidFill>
              </a:rPr>
              <a:t>Fractura por estrés del 5º Metatarsiano</a:t>
            </a:r>
          </a:p>
        </p:txBody>
      </p:sp>
      <p:pic>
        <p:nvPicPr>
          <p:cNvPr id="5" name="Audio Recording 16-07-2023 10:37:26 p. m.">
            <a:hlinkClick r:id="" action="ppaction://media"/>
            <a:extLst>
              <a:ext uri="{FF2B5EF4-FFF2-40B4-BE49-F238E27FC236}">
                <a16:creationId xmlns:a16="http://schemas.microsoft.com/office/drawing/2014/main" id="{8604CCCB-123B-F4B6-FA4A-820E352896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513" y="114159"/>
            <a:ext cx="812800" cy="812800"/>
          </a:xfrm>
          <a:prstGeom prst="rect">
            <a:avLst/>
          </a:prstGeom>
        </p:spPr>
      </p:pic>
    </p:spTree>
    <p:extLst>
      <p:ext uri="{BB962C8B-B14F-4D97-AF65-F5344CB8AC3E}">
        <p14:creationId xmlns:p14="http://schemas.microsoft.com/office/powerpoint/2010/main" val="561383609"/>
      </p:ext>
    </p:extLst>
  </p:cSld>
  <p:clrMapOvr>
    <a:masterClrMapping/>
  </p:clrMapOvr>
  <mc:AlternateContent xmlns:mc="http://schemas.openxmlformats.org/markup-compatibility/2006" xmlns:p14="http://schemas.microsoft.com/office/powerpoint/2010/main">
    <mc:Choice Requires="p14">
      <p:transition spd="med" p14:dur="700" advTm="87776">
        <p:fade/>
      </p:transition>
    </mc:Choice>
    <mc:Fallback xmlns="">
      <p:transition xmlns:p14="http://schemas.microsoft.com/office/powerpoint/2010/main" spd="med" advTm="877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Tratamiento</a:t>
            </a:r>
          </a:p>
        </p:txBody>
      </p:sp>
      <p:sp>
        <p:nvSpPr>
          <p:cNvPr id="3" name="Marcador de contenido 2"/>
          <p:cNvSpPr>
            <a:spLocks noGrp="1"/>
          </p:cNvSpPr>
          <p:nvPr>
            <p:ph idx="1"/>
          </p:nvPr>
        </p:nvSpPr>
        <p:spPr>
          <a:xfrm>
            <a:off x="1114423" y="2595562"/>
            <a:ext cx="6863630" cy="3670767"/>
          </a:xfrm>
        </p:spPr>
        <p:txBody>
          <a:bodyPr>
            <a:normAutofit/>
          </a:bodyPr>
          <a:lstStyle/>
          <a:p>
            <a:pPr lvl="1"/>
            <a:r>
              <a:rPr lang="es-ES" dirty="0"/>
              <a:t>Considerar cirugía concomitante de realineamiento del pie</a:t>
            </a:r>
          </a:p>
          <a:p>
            <a:pPr lvl="1"/>
            <a:endParaRPr lang="es-ES" dirty="0"/>
          </a:p>
          <a:p>
            <a:pPr lvl="1"/>
            <a:r>
              <a:rPr lang="es-ES" dirty="0"/>
              <a:t>Pie cavo varo</a:t>
            </a:r>
          </a:p>
        </p:txBody>
      </p:sp>
      <p:sp>
        <p:nvSpPr>
          <p:cNvPr id="5" name="Rectángulo 4"/>
          <p:cNvSpPr/>
          <p:nvPr/>
        </p:nvSpPr>
        <p:spPr>
          <a:xfrm>
            <a:off x="976313" y="176516"/>
            <a:ext cx="7791400" cy="584776"/>
          </a:xfrm>
          <a:prstGeom prst="rect">
            <a:avLst/>
          </a:prstGeom>
          <a:solidFill>
            <a:srgbClr val="1F497D"/>
          </a:solidFill>
        </p:spPr>
        <p:txBody>
          <a:bodyPr wrap="square">
            <a:spAutoFit/>
          </a:bodyPr>
          <a:lstStyle/>
          <a:p>
            <a:pPr algn="ctr"/>
            <a:r>
              <a:rPr lang="es-ES" sz="3200" dirty="0">
                <a:solidFill>
                  <a:srgbClr val="FFFFFF"/>
                </a:solidFill>
              </a:rPr>
              <a:t>Fractura por estrés del 5º Metatarsiano</a:t>
            </a:r>
          </a:p>
        </p:txBody>
      </p:sp>
      <p:pic>
        <p:nvPicPr>
          <p:cNvPr id="6" name="Imagen 5" descr="Captura de pantalla 2019-10-25 a la(s) 00.37.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0" y="4237533"/>
            <a:ext cx="2222500" cy="2028796"/>
          </a:xfrm>
          <a:prstGeom prst="rect">
            <a:avLst/>
          </a:prstGeom>
          <a:ln>
            <a:noFill/>
          </a:ln>
          <a:effectLst>
            <a:outerShdw blurRad="50800" dist="38100" dir="5400000" algn="t" rotWithShape="0">
              <a:prstClr val="black">
                <a:alpha val="40000"/>
              </a:prstClr>
            </a:outerShdw>
            <a:softEdge rad="112500"/>
          </a:effectLst>
        </p:spPr>
      </p:pic>
      <p:sp>
        <p:nvSpPr>
          <p:cNvPr id="7" name="CuadroTexto 6"/>
          <p:cNvSpPr txBox="1"/>
          <p:nvPr/>
        </p:nvSpPr>
        <p:spPr>
          <a:xfrm>
            <a:off x="4720167" y="4106333"/>
            <a:ext cx="184666" cy="369332"/>
          </a:xfrm>
          <a:prstGeom prst="rect">
            <a:avLst/>
          </a:prstGeom>
          <a:noFill/>
        </p:spPr>
        <p:txBody>
          <a:bodyPr wrap="none" rtlCol="0">
            <a:spAutoFit/>
          </a:bodyPr>
          <a:lstStyle/>
          <a:p>
            <a:endParaRPr lang="es-ES" dirty="0"/>
          </a:p>
        </p:txBody>
      </p:sp>
      <p:pic>
        <p:nvPicPr>
          <p:cNvPr id="8" name="Imagen 7" descr="Captura de pantalla 2019-10-28 a la(s) 23.32.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6766" y="4258699"/>
            <a:ext cx="2677962" cy="1977961"/>
          </a:xfrm>
          <a:prstGeom prst="rect">
            <a:avLst/>
          </a:prstGeom>
          <a:ln>
            <a:noFill/>
          </a:ln>
          <a:effectLst>
            <a:softEdge rad="112500"/>
          </a:effectLst>
        </p:spPr>
      </p:pic>
      <p:pic>
        <p:nvPicPr>
          <p:cNvPr id="9" name="Imagen 8" descr="Captura de pantalla 2019-10-28 a la(s) 23.3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9500" y="4258699"/>
            <a:ext cx="1468486" cy="1977961"/>
          </a:xfrm>
          <a:prstGeom prst="rect">
            <a:avLst/>
          </a:prstGeom>
          <a:ln>
            <a:noFill/>
          </a:ln>
          <a:effectLst>
            <a:softEdge rad="112500"/>
          </a:effectLst>
        </p:spPr>
      </p:pic>
      <p:pic>
        <p:nvPicPr>
          <p:cNvPr id="11" name="Imagen 10" descr="Captura de pantalla 2019-10-28 a la(s) 23.35.1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780539" y="3873198"/>
            <a:ext cx="1977963" cy="2748959"/>
          </a:xfrm>
          <a:prstGeom prst="rect">
            <a:avLst/>
          </a:prstGeom>
          <a:ln>
            <a:noFill/>
          </a:ln>
          <a:effectLst>
            <a:softEdge rad="112500"/>
          </a:effectLst>
        </p:spPr>
      </p:pic>
      <p:sp>
        <p:nvSpPr>
          <p:cNvPr id="12" name="CuadroTexto 11"/>
          <p:cNvSpPr txBox="1"/>
          <p:nvPr/>
        </p:nvSpPr>
        <p:spPr>
          <a:xfrm>
            <a:off x="7279788" y="3871666"/>
            <a:ext cx="1864212" cy="276999"/>
          </a:xfrm>
          <a:prstGeom prst="rect">
            <a:avLst/>
          </a:prstGeom>
          <a:noFill/>
        </p:spPr>
        <p:txBody>
          <a:bodyPr wrap="none" rtlCol="0">
            <a:spAutoFit/>
          </a:bodyPr>
          <a:lstStyle/>
          <a:p>
            <a:r>
              <a:rPr lang="es-ES" sz="1200" dirty="0" err="1"/>
              <a:t>Raikin</a:t>
            </a:r>
            <a:r>
              <a:rPr lang="es-ES" sz="1200" dirty="0"/>
              <a:t> et al. AJSM 2008</a:t>
            </a:r>
          </a:p>
        </p:txBody>
      </p:sp>
      <p:sp>
        <p:nvSpPr>
          <p:cNvPr id="13" name="CuadroTexto 12"/>
          <p:cNvSpPr txBox="1"/>
          <p:nvPr/>
        </p:nvSpPr>
        <p:spPr>
          <a:xfrm>
            <a:off x="7278719" y="3662230"/>
            <a:ext cx="1401414" cy="261610"/>
          </a:xfrm>
          <a:prstGeom prst="rect">
            <a:avLst/>
          </a:prstGeom>
          <a:noFill/>
        </p:spPr>
        <p:txBody>
          <a:bodyPr wrap="none" rtlCol="0">
            <a:spAutoFit/>
          </a:bodyPr>
          <a:lstStyle/>
          <a:p>
            <a:r>
              <a:rPr lang="es-ES" sz="1100" dirty="0"/>
              <a:t>Lee et al. FAI 2013</a:t>
            </a:r>
          </a:p>
        </p:txBody>
      </p:sp>
      <p:pic>
        <p:nvPicPr>
          <p:cNvPr id="4" name="Audio Recording 16-07-2023 10:38:24 p. m.">
            <a:hlinkClick r:id="" action="ppaction://media"/>
            <a:extLst>
              <a:ext uri="{FF2B5EF4-FFF2-40B4-BE49-F238E27FC236}">
                <a16:creationId xmlns:a16="http://schemas.microsoft.com/office/drawing/2014/main" id="{EF06A8FC-764E-FB18-955B-10C71458F9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8551" y="6026203"/>
            <a:ext cx="812800" cy="812800"/>
          </a:xfrm>
          <a:prstGeom prst="rect">
            <a:avLst/>
          </a:prstGeom>
        </p:spPr>
      </p:pic>
    </p:spTree>
    <p:extLst>
      <p:ext uri="{BB962C8B-B14F-4D97-AF65-F5344CB8AC3E}">
        <p14:creationId xmlns:p14="http://schemas.microsoft.com/office/powerpoint/2010/main" val="35758085"/>
      </p:ext>
    </p:extLst>
  </p:cSld>
  <p:clrMapOvr>
    <a:masterClrMapping/>
  </p:clrMapOvr>
  <mc:AlternateContent xmlns:mc="http://schemas.openxmlformats.org/markup-compatibility/2006" xmlns:p14="http://schemas.microsoft.com/office/powerpoint/2010/main">
    <mc:Choice Requires="p14">
      <p:transition spd="med" p14:dur="700" advTm="21168">
        <p:fade/>
      </p:transition>
    </mc:Choice>
    <mc:Fallback xmlns="">
      <p:transition xmlns:p14="http://schemas.microsoft.com/office/powerpoint/2010/main" spd="med" advTm="211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Fractura por estrés del Navicular</a:t>
            </a:r>
          </a:p>
        </p:txBody>
      </p:sp>
      <p:sp>
        <p:nvSpPr>
          <p:cNvPr id="3" name="Marcador de contenido 2"/>
          <p:cNvSpPr>
            <a:spLocks noGrp="1"/>
          </p:cNvSpPr>
          <p:nvPr>
            <p:ph idx="1"/>
          </p:nvPr>
        </p:nvSpPr>
        <p:spPr>
          <a:xfrm>
            <a:off x="1114424" y="2595563"/>
            <a:ext cx="4239114" cy="1844952"/>
          </a:xfrm>
        </p:spPr>
        <p:txBody>
          <a:bodyPr>
            <a:normAutofit lnSpcReduction="10000"/>
          </a:bodyPr>
          <a:lstStyle/>
          <a:p>
            <a:r>
              <a:rPr lang="es-ES" dirty="0"/>
              <a:t>1/3 fracturas por estrés en TYP</a:t>
            </a:r>
          </a:p>
          <a:p>
            <a:r>
              <a:rPr lang="es-ES" dirty="0"/>
              <a:t>Diagnóstico difícil</a:t>
            </a:r>
          </a:p>
          <a:p>
            <a:pPr lvl="1"/>
            <a:r>
              <a:rPr lang="es-ES" dirty="0"/>
              <a:t>Alta índice de sospecha </a:t>
            </a:r>
          </a:p>
          <a:p>
            <a:r>
              <a:rPr lang="es-ES" dirty="0"/>
              <a:t>Atletas</a:t>
            </a:r>
          </a:p>
          <a:p>
            <a:pPr lvl="1"/>
            <a:endParaRPr lang="es-ES" dirty="0"/>
          </a:p>
        </p:txBody>
      </p:sp>
      <p:pic>
        <p:nvPicPr>
          <p:cNvPr id="5" name="Imagen 4" descr="Captura de pantalla 2019-09-26 a la(s) 00.02.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208690" y="3674203"/>
            <a:ext cx="4480985" cy="1750766"/>
          </a:xfrm>
          <a:prstGeom prst="rect">
            <a:avLst/>
          </a:prstGeom>
        </p:spPr>
      </p:pic>
      <p:pic>
        <p:nvPicPr>
          <p:cNvPr id="8" name="Imagen 7" descr="Captura de pantalla 2019-11-05 a la(s) 02.29.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65" y="4550577"/>
            <a:ext cx="3028373" cy="2011210"/>
          </a:xfrm>
          <a:prstGeom prst="rect">
            <a:avLst/>
          </a:prstGeom>
        </p:spPr>
      </p:pic>
      <p:pic>
        <p:nvPicPr>
          <p:cNvPr id="4" name="Audio Recording 16-07-2023 10:39:11 p. m.">
            <a:hlinkClick r:id="" action="ppaction://media"/>
            <a:extLst>
              <a:ext uri="{FF2B5EF4-FFF2-40B4-BE49-F238E27FC236}">
                <a16:creationId xmlns:a16="http://schemas.microsoft.com/office/drawing/2014/main" id="{DFFD78B7-AF76-B06B-08D9-370DB345BC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7413" y="6042593"/>
            <a:ext cx="812800" cy="812800"/>
          </a:xfrm>
          <a:prstGeom prst="rect">
            <a:avLst/>
          </a:prstGeom>
        </p:spPr>
      </p:pic>
    </p:spTree>
    <p:extLst>
      <p:ext uri="{BB962C8B-B14F-4D97-AF65-F5344CB8AC3E}">
        <p14:creationId xmlns:p14="http://schemas.microsoft.com/office/powerpoint/2010/main" val="1637063827"/>
      </p:ext>
    </p:extLst>
  </p:cSld>
  <p:clrMapOvr>
    <a:masterClrMapping/>
  </p:clrMapOvr>
  <mc:AlternateContent xmlns:mc="http://schemas.openxmlformats.org/markup-compatibility/2006" xmlns:p14="http://schemas.microsoft.com/office/powerpoint/2010/main">
    <mc:Choice Requires="p14">
      <p:transition spd="med" p14:dur="700" advTm="40020">
        <p:fade/>
      </p:transition>
    </mc:Choice>
    <mc:Fallback xmlns="">
      <p:transition xmlns:p14="http://schemas.microsoft.com/office/powerpoint/2010/main" spd="med" advTm="400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Factores predisponentes</a:t>
            </a:r>
          </a:p>
        </p:txBody>
      </p:sp>
      <p:sp>
        <p:nvSpPr>
          <p:cNvPr id="10" name="Marcador de contenido 9"/>
          <p:cNvSpPr>
            <a:spLocks noGrp="1"/>
          </p:cNvSpPr>
          <p:nvPr>
            <p:ph sz="half" idx="1"/>
          </p:nvPr>
        </p:nvSpPr>
        <p:spPr/>
        <p:txBody>
          <a:bodyPr/>
          <a:lstStyle/>
          <a:p>
            <a:pPr lvl="1"/>
            <a:r>
              <a:rPr lang="es-ES" sz="1600" dirty="0"/>
              <a:t>Irrigación precaria 1/3 central</a:t>
            </a:r>
          </a:p>
          <a:p>
            <a:pPr marL="1200150" lvl="2" indent="-285750">
              <a:buFont typeface="Wingdings" charset="2"/>
              <a:buChar char="u"/>
            </a:pPr>
            <a:r>
              <a:rPr lang="es-ES" sz="1600" dirty="0"/>
              <a:t>zona de máximo estrés  </a:t>
            </a:r>
            <a:r>
              <a:rPr lang="es-ES" sz="1600" dirty="0" err="1"/>
              <a:t>cizallante</a:t>
            </a:r>
            <a:endParaRPr lang="es-ES" sz="1600" dirty="0"/>
          </a:p>
          <a:p>
            <a:pPr lvl="1"/>
            <a:r>
              <a:rPr lang="es-ES" sz="1600" dirty="0"/>
              <a:t>Anatómicos</a:t>
            </a:r>
          </a:p>
          <a:p>
            <a:pPr marL="1200150" lvl="2" indent="-285750">
              <a:buFont typeface="Wingdings" charset="2"/>
              <a:buChar char="u"/>
            </a:pPr>
            <a:r>
              <a:rPr lang="es-ES" sz="1600" dirty="0"/>
              <a:t>Metatarso </a:t>
            </a:r>
            <a:r>
              <a:rPr lang="es-ES" sz="1600" dirty="0" err="1"/>
              <a:t>aducto</a:t>
            </a:r>
            <a:endParaRPr lang="es-ES" sz="1600" dirty="0"/>
          </a:p>
          <a:p>
            <a:pPr marL="1200150" lvl="2" indent="-285750">
              <a:buFont typeface="Wingdings" charset="2"/>
              <a:buChar char="u"/>
            </a:pPr>
            <a:r>
              <a:rPr lang="es-ES" sz="1600" dirty="0"/>
              <a:t>Pronación durante la marcha</a:t>
            </a:r>
          </a:p>
          <a:p>
            <a:pPr marL="1200150" lvl="2" indent="-285750">
              <a:buFont typeface="Wingdings" charset="2"/>
              <a:buChar char="u"/>
            </a:pPr>
            <a:r>
              <a:rPr lang="es-ES" sz="1600" dirty="0"/>
              <a:t>2ª metatarsiano largo / 1ª corto</a:t>
            </a:r>
          </a:p>
          <a:p>
            <a:pPr marL="1200150" lvl="2" indent="-285750">
              <a:buFont typeface="Wingdings" charset="2"/>
              <a:buChar char="u"/>
            </a:pPr>
            <a:r>
              <a:rPr lang="es-ES" sz="1600" dirty="0"/>
              <a:t>Pie cavo / </a:t>
            </a:r>
            <a:r>
              <a:rPr lang="es-ES" sz="1600" dirty="0" err="1"/>
              <a:t>cavovaro</a:t>
            </a:r>
            <a:r>
              <a:rPr lang="es-ES" sz="1600" dirty="0"/>
              <a:t> / plano</a:t>
            </a:r>
          </a:p>
          <a:p>
            <a:endParaRPr lang="es-ES" dirty="0"/>
          </a:p>
        </p:txBody>
      </p:sp>
      <p:sp>
        <p:nvSpPr>
          <p:cNvPr id="6" name="Rectángulo 5"/>
          <p:cNvSpPr/>
          <p:nvPr/>
        </p:nvSpPr>
        <p:spPr>
          <a:xfrm>
            <a:off x="1310795" y="6426027"/>
            <a:ext cx="4042743" cy="318036"/>
          </a:xfrm>
          <a:prstGeom prst="rect">
            <a:avLst/>
          </a:prstGeom>
        </p:spPr>
        <p:txBody>
          <a:bodyPr wrap="square">
            <a:spAutoFit/>
          </a:bodyPr>
          <a:lstStyle/>
          <a:p>
            <a:r>
              <a:rPr lang="es-ES" sz="1100" baseline="30000" dirty="0" err="1"/>
              <a:t>Kitaoka</a:t>
            </a:r>
            <a:r>
              <a:rPr lang="es-ES" sz="1100" baseline="30000" dirty="0"/>
              <a:t> HB, </a:t>
            </a:r>
            <a:r>
              <a:rPr lang="es-ES" sz="1100" baseline="30000" dirty="0" err="1"/>
              <a:t>Luo</a:t>
            </a:r>
            <a:r>
              <a:rPr lang="es-ES" sz="1100" baseline="30000" dirty="0"/>
              <a:t> ZP, </a:t>
            </a:r>
            <a:r>
              <a:rPr lang="es-ES" sz="1100" baseline="30000" dirty="0" err="1"/>
              <a:t>An</a:t>
            </a:r>
            <a:r>
              <a:rPr lang="es-ES" sz="1100" baseline="30000" dirty="0"/>
              <a:t> KN. </a:t>
            </a:r>
            <a:r>
              <a:rPr lang="es-ES" sz="1100" baseline="30000" dirty="0" err="1"/>
              <a:t>Contact</a:t>
            </a:r>
            <a:r>
              <a:rPr lang="es-ES" sz="1100" baseline="30000" dirty="0"/>
              <a:t> </a:t>
            </a:r>
            <a:r>
              <a:rPr lang="es-ES" sz="1100" baseline="30000" dirty="0" err="1"/>
              <a:t>features</a:t>
            </a:r>
            <a:r>
              <a:rPr lang="es-ES" sz="1100" baseline="30000" dirty="0"/>
              <a:t> of </a:t>
            </a:r>
            <a:r>
              <a:rPr lang="es-ES" sz="1100" baseline="30000" dirty="0" err="1"/>
              <a:t>the</a:t>
            </a:r>
            <a:r>
              <a:rPr lang="es-ES" sz="1100" baseline="30000" dirty="0"/>
              <a:t> </a:t>
            </a:r>
            <a:r>
              <a:rPr lang="es-ES" sz="1100" baseline="30000" dirty="0" err="1"/>
              <a:t>talonavicular</a:t>
            </a:r>
            <a:r>
              <a:rPr lang="es-ES" sz="1100" baseline="30000" dirty="0"/>
              <a:t> </a:t>
            </a:r>
            <a:r>
              <a:rPr lang="es-ES" sz="1100" baseline="30000" dirty="0" err="1"/>
              <a:t>joint</a:t>
            </a:r>
            <a:r>
              <a:rPr lang="es-ES" sz="1100" baseline="30000" dirty="0"/>
              <a:t> of </a:t>
            </a:r>
            <a:r>
              <a:rPr lang="es-ES" sz="1100" baseline="30000" dirty="0" err="1"/>
              <a:t>the</a:t>
            </a:r>
            <a:r>
              <a:rPr lang="es-ES" sz="1100" baseline="30000" dirty="0"/>
              <a:t> </a:t>
            </a:r>
            <a:r>
              <a:rPr lang="es-ES" sz="1100" baseline="30000" dirty="0" err="1"/>
              <a:t>foot</a:t>
            </a:r>
            <a:r>
              <a:rPr lang="es-ES" sz="1100" baseline="30000" dirty="0"/>
              <a:t>. </a:t>
            </a:r>
            <a:r>
              <a:rPr lang="es-ES" sz="1100" i="1" baseline="30000" dirty="0" err="1"/>
              <a:t>Clin</a:t>
            </a:r>
            <a:r>
              <a:rPr lang="es-ES" sz="1100" i="1" baseline="30000" dirty="0"/>
              <a:t> </a:t>
            </a:r>
            <a:r>
              <a:rPr lang="es-ES" sz="1100" i="1" baseline="30000" dirty="0" err="1"/>
              <a:t>Orthop</a:t>
            </a:r>
            <a:r>
              <a:rPr lang="es-ES" sz="1100" i="1" baseline="30000" dirty="0"/>
              <a:t> </a:t>
            </a:r>
            <a:r>
              <a:rPr lang="es-ES" sz="1100" i="1" baseline="30000" dirty="0" err="1"/>
              <a:t>Relat</a:t>
            </a:r>
            <a:r>
              <a:rPr lang="es-ES" sz="1100" i="1" baseline="30000" dirty="0"/>
              <a:t> Res</a:t>
            </a:r>
            <a:r>
              <a:rPr lang="es-ES" sz="1100" baseline="30000" dirty="0"/>
              <a:t>.</a:t>
            </a:r>
            <a:r>
              <a:rPr lang="mr-IN" sz="1100" baseline="30000" dirty="0"/>
              <a:t>1996;</a:t>
            </a:r>
            <a:endParaRPr lang="es-ES" sz="1100" dirty="0"/>
          </a:p>
        </p:txBody>
      </p:sp>
      <p:sp>
        <p:nvSpPr>
          <p:cNvPr id="7" name="CuadroTexto 6"/>
          <p:cNvSpPr txBox="1"/>
          <p:nvPr/>
        </p:nvSpPr>
        <p:spPr>
          <a:xfrm>
            <a:off x="5672667" y="6326023"/>
            <a:ext cx="3378518" cy="338554"/>
          </a:xfrm>
          <a:prstGeom prst="rect">
            <a:avLst/>
          </a:prstGeom>
          <a:noFill/>
        </p:spPr>
        <p:txBody>
          <a:bodyPr wrap="square" rtlCol="0">
            <a:spAutoFit/>
          </a:bodyPr>
          <a:lstStyle/>
          <a:p>
            <a:r>
              <a:rPr lang="es-ES" sz="800" dirty="0" err="1"/>
              <a:t>Kathleen</a:t>
            </a:r>
            <a:r>
              <a:rPr lang="es-ES" sz="800" dirty="0"/>
              <a:t> et </a:t>
            </a:r>
            <a:r>
              <a:rPr lang="es-ES" sz="700" dirty="0"/>
              <a:t>al</a:t>
            </a:r>
            <a:r>
              <a:rPr lang="es-ES" sz="800" dirty="0"/>
              <a:t> </a:t>
            </a:r>
            <a:r>
              <a:rPr lang="es-ES" sz="800" dirty="0" err="1"/>
              <a:t>Intraosseous</a:t>
            </a:r>
            <a:r>
              <a:rPr lang="es-ES" sz="800" dirty="0"/>
              <a:t> and </a:t>
            </a:r>
            <a:r>
              <a:rPr lang="es-ES" sz="800" dirty="0" err="1"/>
              <a:t>Extraosseous</a:t>
            </a:r>
            <a:r>
              <a:rPr lang="es-ES" sz="800" dirty="0"/>
              <a:t> Arterial </a:t>
            </a:r>
            <a:r>
              <a:rPr lang="es-ES" sz="800" dirty="0" err="1"/>
              <a:t>Anatomy</a:t>
            </a:r>
            <a:r>
              <a:rPr lang="es-ES" sz="800" dirty="0"/>
              <a:t> of </a:t>
            </a:r>
            <a:r>
              <a:rPr lang="es-ES" sz="800" dirty="0" err="1"/>
              <a:t>the</a:t>
            </a:r>
            <a:r>
              <a:rPr lang="es-ES" sz="800" dirty="0"/>
              <a:t> </a:t>
            </a:r>
            <a:r>
              <a:rPr lang="es-ES" sz="800" dirty="0" err="1"/>
              <a:t>Adult</a:t>
            </a:r>
            <a:r>
              <a:rPr lang="es-ES" sz="800" dirty="0"/>
              <a:t> Navicular, FAI 2012</a:t>
            </a:r>
          </a:p>
        </p:txBody>
      </p:sp>
      <p:pic>
        <p:nvPicPr>
          <p:cNvPr id="12" name="Imagen 11" descr="Captura de pantalla 2019-11-05 a la(s) 02.34.1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3538" y="2203017"/>
            <a:ext cx="3449781" cy="2106357"/>
          </a:xfrm>
          <a:prstGeom prst="rect">
            <a:avLst/>
          </a:prstGeom>
          <a:ln>
            <a:noFill/>
          </a:ln>
          <a:effectLst>
            <a:outerShdw blurRad="292100" dist="139700" dir="2700000" algn="tl" rotWithShape="0">
              <a:srgbClr val="333333">
                <a:alpha val="65000"/>
              </a:srgbClr>
            </a:outerShdw>
          </a:effectLst>
        </p:spPr>
      </p:pic>
      <p:pic>
        <p:nvPicPr>
          <p:cNvPr id="13" name="Imagen 12" descr="Captura de pantalla 2019-11-05 a la(s) 02.35.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2417" y="4480396"/>
            <a:ext cx="2677402" cy="1776353"/>
          </a:xfrm>
          <a:prstGeom prst="rect">
            <a:avLst/>
          </a:prstGeom>
          <a:ln>
            <a:noFill/>
          </a:ln>
          <a:effectLst>
            <a:outerShdw blurRad="292100" dist="139700" dir="2700000" algn="tl" rotWithShape="0">
              <a:srgbClr val="333333">
                <a:alpha val="65000"/>
              </a:srgbClr>
            </a:outerShdw>
          </a:effectLst>
        </p:spPr>
      </p:pic>
      <p:sp>
        <p:nvSpPr>
          <p:cNvPr id="14" name="Rectángulo 13"/>
          <p:cNvSpPr/>
          <p:nvPr/>
        </p:nvSpPr>
        <p:spPr>
          <a:xfrm>
            <a:off x="2116667" y="176516"/>
            <a:ext cx="6651046" cy="584776"/>
          </a:xfrm>
          <a:prstGeom prst="rect">
            <a:avLst/>
          </a:prstGeom>
          <a:solidFill>
            <a:srgbClr val="1F497D"/>
          </a:solidFill>
        </p:spPr>
        <p:txBody>
          <a:bodyPr wrap="square">
            <a:spAutoFit/>
          </a:bodyPr>
          <a:lstStyle/>
          <a:p>
            <a:pPr algn="ctr"/>
            <a:r>
              <a:rPr lang="es-ES" sz="3200" dirty="0">
                <a:solidFill>
                  <a:srgbClr val="FFFFFF"/>
                </a:solidFill>
              </a:rPr>
              <a:t>Fractura por estrés del Navicular</a:t>
            </a:r>
          </a:p>
        </p:txBody>
      </p:sp>
      <p:pic>
        <p:nvPicPr>
          <p:cNvPr id="3" name="Audio Recording 16-07-2023 10:41:23 p. m.">
            <a:hlinkClick r:id="" action="ppaction://media"/>
            <a:extLst>
              <a:ext uri="{FF2B5EF4-FFF2-40B4-BE49-F238E27FC236}">
                <a16:creationId xmlns:a16="http://schemas.microsoft.com/office/drawing/2014/main" id="{D29F3EE8-A365-291C-54E1-6477A92E9BA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2815" y="5979886"/>
            <a:ext cx="812800" cy="812800"/>
          </a:xfrm>
          <a:prstGeom prst="rect">
            <a:avLst/>
          </a:prstGeom>
        </p:spPr>
      </p:pic>
    </p:spTree>
    <p:custDataLst>
      <p:tags r:id="rId1"/>
    </p:custDataLst>
    <p:extLst>
      <p:ext uri="{BB962C8B-B14F-4D97-AF65-F5344CB8AC3E}">
        <p14:creationId xmlns:p14="http://schemas.microsoft.com/office/powerpoint/2010/main" val="4267107538"/>
      </p:ext>
    </p:extLst>
  </p:cSld>
  <p:clrMapOvr>
    <a:masterClrMapping/>
  </p:clrMapOvr>
  <mc:AlternateContent xmlns:mc="http://schemas.openxmlformats.org/markup-compatibility/2006" xmlns:p14="http://schemas.microsoft.com/office/powerpoint/2010/main">
    <mc:Choice Requires="p14">
      <p:transition spd="med" p14:dur="700" advTm="102648">
        <p:fade/>
      </p:transition>
    </mc:Choice>
    <mc:Fallback xmlns="">
      <p:transition xmlns:p14="http://schemas.microsoft.com/office/powerpoint/2010/main" spd="med" advTm="102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7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Cuadro Clínico</a:t>
            </a:r>
          </a:p>
        </p:txBody>
      </p:sp>
      <p:sp>
        <p:nvSpPr>
          <p:cNvPr id="3" name="Marcador de contenido 2"/>
          <p:cNvSpPr>
            <a:spLocks noGrp="1"/>
          </p:cNvSpPr>
          <p:nvPr>
            <p:ph idx="1"/>
          </p:nvPr>
        </p:nvSpPr>
        <p:spPr/>
        <p:txBody>
          <a:bodyPr>
            <a:normAutofit/>
          </a:bodyPr>
          <a:lstStyle/>
          <a:p>
            <a:pPr lvl="2"/>
            <a:r>
              <a:rPr lang="es-ES" dirty="0"/>
              <a:t>Consulta tardía</a:t>
            </a:r>
          </a:p>
          <a:p>
            <a:pPr lvl="2"/>
            <a:r>
              <a:rPr lang="es-ES" dirty="0"/>
              <a:t>Dolor difuso, calambre, inicio insidioso</a:t>
            </a:r>
          </a:p>
          <a:p>
            <a:pPr lvl="2"/>
            <a:r>
              <a:rPr lang="es-ES" dirty="0"/>
              <a:t>Relacionado con la actividad</a:t>
            </a:r>
          </a:p>
          <a:p>
            <a:pPr lvl="2"/>
            <a:r>
              <a:rPr lang="es-ES" dirty="0"/>
              <a:t>Aumenta progresivamente</a:t>
            </a:r>
          </a:p>
          <a:p>
            <a:pPr lvl="2"/>
            <a:r>
              <a:rPr lang="es-ES" dirty="0"/>
              <a:t>Ex físico: </a:t>
            </a:r>
          </a:p>
          <a:p>
            <a:pPr lvl="3"/>
            <a:r>
              <a:rPr lang="es-ES" dirty="0"/>
              <a:t>Dolor dorso </a:t>
            </a:r>
            <a:r>
              <a:rPr lang="es-ES" dirty="0" err="1"/>
              <a:t>mediopié</a:t>
            </a:r>
            <a:r>
              <a:rPr lang="es-ES" dirty="0"/>
              <a:t> </a:t>
            </a:r>
            <a:r>
              <a:rPr lang="es-ES" i="1" dirty="0"/>
              <a:t>(punto N) </a:t>
            </a:r>
            <a:r>
              <a:rPr lang="es-ES" dirty="0"/>
              <a:t>con irradiación a medial, dolor a la percusión del navicular o al saltar con pie en flexión plantar</a:t>
            </a:r>
          </a:p>
          <a:p>
            <a:pPr lvl="3"/>
            <a:r>
              <a:rPr lang="es-ES" dirty="0"/>
              <a:t>Sin o mínimos cambios  inflamatorios</a:t>
            </a:r>
          </a:p>
          <a:p>
            <a:pPr lvl="3"/>
            <a:r>
              <a:rPr lang="es-ES" dirty="0"/>
              <a:t>ROM conservado</a:t>
            </a:r>
          </a:p>
          <a:p>
            <a:pPr marL="685800" lvl="2" indent="0">
              <a:buNone/>
            </a:pPr>
            <a:endParaRPr lang="es-ES" dirty="0"/>
          </a:p>
          <a:p>
            <a:pPr lvl="2"/>
            <a:endParaRPr lang="es-ES" dirty="0"/>
          </a:p>
        </p:txBody>
      </p:sp>
      <p:pic>
        <p:nvPicPr>
          <p:cNvPr id="4" name="Imagen 3" descr="Captura de pantalla 2019-09-26 a la(s) 00.01.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2500" y="5224766"/>
            <a:ext cx="1841499" cy="1633234"/>
          </a:xfrm>
          <a:prstGeom prst="rect">
            <a:avLst/>
          </a:prstGeom>
        </p:spPr>
      </p:pic>
      <p:sp>
        <p:nvSpPr>
          <p:cNvPr id="5" name="Rectángulo 4"/>
          <p:cNvSpPr/>
          <p:nvPr/>
        </p:nvSpPr>
        <p:spPr>
          <a:xfrm>
            <a:off x="2116667" y="176516"/>
            <a:ext cx="6651046" cy="584776"/>
          </a:xfrm>
          <a:prstGeom prst="rect">
            <a:avLst/>
          </a:prstGeom>
          <a:solidFill>
            <a:srgbClr val="1F497D"/>
          </a:solidFill>
        </p:spPr>
        <p:txBody>
          <a:bodyPr wrap="square">
            <a:spAutoFit/>
          </a:bodyPr>
          <a:lstStyle/>
          <a:p>
            <a:pPr algn="ctr"/>
            <a:r>
              <a:rPr lang="es-ES" sz="3200" dirty="0">
                <a:solidFill>
                  <a:srgbClr val="FFFFFF"/>
                </a:solidFill>
              </a:rPr>
              <a:t>Fractura por estrés del Navicular</a:t>
            </a:r>
          </a:p>
        </p:txBody>
      </p:sp>
      <p:pic>
        <p:nvPicPr>
          <p:cNvPr id="6" name="Audio Recording 16-07-2023 10:42:20 p. m.">
            <a:hlinkClick r:id="" action="ppaction://media"/>
            <a:extLst>
              <a:ext uri="{FF2B5EF4-FFF2-40B4-BE49-F238E27FC236}">
                <a16:creationId xmlns:a16="http://schemas.microsoft.com/office/drawing/2014/main" id="{09B78AC5-1C7A-7F44-64C3-F9876E9C67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8471" y="6172012"/>
            <a:ext cx="812800" cy="812800"/>
          </a:xfrm>
          <a:prstGeom prst="rect">
            <a:avLst/>
          </a:prstGeom>
        </p:spPr>
      </p:pic>
    </p:spTree>
    <p:extLst>
      <p:ext uri="{BB962C8B-B14F-4D97-AF65-F5344CB8AC3E}">
        <p14:creationId xmlns:p14="http://schemas.microsoft.com/office/powerpoint/2010/main" val="3060694551"/>
      </p:ext>
    </p:extLst>
  </p:cSld>
  <p:clrMapOvr>
    <a:masterClrMapping/>
  </p:clrMapOvr>
  <mc:AlternateContent xmlns:mc="http://schemas.openxmlformats.org/markup-compatibility/2006" xmlns:p14="http://schemas.microsoft.com/office/powerpoint/2010/main">
    <mc:Choice Requires="p14">
      <p:transition spd="med" p14:dur="700" advTm="59227">
        <p:fade/>
      </p:transition>
    </mc:Choice>
    <mc:Fallback xmlns="">
      <p:transition xmlns:p14="http://schemas.microsoft.com/office/powerpoint/2010/main" spd="med" advTm="592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Factores predisponentes</a:t>
            </a:r>
          </a:p>
        </p:txBody>
      </p:sp>
      <p:graphicFrame>
        <p:nvGraphicFramePr>
          <p:cNvPr id="4" name="Diagrama 3"/>
          <p:cNvGraphicFramePr/>
          <p:nvPr>
            <p:extLst>
              <p:ext uri="{D42A27DB-BD31-4B8C-83A1-F6EECF244321}">
                <p14:modId xmlns:p14="http://schemas.microsoft.com/office/powerpoint/2010/main" val="3530010866"/>
              </p:ext>
            </p:extLst>
          </p:nvPr>
        </p:nvGraphicFramePr>
        <p:xfrm>
          <a:off x="1067544" y="2038255"/>
          <a:ext cx="6771588" cy="4569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16-07-2023 9:54:19 p. m.">
            <a:hlinkClick r:id="" action="ppaction://media"/>
            <a:extLst>
              <a:ext uri="{FF2B5EF4-FFF2-40B4-BE49-F238E27FC236}">
                <a16:creationId xmlns:a16="http://schemas.microsoft.com/office/drawing/2014/main" id="{F18E0DA8-9152-CFE7-D6CA-5AEBBE28DB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1013" y="5941291"/>
            <a:ext cx="812800" cy="812800"/>
          </a:xfrm>
          <a:prstGeom prst="rect">
            <a:avLst/>
          </a:prstGeom>
        </p:spPr>
      </p:pic>
    </p:spTree>
    <p:extLst>
      <p:ext uri="{BB962C8B-B14F-4D97-AF65-F5344CB8AC3E}">
        <p14:creationId xmlns:p14="http://schemas.microsoft.com/office/powerpoint/2010/main" val="1494680551"/>
      </p:ext>
    </p:extLst>
  </p:cSld>
  <p:clrMapOvr>
    <a:masterClrMapping/>
  </p:clrMapOvr>
  <mc:AlternateContent xmlns:mc="http://schemas.openxmlformats.org/markup-compatibility/2006" xmlns:p14="http://schemas.microsoft.com/office/powerpoint/2010/main">
    <mc:Choice Requires="p14">
      <p:transition spd="med" p14:dur="700" advTm="72950">
        <p:fade/>
      </p:transition>
    </mc:Choice>
    <mc:Fallback xmlns="">
      <p:transition xmlns:p14="http://schemas.microsoft.com/office/powerpoint/2010/main" spd="med" advTm="729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Estudio por imágenes</a:t>
            </a:r>
          </a:p>
        </p:txBody>
      </p:sp>
      <p:sp>
        <p:nvSpPr>
          <p:cNvPr id="3" name="Marcador de contenido 2"/>
          <p:cNvSpPr>
            <a:spLocks noGrp="1"/>
          </p:cNvSpPr>
          <p:nvPr>
            <p:ph idx="1"/>
          </p:nvPr>
        </p:nvSpPr>
        <p:spPr>
          <a:xfrm>
            <a:off x="1114424" y="2595562"/>
            <a:ext cx="4601196" cy="3670767"/>
          </a:xfrm>
        </p:spPr>
        <p:txBody>
          <a:bodyPr>
            <a:normAutofit lnSpcReduction="10000"/>
          </a:bodyPr>
          <a:lstStyle/>
          <a:p>
            <a:pPr lvl="1"/>
            <a:r>
              <a:rPr lang="es-ES" dirty="0" err="1"/>
              <a:t>Rx</a:t>
            </a:r>
            <a:r>
              <a:rPr lang="es-ES" dirty="0"/>
              <a:t>:</a:t>
            </a:r>
          </a:p>
          <a:p>
            <a:pPr lvl="2"/>
            <a:r>
              <a:rPr lang="es-ES" dirty="0"/>
              <a:t>Bajo rendimiento (S 24-33%)</a:t>
            </a:r>
          </a:p>
          <a:p>
            <a:pPr lvl="2"/>
            <a:r>
              <a:rPr lang="es-ES" dirty="0"/>
              <a:t>Sólo </a:t>
            </a:r>
            <a:r>
              <a:rPr lang="es-ES" dirty="0" err="1"/>
              <a:t>fx</a:t>
            </a:r>
            <a:r>
              <a:rPr lang="es-ES" dirty="0"/>
              <a:t> completas</a:t>
            </a:r>
          </a:p>
          <a:p>
            <a:pPr lvl="1"/>
            <a:r>
              <a:rPr lang="es-ES" dirty="0" err="1"/>
              <a:t>Cintigrama</a:t>
            </a:r>
            <a:r>
              <a:rPr lang="es-ES" dirty="0"/>
              <a:t> óseo</a:t>
            </a:r>
          </a:p>
          <a:p>
            <a:pPr lvl="1"/>
            <a:r>
              <a:rPr lang="es-ES" dirty="0"/>
              <a:t>TAC</a:t>
            </a:r>
          </a:p>
          <a:p>
            <a:pPr lvl="2"/>
            <a:r>
              <a:rPr lang="es-ES" dirty="0"/>
              <a:t>Características del rasgo</a:t>
            </a:r>
          </a:p>
          <a:p>
            <a:pPr lvl="2"/>
            <a:r>
              <a:rPr lang="es-ES" dirty="0"/>
              <a:t>Clasificación</a:t>
            </a:r>
          </a:p>
          <a:p>
            <a:pPr lvl="1"/>
            <a:r>
              <a:rPr lang="es-ES" dirty="0"/>
              <a:t>RM</a:t>
            </a:r>
          </a:p>
          <a:p>
            <a:pPr lvl="2"/>
            <a:r>
              <a:rPr lang="es-ES" dirty="0"/>
              <a:t>Altísima sensibilidad</a:t>
            </a:r>
          </a:p>
          <a:p>
            <a:pPr lvl="2"/>
            <a:r>
              <a:rPr lang="es-ES" dirty="0"/>
              <a:t>Diferenciar con edema por necrosis </a:t>
            </a:r>
            <a:r>
              <a:rPr lang="es-ES" dirty="0" err="1"/>
              <a:t>avascular</a:t>
            </a:r>
            <a:endParaRPr lang="es-ES" dirty="0"/>
          </a:p>
          <a:p>
            <a:pPr lvl="2"/>
            <a:endParaRPr lang="es-ES" dirty="0"/>
          </a:p>
        </p:txBody>
      </p:sp>
      <p:pic>
        <p:nvPicPr>
          <p:cNvPr id="4" name="Imagen 3" descr="Captura de pantalla 2019-09-23 a la(s) 05.13.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1974" y="2216960"/>
            <a:ext cx="2155239" cy="1928372"/>
          </a:xfrm>
          <a:prstGeom prst="rect">
            <a:avLst/>
          </a:prstGeom>
        </p:spPr>
      </p:pic>
      <p:pic>
        <p:nvPicPr>
          <p:cNvPr id="5" name="Imagen 4" descr="Captura de pantalla 2019-09-23 a la(s) 05.14.2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077" y="4067809"/>
            <a:ext cx="2013794" cy="1991082"/>
          </a:xfrm>
          <a:prstGeom prst="rect">
            <a:avLst/>
          </a:prstGeom>
        </p:spPr>
      </p:pic>
      <p:pic>
        <p:nvPicPr>
          <p:cNvPr id="6" name="Imagen 5" descr="Captura de pantalla 2019-09-23 a la(s) 05.14.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8784" y="5063350"/>
            <a:ext cx="1965216" cy="1794650"/>
          </a:xfrm>
          <a:prstGeom prst="rect">
            <a:avLst/>
          </a:prstGeom>
        </p:spPr>
      </p:pic>
      <p:pic>
        <p:nvPicPr>
          <p:cNvPr id="7" name="Imagen 6" descr="Captura de pantalla 2019-09-26 a la(s) 00.02.0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8583" y="2830144"/>
            <a:ext cx="1333391" cy="1315188"/>
          </a:xfrm>
          <a:prstGeom prst="rect">
            <a:avLst/>
          </a:prstGeom>
        </p:spPr>
      </p:pic>
      <p:sp>
        <p:nvSpPr>
          <p:cNvPr id="9" name="Rectángulo 8"/>
          <p:cNvSpPr/>
          <p:nvPr/>
        </p:nvSpPr>
        <p:spPr>
          <a:xfrm>
            <a:off x="2116667" y="176516"/>
            <a:ext cx="6651046" cy="584776"/>
          </a:xfrm>
          <a:prstGeom prst="rect">
            <a:avLst/>
          </a:prstGeom>
          <a:solidFill>
            <a:srgbClr val="1F497D"/>
          </a:solidFill>
        </p:spPr>
        <p:txBody>
          <a:bodyPr wrap="square">
            <a:spAutoFit/>
          </a:bodyPr>
          <a:lstStyle/>
          <a:p>
            <a:pPr algn="ctr"/>
            <a:r>
              <a:rPr lang="es-ES" sz="3200" dirty="0">
                <a:solidFill>
                  <a:srgbClr val="FFFFFF"/>
                </a:solidFill>
              </a:rPr>
              <a:t>Fractura por estrés del Navicular</a:t>
            </a:r>
          </a:p>
        </p:txBody>
      </p:sp>
      <p:pic>
        <p:nvPicPr>
          <p:cNvPr id="8" name="Audio Recording 16-07-2023 10:43:22 p. m.">
            <a:hlinkClick r:id="" action="ppaction://media"/>
            <a:extLst>
              <a:ext uri="{FF2B5EF4-FFF2-40B4-BE49-F238E27FC236}">
                <a16:creationId xmlns:a16="http://schemas.microsoft.com/office/drawing/2014/main" id="{ADBF33E0-6B7E-7702-EC89-2AA43E0103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1624" y="6058891"/>
            <a:ext cx="812800" cy="812800"/>
          </a:xfrm>
          <a:prstGeom prst="rect">
            <a:avLst/>
          </a:prstGeom>
        </p:spPr>
      </p:pic>
    </p:spTree>
    <p:extLst>
      <p:ext uri="{BB962C8B-B14F-4D97-AF65-F5344CB8AC3E}">
        <p14:creationId xmlns:p14="http://schemas.microsoft.com/office/powerpoint/2010/main" val="2938377802"/>
      </p:ext>
    </p:extLst>
  </p:cSld>
  <p:clrMapOvr>
    <a:masterClrMapping/>
  </p:clrMapOvr>
  <mc:AlternateContent xmlns:mc="http://schemas.openxmlformats.org/markup-compatibility/2006" xmlns:p14="http://schemas.microsoft.com/office/powerpoint/2010/main">
    <mc:Choice Requires="p14">
      <p:transition spd="med" p14:dur="700" advTm="58651">
        <p:fade/>
      </p:transition>
    </mc:Choice>
    <mc:Fallback xmlns="">
      <p:transition xmlns:p14="http://schemas.microsoft.com/office/powerpoint/2010/main" spd="med" advTm="586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Diagnóstico</a:t>
            </a:r>
          </a:p>
        </p:txBody>
      </p:sp>
      <p:sp>
        <p:nvSpPr>
          <p:cNvPr id="3" name="Marcador de contenido 2"/>
          <p:cNvSpPr>
            <a:spLocks noGrp="1"/>
          </p:cNvSpPr>
          <p:nvPr>
            <p:ph idx="1"/>
          </p:nvPr>
        </p:nvSpPr>
        <p:spPr/>
        <p:txBody>
          <a:bodyPr>
            <a:normAutofit/>
          </a:bodyPr>
          <a:lstStyle/>
          <a:p>
            <a:pPr lvl="1"/>
            <a:r>
              <a:rPr lang="es-ES" dirty="0"/>
              <a:t>Suele ser tardío</a:t>
            </a:r>
          </a:p>
          <a:p>
            <a:pPr lvl="2"/>
            <a:r>
              <a:rPr lang="es-ES" dirty="0"/>
              <a:t>4-7 meses desde el inicio de los síntomas</a:t>
            </a:r>
          </a:p>
          <a:p>
            <a:pPr lvl="1"/>
            <a:r>
              <a:rPr lang="es-ES" dirty="0"/>
              <a:t>Diagnóstico diferencial</a:t>
            </a:r>
          </a:p>
          <a:p>
            <a:pPr lvl="2"/>
            <a:r>
              <a:rPr lang="es-ES" dirty="0"/>
              <a:t>Esguince </a:t>
            </a:r>
            <a:r>
              <a:rPr lang="es-ES" dirty="0" err="1"/>
              <a:t>mediopié</a:t>
            </a:r>
            <a:r>
              <a:rPr lang="es-ES" dirty="0"/>
              <a:t>, tendinitis tibial posterior o anterior, </a:t>
            </a:r>
            <a:r>
              <a:rPr lang="es-ES" dirty="0" err="1"/>
              <a:t>fascitis</a:t>
            </a:r>
            <a:r>
              <a:rPr lang="es-ES" dirty="0"/>
              <a:t> plantar, </a:t>
            </a:r>
            <a:r>
              <a:rPr lang="es-ES" dirty="0" err="1"/>
              <a:t>sindrome</a:t>
            </a:r>
            <a:r>
              <a:rPr lang="es-ES" dirty="0"/>
              <a:t> pinzamiento anterior, artritis </a:t>
            </a:r>
            <a:r>
              <a:rPr lang="es-ES" dirty="0" err="1"/>
              <a:t>talonavicular</a:t>
            </a:r>
            <a:r>
              <a:rPr lang="es-ES" dirty="0"/>
              <a:t> o </a:t>
            </a:r>
            <a:r>
              <a:rPr lang="es-ES" dirty="0" err="1"/>
              <a:t>tibiotalar</a:t>
            </a:r>
            <a:r>
              <a:rPr lang="es-ES" dirty="0"/>
              <a:t>, enfermedad de </a:t>
            </a:r>
            <a:r>
              <a:rPr lang="es-ES" dirty="0" err="1"/>
              <a:t>Köhler</a:t>
            </a:r>
            <a:endParaRPr lang="es-ES" dirty="0"/>
          </a:p>
          <a:p>
            <a:pPr marL="685800" lvl="2" indent="0">
              <a:buNone/>
            </a:pPr>
            <a:endParaRPr lang="es-ES" dirty="0"/>
          </a:p>
          <a:p>
            <a:pPr lvl="2"/>
            <a:endParaRPr lang="es-ES" dirty="0"/>
          </a:p>
        </p:txBody>
      </p:sp>
      <p:sp>
        <p:nvSpPr>
          <p:cNvPr id="5" name="Rectángulo 4"/>
          <p:cNvSpPr/>
          <p:nvPr/>
        </p:nvSpPr>
        <p:spPr>
          <a:xfrm>
            <a:off x="2116667" y="176516"/>
            <a:ext cx="6651046" cy="584776"/>
          </a:xfrm>
          <a:prstGeom prst="rect">
            <a:avLst/>
          </a:prstGeom>
          <a:solidFill>
            <a:srgbClr val="1F497D"/>
          </a:solidFill>
        </p:spPr>
        <p:txBody>
          <a:bodyPr wrap="square">
            <a:spAutoFit/>
          </a:bodyPr>
          <a:lstStyle/>
          <a:p>
            <a:pPr algn="ctr"/>
            <a:r>
              <a:rPr lang="es-ES" sz="3200" dirty="0">
                <a:solidFill>
                  <a:srgbClr val="FFFFFF"/>
                </a:solidFill>
              </a:rPr>
              <a:t>Fractura por estrés del Navicular</a:t>
            </a:r>
          </a:p>
        </p:txBody>
      </p:sp>
      <p:pic>
        <p:nvPicPr>
          <p:cNvPr id="4" name="Audio Recording 16-07-2023 10:43:54 p. m.">
            <a:hlinkClick r:id="" action="ppaction://media"/>
            <a:extLst>
              <a:ext uri="{FF2B5EF4-FFF2-40B4-BE49-F238E27FC236}">
                <a16:creationId xmlns:a16="http://schemas.microsoft.com/office/drawing/2014/main" id="{4E8B7465-FEB0-6884-9A4E-ECEE1722C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1627" y="5766801"/>
            <a:ext cx="812800" cy="812800"/>
          </a:xfrm>
          <a:prstGeom prst="rect">
            <a:avLst/>
          </a:prstGeom>
        </p:spPr>
      </p:pic>
    </p:spTree>
    <p:extLst>
      <p:ext uri="{BB962C8B-B14F-4D97-AF65-F5344CB8AC3E}">
        <p14:creationId xmlns:p14="http://schemas.microsoft.com/office/powerpoint/2010/main" val="1070403099"/>
      </p:ext>
    </p:extLst>
  </p:cSld>
  <p:clrMapOvr>
    <a:masterClrMapping/>
  </p:clrMapOvr>
  <mc:AlternateContent xmlns:mc="http://schemas.openxmlformats.org/markup-compatibility/2006" xmlns:p14="http://schemas.microsoft.com/office/powerpoint/2010/main">
    <mc:Choice Requires="p14">
      <p:transition spd="med" p14:dur="700" advTm="25634">
        <p:fade/>
      </p:transition>
    </mc:Choice>
    <mc:Fallback xmlns="">
      <p:transition xmlns:p14="http://schemas.microsoft.com/office/powerpoint/2010/main" spd="med" advTm="256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Clasificación</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602910152"/>
              </p:ext>
            </p:extLst>
          </p:nvPr>
        </p:nvGraphicFramePr>
        <p:xfrm>
          <a:off x="650173" y="2161906"/>
          <a:ext cx="8074727" cy="41044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ángulo 5"/>
          <p:cNvSpPr/>
          <p:nvPr/>
        </p:nvSpPr>
        <p:spPr>
          <a:xfrm>
            <a:off x="4387173" y="6304370"/>
            <a:ext cx="4572000" cy="523220"/>
          </a:xfrm>
          <a:prstGeom prst="rect">
            <a:avLst/>
          </a:prstGeom>
        </p:spPr>
        <p:txBody>
          <a:bodyPr>
            <a:spAutoFit/>
          </a:bodyPr>
          <a:lstStyle/>
          <a:p>
            <a:r>
              <a:rPr lang="es-ES" sz="1400" baseline="30000" dirty="0" err="1"/>
              <a:t>Saxena</a:t>
            </a:r>
            <a:r>
              <a:rPr lang="es-ES" sz="1400" baseline="30000" dirty="0"/>
              <a:t> A, </a:t>
            </a:r>
            <a:r>
              <a:rPr lang="es-ES" sz="1400" baseline="30000" dirty="0" err="1"/>
              <a:t>Fullem</a:t>
            </a:r>
            <a:r>
              <a:rPr lang="es-ES" sz="1400" baseline="30000" dirty="0"/>
              <a:t> B, </a:t>
            </a:r>
            <a:r>
              <a:rPr lang="es-ES" sz="1400" baseline="30000" dirty="0" err="1"/>
              <a:t>Hannaford</a:t>
            </a:r>
            <a:r>
              <a:rPr lang="es-ES" sz="1400" baseline="30000" dirty="0"/>
              <a:t> D. </a:t>
            </a:r>
            <a:r>
              <a:rPr lang="es-ES" sz="1400" baseline="30000" dirty="0" err="1"/>
              <a:t>Results</a:t>
            </a:r>
            <a:r>
              <a:rPr lang="es-ES" sz="1400" baseline="30000" dirty="0"/>
              <a:t> of </a:t>
            </a:r>
            <a:r>
              <a:rPr lang="es-ES" sz="1400" baseline="30000" dirty="0" err="1"/>
              <a:t>treat</a:t>
            </a:r>
            <a:r>
              <a:rPr lang="es-ES" sz="1400" baseline="30000" dirty="0"/>
              <a:t>- </a:t>
            </a:r>
            <a:r>
              <a:rPr lang="es-ES" sz="1400" baseline="30000" dirty="0" err="1"/>
              <a:t>ment</a:t>
            </a:r>
            <a:r>
              <a:rPr lang="es-ES" sz="1400" baseline="30000" dirty="0"/>
              <a:t> of 22 navicular stress fractures and a new </a:t>
            </a:r>
            <a:r>
              <a:rPr lang="es-ES" sz="1400" baseline="30000" dirty="0" err="1"/>
              <a:t>proposed</a:t>
            </a:r>
            <a:r>
              <a:rPr lang="es-ES" sz="1400" baseline="30000" dirty="0"/>
              <a:t> </a:t>
            </a:r>
            <a:r>
              <a:rPr lang="es-ES" sz="1400" baseline="30000" dirty="0" err="1"/>
              <a:t>radiographic</a:t>
            </a:r>
            <a:r>
              <a:rPr lang="es-ES" sz="1400" baseline="30000" dirty="0"/>
              <a:t> </a:t>
            </a:r>
            <a:r>
              <a:rPr lang="es-ES" sz="1400" baseline="30000" dirty="0" err="1"/>
              <a:t>classification</a:t>
            </a:r>
            <a:r>
              <a:rPr lang="es-ES" sz="1400" baseline="30000" dirty="0"/>
              <a:t> </a:t>
            </a:r>
            <a:r>
              <a:rPr lang="es-ES" sz="1400" baseline="30000" dirty="0" err="1"/>
              <a:t>system</a:t>
            </a:r>
            <a:r>
              <a:rPr lang="es-ES" sz="1400" baseline="30000" dirty="0"/>
              <a:t>. </a:t>
            </a:r>
            <a:r>
              <a:rPr lang="es-ES" sz="1400" i="1" baseline="30000" dirty="0"/>
              <a:t>J </a:t>
            </a:r>
            <a:r>
              <a:rPr lang="es-ES" sz="1400" i="1" baseline="30000" dirty="0" err="1"/>
              <a:t>Foot</a:t>
            </a:r>
            <a:r>
              <a:rPr lang="es-ES" sz="1400" i="1" baseline="30000" dirty="0"/>
              <a:t> </a:t>
            </a:r>
            <a:r>
              <a:rPr lang="es-ES" sz="1400" i="1" baseline="30000" dirty="0" err="1"/>
              <a:t>Ankle</a:t>
            </a:r>
            <a:r>
              <a:rPr lang="es-ES" sz="1400" i="1" baseline="30000" dirty="0"/>
              <a:t> </a:t>
            </a:r>
            <a:r>
              <a:rPr lang="es-ES" sz="1400" i="1" baseline="30000" dirty="0" err="1"/>
              <a:t>Surg</a:t>
            </a:r>
            <a:r>
              <a:rPr lang="es-ES" sz="1400" baseline="30000" dirty="0"/>
              <a:t>. 2000;39:96-103.</a:t>
            </a:r>
            <a:endParaRPr lang="es-ES" sz="1400" dirty="0"/>
          </a:p>
        </p:txBody>
      </p:sp>
      <p:sp>
        <p:nvSpPr>
          <p:cNvPr id="8" name="Rectángulo 7"/>
          <p:cNvSpPr/>
          <p:nvPr/>
        </p:nvSpPr>
        <p:spPr>
          <a:xfrm>
            <a:off x="2116667" y="176516"/>
            <a:ext cx="6651046" cy="584776"/>
          </a:xfrm>
          <a:prstGeom prst="rect">
            <a:avLst/>
          </a:prstGeom>
          <a:solidFill>
            <a:srgbClr val="1F497D"/>
          </a:solidFill>
        </p:spPr>
        <p:txBody>
          <a:bodyPr wrap="square">
            <a:spAutoFit/>
          </a:bodyPr>
          <a:lstStyle/>
          <a:p>
            <a:pPr algn="ctr"/>
            <a:r>
              <a:rPr lang="es-ES" sz="3200" dirty="0">
                <a:solidFill>
                  <a:srgbClr val="FFFFFF"/>
                </a:solidFill>
              </a:rPr>
              <a:t>Fractura por estrés del Navicular</a:t>
            </a:r>
          </a:p>
        </p:txBody>
      </p:sp>
      <p:pic>
        <p:nvPicPr>
          <p:cNvPr id="3" name="Audio Recording 16-07-2023 10:44:38 p. m.">
            <a:hlinkClick r:id="" action="ppaction://media"/>
            <a:extLst>
              <a:ext uri="{FF2B5EF4-FFF2-40B4-BE49-F238E27FC236}">
                <a16:creationId xmlns:a16="http://schemas.microsoft.com/office/drawing/2014/main" id="{4E8F497B-F911-2090-D2D0-F83CBD8947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1129" y="6045200"/>
            <a:ext cx="812800" cy="812800"/>
          </a:xfrm>
          <a:prstGeom prst="rect">
            <a:avLst/>
          </a:prstGeom>
        </p:spPr>
      </p:pic>
    </p:spTree>
    <p:extLst>
      <p:ext uri="{BB962C8B-B14F-4D97-AF65-F5344CB8AC3E}">
        <p14:creationId xmlns:p14="http://schemas.microsoft.com/office/powerpoint/2010/main" val="620647512"/>
      </p:ext>
    </p:extLst>
  </p:cSld>
  <p:clrMapOvr>
    <a:masterClrMapping/>
  </p:clrMapOvr>
  <mc:AlternateContent xmlns:mc="http://schemas.openxmlformats.org/markup-compatibility/2006" xmlns:p14="http://schemas.microsoft.com/office/powerpoint/2010/main">
    <mc:Choice Requires="p14">
      <p:transition spd="med" p14:dur="700" advTm="34265">
        <p:fade/>
      </p:transition>
    </mc:Choice>
    <mc:Fallback xmlns="">
      <p:transition xmlns:p14="http://schemas.microsoft.com/office/powerpoint/2010/main" spd="med" advTm="342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Tratamiento Conservador</a:t>
            </a:r>
          </a:p>
        </p:txBody>
      </p:sp>
      <p:sp>
        <p:nvSpPr>
          <p:cNvPr id="3" name="Marcador de contenido 2"/>
          <p:cNvSpPr>
            <a:spLocks noGrp="1"/>
          </p:cNvSpPr>
          <p:nvPr>
            <p:ph idx="1"/>
          </p:nvPr>
        </p:nvSpPr>
        <p:spPr/>
        <p:txBody>
          <a:bodyPr>
            <a:normAutofit/>
          </a:bodyPr>
          <a:lstStyle/>
          <a:p>
            <a:pPr lvl="2"/>
            <a:r>
              <a:rPr lang="es-ES" dirty="0" err="1"/>
              <a:t>Fx</a:t>
            </a:r>
            <a:r>
              <a:rPr lang="es-ES" dirty="0"/>
              <a:t> parciales (Tipo I)</a:t>
            </a:r>
          </a:p>
          <a:p>
            <a:pPr lvl="2"/>
            <a:r>
              <a:rPr lang="es-ES" dirty="0" err="1"/>
              <a:t>Fx</a:t>
            </a:r>
            <a:r>
              <a:rPr lang="es-ES" dirty="0"/>
              <a:t> completas (III) no desplazadas</a:t>
            </a:r>
          </a:p>
          <a:p>
            <a:pPr lvl="2"/>
            <a:r>
              <a:rPr lang="es-ES" dirty="0"/>
              <a:t>Yeso 6 semanas, sin carga </a:t>
            </a:r>
          </a:p>
          <a:p>
            <a:pPr lvl="2"/>
            <a:r>
              <a:rPr lang="es-ES" dirty="0"/>
              <a:t>Reintegro deportivo completo después de los 4 a 6 meses</a:t>
            </a:r>
          </a:p>
        </p:txBody>
      </p:sp>
      <p:sp>
        <p:nvSpPr>
          <p:cNvPr id="5" name="Rectángulo 4"/>
          <p:cNvSpPr/>
          <p:nvPr/>
        </p:nvSpPr>
        <p:spPr>
          <a:xfrm>
            <a:off x="2116667" y="176516"/>
            <a:ext cx="6651046" cy="584776"/>
          </a:xfrm>
          <a:prstGeom prst="rect">
            <a:avLst/>
          </a:prstGeom>
          <a:solidFill>
            <a:srgbClr val="1F497D"/>
          </a:solidFill>
        </p:spPr>
        <p:txBody>
          <a:bodyPr wrap="square">
            <a:spAutoFit/>
          </a:bodyPr>
          <a:lstStyle/>
          <a:p>
            <a:pPr algn="ctr"/>
            <a:r>
              <a:rPr lang="es-ES" sz="3200" dirty="0">
                <a:solidFill>
                  <a:srgbClr val="FFFFFF"/>
                </a:solidFill>
              </a:rPr>
              <a:t>Fractura por estrés del Navicular</a:t>
            </a:r>
          </a:p>
        </p:txBody>
      </p:sp>
      <p:pic>
        <p:nvPicPr>
          <p:cNvPr id="6" name="Imagen 5" descr="Captura de pantalla 2019-10-29 a la(s) 00.15.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00" y="4236141"/>
            <a:ext cx="1905000" cy="2293776"/>
          </a:xfrm>
          <a:prstGeom prst="rect">
            <a:avLst/>
          </a:prstGeom>
        </p:spPr>
      </p:pic>
      <p:sp>
        <p:nvSpPr>
          <p:cNvPr id="7" name="CuadroTexto 6"/>
          <p:cNvSpPr txBox="1"/>
          <p:nvPr/>
        </p:nvSpPr>
        <p:spPr>
          <a:xfrm>
            <a:off x="7272769" y="6391417"/>
            <a:ext cx="1641044" cy="276999"/>
          </a:xfrm>
          <a:prstGeom prst="rect">
            <a:avLst/>
          </a:prstGeom>
          <a:noFill/>
        </p:spPr>
        <p:txBody>
          <a:bodyPr wrap="none" rtlCol="0">
            <a:spAutoFit/>
          </a:bodyPr>
          <a:lstStyle/>
          <a:p>
            <a:r>
              <a:rPr lang="es-ES" sz="1200" dirty="0" err="1"/>
              <a:t>Gross</a:t>
            </a:r>
            <a:r>
              <a:rPr lang="es-ES" sz="1200" dirty="0"/>
              <a:t> et al. FAI 2015</a:t>
            </a:r>
          </a:p>
        </p:txBody>
      </p:sp>
      <p:pic>
        <p:nvPicPr>
          <p:cNvPr id="4" name="Audio Recording 16-07-2023 10:45:17 p. m.">
            <a:hlinkClick r:id="" action="ppaction://media"/>
            <a:extLst>
              <a:ext uri="{FF2B5EF4-FFF2-40B4-BE49-F238E27FC236}">
                <a16:creationId xmlns:a16="http://schemas.microsoft.com/office/drawing/2014/main" id="{A8F0289D-BCC7-7E9B-84D5-07A97C0D5A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454" y="5985017"/>
            <a:ext cx="812800" cy="812800"/>
          </a:xfrm>
          <a:prstGeom prst="rect">
            <a:avLst/>
          </a:prstGeom>
        </p:spPr>
      </p:pic>
    </p:spTree>
    <p:extLst>
      <p:ext uri="{BB962C8B-B14F-4D97-AF65-F5344CB8AC3E}">
        <p14:creationId xmlns:p14="http://schemas.microsoft.com/office/powerpoint/2010/main" val="1422108128"/>
      </p:ext>
    </p:extLst>
  </p:cSld>
  <p:clrMapOvr>
    <a:masterClrMapping/>
  </p:clrMapOvr>
  <mc:AlternateContent xmlns:mc="http://schemas.openxmlformats.org/markup-compatibility/2006" xmlns:p14="http://schemas.microsoft.com/office/powerpoint/2010/main">
    <mc:Choice Requires="p14">
      <p:transition spd="med" p14:dur="700" advTm="39486">
        <p:fade/>
      </p:transition>
    </mc:Choice>
    <mc:Fallback xmlns="">
      <p:transition xmlns:p14="http://schemas.microsoft.com/office/powerpoint/2010/main" spd="med" advTm="394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Tratamiento Quirúrgico</a:t>
            </a:r>
          </a:p>
        </p:txBody>
      </p:sp>
      <p:sp>
        <p:nvSpPr>
          <p:cNvPr id="3" name="Marcador de contenido 2"/>
          <p:cNvSpPr>
            <a:spLocks noGrp="1"/>
          </p:cNvSpPr>
          <p:nvPr>
            <p:ph idx="1"/>
          </p:nvPr>
        </p:nvSpPr>
        <p:spPr>
          <a:xfrm>
            <a:off x="1114424" y="2595562"/>
            <a:ext cx="5414878" cy="3670767"/>
          </a:xfrm>
        </p:spPr>
        <p:txBody>
          <a:bodyPr>
            <a:normAutofit fontScale="85000" lnSpcReduction="20000"/>
          </a:bodyPr>
          <a:lstStyle/>
          <a:p>
            <a:pPr lvl="2"/>
            <a:r>
              <a:rPr lang="es-ES" dirty="0"/>
              <a:t>Tipos II y III</a:t>
            </a:r>
          </a:p>
          <a:p>
            <a:pPr lvl="3"/>
            <a:r>
              <a:rPr lang="es-ES" dirty="0"/>
              <a:t>Desplazadas</a:t>
            </a:r>
          </a:p>
          <a:p>
            <a:pPr lvl="3"/>
            <a:r>
              <a:rPr lang="es-ES" dirty="0"/>
              <a:t>Completas y No desplazadas con signos de esclerosis </a:t>
            </a:r>
          </a:p>
          <a:p>
            <a:pPr lvl="3"/>
            <a:r>
              <a:rPr lang="es-ES" dirty="0"/>
              <a:t>Falla tratamiento conservador</a:t>
            </a:r>
          </a:p>
          <a:p>
            <a:pPr lvl="3"/>
            <a:r>
              <a:rPr lang="es-ES" dirty="0"/>
              <a:t>Deportistas </a:t>
            </a:r>
          </a:p>
          <a:p>
            <a:pPr lvl="3"/>
            <a:r>
              <a:rPr lang="es-ES" dirty="0"/>
              <a:t>Tornillos </a:t>
            </a:r>
            <a:r>
              <a:rPr lang="es-ES" dirty="0" err="1"/>
              <a:t>canulados</a:t>
            </a:r>
            <a:r>
              <a:rPr lang="es-ES" dirty="0"/>
              <a:t> con o sin injerto</a:t>
            </a:r>
          </a:p>
          <a:p>
            <a:pPr lvl="3"/>
            <a:r>
              <a:rPr lang="es-ES" dirty="0"/>
              <a:t>Reintegro progresivo 3-4 semanas</a:t>
            </a:r>
          </a:p>
          <a:p>
            <a:pPr lvl="3"/>
            <a:r>
              <a:rPr lang="es-ES" dirty="0"/>
              <a:t>Retorno al deporte después 8 </a:t>
            </a:r>
            <a:r>
              <a:rPr lang="es-ES" dirty="0" err="1"/>
              <a:t>sem</a:t>
            </a:r>
            <a:endParaRPr lang="es-ES" dirty="0"/>
          </a:p>
          <a:p>
            <a:pPr lvl="3"/>
            <a:r>
              <a:rPr lang="es-ES" dirty="0"/>
              <a:t>Seguimiento con TAC </a:t>
            </a:r>
          </a:p>
          <a:p>
            <a:pPr lvl="3"/>
            <a:r>
              <a:rPr lang="es-ES" dirty="0" err="1"/>
              <a:t>Pseudoartrosis</a:t>
            </a:r>
            <a:r>
              <a:rPr lang="es-ES" dirty="0"/>
              <a:t>: resección + injerto</a:t>
            </a:r>
          </a:p>
          <a:p>
            <a:pPr lvl="3"/>
            <a:r>
              <a:rPr lang="es-ES" dirty="0"/>
              <a:t>Considerar osteotomías para modificar sobrecargas de apoyo</a:t>
            </a:r>
          </a:p>
          <a:p>
            <a:pPr lvl="1"/>
            <a:r>
              <a:rPr lang="es-ES" b="1" i="1" dirty="0"/>
              <a:t>Sin diferencia conservador vs quirúrgico</a:t>
            </a:r>
          </a:p>
          <a:p>
            <a:pPr lvl="2"/>
            <a:endParaRPr lang="es-ES" dirty="0"/>
          </a:p>
          <a:p>
            <a:pPr lvl="2"/>
            <a:endParaRPr lang="es-ES" dirty="0"/>
          </a:p>
        </p:txBody>
      </p:sp>
      <p:pic>
        <p:nvPicPr>
          <p:cNvPr id="4" name="Imagen 3" descr="Captura de pantalla 2019-09-23 a la(s) 11.08.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0488" y="4266098"/>
            <a:ext cx="2813512" cy="2000231"/>
          </a:xfrm>
          <a:prstGeom prst="rect">
            <a:avLst/>
          </a:prstGeom>
        </p:spPr>
      </p:pic>
      <p:sp>
        <p:nvSpPr>
          <p:cNvPr id="5" name="Rectángulo 4"/>
          <p:cNvSpPr/>
          <p:nvPr/>
        </p:nvSpPr>
        <p:spPr>
          <a:xfrm>
            <a:off x="4572000" y="6419468"/>
            <a:ext cx="4572000" cy="318036"/>
          </a:xfrm>
          <a:prstGeom prst="rect">
            <a:avLst/>
          </a:prstGeom>
        </p:spPr>
        <p:txBody>
          <a:bodyPr>
            <a:spAutoFit/>
          </a:bodyPr>
          <a:lstStyle/>
          <a:p>
            <a:r>
              <a:rPr lang="es-ES" sz="1100" baseline="30000" dirty="0" err="1"/>
              <a:t>Torg</a:t>
            </a:r>
            <a:r>
              <a:rPr lang="es-ES" sz="1100" baseline="30000" dirty="0"/>
              <a:t> JS, </a:t>
            </a:r>
            <a:r>
              <a:rPr lang="es-ES" sz="1100" baseline="30000" dirty="0" err="1"/>
              <a:t>Moyer</a:t>
            </a:r>
            <a:r>
              <a:rPr lang="es-ES" sz="1100" baseline="30000" dirty="0"/>
              <a:t> J, </a:t>
            </a:r>
            <a:r>
              <a:rPr lang="es-ES" sz="1100" baseline="30000" dirty="0" err="1"/>
              <a:t>Gaughan</a:t>
            </a:r>
            <a:r>
              <a:rPr lang="es-ES" sz="1100" baseline="30000" dirty="0"/>
              <a:t> JP, </a:t>
            </a:r>
            <a:r>
              <a:rPr lang="es-ES" sz="1100" baseline="30000" dirty="0" err="1"/>
              <a:t>Boden</a:t>
            </a:r>
            <a:r>
              <a:rPr lang="es-ES" sz="1100" baseline="30000" dirty="0"/>
              <a:t> BP. Management of </a:t>
            </a:r>
            <a:r>
              <a:rPr lang="es-ES" sz="1100" baseline="30000" dirty="0" err="1"/>
              <a:t>tarsal</a:t>
            </a:r>
            <a:r>
              <a:rPr lang="es-ES" sz="1100" baseline="30000" dirty="0"/>
              <a:t> navicular stress fractures: </a:t>
            </a:r>
            <a:r>
              <a:rPr lang="es-ES" sz="1100" baseline="30000" dirty="0" err="1"/>
              <a:t>conservative</a:t>
            </a:r>
            <a:r>
              <a:rPr lang="es-ES" sz="1100" baseline="30000" dirty="0"/>
              <a:t> versus </a:t>
            </a:r>
            <a:r>
              <a:rPr lang="es-ES" sz="1100" baseline="30000" dirty="0" err="1"/>
              <a:t>surgi</a:t>
            </a:r>
            <a:r>
              <a:rPr lang="es-ES" sz="1100" baseline="30000" dirty="0"/>
              <a:t>- cal </a:t>
            </a:r>
            <a:r>
              <a:rPr lang="es-ES" sz="1100" baseline="30000" dirty="0" err="1"/>
              <a:t>treatment</a:t>
            </a:r>
            <a:r>
              <a:rPr lang="es-ES" sz="1100" baseline="30000" dirty="0"/>
              <a:t>: a meta-</a:t>
            </a:r>
            <a:r>
              <a:rPr lang="es-ES" sz="1100" baseline="30000" dirty="0" err="1"/>
              <a:t>analysis</a:t>
            </a:r>
            <a:r>
              <a:rPr lang="es-ES" sz="1100" baseline="30000" dirty="0"/>
              <a:t>. </a:t>
            </a:r>
            <a:r>
              <a:rPr lang="es-ES" sz="1100" i="1" baseline="30000" dirty="0"/>
              <a:t>Am J </a:t>
            </a:r>
            <a:r>
              <a:rPr lang="es-ES" sz="1100" i="1" baseline="30000" dirty="0" err="1"/>
              <a:t>Sports</a:t>
            </a:r>
            <a:r>
              <a:rPr lang="es-ES" sz="1100" i="1" baseline="30000" dirty="0"/>
              <a:t> </a:t>
            </a:r>
            <a:r>
              <a:rPr lang="es-ES" sz="1100" i="1" baseline="30000" dirty="0" err="1"/>
              <a:t>Med</a:t>
            </a:r>
            <a:r>
              <a:rPr lang="es-ES" sz="1100" baseline="30000" dirty="0"/>
              <a:t>. 2010;38: 1048-1053.</a:t>
            </a:r>
            <a:endParaRPr lang="es-ES" sz="1100" dirty="0"/>
          </a:p>
        </p:txBody>
      </p:sp>
      <p:sp>
        <p:nvSpPr>
          <p:cNvPr id="6" name="Rectángulo 5"/>
          <p:cNvSpPr/>
          <p:nvPr/>
        </p:nvSpPr>
        <p:spPr>
          <a:xfrm>
            <a:off x="0" y="6423526"/>
            <a:ext cx="4082480" cy="400109"/>
          </a:xfrm>
          <a:prstGeom prst="rect">
            <a:avLst/>
          </a:prstGeom>
        </p:spPr>
        <p:txBody>
          <a:bodyPr wrap="square">
            <a:spAutoFit/>
          </a:bodyPr>
          <a:lstStyle/>
          <a:p>
            <a:r>
              <a:rPr lang="es-ES" sz="1000" baseline="30000" dirty="0" err="1"/>
              <a:t>Mallee</a:t>
            </a:r>
            <a:r>
              <a:rPr lang="es-ES" sz="1000" baseline="30000" dirty="0"/>
              <a:t> WH, </a:t>
            </a:r>
            <a:r>
              <a:rPr lang="es-ES" sz="1000" baseline="30000" dirty="0" err="1"/>
              <a:t>Weel</a:t>
            </a:r>
            <a:r>
              <a:rPr lang="es-ES" sz="1000" baseline="30000" dirty="0"/>
              <a:t> H, van </a:t>
            </a:r>
            <a:r>
              <a:rPr lang="es-ES" sz="1000" baseline="30000" dirty="0" err="1"/>
              <a:t>Dijk</a:t>
            </a:r>
            <a:r>
              <a:rPr lang="es-ES" sz="1000" baseline="30000" dirty="0"/>
              <a:t> CN, et al. </a:t>
            </a:r>
            <a:r>
              <a:rPr lang="es-ES" sz="1000" baseline="30000" dirty="0" err="1"/>
              <a:t>Surgical</a:t>
            </a:r>
            <a:r>
              <a:rPr lang="es-ES" sz="1000" baseline="30000" dirty="0"/>
              <a:t> versus </a:t>
            </a:r>
            <a:r>
              <a:rPr lang="es-ES" sz="1000" baseline="30000" dirty="0" err="1"/>
              <a:t>conervative</a:t>
            </a:r>
            <a:r>
              <a:rPr lang="es-ES" sz="1000" baseline="30000" dirty="0"/>
              <a:t> </a:t>
            </a:r>
            <a:r>
              <a:rPr lang="es-ES" sz="1000" baseline="30000" dirty="0" err="1"/>
              <a:t>treatment</a:t>
            </a:r>
            <a:r>
              <a:rPr lang="es-ES" sz="1000" baseline="30000" dirty="0"/>
              <a:t> </a:t>
            </a:r>
            <a:r>
              <a:rPr lang="es-ES" sz="1000" baseline="30000" dirty="0" err="1"/>
              <a:t>for</a:t>
            </a:r>
            <a:r>
              <a:rPr lang="es-ES" sz="1000" baseline="30000" dirty="0"/>
              <a:t> </a:t>
            </a:r>
            <a:r>
              <a:rPr lang="es-ES" sz="1000" baseline="30000" dirty="0" err="1"/>
              <a:t>high-risk</a:t>
            </a:r>
            <a:r>
              <a:rPr lang="es-ES" sz="1000" baseline="30000" dirty="0"/>
              <a:t> stress fractures of </a:t>
            </a:r>
            <a:r>
              <a:rPr lang="es-ES" sz="1000" baseline="30000" dirty="0" err="1"/>
              <a:t>the</a:t>
            </a:r>
            <a:r>
              <a:rPr lang="es-ES" sz="1000" baseline="30000" dirty="0"/>
              <a:t> </a:t>
            </a:r>
            <a:r>
              <a:rPr lang="es-ES" sz="1000" baseline="30000" dirty="0" err="1"/>
              <a:t>lower</a:t>
            </a:r>
            <a:r>
              <a:rPr lang="es-ES" sz="1000" baseline="30000" dirty="0"/>
              <a:t> </a:t>
            </a:r>
            <a:r>
              <a:rPr lang="es-ES" sz="1000" baseline="30000" dirty="0" err="1"/>
              <a:t>leg</a:t>
            </a:r>
            <a:r>
              <a:rPr lang="es-ES" sz="1000" baseline="30000" dirty="0"/>
              <a:t> (anterior tibial </a:t>
            </a:r>
            <a:r>
              <a:rPr lang="es-ES" sz="1000" baseline="30000" dirty="0" err="1"/>
              <a:t>cortex</a:t>
            </a:r>
            <a:r>
              <a:rPr lang="es-ES" sz="1000" baseline="30000" dirty="0"/>
              <a:t>, navicular and </a:t>
            </a:r>
            <a:r>
              <a:rPr lang="es-ES" sz="1000" baseline="30000" dirty="0" err="1"/>
              <a:t>fifth</a:t>
            </a:r>
            <a:r>
              <a:rPr lang="es-ES" sz="1000" baseline="30000" dirty="0"/>
              <a:t> </a:t>
            </a:r>
            <a:r>
              <a:rPr lang="es-ES" sz="1000" baseline="30000" dirty="0" err="1"/>
              <a:t>metatarsal</a:t>
            </a:r>
            <a:r>
              <a:rPr lang="es-ES" sz="1000" baseline="30000" dirty="0"/>
              <a:t> base): a </a:t>
            </a:r>
            <a:r>
              <a:rPr lang="es-ES" sz="1000" baseline="30000" dirty="0" err="1"/>
              <a:t>systematic</a:t>
            </a:r>
            <a:r>
              <a:rPr lang="es-ES" sz="1000" baseline="30000" dirty="0"/>
              <a:t> </a:t>
            </a:r>
            <a:r>
              <a:rPr lang="es-ES" sz="1000" baseline="30000" dirty="0" err="1"/>
              <a:t>review</a:t>
            </a:r>
            <a:r>
              <a:rPr lang="es-ES" sz="1000" baseline="30000" dirty="0"/>
              <a:t>. </a:t>
            </a:r>
            <a:r>
              <a:rPr lang="es-ES" sz="1000" i="1" baseline="30000" dirty="0"/>
              <a:t>Br J </a:t>
            </a:r>
            <a:r>
              <a:rPr lang="es-ES" sz="1000" i="1" baseline="30000" dirty="0" err="1"/>
              <a:t>Sports</a:t>
            </a:r>
            <a:r>
              <a:rPr lang="es-ES" sz="1000" i="1" baseline="30000" dirty="0"/>
              <a:t> </a:t>
            </a:r>
            <a:r>
              <a:rPr lang="es-ES" sz="1000" i="1" baseline="30000" dirty="0" err="1"/>
              <a:t>Med</a:t>
            </a:r>
            <a:r>
              <a:rPr lang="es-ES" sz="1000" baseline="30000" dirty="0"/>
              <a:t>. 2015;49:370-376.</a:t>
            </a:r>
            <a:endParaRPr lang="es-ES" sz="1000" dirty="0"/>
          </a:p>
        </p:txBody>
      </p:sp>
      <p:sp>
        <p:nvSpPr>
          <p:cNvPr id="8" name="Rectángulo 7"/>
          <p:cNvSpPr/>
          <p:nvPr/>
        </p:nvSpPr>
        <p:spPr>
          <a:xfrm>
            <a:off x="2116667" y="176516"/>
            <a:ext cx="6651046" cy="584776"/>
          </a:xfrm>
          <a:prstGeom prst="rect">
            <a:avLst/>
          </a:prstGeom>
          <a:solidFill>
            <a:srgbClr val="1F497D"/>
          </a:solidFill>
        </p:spPr>
        <p:txBody>
          <a:bodyPr wrap="square">
            <a:spAutoFit/>
          </a:bodyPr>
          <a:lstStyle/>
          <a:p>
            <a:pPr algn="ctr"/>
            <a:r>
              <a:rPr lang="es-ES" sz="3200" dirty="0">
                <a:solidFill>
                  <a:srgbClr val="FFFFFF"/>
                </a:solidFill>
              </a:rPr>
              <a:t>Fractura por estrés del Navicular</a:t>
            </a:r>
          </a:p>
        </p:txBody>
      </p:sp>
      <p:pic>
        <p:nvPicPr>
          <p:cNvPr id="7" name="Audio Recording 16-07-2023 10:46:53 p. m.">
            <a:hlinkClick r:id="" action="ppaction://media"/>
            <a:extLst>
              <a:ext uri="{FF2B5EF4-FFF2-40B4-BE49-F238E27FC236}">
                <a16:creationId xmlns:a16="http://schemas.microsoft.com/office/drawing/2014/main" id="{72FBE386-9561-1033-E99B-1F6C421810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5681" y="143859"/>
            <a:ext cx="812800" cy="812800"/>
          </a:xfrm>
          <a:prstGeom prst="rect">
            <a:avLst/>
          </a:prstGeom>
        </p:spPr>
      </p:pic>
    </p:spTree>
    <p:custDataLst>
      <p:tags r:id="rId1"/>
    </p:custDataLst>
    <p:extLst>
      <p:ext uri="{BB962C8B-B14F-4D97-AF65-F5344CB8AC3E}">
        <p14:creationId xmlns:p14="http://schemas.microsoft.com/office/powerpoint/2010/main" val="1848482207"/>
      </p:ext>
    </p:extLst>
  </p:cSld>
  <p:clrMapOvr>
    <a:masterClrMapping/>
  </p:clrMapOvr>
  <mc:AlternateContent xmlns:mc="http://schemas.openxmlformats.org/markup-compatibility/2006" xmlns:p14="http://schemas.microsoft.com/office/powerpoint/2010/main">
    <mc:Choice Requires="p14">
      <p:transition spd="med" p14:dur="700" advTm="110909">
        <p:fade/>
      </p:transition>
    </mc:Choice>
    <mc:Fallback xmlns="">
      <p:transition xmlns:p14="http://schemas.microsoft.com/office/powerpoint/2010/main" spd="med" advTm="1109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9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Conclusión</a:t>
            </a:r>
          </a:p>
        </p:txBody>
      </p:sp>
      <p:sp>
        <p:nvSpPr>
          <p:cNvPr id="3" name="Marcador de contenido 2"/>
          <p:cNvSpPr>
            <a:spLocks noGrp="1"/>
          </p:cNvSpPr>
          <p:nvPr>
            <p:ph idx="1"/>
          </p:nvPr>
        </p:nvSpPr>
        <p:spPr>
          <a:xfrm>
            <a:off x="1114424" y="2595562"/>
            <a:ext cx="7022396" cy="3670767"/>
          </a:xfrm>
        </p:spPr>
        <p:txBody>
          <a:bodyPr>
            <a:normAutofit fontScale="92500" lnSpcReduction="10000"/>
          </a:bodyPr>
          <a:lstStyle/>
          <a:p>
            <a:pPr lvl="2">
              <a:buFont typeface="Wingdings" charset="2"/>
              <a:buChar char="ü"/>
            </a:pPr>
            <a:r>
              <a:rPr lang="es-ES" dirty="0"/>
              <a:t>Fracturas por estrés en tobillo y pie incluyen diversas zonas afectadas y formas de presentación</a:t>
            </a:r>
          </a:p>
          <a:p>
            <a:pPr lvl="2">
              <a:buFont typeface="Wingdings" charset="2"/>
              <a:buChar char="ü"/>
            </a:pPr>
            <a:r>
              <a:rPr lang="es-ES" dirty="0"/>
              <a:t>Alto índice de sospecha</a:t>
            </a:r>
          </a:p>
          <a:p>
            <a:pPr lvl="2">
              <a:buFont typeface="Wingdings" charset="2"/>
              <a:buChar char="ü"/>
            </a:pPr>
            <a:r>
              <a:rPr lang="es-ES" dirty="0"/>
              <a:t>Estudio es fundamental, ya que según su localización y características requieren un tratamiento especializado</a:t>
            </a:r>
          </a:p>
          <a:p>
            <a:pPr lvl="2">
              <a:buFont typeface="Wingdings" charset="2"/>
              <a:buChar char="ü"/>
            </a:pPr>
            <a:r>
              <a:rPr lang="es-ES" dirty="0"/>
              <a:t>Muchos factores que considerar</a:t>
            </a:r>
          </a:p>
          <a:p>
            <a:pPr lvl="3">
              <a:buFont typeface="Wingdings" charset="2"/>
              <a:buChar char="u"/>
            </a:pPr>
            <a:r>
              <a:rPr lang="es-ES" dirty="0"/>
              <a:t>Estado metabólico, vascularización, régimen de entrenamiento, anatomía del pie</a:t>
            </a:r>
          </a:p>
          <a:p>
            <a:pPr lvl="2">
              <a:buFont typeface="Wingdings" charset="2"/>
              <a:buChar char="ü"/>
            </a:pPr>
            <a:r>
              <a:rPr lang="es-ES" dirty="0"/>
              <a:t>Requieren un tiempo prolongado de inmovilización con limitación a la actividad deportiva </a:t>
            </a:r>
          </a:p>
          <a:p>
            <a:pPr lvl="2">
              <a:buFont typeface="Wingdings" charset="2"/>
              <a:buChar char="ü"/>
            </a:pPr>
            <a:r>
              <a:rPr lang="es-ES" dirty="0"/>
              <a:t>Manejo quirúrgico útil en fracturas por estrés de alto riesgo y atletas que deben retornar lo más rápido posible </a:t>
            </a:r>
          </a:p>
          <a:p>
            <a:pPr lvl="2">
              <a:buFont typeface="Wingdings" charset="2"/>
              <a:buChar char="ü"/>
            </a:pPr>
            <a:endParaRPr lang="es-ES" dirty="0"/>
          </a:p>
        </p:txBody>
      </p:sp>
      <p:pic>
        <p:nvPicPr>
          <p:cNvPr id="4" name="Audio Recording 16-07-2023 10:47:46 p. m.">
            <a:hlinkClick r:id="" action="ppaction://media"/>
            <a:extLst>
              <a:ext uri="{FF2B5EF4-FFF2-40B4-BE49-F238E27FC236}">
                <a16:creationId xmlns:a16="http://schemas.microsoft.com/office/drawing/2014/main" id="{B5F1C706-E485-03D7-1F65-2C182D0ABF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6820" y="5734144"/>
            <a:ext cx="812800" cy="812800"/>
          </a:xfrm>
          <a:prstGeom prst="rect">
            <a:avLst/>
          </a:prstGeom>
        </p:spPr>
      </p:pic>
    </p:spTree>
    <p:extLst>
      <p:ext uri="{BB962C8B-B14F-4D97-AF65-F5344CB8AC3E}">
        <p14:creationId xmlns:p14="http://schemas.microsoft.com/office/powerpoint/2010/main" val="1387196269"/>
      </p:ext>
    </p:extLst>
  </p:cSld>
  <p:clrMapOvr>
    <a:masterClrMapping/>
  </p:clrMapOvr>
  <mc:AlternateContent xmlns:mc="http://schemas.openxmlformats.org/markup-compatibility/2006" xmlns:p14="http://schemas.microsoft.com/office/powerpoint/2010/main">
    <mc:Choice Requires="p14">
      <p:transition spd="med" p14:dur="700" advTm="53682">
        <p:fade/>
      </p:transition>
    </mc:Choice>
    <mc:Fallback xmlns="">
      <p:transition xmlns:p14="http://schemas.microsoft.com/office/powerpoint/2010/main" spd="med" advTm="536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Factores predisponentes</a:t>
            </a:r>
          </a:p>
        </p:txBody>
      </p:sp>
      <p:sp>
        <p:nvSpPr>
          <p:cNvPr id="3" name="Marcador de contenido 2"/>
          <p:cNvSpPr>
            <a:spLocks noGrp="1"/>
          </p:cNvSpPr>
          <p:nvPr>
            <p:ph idx="1"/>
          </p:nvPr>
        </p:nvSpPr>
        <p:spPr/>
        <p:txBody>
          <a:bodyPr>
            <a:normAutofit/>
          </a:bodyPr>
          <a:lstStyle/>
          <a:p>
            <a:pPr marL="342900" lvl="1" indent="-342900">
              <a:spcBef>
                <a:spcPts val="2000"/>
              </a:spcBef>
              <a:buClr>
                <a:schemeClr val="accent1"/>
              </a:buClr>
            </a:pPr>
            <a:r>
              <a:rPr lang="es-ES" dirty="0"/>
              <a:t>Correlación clínica significativa entre </a:t>
            </a:r>
            <a:r>
              <a:rPr lang="es-ES" dirty="0" err="1"/>
              <a:t>Vit</a:t>
            </a:r>
            <a:r>
              <a:rPr lang="es-ES" dirty="0"/>
              <a:t> D y fractura por estrés</a:t>
            </a:r>
          </a:p>
          <a:p>
            <a:pPr marL="342900" lvl="1" indent="-342900">
              <a:spcBef>
                <a:spcPts val="2000"/>
              </a:spcBef>
              <a:buClr>
                <a:schemeClr val="accent1"/>
              </a:buClr>
            </a:pPr>
            <a:endParaRPr lang="es-ES" dirty="0"/>
          </a:p>
          <a:p>
            <a:pPr marL="0" lvl="1" indent="0">
              <a:spcBef>
                <a:spcPts val="2000"/>
              </a:spcBef>
              <a:buClr>
                <a:schemeClr val="accent1"/>
              </a:buClr>
              <a:buNone/>
            </a:pPr>
            <a:endParaRPr lang="es-ES" dirty="0"/>
          </a:p>
          <a:p>
            <a:pPr marL="342900" lvl="1" indent="-342900">
              <a:spcBef>
                <a:spcPts val="2000"/>
              </a:spcBef>
              <a:buClr>
                <a:schemeClr val="accent1"/>
              </a:buClr>
            </a:pPr>
            <a:r>
              <a:rPr lang="es-ES" dirty="0"/>
              <a:t>Identificar y tratar deportistas en riesgo de sufrir fracturas por estrés </a:t>
            </a:r>
          </a:p>
          <a:p>
            <a:pPr marL="342900" lvl="1" indent="-342900">
              <a:spcBef>
                <a:spcPts val="2000"/>
              </a:spcBef>
              <a:buClr>
                <a:schemeClr val="accent1"/>
              </a:buClr>
            </a:pPr>
            <a:endParaRPr lang="es-ES" dirty="0"/>
          </a:p>
        </p:txBody>
      </p:sp>
      <p:sp>
        <p:nvSpPr>
          <p:cNvPr id="4" name="Rectángulo 3"/>
          <p:cNvSpPr/>
          <p:nvPr/>
        </p:nvSpPr>
        <p:spPr>
          <a:xfrm>
            <a:off x="2339927" y="5257190"/>
            <a:ext cx="4572000" cy="646331"/>
          </a:xfrm>
          <a:prstGeom prst="rect">
            <a:avLst/>
          </a:prstGeom>
        </p:spPr>
        <p:txBody>
          <a:bodyPr>
            <a:spAutoFit/>
          </a:bodyPr>
          <a:lstStyle/>
          <a:p>
            <a:r>
              <a:rPr lang="es-ES" sz="1200" dirty="0" err="1"/>
              <a:t>Shimasak</a:t>
            </a:r>
            <a:r>
              <a:rPr lang="es-ES" sz="1200" dirty="0"/>
              <a:t> Y, </a:t>
            </a:r>
            <a:r>
              <a:rPr lang="es-ES" sz="1200" dirty="0" err="1"/>
              <a:t>Evaluating</a:t>
            </a:r>
            <a:r>
              <a:rPr lang="es-ES" sz="1200" dirty="0"/>
              <a:t> </a:t>
            </a:r>
            <a:r>
              <a:rPr lang="es-ES" sz="1200" dirty="0" err="1"/>
              <a:t>the</a:t>
            </a:r>
            <a:r>
              <a:rPr lang="es-ES" sz="1200" dirty="0"/>
              <a:t> </a:t>
            </a:r>
            <a:r>
              <a:rPr lang="es-ES" sz="1200" dirty="0" err="1"/>
              <a:t>Risk</a:t>
            </a:r>
            <a:r>
              <a:rPr lang="es-ES" sz="1200" dirty="0"/>
              <a:t> of a </a:t>
            </a:r>
            <a:r>
              <a:rPr lang="es-ES" sz="1200" dirty="0" err="1"/>
              <a:t>Fifth</a:t>
            </a:r>
            <a:r>
              <a:rPr lang="es-ES" sz="1200" dirty="0"/>
              <a:t> </a:t>
            </a:r>
            <a:r>
              <a:rPr lang="es-ES" sz="1200" dirty="0" err="1"/>
              <a:t>Metatarsal</a:t>
            </a:r>
            <a:r>
              <a:rPr lang="es-ES" sz="1200" dirty="0"/>
              <a:t> Stress Fracture </a:t>
            </a:r>
            <a:r>
              <a:rPr lang="es-ES" sz="1200" dirty="0" err="1"/>
              <a:t>by</a:t>
            </a:r>
            <a:r>
              <a:rPr lang="es-ES" sz="1200" dirty="0"/>
              <a:t> </a:t>
            </a:r>
            <a:r>
              <a:rPr lang="es-ES" sz="1200" dirty="0" err="1"/>
              <a:t>Measuring</a:t>
            </a:r>
            <a:r>
              <a:rPr lang="es-ES" sz="1200" dirty="0"/>
              <a:t> </a:t>
            </a:r>
            <a:r>
              <a:rPr lang="es-ES" sz="1200" dirty="0" err="1"/>
              <a:t>the</a:t>
            </a:r>
            <a:r>
              <a:rPr lang="es-ES" sz="1200" dirty="0"/>
              <a:t> </a:t>
            </a:r>
            <a:r>
              <a:rPr lang="es-ES" sz="1200" dirty="0" err="1"/>
              <a:t>Serum</a:t>
            </a:r>
            <a:r>
              <a:rPr lang="es-ES" sz="1200" dirty="0"/>
              <a:t> 25-Hydroxyvitamin D </a:t>
            </a:r>
            <a:r>
              <a:rPr lang="es-ES" sz="1200" dirty="0" err="1"/>
              <a:t>Levels</a:t>
            </a:r>
            <a:r>
              <a:rPr lang="es-ES" sz="1200" dirty="0"/>
              <a:t>. </a:t>
            </a:r>
            <a:r>
              <a:rPr lang="es-ES" sz="1200" dirty="0" err="1"/>
              <a:t>Foot</a:t>
            </a:r>
            <a:r>
              <a:rPr lang="es-ES" sz="1200" dirty="0"/>
              <a:t> </a:t>
            </a:r>
            <a:r>
              <a:rPr lang="es-ES" sz="1200" dirty="0" err="1"/>
              <a:t>an</a:t>
            </a:r>
            <a:r>
              <a:rPr lang="es-ES" sz="1200" dirty="0"/>
              <a:t> </a:t>
            </a:r>
            <a:r>
              <a:rPr lang="es-ES" sz="1200" dirty="0" err="1"/>
              <a:t>Ankle</a:t>
            </a:r>
            <a:r>
              <a:rPr lang="es-ES" sz="1200" dirty="0"/>
              <a:t> International 2015</a:t>
            </a:r>
          </a:p>
        </p:txBody>
      </p:sp>
      <p:sp>
        <p:nvSpPr>
          <p:cNvPr id="5" name="Rectángulo 4"/>
          <p:cNvSpPr/>
          <p:nvPr/>
        </p:nvSpPr>
        <p:spPr>
          <a:xfrm>
            <a:off x="2346209" y="3365078"/>
            <a:ext cx="4572000" cy="461665"/>
          </a:xfrm>
          <a:prstGeom prst="rect">
            <a:avLst/>
          </a:prstGeom>
        </p:spPr>
        <p:txBody>
          <a:bodyPr>
            <a:spAutoFit/>
          </a:bodyPr>
          <a:lstStyle/>
          <a:p>
            <a:r>
              <a:rPr lang="es-ES" sz="1200" dirty="0" err="1"/>
              <a:t>McCabe</a:t>
            </a:r>
            <a:r>
              <a:rPr lang="es-ES" sz="1200" dirty="0"/>
              <a:t> MP. </a:t>
            </a:r>
            <a:r>
              <a:rPr lang="es-ES" sz="1200" dirty="0" err="1"/>
              <a:t>Current</a:t>
            </a:r>
            <a:r>
              <a:rPr lang="es-ES" sz="1200" dirty="0"/>
              <a:t> concept </a:t>
            </a:r>
            <a:r>
              <a:rPr lang="es-ES" sz="1200" dirty="0" err="1"/>
              <a:t>review</a:t>
            </a:r>
            <a:r>
              <a:rPr lang="es-ES" sz="1200" dirty="0"/>
              <a:t>: </a:t>
            </a:r>
            <a:r>
              <a:rPr lang="es-ES" sz="1200" dirty="0" err="1"/>
              <a:t>vitamin</a:t>
            </a:r>
            <a:r>
              <a:rPr lang="es-ES" sz="1200" dirty="0"/>
              <a:t> D and stress fractures. </a:t>
            </a:r>
            <a:r>
              <a:rPr lang="es-ES" sz="1200" dirty="0" err="1"/>
              <a:t>Foot</a:t>
            </a:r>
            <a:r>
              <a:rPr lang="es-ES" sz="1200" dirty="0"/>
              <a:t> </a:t>
            </a:r>
            <a:r>
              <a:rPr lang="es-ES" sz="1200" dirty="0" err="1"/>
              <a:t>Ankle</a:t>
            </a:r>
            <a:r>
              <a:rPr lang="es-ES" sz="1200" dirty="0"/>
              <a:t> </a:t>
            </a:r>
            <a:r>
              <a:rPr lang="es-ES" sz="1200" dirty="0" err="1"/>
              <a:t>Int</a:t>
            </a:r>
            <a:r>
              <a:rPr lang="es-ES" sz="1200" dirty="0"/>
              <a:t> 2012</a:t>
            </a:r>
          </a:p>
        </p:txBody>
      </p:sp>
      <p:sp>
        <p:nvSpPr>
          <p:cNvPr id="6" name="Rectángulo 5"/>
          <p:cNvSpPr/>
          <p:nvPr/>
        </p:nvSpPr>
        <p:spPr>
          <a:xfrm>
            <a:off x="4938617" y="176516"/>
            <a:ext cx="3829096" cy="584776"/>
          </a:xfrm>
          <a:prstGeom prst="rect">
            <a:avLst/>
          </a:prstGeom>
          <a:solidFill>
            <a:srgbClr val="1F497D"/>
          </a:solidFill>
        </p:spPr>
        <p:txBody>
          <a:bodyPr wrap="square">
            <a:spAutoFit/>
          </a:bodyPr>
          <a:lstStyle/>
          <a:p>
            <a:pPr algn="ctr"/>
            <a:r>
              <a:rPr lang="es-ES" sz="3200" dirty="0">
                <a:solidFill>
                  <a:schemeClr val="bg1"/>
                </a:solidFill>
              </a:rPr>
              <a:t>Déficit vitamina  D</a:t>
            </a:r>
          </a:p>
        </p:txBody>
      </p:sp>
      <p:pic>
        <p:nvPicPr>
          <p:cNvPr id="7" name="Audio Recording 16-07-2023 9:55:09 p. m.">
            <a:hlinkClick r:id="" action="ppaction://media"/>
            <a:extLst>
              <a:ext uri="{FF2B5EF4-FFF2-40B4-BE49-F238E27FC236}">
                <a16:creationId xmlns:a16="http://schemas.microsoft.com/office/drawing/2014/main" id="{CE9EBC6B-9BB7-FA3B-1929-DAE16469D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9576" y="5903521"/>
            <a:ext cx="812800" cy="812800"/>
          </a:xfrm>
          <a:prstGeom prst="rect">
            <a:avLst/>
          </a:prstGeom>
        </p:spPr>
      </p:pic>
    </p:spTree>
    <p:extLst>
      <p:ext uri="{BB962C8B-B14F-4D97-AF65-F5344CB8AC3E}">
        <p14:creationId xmlns:p14="http://schemas.microsoft.com/office/powerpoint/2010/main" val="661815929"/>
      </p:ext>
    </p:extLst>
  </p:cSld>
  <p:clrMapOvr>
    <a:masterClrMapping/>
  </p:clrMapOvr>
  <mc:AlternateContent xmlns:mc="http://schemas.openxmlformats.org/markup-compatibility/2006" xmlns:p14="http://schemas.microsoft.com/office/powerpoint/2010/main">
    <mc:Choice Requires="p14">
      <p:transition spd="med" p14:dur="700" advTm="40373">
        <p:fade/>
      </p:transition>
    </mc:Choice>
    <mc:Fallback xmlns="">
      <p:transition xmlns:p14="http://schemas.microsoft.com/office/powerpoint/2010/main" spd="med" advTm="403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Factores predisponentes</a:t>
            </a:r>
          </a:p>
        </p:txBody>
      </p:sp>
      <p:sp>
        <p:nvSpPr>
          <p:cNvPr id="3" name="Marcador de contenido 2"/>
          <p:cNvSpPr>
            <a:spLocks noGrp="1"/>
          </p:cNvSpPr>
          <p:nvPr>
            <p:ph idx="1"/>
          </p:nvPr>
        </p:nvSpPr>
        <p:spPr/>
        <p:txBody>
          <a:bodyPr>
            <a:normAutofit fontScale="92500" lnSpcReduction="20000"/>
          </a:bodyPr>
          <a:lstStyle/>
          <a:p>
            <a:r>
              <a:rPr lang="es-ES" dirty="0"/>
              <a:t>Causa común en fracturas por estrés</a:t>
            </a:r>
          </a:p>
          <a:p>
            <a:pPr lvl="1"/>
            <a:r>
              <a:rPr lang="es-ES" dirty="0"/>
              <a:t>47% hipovitaminosis D en </a:t>
            </a:r>
            <a:r>
              <a:rPr lang="es-ES" dirty="0" err="1"/>
              <a:t>fx</a:t>
            </a:r>
            <a:r>
              <a:rPr lang="es-ES" dirty="0"/>
              <a:t> baja energía tobillo y pie</a:t>
            </a:r>
          </a:p>
          <a:p>
            <a:pPr lvl="1"/>
            <a:r>
              <a:rPr lang="es-ES" dirty="0"/>
              <a:t>&lt; 20ng/</a:t>
            </a:r>
            <a:r>
              <a:rPr lang="es-ES" dirty="0" err="1"/>
              <a:t>mL</a:t>
            </a:r>
            <a:endParaRPr lang="es-ES" dirty="0"/>
          </a:p>
          <a:p>
            <a:pPr lvl="1"/>
            <a:r>
              <a:rPr lang="es-ES" dirty="0"/>
              <a:t>Hipocalcemia </a:t>
            </a:r>
            <a:r>
              <a:rPr lang="mr-IN" dirty="0"/>
              <a:t>–</a:t>
            </a:r>
            <a:r>
              <a:rPr lang="es-ES" dirty="0"/>
              <a:t> Hiperparatiroidismo 2ª - Osteoporosis</a:t>
            </a:r>
          </a:p>
          <a:p>
            <a:pPr lvl="1"/>
            <a:r>
              <a:rPr lang="es-ES" dirty="0"/>
              <a:t>Suplementación favorece la consolidación ósea</a:t>
            </a:r>
          </a:p>
          <a:p>
            <a:pPr lvl="1"/>
            <a:r>
              <a:rPr lang="es-ES" dirty="0"/>
              <a:t>Identificar personas en riesgo</a:t>
            </a:r>
          </a:p>
          <a:p>
            <a:pPr lvl="2"/>
            <a:r>
              <a:rPr lang="es-ES" dirty="0"/>
              <a:t>Obesidad, Alcohol, corticoides o anticonvulsivantes, condiciones médicas (Falla renal o hepática, malabsorción intestinal)</a:t>
            </a:r>
          </a:p>
          <a:p>
            <a:pPr lvl="1"/>
            <a:endParaRPr lang="es-ES" dirty="0"/>
          </a:p>
          <a:p>
            <a:endParaRPr lang="es-ES" sz="1600" dirty="0"/>
          </a:p>
          <a:p>
            <a:pPr marL="349250" lvl="1" indent="0">
              <a:buNone/>
            </a:pPr>
            <a:r>
              <a:rPr lang="es-ES" sz="1400" dirty="0"/>
              <a:t>Smith J. </a:t>
            </a:r>
            <a:r>
              <a:rPr lang="es-ES" sz="1400" dirty="0" err="1"/>
              <a:t>Prevalence</a:t>
            </a:r>
            <a:r>
              <a:rPr lang="es-ES" sz="1400" dirty="0"/>
              <a:t> of </a:t>
            </a:r>
            <a:r>
              <a:rPr lang="es-ES" sz="1400" dirty="0" err="1"/>
              <a:t>Vitamin</a:t>
            </a:r>
            <a:r>
              <a:rPr lang="es-ES" sz="1400" dirty="0"/>
              <a:t> D </a:t>
            </a:r>
            <a:r>
              <a:rPr lang="es-ES" sz="1400" dirty="0" err="1"/>
              <a:t>Deficiency</a:t>
            </a:r>
            <a:r>
              <a:rPr lang="es-ES" sz="1400" dirty="0"/>
              <a:t> in </a:t>
            </a:r>
            <a:r>
              <a:rPr lang="es-ES" sz="1400" dirty="0" err="1"/>
              <a:t>Patients</a:t>
            </a:r>
            <a:r>
              <a:rPr lang="es-ES" sz="1400" dirty="0"/>
              <a:t> </a:t>
            </a:r>
            <a:r>
              <a:rPr lang="es-ES" sz="1400" dirty="0" err="1"/>
              <a:t>With</a:t>
            </a:r>
            <a:r>
              <a:rPr lang="es-ES" sz="1400" dirty="0"/>
              <a:t> </a:t>
            </a:r>
            <a:r>
              <a:rPr lang="es-ES" sz="1400" dirty="0" err="1"/>
              <a:t>Foot</a:t>
            </a:r>
            <a:r>
              <a:rPr lang="es-ES" sz="1400" dirty="0"/>
              <a:t> and </a:t>
            </a:r>
            <a:r>
              <a:rPr lang="es-ES" sz="1400" dirty="0" err="1"/>
              <a:t>Ankle</a:t>
            </a:r>
            <a:r>
              <a:rPr lang="es-ES" sz="1400" dirty="0"/>
              <a:t> Injuries, </a:t>
            </a:r>
            <a:r>
              <a:rPr lang="es-ES" sz="1400" dirty="0" err="1"/>
              <a:t>Foot</a:t>
            </a:r>
            <a:r>
              <a:rPr lang="es-ES" sz="1400" dirty="0"/>
              <a:t> and </a:t>
            </a:r>
            <a:r>
              <a:rPr lang="es-ES" sz="1400" dirty="0" err="1"/>
              <a:t>Ankle</a:t>
            </a:r>
            <a:r>
              <a:rPr lang="es-ES" sz="1400" dirty="0"/>
              <a:t> International 2013</a:t>
            </a:r>
          </a:p>
        </p:txBody>
      </p:sp>
      <p:sp>
        <p:nvSpPr>
          <p:cNvPr id="4" name="Rectángulo 3"/>
          <p:cNvSpPr/>
          <p:nvPr/>
        </p:nvSpPr>
        <p:spPr>
          <a:xfrm>
            <a:off x="4938617" y="176516"/>
            <a:ext cx="3829096" cy="584776"/>
          </a:xfrm>
          <a:prstGeom prst="rect">
            <a:avLst/>
          </a:prstGeom>
          <a:solidFill>
            <a:srgbClr val="1F497D"/>
          </a:solidFill>
        </p:spPr>
        <p:txBody>
          <a:bodyPr wrap="square">
            <a:spAutoFit/>
          </a:bodyPr>
          <a:lstStyle/>
          <a:p>
            <a:pPr algn="ctr"/>
            <a:r>
              <a:rPr lang="es-ES" sz="3200" dirty="0">
                <a:solidFill>
                  <a:schemeClr val="bg1"/>
                </a:solidFill>
              </a:rPr>
              <a:t>Déficit vitamina  D</a:t>
            </a:r>
          </a:p>
        </p:txBody>
      </p:sp>
      <p:pic>
        <p:nvPicPr>
          <p:cNvPr id="5" name="Audio Recording 16-07-2023 9:56:02 p. m.">
            <a:hlinkClick r:id="" action="ppaction://media"/>
            <a:extLst>
              <a:ext uri="{FF2B5EF4-FFF2-40B4-BE49-F238E27FC236}">
                <a16:creationId xmlns:a16="http://schemas.microsoft.com/office/drawing/2014/main" id="{22971904-5C04-0848-A14C-AB8C2FCF08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4913" y="6010835"/>
            <a:ext cx="812800" cy="812800"/>
          </a:xfrm>
          <a:prstGeom prst="rect">
            <a:avLst/>
          </a:prstGeom>
        </p:spPr>
      </p:pic>
    </p:spTree>
    <p:extLst>
      <p:ext uri="{BB962C8B-B14F-4D97-AF65-F5344CB8AC3E}">
        <p14:creationId xmlns:p14="http://schemas.microsoft.com/office/powerpoint/2010/main" val="3375919874"/>
      </p:ext>
    </p:extLst>
  </p:cSld>
  <p:clrMapOvr>
    <a:masterClrMapping/>
  </p:clrMapOvr>
  <mc:AlternateContent xmlns:mc="http://schemas.openxmlformats.org/markup-compatibility/2006" xmlns:p14="http://schemas.microsoft.com/office/powerpoint/2010/main">
    <mc:Choice Requires="p14">
      <p:transition spd="med" p14:dur="700" advTm="54619">
        <p:fade/>
      </p:transition>
    </mc:Choice>
    <mc:Fallback xmlns="">
      <p:transition xmlns:p14="http://schemas.microsoft.com/office/powerpoint/2010/main" spd="med" advTm="546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Forma de presentación</a:t>
            </a:r>
          </a:p>
        </p:txBody>
      </p:sp>
      <p:sp>
        <p:nvSpPr>
          <p:cNvPr id="3" name="Marcador de contenido 2"/>
          <p:cNvSpPr>
            <a:spLocks noGrp="1"/>
          </p:cNvSpPr>
          <p:nvPr>
            <p:ph sz="half" idx="1"/>
          </p:nvPr>
        </p:nvSpPr>
        <p:spPr>
          <a:xfrm>
            <a:off x="1117600" y="2595563"/>
            <a:ext cx="3573930" cy="3681412"/>
          </a:xfrm>
        </p:spPr>
        <p:txBody>
          <a:bodyPr>
            <a:normAutofit/>
          </a:bodyPr>
          <a:lstStyle/>
          <a:p>
            <a:r>
              <a:rPr lang="es-ES" dirty="0"/>
              <a:t>Motivo de consulta creciente</a:t>
            </a:r>
          </a:p>
          <a:p>
            <a:pPr lvl="1"/>
            <a:r>
              <a:rPr lang="es-ES" dirty="0"/>
              <a:t>80% de todas las fracturas por sobrecarga en </a:t>
            </a:r>
            <a:r>
              <a:rPr lang="es-ES" dirty="0" err="1"/>
              <a:t>TyP</a:t>
            </a:r>
            <a:endParaRPr lang="es-ES" dirty="0"/>
          </a:p>
          <a:p>
            <a:pPr lvl="1"/>
            <a:r>
              <a:rPr lang="es-ES" dirty="0"/>
              <a:t>Consulta tardía</a:t>
            </a:r>
          </a:p>
          <a:p>
            <a:pPr lvl="1"/>
            <a:endParaRPr lang="es-ES" dirty="0"/>
          </a:p>
          <a:p>
            <a:r>
              <a:rPr lang="es-ES" dirty="0"/>
              <a:t>Presentación y localización variable</a:t>
            </a:r>
          </a:p>
          <a:p>
            <a:pPr marL="0" indent="0">
              <a:buNone/>
            </a:pPr>
            <a:endParaRPr lang="es-ES" dirty="0"/>
          </a:p>
        </p:txBody>
      </p:sp>
      <p:graphicFrame>
        <p:nvGraphicFramePr>
          <p:cNvPr id="9" name="Tabla 8"/>
          <p:cNvGraphicFramePr>
            <a:graphicFrameLocks noGrp="1"/>
          </p:cNvGraphicFramePr>
          <p:nvPr>
            <p:extLst>
              <p:ext uri="{D42A27DB-BD31-4B8C-83A1-F6EECF244321}">
                <p14:modId xmlns:p14="http://schemas.microsoft.com/office/powerpoint/2010/main" val="2298726903"/>
              </p:ext>
            </p:extLst>
          </p:nvPr>
        </p:nvGraphicFramePr>
        <p:xfrm>
          <a:off x="5432704" y="2625524"/>
          <a:ext cx="3310872" cy="3169132"/>
        </p:xfrm>
        <a:graphic>
          <a:graphicData uri="http://schemas.openxmlformats.org/drawingml/2006/table">
            <a:tbl>
              <a:tblPr firstRow="1" bandRow="1">
                <a:tableStyleId>{18603FDC-E32A-4AB5-989C-0864C3EAD2B8}</a:tableStyleId>
              </a:tblPr>
              <a:tblGrid>
                <a:gridCol w="3310872">
                  <a:extLst>
                    <a:ext uri="{9D8B030D-6E8A-4147-A177-3AD203B41FA5}">
                      <a16:colId xmlns:a16="http://schemas.microsoft.com/office/drawing/2014/main" val="20000"/>
                    </a:ext>
                  </a:extLst>
                </a:gridCol>
              </a:tblGrid>
              <a:tr h="608812">
                <a:tc>
                  <a:txBody>
                    <a:bodyPr/>
                    <a:lstStyle/>
                    <a:p>
                      <a:pPr algn="just"/>
                      <a:r>
                        <a:rPr lang="es-ES" dirty="0"/>
                        <a:t>Huesos</a:t>
                      </a:r>
                      <a:r>
                        <a:rPr lang="es-ES" baseline="0" dirty="0"/>
                        <a:t> afectados</a:t>
                      </a:r>
                      <a:endParaRPr lang="es-ES" dirty="0"/>
                    </a:p>
                  </a:txBody>
                  <a:tcPr/>
                </a:tc>
                <a:extLst>
                  <a:ext uri="{0D108BD9-81ED-4DB2-BD59-A6C34878D82A}">
                    <a16:rowId xmlns:a16="http://schemas.microsoft.com/office/drawing/2014/main" val="10000"/>
                  </a:ext>
                </a:extLst>
              </a:tr>
              <a:tr h="2415878">
                <a:tc>
                  <a:txBody>
                    <a:bodyPr/>
                    <a:lstStyle/>
                    <a:p>
                      <a:pPr lvl="1" algn="just"/>
                      <a:r>
                        <a:rPr lang="es-ES" dirty="0"/>
                        <a:t>Tibia</a:t>
                      </a:r>
                    </a:p>
                    <a:p>
                      <a:pPr lvl="1" algn="just"/>
                      <a:r>
                        <a:rPr lang="es-ES" dirty="0"/>
                        <a:t>Metatarsianos </a:t>
                      </a:r>
                    </a:p>
                    <a:p>
                      <a:pPr lvl="1" algn="just"/>
                      <a:r>
                        <a:rPr lang="es-ES" dirty="0"/>
                        <a:t>Calcáneo</a:t>
                      </a:r>
                    </a:p>
                    <a:p>
                      <a:pPr lvl="1" algn="just"/>
                      <a:r>
                        <a:rPr lang="es-ES" dirty="0"/>
                        <a:t>Fíbula</a:t>
                      </a:r>
                    </a:p>
                    <a:p>
                      <a:pPr lvl="1" algn="just"/>
                      <a:r>
                        <a:rPr lang="es-ES" dirty="0"/>
                        <a:t>Navicular</a:t>
                      </a:r>
                    </a:p>
                    <a:p>
                      <a:pPr lvl="1" algn="just"/>
                      <a:r>
                        <a:rPr lang="es-ES" dirty="0"/>
                        <a:t>Falange proximal </a:t>
                      </a:r>
                      <a:r>
                        <a:rPr lang="es-ES" dirty="0" err="1"/>
                        <a:t>Hallux</a:t>
                      </a:r>
                      <a:endParaRPr lang="es-ES" dirty="0"/>
                    </a:p>
                    <a:p>
                      <a:pPr lvl="1" algn="just"/>
                      <a:r>
                        <a:rPr lang="es-ES" dirty="0" err="1"/>
                        <a:t>Sesamoídeos</a:t>
                      </a:r>
                      <a:endParaRPr lang="es-ES" dirty="0"/>
                    </a:p>
                    <a:p>
                      <a:pPr lvl="1" algn="just"/>
                      <a:r>
                        <a:rPr lang="es-ES" dirty="0"/>
                        <a:t>Cuboides</a:t>
                      </a:r>
                    </a:p>
                    <a:p>
                      <a:pPr lvl="1" algn="just"/>
                      <a:r>
                        <a:rPr lang="es-ES" dirty="0"/>
                        <a:t>Talo</a:t>
                      </a:r>
                    </a:p>
                  </a:txBody>
                  <a:tcPr/>
                </a:tc>
                <a:extLst>
                  <a:ext uri="{0D108BD9-81ED-4DB2-BD59-A6C34878D82A}">
                    <a16:rowId xmlns:a16="http://schemas.microsoft.com/office/drawing/2014/main" val="10001"/>
                  </a:ext>
                </a:extLst>
              </a:tr>
            </a:tbl>
          </a:graphicData>
        </a:graphic>
      </p:graphicFrame>
      <p:pic>
        <p:nvPicPr>
          <p:cNvPr id="4" name="Audio Recording 16-07-2023 9:56:53 p. m.">
            <a:hlinkClick r:id="" action="ppaction://media"/>
            <a:extLst>
              <a:ext uri="{FF2B5EF4-FFF2-40B4-BE49-F238E27FC236}">
                <a16:creationId xmlns:a16="http://schemas.microsoft.com/office/drawing/2014/main" id="{6DF5D892-0736-BDBC-6444-28D364BE9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1239" y="5870575"/>
            <a:ext cx="812800" cy="812800"/>
          </a:xfrm>
          <a:prstGeom prst="rect">
            <a:avLst/>
          </a:prstGeom>
        </p:spPr>
      </p:pic>
    </p:spTree>
    <p:extLst>
      <p:ext uri="{BB962C8B-B14F-4D97-AF65-F5344CB8AC3E}">
        <p14:creationId xmlns:p14="http://schemas.microsoft.com/office/powerpoint/2010/main" val="2369959798"/>
      </p:ext>
    </p:extLst>
  </p:cSld>
  <p:clrMapOvr>
    <a:masterClrMapping/>
  </p:clrMapOvr>
  <mc:AlternateContent xmlns:mc="http://schemas.openxmlformats.org/markup-compatibility/2006" xmlns:p14="http://schemas.microsoft.com/office/powerpoint/2010/main">
    <mc:Choice Requires="p14">
      <p:transition spd="med" p14:dur="700" advTm="52418">
        <p:fade/>
      </p:transition>
    </mc:Choice>
    <mc:Fallback xmlns="">
      <p:transition xmlns:p14="http://schemas.microsoft.com/office/powerpoint/2010/main" spd="med" advTm="524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Cuadro clínico</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848917095"/>
              </p:ext>
            </p:extLst>
          </p:nvPr>
        </p:nvGraphicFramePr>
        <p:xfrm>
          <a:off x="1114424" y="2595562"/>
          <a:ext cx="7610476" cy="36707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16-07-2023 9:58:24 p. m.">
            <a:hlinkClick r:id="" action="ppaction://media"/>
            <a:extLst>
              <a:ext uri="{FF2B5EF4-FFF2-40B4-BE49-F238E27FC236}">
                <a16:creationId xmlns:a16="http://schemas.microsoft.com/office/drawing/2014/main" id="{D76E3533-DFEB-06DC-C8A5-7A908EBA7C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1013" y="6065982"/>
            <a:ext cx="812800" cy="812800"/>
          </a:xfrm>
          <a:prstGeom prst="rect">
            <a:avLst/>
          </a:prstGeom>
        </p:spPr>
      </p:pic>
    </p:spTree>
    <p:extLst>
      <p:ext uri="{BB962C8B-B14F-4D97-AF65-F5344CB8AC3E}">
        <p14:creationId xmlns:p14="http://schemas.microsoft.com/office/powerpoint/2010/main" val="3532328306"/>
      </p:ext>
    </p:extLst>
  </p:cSld>
  <p:clrMapOvr>
    <a:masterClrMapping/>
  </p:clrMapOvr>
  <mc:AlternateContent xmlns:mc="http://schemas.openxmlformats.org/markup-compatibility/2006" xmlns:p14="http://schemas.microsoft.com/office/powerpoint/2010/main">
    <mc:Choice Requires="p14">
      <p:transition spd="med" p14:dur="700" advTm="69455">
        <p:fade/>
      </p:transition>
    </mc:Choice>
    <mc:Fallback xmlns="">
      <p:transition xmlns:p14="http://schemas.microsoft.com/office/powerpoint/2010/main" spd="med" advTm="694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9"/>
</p:tagLst>
</file>

<file path=ppt/tags/tag2.xml><?xml version="1.0" encoding="utf-8"?>
<p:tagLst xmlns:a="http://schemas.openxmlformats.org/drawingml/2006/main" xmlns:r="http://schemas.openxmlformats.org/officeDocument/2006/relationships" xmlns:p="http://schemas.openxmlformats.org/presentationml/2006/main">
  <p:tag name="TIMING" val="|14.1|0.6|0.5|15|1.1|13.5|1.4"/>
</p:tagLst>
</file>

<file path=ppt/tags/tag3.xml><?xml version="1.0" encoding="utf-8"?>
<p:tagLst xmlns:a="http://schemas.openxmlformats.org/drawingml/2006/main" xmlns:r="http://schemas.openxmlformats.org/officeDocument/2006/relationships" xmlns:p="http://schemas.openxmlformats.org/presentationml/2006/main">
  <p:tag name="TIMING" val="|7.7"/>
</p:tagLst>
</file>

<file path=ppt/tags/tag4.xml><?xml version="1.0" encoding="utf-8"?>
<p:tagLst xmlns:a="http://schemas.openxmlformats.org/drawingml/2006/main" xmlns:r="http://schemas.openxmlformats.org/officeDocument/2006/relationships" xmlns:p="http://schemas.openxmlformats.org/presentationml/2006/main">
  <p:tag name="TIMING" val="|49.1"/>
</p:tagLst>
</file>

<file path=ppt/tags/tag5.xml><?xml version="1.0" encoding="utf-8"?>
<p:tagLst xmlns:a="http://schemas.openxmlformats.org/drawingml/2006/main" xmlns:r="http://schemas.openxmlformats.org/officeDocument/2006/relationships" xmlns:p="http://schemas.openxmlformats.org/presentationml/2006/main">
  <p:tag name="TIMING" val="|83.6"/>
</p:tagLst>
</file>

<file path=ppt/theme/theme1.xml><?xml version="1.0" encoding="utf-8"?>
<a:theme xmlns:a="http://schemas.openxmlformats.org/drawingml/2006/main" name="Percepció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Percepción.thmx</Template>
  <TotalTime>90805</TotalTime>
  <Words>8624</Words>
  <Application>Microsoft Macintosh PowerPoint</Application>
  <PresentationFormat>Presentación en pantalla (4:3)</PresentationFormat>
  <Paragraphs>601</Paragraphs>
  <Slides>55</Slides>
  <Notes>55</Notes>
  <HiddenSlides>0</HiddenSlides>
  <MMClips>57</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55</vt:i4>
      </vt:variant>
    </vt:vector>
  </HeadingPairs>
  <TitlesOfParts>
    <vt:vector size="61" baseType="lpstr">
      <vt:lpstr>Arial</vt:lpstr>
      <vt:lpstr>Calibri</vt:lpstr>
      <vt:lpstr>Century Gothic</vt:lpstr>
      <vt:lpstr>Wingdings</vt:lpstr>
      <vt:lpstr>Wingdings 2</vt:lpstr>
      <vt:lpstr>Percepción</vt:lpstr>
      <vt:lpstr>Fracturas por estrés en tobillo y pie</vt:lpstr>
      <vt:lpstr>Generalidades</vt:lpstr>
      <vt:lpstr>Generalidades</vt:lpstr>
      <vt:lpstr>Epidemiología </vt:lpstr>
      <vt:lpstr>Factores predisponentes</vt:lpstr>
      <vt:lpstr>Factores predisponentes</vt:lpstr>
      <vt:lpstr>Factores predisponentes</vt:lpstr>
      <vt:lpstr>Forma de presentación</vt:lpstr>
      <vt:lpstr>Cuadro clínico</vt:lpstr>
      <vt:lpstr>Estudio</vt:lpstr>
      <vt:lpstr>Estudio </vt:lpstr>
      <vt:lpstr>Estudio</vt:lpstr>
      <vt:lpstr>Estudio </vt:lpstr>
      <vt:lpstr>Estudio</vt:lpstr>
      <vt:lpstr>Otros Exámenes</vt:lpstr>
      <vt:lpstr>Diagnóstico diferencial</vt:lpstr>
      <vt:lpstr>Tratamiento </vt:lpstr>
      <vt:lpstr>Tratamiento Conservador </vt:lpstr>
      <vt:lpstr>Tratamiento Conservador </vt:lpstr>
      <vt:lpstr>Tratamiento Conservador </vt:lpstr>
      <vt:lpstr>Tratamiento Quirúrgico </vt:lpstr>
      <vt:lpstr>Fracturas por estrés</vt:lpstr>
      <vt:lpstr>Fracturas por estrés en la tibia</vt:lpstr>
      <vt:lpstr>Cuadro Clínico</vt:lpstr>
      <vt:lpstr>Estudio por Imágenes</vt:lpstr>
      <vt:lpstr>Estudio por Imágenes</vt:lpstr>
      <vt:lpstr>Estudio por Imágenes</vt:lpstr>
      <vt:lpstr>Tratamiento</vt:lpstr>
      <vt:lpstr>Tratamiento</vt:lpstr>
      <vt:lpstr>Fracturas por estrés en Maleolo Medial</vt:lpstr>
      <vt:lpstr>Cuadro Clínico   </vt:lpstr>
      <vt:lpstr>Estudio</vt:lpstr>
      <vt:lpstr>Tratamiento</vt:lpstr>
      <vt:lpstr>Fractura por estrés de los Metatarsianos (1ª - 4º)</vt:lpstr>
      <vt:lpstr>Fractura por estrés base 2ª metatarsiano </vt:lpstr>
      <vt:lpstr>Cuadro Clínico</vt:lpstr>
      <vt:lpstr>Estudio</vt:lpstr>
      <vt:lpstr>Tratamiento conservador</vt:lpstr>
      <vt:lpstr>Tratamiento quirúrgico</vt:lpstr>
      <vt:lpstr>Fractura por estrés del 5º Metatarsiano</vt:lpstr>
      <vt:lpstr>Fractura por estrés del 5º Metatarsiano</vt:lpstr>
      <vt:lpstr>Cuadro Clínico</vt:lpstr>
      <vt:lpstr>Estudio por Imágenes</vt:lpstr>
      <vt:lpstr>Tratamiento</vt:lpstr>
      <vt:lpstr>Tratamiento</vt:lpstr>
      <vt:lpstr>Tratamiento</vt:lpstr>
      <vt:lpstr>Fractura por estrés del Navicular</vt:lpstr>
      <vt:lpstr>Factores predisponentes</vt:lpstr>
      <vt:lpstr>Cuadro Clínico</vt:lpstr>
      <vt:lpstr>Estudio por imágenes</vt:lpstr>
      <vt:lpstr>Diagnóstico</vt:lpstr>
      <vt:lpstr>Clasificación</vt:lpstr>
      <vt:lpstr>Tratamiento Conservador</vt:lpstr>
      <vt:lpstr>Tratamiento Quirúrgico</vt:lpstr>
      <vt:lpstr>Conclusión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Fracturas de estrés en tobillo y pie</dc:title>
  <dc:creator>José Tomás Aldunate González</dc:creator>
  <cp:lastModifiedBy>Fellow TYP</cp:lastModifiedBy>
  <cp:revision>212</cp:revision>
  <cp:lastPrinted>2019-10-31T20:06:11Z</cp:lastPrinted>
  <dcterms:created xsi:type="dcterms:W3CDTF">2019-09-23T00:28:43Z</dcterms:created>
  <dcterms:modified xsi:type="dcterms:W3CDTF">2023-07-17T02:47:52Z</dcterms:modified>
</cp:coreProperties>
</file>