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Default Extension="wav" ContentType="audio/wav"/>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84" r:id="rId7"/>
    <p:sldId id="261" r:id="rId8"/>
    <p:sldId id="262" r:id="rId9"/>
    <p:sldId id="264" r:id="rId10"/>
    <p:sldId id="263" r:id="rId11"/>
    <p:sldId id="278" r:id="rId12"/>
    <p:sldId id="279" r:id="rId13"/>
    <p:sldId id="281" r:id="rId14"/>
    <p:sldId id="280" r:id="rId15"/>
    <p:sldId id="286" r:id="rId16"/>
    <p:sldId id="287" r:id="rId17"/>
    <p:sldId id="289" r:id="rId18"/>
    <p:sldId id="290" r:id="rId19"/>
    <p:sldId id="292" r:id="rId20"/>
    <p:sldId id="285" r:id="rId21"/>
    <p:sldId id="274" r:id="rId22"/>
    <p:sldId id="275" r:id="rId23"/>
    <p:sldId id="265" r:id="rId24"/>
    <p:sldId id="282" r:id="rId25"/>
    <p:sldId id="283" r:id="rId26"/>
    <p:sldId id="266" r:id="rId27"/>
    <p:sldId id="267" r:id="rId28"/>
    <p:sldId id="268" r:id="rId29"/>
    <p:sldId id="269" r:id="rId30"/>
    <p:sldId id="293" r:id="rId31"/>
    <p:sldId id="295" r:id="rId32"/>
    <p:sldId id="296" r:id="rId33"/>
    <p:sldId id="297" r:id="rId34"/>
    <p:sldId id="271" r:id="rId35"/>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26" autoAdjust="0"/>
    <p:restoredTop sz="74555" autoAdjust="0"/>
  </p:normalViewPr>
  <p:slideViewPr>
    <p:cSldViewPr>
      <p:cViewPr varScale="1">
        <p:scale>
          <a:sx n="86" d="100"/>
          <a:sy n="86" d="100"/>
        </p:scale>
        <p:origin x="-2322"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1E07E7-2AC8-4A6A-B66E-A928873AFA74}" type="datetimeFigureOut">
              <a:rPr lang="es-CL" smtClean="0"/>
              <a:pPr/>
              <a:t>04-10-2021</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9102A-2907-4E54-BE3E-B69A343CFACD}" type="slidenum">
              <a:rPr lang="es-CL" smtClean="0"/>
              <a:pPr/>
              <a:t>‹Nº›</a:t>
            </a:fld>
            <a:endParaRPr lang="es-CL"/>
          </a:p>
        </p:txBody>
      </p:sp>
    </p:spTree>
    <p:extLst>
      <p:ext uri="{BB962C8B-B14F-4D97-AF65-F5344CB8AC3E}">
        <p14:creationId xmlns:p14="http://schemas.microsoft.com/office/powerpoint/2010/main" xmlns="" val="412168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1</a:t>
            </a:fld>
            <a:endParaRPr lang="es-CL"/>
          </a:p>
        </p:txBody>
      </p:sp>
    </p:spTree>
    <p:extLst>
      <p:ext uri="{BB962C8B-B14F-4D97-AF65-F5344CB8AC3E}">
        <p14:creationId xmlns:p14="http://schemas.microsoft.com/office/powerpoint/2010/main" xmlns="" val="339317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aseline="0" dirty="0" smtClean="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10</a:t>
            </a:fld>
            <a:endParaRPr lang="es-CL"/>
          </a:p>
        </p:txBody>
      </p:sp>
    </p:spTree>
    <p:extLst>
      <p:ext uri="{BB962C8B-B14F-4D97-AF65-F5344CB8AC3E}">
        <p14:creationId xmlns:p14="http://schemas.microsoft.com/office/powerpoint/2010/main" xmlns="" val="2125727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L" baseline="0" dirty="0" smtClean="0"/>
              <a:t>.</a:t>
            </a:r>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11</a:t>
            </a:fld>
            <a:endParaRPr lang="es-CL"/>
          </a:p>
        </p:txBody>
      </p:sp>
    </p:spTree>
    <p:extLst>
      <p:ext uri="{BB962C8B-B14F-4D97-AF65-F5344CB8AC3E}">
        <p14:creationId xmlns:p14="http://schemas.microsoft.com/office/powerpoint/2010/main" xmlns="" val="2710280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aseline="0" dirty="0" smtClean="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12</a:t>
            </a:fld>
            <a:endParaRPr lang="es-CL"/>
          </a:p>
        </p:txBody>
      </p:sp>
    </p:spTree>
    <p:extLst>
      <p:ext uri="{BB962C8B-B14F-4D97-AF65-F5344CB8AC3E}">
        <p14:creationId xmlns:p14="http://schemas.microsoft.com/office/powerpoint/2010/main" xmlns="" val="2935746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13</a:t>
            </a:fld>
            <a:endParaRPr lang="es-CL"/>
          </a:p>
        </p:txBody>
      </p:sp>
    </p:spTree>
    <p:extLst>
      <p:ext uri="{BB962C8B-B14F-4D97-AF65-F5344CB8AC3E}">
        <p14:creationId xmlns:p14="http://schemas.microsoft.com/office/powerpoint/2010/main" xmlns="" val="3162234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aseline="0" dirty="0" smtClean="0"/>
          </a:p>
          <a:p>
            <a:endParaRPr lang="es-CL" baseline="0" dirty="0" smtClean="0"/>
          </a:p>
          <a:p>
            <a:r>
              <a:rPr lang="es-CL" baseline="0" dirty="0" smtClean="0"/>
              <a:t> </a:t>
            </a:r>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14</a:t>
            </a:fld>
            <a:endParaRPr lang="es-CL"/>
          </a:p>
        </p:txBody>
      </p:sp>
    </p:spTree>
    <p:extLst>
      <p:ext uri="{BB962C8B-B14F-4D97-AF65-F5344CB8AC3E}">
        <p14:creationId xmlns:p14="http://schemas.microsoft.com/office/powerpoint/2010/main" xmlns="" val="2977480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15</a:t>
            </a:fld>
            <a:endParaRPr lang="es-CL"/>
          </a:p>
        </p:txBody>
      </p:sp>
    </p:spTree>
    <p:extLst>
      <p:ext uri="{BB962C8B-B14F-4D97-AF65-F5344CB8AC3E}">
        <p14:creationId xmlns:p14="http://schemas.microsoft.com/office/powerpoint/2010/main" xmlns="" val="3458327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aseline="0" dirty="0" smtClean="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16</a:t>
            </a:fld>
            <a:endParaRPr lang="es-CL"/>
          </a:p>
        </p:txBody>
      </p:sp>
    </p:spTree>
    <p:extLst>
      <p:ext uri="{BB962C8B-B14F-4D97-AF65-F5344CB8AC3E}">
        <p14:creationId xmlns:p14="http://schemas.microsoft.com/office/powerpoint/2010/main" xmlns="" val="250303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17</a:t>
            </a:fld>
            <a:endParaRPr lang="es-CL"/>
          </a:p>
        </p:txBody>
      </p:sp>
    </p:spTree>
    <p:extLst>
      <p:ext uri="{BB962C8B-B14F-4D97-AF65-F5344CB8AC3E}">
        <p14:creationId xmlns:p14="http://schemas.microsoft.com/office/powerpoint/2010/main" xmlns="" val="112911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18</a:t>
            </a:fld>
            <a:endParaRPr lang="es-CL"/>
          </a:p>
        </p:txBody>
      </p:sp>
    </p:spTree>
    <p:extLst>
      <p:ext uri="{BB962C8B-B14F-4D97-AF65-F5344CB8AC3E}">
        <p14:creationId xmlns:p14="http://schemas.microsoft.com/office/powerpoint/2010/main" xmlns="" val="2998714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aseline="0" dirty="0" smtClean="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19</a:t>
            </a:fld>
            <a:endParaRPr lang="es-CL"/>
          </a:p>
        </p:txBody>
      </p:sp>
    </p:spTree>
    <p:extLst>
      <p:ext uri="{BB962C8B-B14F-4D97-AF65-F5344CB8AC3E}">
        <p14:creationId xmlns:p14="http://schemas.microsoft.com/office/powerpoint/2010/main" xmlns="" val="350925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None/>
            </a:pPr>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2</a:t>
            </a:fld>
            <a:endParaRPr lang="es-CL"/>
          </a:p>
        </p:txBody>
      </p:sp>
    </p:spTree>
    <p:extLst>
      <p:ext uri="{BB962C8B-B14F-4D97-AF65-F5344CB8AC3E}">
        <p14:creationId xmlns:p14="http://schemas.microsoft.com/office/powerpoint/2010/main" xmlns="" val="617028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aseline="0" dirty="0" smtClean="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20</a:t>
            </a:fld>
            <a:endParaRPr lang="es-CL"/>
          </a:p>
        </p:txBody>
      </p:sp>
    </p:spTree>
    <p:extLst>
      <p:ext uri="{BB962C8B-B14F-4D97-AF65-F5344CB8AC3E}">
        <p14:creationId xmlns:p14="http://schemas.microsoft.com/office/powerpoint/2010/main" xmlns="" val="2524138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21</a:t>
            </a:fld>
            <a:endParaRPr lang="es-CL"/>
          </a:p>
        </p:txBody>
      </p:sp>
    </p:spTree>
    <p:extLst>
      <p:ext uri="{BB962C8B-B14F-4D97-AF65-F5344CB8AC3E}">
        <p14:creationId xmlns:p14="http://schemas.microsoft.com/office/powerpoint/2010/main" xmlns="" val="4283742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aseline="0" dirty="0" smtClean="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22</a:t>
            </a:fld>
            <a:endParaRPr lang="es-CL"/>
          </a:p>
        </p:txBody>
      </p:sp>
    </p:spTree>
    <p:extLst>
      <p:ext uri="{BB962C8B-B14F-4D97-AF65-F5344CB8AC3E}">
        <p14:creationId xmlns:p14="http://schemas.microsoft.com/office/powerpoint/2010/main" xmlns="" val="2762665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23</a:t>
            </a:fld>
            <a:endParaRPr lang="es-CL"/>
          </a:p>
        </p:txBody>
      </p:sp>
    </p:spTree>
    <p:extLst>
      <p:ext uri="{BB962C8B-B14F-4D97-AF65-F5344CB8AC3E}">
        <p14:creationId xmlns:p14="http://schemas.microsoft.com/office/powerpoint/2010/main" xmlns="" val="1598139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24</a:t>
            </a:fld>
            <a:endParaRPr lang="es-CL"/>
          </a:p>
        </p:txBody>
      </p:sp>
    </p:spTree>
    <p:extLst>
      <p:ext uri="{BB962C8B-B14F-4D97-AF65-F5344CB8AC3E}">
        <p14:creationId xmlns:p14="http://schemas.microsoft.com/office/powerpoint/2010/main" xmlns="" val="3978536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aseline="0" dirty="0" smtClean="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25</a:t>
            </a:fld>
            <a:endParaRPr lang="es-CL"/>
          </a:p>
        </p:txBody>
      </p:sp>
    </p:spTree>
    <p:extLst>
      <p:ext uri="{BB962C8B-B14F-4D97-AF65-F5344CB8AC3E}">
        <p14:creationId xmlns:p14="http://schemas.microsoft.com/office/powerpoint/2010/main" xmlns="" val="1899779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26</a:t>
            </a:fld>
            <a:endParaRPr lang="es-CL"/>
          </a:p>
        </p:txBody>
      </p:sp>
    </p:spTree>
    <p:extLst>
      <p:ext uri="{BB962C8B-B14F-4D97-AF65-F5344CB8AC3E}">
        <p14:creationId xmlns:p14="http://schemas.microsoft.com/office/powerpoint/2010/main" xmlns="" val="256980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27</a:t>
            </a:fld>
            <a:endParaRPr lang="es-CL"/>
          </a:p>
        </p:txBody>
      </p:sp>
    </p:spTree>
    <p:extLst>
      <p:ext uri="{BB962C8B-B14F-4D97-AF65-F5344CB8AC3E}">
        <p14:creationId xmlns:p14="http://schemas.microsoft.com/office/powerpoint/2010/main" xmlns="" val="1524693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28</a:t>
            </a:fld>
            <a:endParaRPr lang="es-CL"/>
          </a:p>
        </p:txBody>
      </p:sp>
    </p:spTree>
    <p:extLst>
      <p:ext uri="{BB962C8B-B14F-4D97-AF65-F5344CB8AC3E}">
        <p14:creationId xmlns:p14="http://schemas.microsoft.com/office/powerpoint/2010/main" xmlns="" val="443512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29</a:t>
            </a:fld>
            <a:endParaRPr lang="es-CL"/>
          </a:p>
        </p:txBody>
      </p:sp>
    </p:spTree>
    <p:extLst>
      <p:ext uri="{BB962C8B-B14F-4D97-AF65-F5344CB8AC3E}">
        <p14:creationId xmlns:p14="http://schemas.microsoft.com/office/powerpoint/2010/main" xmlns="" val="149581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3</a:t>
            </a:fld>
            <a:endParaRPr lang="es-CL"/>
          </a:p>
        </p:txBody>
      </p:sp>
    </p:spTree>
    <p:extLst>
      <p:ext uri="{BB962C8B-B14F-4D97-AF65-F5344CB8AC3E}">
        <p14:creationId xmlns:p14="http://schemas.microsoft.com/office/powerpoint/2010/main" xmlns="" val="425799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30</a:t>
            </a:fld>
            <a:endParaRPr lang="es-CL"/>
          </a:p>
        </p:txBody>
      </p:sp>
    </p:spTree>
    <p:extLst>
      <p:ext uri="{BB962C8B-B14F-4D97-AF65-F5344CB8AC3E}">
        <p14:creationId xmlns:p14="http://schemas.microsoft.com/office/powerpoint/2010/main" xmlns="" val="3538721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31</a:t>
            </a:fld>
            <a:endParaRPr lang="es-CL"/>
          </a:p>
        </p:txBody>
      </p:sp>
    </p:spTree>
    <p:extLst>
      <p:ext uri="{BB962C8B-B14F-4D97-AF65-F5344CB8AC3E}">
        <p14:creationId xmlns:p14="http://schemas.microsoft.com/office/powerpoint/2010/main" xmlns="" val="3538721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34</a:t>
            </a:fld>
            <a:endParaRPr lang="es-CL"/>
          </a:p>
        </p:txBody>
      </p:sp>
    </p:spTree>
    <p:extLst>
      <p:ext uri="{BB962C8B-B14F-4D97-AF65-F5344CB8AC3E}">
        <p14:creationId xmlns:p14="http://schemas.microsoft.com/office/powerpoint/2010/main" xmlns="" val="16006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4</a:t>
            </a:fld>
            <a:endParaRPr lang="es-CL"/>
          </a:p>
        </p:txBody>
      </p:sp>
    </p:spTree>
    <p:extLst>
      <p:ext uri="{BB962C8B-B14F-4D97-AF65-F5344CB8AC3E}">
        <p14:creationId xmlns:p14="http://schemas.microsoft.com/office/powerpoint/2010/main" xmlns="" val="3932104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baseline="0" dirty="0" smtClean="0"/>
          </a:p>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5</a:t>
            </a:fld>
            <a:endParaRPr lang="es-CL"/>
          </a:p>
        </p:txBody>
      </p:sp>
    </p:spTree>
    <p:extLst>
      <p:ext uri="{BB962C8B-B14F-4D97-AF65-F5344CB8AC3E}">
        <p14:creationId xmlns:p14="http://schemas.microsoft.com/office/powerpoint/2010/main" xmlns="" val="363487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6</a:t>
            </a:fld>
            <a:endParaRPr lang="es-CL"/>
          </a:p>
        </p:txBody>
      </p:sp>
    </p:spTree>
    <p:extLst>
      <p:ext uri="{BB962C8B-B14F-4D97-AF65-F5344CB8AC3E}">
        <p14:creationId xmlns:p14="http://schemas.microsoft.com/office/powerpoint/2010/main" xmlns="" val="119172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7</a:t>
            </a:fld>
            <a:endParaRPr lang="es-CL"/>
          </a:p>
        </p:txBody>
      </p:sp>
    </p:spTree>
    <p:extLst>
      <p:ext uri="{BB962C8B-B14F-4D97-AF65-F5344CB8AC3E}">
        <p14:creationId xmlns:p14="http://schemas.microsoft.com/office/powerpoint/2010/main" xmlns="" val="417097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smtClean="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8</a:t>
            </a:fld>
            <a:endParaRPr lang="es-CL"/>
          </a:p>
        </p:txBody>
      </p:sp>
    </p:spTree>
    <p:extLst>
      <p:ext uri="{BB962C8B-B14F-4D97-AF65-F5344CB8AC3E}">
        <p14:creationId xmlns:p14="http://schemas.microsoft.com/office/powerpoint/2010/main" xmlns="" val="2028732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4909102A-2907-4E54-BE3E-B69A343CFACD}" type="slidenum">
              <a:rPr lang="es-CL" smtClean="0"/>
              <a:pPr/>
              <a:t>9</a:t>
            </a:fld>
            <a:endParaRPr lang="es-CL"/>
          </a:p>
        </p:txBody>
      </p:sp>
    </p:spTree>
    <p:extLst>
      <p:ext uri="{BB962C8B-B14F-4D97-AF65-F5344CB8AC3E}">
        <p14:creationId xmlns:p14="http://schemas.microsoft.com/office/powerpoint/2010/main" xmlns="" val="54526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5DC49B1-A5E0-4368-A91D-FD4DBB05B7C8}" type="datetimeFigureOut">
              <a:rPr lang="es-CL" smtClean="0"/>
              <a:pPr/>
              <a:t>04-10-2021</a:t>
            </a:fld>
            <a:endParaRPr lang="es-C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C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0AB0D4F-F03E-408E-A7B4-9749DA5DFE92}" type="slidenum">
              <a:rPr lang="es-CL" smtClean="0"/>
              <a:pPr/>
              <a:t>‹Nº›</a:t>
            </a:fld>
            <a:endParaRPr lang="es-C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5DC49B1-A5E0-4368-A91D-FD4DBB05B7C8}" type="datetimeFigureOut">
              <a:rPr lang="es-CL" smtClean="0"/>
              <a:pPr/>
              <a:t>04-10-2021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0AB0D4F-F03E-408E-A7B4-9749DA5DFE92}"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5DC49B1-A5E0-4368-A91D-FD4DBB05B7C8}" type="datetimeFigureOut">
              <a:rPr lang="es-CL" smtClean="0"/>
              <a:pPr/>
              <a:t>04-10-2021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0AB0D4F-F03E-408E-A7B4-9749DA5DFE92}"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5DC49B1-A5E0-4368-A91D-FD4DBB05B7C8}" type="datetimeFigureOut">
              <a:rPr lang="es-CL" smtClean="0"/>
              <a:pPr/>
              <a:t>04-10-2021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0AB0D4F-F03E-408E-A7B4-9749DA5DFE92}"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5DC49B1-A5E0-4368-A91D-FD4DBB05B7C8}" type="datetimeFigureOut">
              <a:rPr lang="es-CL" smtClean="0"/>
              <a:pPr/>
              <a:t>04-10-2021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0AB0D4F-F03E-408E-A7B4-9749DA5DFE92}"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5DC49B1-A5E0-4368-A91D-FD4DBB05B7C8}" type="datetimeFigureOut">
              <a:rPr lang="es-CL" smtClean="0"/>
              <a:pPr/>
              <a:t>04-10-2021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0AB0D4F-F03E-408E-A7B4-9749DA5DFE92}" type="slidenum">
              <a:rPr lang="es-CL" smtClean="0"/>
              <a:pPr/>
              <a:t>‹Nº›</a:t>
            </a:fld>
            <a:endParaRPr lang="es-CL"/>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5DC49B1-A5E0-4368-A91D-FD4DBB05B7C8}" type="datetimeFigureOut">
              <a:rPr lang="es-CL" smtClean="0"/>
              <a:pPr/>
              <a:t>04-10-2021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00AB0D4F-F03E-408E-A7B4-9749DA5DFE92}"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5DC49B1-A5E0-4368-A91D-FD4DBB05B7C8}" type="datetimeFigureOut">
              <a:rPr lang="es-CL" smtClean="0"/>
              <a:pPr/>
              <a:t>04-10-2021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00AB0D4F-F03E-408E-A7B4-9749DA5DFE92}"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C49B1-A5E0-4368-A91D-FD4DBB05B7C8}" type="datetimeFigureOut">
              <a:rPr lang="es-CL" smtClean="0"/>
              <a:pPr/>
              <a:t>04-10-2021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00AB0D4F-F03E-408E-A7B4-9749DA5DFE92}"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5DC49B1-A5E0-4368-A91D-FD4DBB05B7C8}" type="datetimeFigureOut">
              <a:rPr lang="es-CL" smtClean="0"/>
              <a:pPr/>
              <a:t>04-10-2021</a:t>
            </a:fld>
            <a:endParaRPr lang="es-CL"/>
          </a:p>
        </p:txBody>
      </p:sp>
      <p:sp>
        <p:nvSpPr>
          <p:cNvPr id="7" name="Slide Number Placeholder 6"/>
          <p:cNvSpPr>
            <a:spLocks noGrp="1"/>
          </p:cNvSpPr>
          <p:nvPr>
            <p:ph type="sldNum" sz="quarter" idx="12"/>
          </p:nvPr>
        </p:nvSpPr>
        <p:spPr/>
        <p:txBody>
          <a:bodyPr/>
          <a:lstStyle/>
          <a:p>
            <a:fld id="{00AB0D4F-F03E-408E-A7B4-9749DA5DFE92}" type="slidenum">
              <a:rPr lang="es-CL" smtClean="0"/>
              <a:pPr/>
              <a:t>‹Nº›</a:t>
            </a:fld>
            <a:endParaRPr lang="es-C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C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5DC49B1-A5E0-4368-A91D-FD4DBB05B7C8}" type="datetimeFigureOut">
              <a:rPr lang="es-CL" smtClean="0"/>
              <a:pPr/>
              <a:t>04-10-2021</a:t>
            </a:fld>
            <a:endParaRPr lang="es-C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CL"/>
          </a:p>
        </p:txBody>
      </p:sp>
      <p:sp>
        <p:nvSpPr>
          <p:cNvPr id="7" name="Slide Number Placeholder 6"/>
          <p:cNvSpPr>
            <a:spLocks noGrp="1"/>
          </p:cNvSpPr>
          <p:nvPr>
            <p:ph type="sldNum" sz="quarter" idx="12"/>
          </p:nvPr>
        </p:nvSpPr>
        <p:spPr/>
        <p:txBody>
          <a:bodyPr/>
          <a:lstStyle/>
          <a:p>
            <a:fld id="{00AB0D4F-F03E-408E-A7B4-9749DA5DFE92}"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5DC49B1-A5E0-4368-A91D-FD4DBB05B7C8}" type="datetimeFigureOut">
              <a:rPr lang="es-CL" smtClean="0"/>
              <a:pPr/>
              <a:t>04-10-2021</a:t>
            </a:fld>
            <a:endParaRPr lang="es-C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C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0AB0D4F-F03E-408E-A7B4-9749DA5DFE92}"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media1.wav"/><Relationship Id="rId5" Type="http://schemas.openxmlformats.org/officeDocument/2006/relationships/image" Target="../media/image2.png"/><Relationship Id="rId4" Type="http://schemas.microsoft.com/office/2007/relationships/media" Target="../media/media1.wav"/></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media10.wav"/><Relationship Id="rId6" Type="http://schemas.openxmlformats.org/officeDocument/2006/relationships/image" Target="../media/image2.png"/><Relationship Id="rId5" Type="http://schemas.microsoft.com/office/2007/relationships/media" Target="../media/media10.wav"/><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media11.wav"/><Relationship Id="rId5" Type="http://schemas.openxmlformats.org/officeDocument/2006/relationships/image" Target="../media/image2.png"/><Relationship Id="rId4" Type="http://schemas.microsoft.com/office/2007/relationships/media" Target="../media/media1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media12.wav"/><Relationship Id="rId6" Type="http://schemas.openxmlformats.org/officeDocument/2006/relationships/image" Target="../media/image2.png"/><Relationship Id="rId5" Type="http://schemas.microsoft.com/office/2007/relationships/media" Target="../media/media12.wav"/><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media13.wav"/><Relationship Id="rId6" Type="http://schemas.openxmlformats.org/officeDocument/2006/relationships/image" Target="../media/image2.png"/><Relationship Id="rId5" Type="http://schemas.microsoft.com/office/2007/relationships/media" Target="../media/media13.wav"/><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media14.wav"/><Relationship Id="rId6" Type="http://schemas.openxmlformats.org/officeDocument/2006/relationships/image" Target="../media/image2.png"/><Relationship Id="rId5" Type="http://schemas.microsoft.com/office/2007/relationships/media" Target="../media/media14.wav"/><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media15.wav"/><Relationship Id="rId6" Type="http://schemas.openxmlformats.org/officeDocument/2006/relationships/image" Target="../media/image2.png"/><Relationship Id="rId5" Type="http://schemas.microsoft.com/office/2007/relationships/media" Target="../media/media15.wav"/><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media16.wav"/><Relationship Id="rId6" Type="http://schemas.openxmlformats.org/officeDocument/2006/relationships/image" Target="../media/image2.png"/><Relationship Id="rId5" Type="http://schemas.microsoft.com/office/2007/relationships/media" Target="../media/media16.wav"/><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media17.wav"/><Relationship Id="rId5" Type="http://schemas.openxmlformats.org/officeDocument/2006/relationships/image" Target="../media/image2.png"/><Relationship Id="rId4" Type="http://schemas.microsoft.com/office/2007/relationships/media" Target="../media/media17.wav"/></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media18.wav"/><Relationship Id="rId6" Type="http://schemas.openxmlformats.org/officeDocument/2006/relationships/image" Target="../media/image2.png"/><Relationship Id="rId5" Type="http://schemas.microsoft.com/office/2007/relationships/media" Target="../media/media18.wav"/><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audio" Target="../media/media19.wav"/><Relationship Id="rId6" Type="http://schemas.openxmlformats.org/officeDocument/2006/relationships/image" Target="../media/image2.png"/><Relationship Id="rId5" Type="http://schemas.microsoft.com/office/2007/relationships/media" Target="../media/media19.wav"/><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wav"/><Relationship Id="rId5" Type="http://schemas.openxmlformats.org/officeDocument/2006/relationships/image" Target="../media/image2.png"/><Relationship Id="rId4" Type="http://schemas.microsoft.com/office/2007/relationships/media" Target="../media/media2.wav"/></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media/media20.wav"/><Relationship Id="rId6" Type="http://schemas.openxmlformats.org/officeDocument/2006/relationships/image" Target="../media/image2.png"/><Relationship Id="rId5" Type="http://schemas.microsoft.com/office/2007/relationships/media" Target="../media/media20.wav"/><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audio" Target="../media/media21.wav"/><Relationship Id="rId5" Type="http://schemas.openxmlformats.org/officeDocument/2006/relationships/image" Target="../media/image2.png"/><Relationship Id="rId4" Type="http://schemas.microsoft.com/office/2007/relationships/media" Target="../media/media21.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media/media22.wav"/><Relationship Id="rId5" Type="http://schemas.openxmlformats.org/officeDocument/2006/relationships/image" Target="../media/image2.png"/><Relationship Id="rId4" Type="http://schemas.microsoft.com/office/2007/relationships/media" Target="../media/media22.wav"/></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media23.wav"/><Relationship Id="rId5" Type="http://schemas.openxmlformats.org/officeDocument/2006/relationships/image" Target="../media/image2.png"/><Relationship Id="rId4" Type="http://schemas.microsoft.com/office/2007/relationships/media" Target="../media/media23.wav"/></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audio" Target="../media/media24.wav"/><Relationship Id="rId5" Type="http://schemas.openxmlformats.org/officeDocument/2006/relationships/image" Target="../media/image2.png"/><Relationship Id="rId4" Type="http://schemas.microsoft.com/office/2007/relationships/media" Target="../media/media24.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audio" Target="../media/media25.wav"/><Relationship Id="rId5" Type="http://schemas.openxmlformats.org/officeDocument/2006/relationships/image" Target="../media/image2.png"/><Relationship Id="rId4" Type="http://schemas.microsoft.com/office/2007/relationships/media" Target="../media/media25.wav"/></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audio" Target="../media/media26.wav"/><Relationship Id="rId5" Type="http://schemas.openxmlformats.org/officeDocument/2006/relationships/image" Target="../media/image2.png"/><Relationship Id="rId4" Type="http://schemas.microsoft.com/office/2007/relationships/media" Target="../media/media26.wav"/></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audio" Target="../media/media27.wav"/><Relationship Id="rId5" Type="http://schemas.openxmlformats.org/officeDocument/2006/relationships/image" Target="../media/image2.png"/><Relationship Id="rId4" Type="http://schemas.microsoft.com/office/2007/relationships/media" Target="../media/media27.wav"/></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audio" Target="../media/media28.wav"/><Relationship Id="rId5" Type="http://schemas.openxmlformats.org/officeDocument/2006/relationships/image" Target="../media/image2.png"/><Relationship Id="rId4" Type="http://schemas.microsoft.com/office/2007/relationships/media" Target="../media/media28.wav"/></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audio" Target="../media/media29.wav"/><Relationship Id="rId6" Type="http://schemas.openxmlformats.org/officeDocument/2006/relationships/image" Target="../media/image2.png"/><Relationship Id="rId5" Type="http://schemas.microsoft.com/office/2007/relationships/media" Target="../media/media29.wav"/><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media3.wav"/><Relationship Id="rId5" Type="http://schemas.openxmlformats.org/officeDocument/2006/relationships/image" Target="../media/image2.png"/><Relationship Id="rId4" Type="http://schemas.microsoft.com/office/2007/relationships/media" Target="../media/media3.wav"/></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audio" Target="../media/media30.wav"/><Relationship Id="rId5" Type="http://schemas.openxmlformats.org/officeDocument/2006/relationships/image" Target="../media/image2.png"/><Relationship Id="rId4" Type="http://schemas.microsoft.com/office/2007/relationships/media" Target="../media/media30.wav"/></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audio" Target="../media/media31.wav"/><Relationship Id="rId5" Type="http://schemas.openxmlformats.org/officeDocument/2006/relationships/image" Target="../media/image2.png"/><Relationship Id="rId4" Type="http://schemas.microsoft.com/office/2007/relationships/media" Target="../media/media31.wav"/></Relationships>
</file>

<file path=ppt/slides/_rels/slide32.xml.rels><?xml version="1.0" encoding="UTF-8" standalone="yes"?>
<Relationships xmlns="http://schemas.openxmlformats.org/package/2006/relationships"><Relationship Id="rId3" Type="http://schemas.microsoft.com/office/2007/relationships/media" Target="../media/media32.wav"/><Relationship Id="rId2" Type="http://schemas.openxmlformats.org/officeDocument/2006/relationships/slideLayout" Target="../slideLayouts/slideLayout2.xml"/><Relationship Id="rId1" Type="http://schemas.openxmlformats.org/officeDocument/2006/relationships/audio" Target="../media/media32.wav"/><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microsoft.com/office/2007/relationships/media" Target="../media/media33.wav"/><Relationship Id="rId2" Type="http://schemas.openxmlformats.org/officeDocument/2006/relationships/slideLayout" Target="../slideLayouts/slideLayout2.xml"/><Relationship Id="rId1" Type="http://schemas.openxmlformats.org/officeDocument/2006/relationships/audio" Target="../media/media33.wav"/><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audio" Target="../media/media34.wav"/><Relationship Id="rId5" Type="http://schemas.openxmlformats.org/officeDocument/2006/relationships/image" Target="../media/image2.png"/><Relationship Id="rId4" Type="http://schemas.microsoft.com/office/2007/relationships/media" Target="../media/media34.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media4.wav"/><Relationship Id="rId6" Type="http://schemas.openxmlformats.org/officeDocument/2006/relationships/image" Target="../media/image2.png"/><Relationship Id="rId5" Type="http://schemas.microsoft.com/office/2007/relationships/media" Target="../media/media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media5.wav"/><Relationship Id="rId5" Type="http://schemas.openxmlformats.org/officeDocument/2006/relationships/image" Target="../media/image2.png"/><Relationship Id="rId4" Type="http://schemas.microsoft.com/office/2007/relationships/media" Target="../media/media5.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media6.wav"/><Relationship Id="rId5" Type="http://schemas.openxmlformats.org/officeDocument/2006/relationships/image" Target="../media/image2.png"/><Relationship Id="rId4" Type="http://schemas.microsoft.com/office/2007/relationships/media" Target="../media/media6.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media7.wav"/><Relationship Id="rId5" Type="http://schemas.openxmlformats.org/officeDocument/2006/relationships/image" Target="../media/image2.png"/><Relationship Id="rId4" Type="http://schemas.microsoft.com/office/2007/relationships/media" Target="../media/media7.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media8.wav"/><Relationship Id="rId6" Type="http://schemas.openxmlformats.org/officeDocument/2006/relationships/image" Target="../media/image2.png"/><Relationship Id="rId5" Type="http://schemas.microsoft.com/office/2007/relationships/media" Target="../media/media8.wav"/><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media9.wav"/><Relationship Id="rId6" Type="http://schemas.openxmlformats.org/officeDocument/2006/relationships/image" Target="../media/image2.png"/><Relationship Id="rId5" Type="http://schemas.microsoft.com/office/2007/relationships/media" Target="../media/media9.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CL" dirty="0" smtClean="0"/>
              <a:t>Radiología Convencional	</a:t>
            </a:r>
            <a:endParaRPr lang="es-CL" dirty="0"/>
          </a:p>
        </p:txBody>
      </p:sp>
      <p:sp>
        <p:nvSpPr>
          <p:cNvPr id="3" name="2 Subtítulo"/>
          <p:cNvSpPr>
            <a:spLocks noGrp="1"/>
          </p:cNvSpPr>
          <p:nvPr>
            <p:ph type="subTitle" idx="1"/>
          </p:nvPr>
        </p:nvSpPr>
        <p:spPr/>
        <p:txBody>
          <a:bodyPr/>
          <a:lstStyle/>
          <a:p>
            <a:r>
              <a:rPr lang="es-CL" dirty="0" smtClean="0"/>
              <a:t>Tm. Fernanda Gaete Cortés</a:t>
            </a:r>
          </a:p>
          <a:p>
            <a:r>
              <a:rPr lang="es-CL" dirty="0" smtClean="0"/>
              <a:t>Centro </a:t>
            </a:r>
            <a:r>
              <a:rPr lang="es-CL" dirty="0" err="1" smtClean="0"/>
              <a:t>Imagenología</a:t>
            </a:r>
            <a:r>
              <a:rPr lang="es-CL" dirty="0" smtClean="0"/>
              <a:t> HCUCH</a:t>
            </a:r>
            <a:endParaRPr lang="es-CL" dirty="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395536" y="6021288"/>
            <a:ext cx="609600" cy="609600"/>
          </a:xfrm>
          <a:prstGeom prst="rect">
            <a:avLst/>
          </a:prstGeom>
        </p:spPr>
      </p:pic>
    </p:spTree>
    <p:extLst>
      <p:ext uri="{BB962C8B-B14F-4D97-AF65-F5344CB8AC3E}">
        <p14:creationId xmlns:p14="http://schemas.microsoft.com/office/powerpoint/2010/main" xmlns="" val="539102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648" y="548680"/>
            <a:ext cx="7024744" cy="1143000"/>
          </a:xfrm>
        </p:spPr>
        <p:txBody>
          <a:bodyPr>
            <a:normAutofit fontScale="90000"/>
          </a:bodyPr>
          <a:lstStyle/>
          <a:p>
            <a:r>
              <a:rPr lang="es-CL" dirty="0" smtClean="0"/>
              <a:t>Formación imagen latente	</a:t>
            </a:r>
            <a:endParaRPr lang="es-CL" dirty="0"/>
          </a:p>
        </p:txBody>
      </p:sp>
      <p:sp>
        <p:nvSpPr>
          <p:cNvPr id="3" name="2 Marcador de contenido"/>
          <p:cNvSpPr>
            <a:spLocks noGrp="1"/>
          </p:cNvSpPr>
          <p:nvPr>
            <p:ph idx="1"/>
          </p:nvPr>
        </p:nvSpPr>
        <p:spPr>
          <a:xfrm>
            <a:off x="1043492" y="1844824"/>
            <a:ext cx="3960556" cy="4392488"/>
          </a:xfrm>
        </p:spPr>
        <p:txBody>
          <a:bodyPr>
            <a:normAutofit/>
          </a:bodyPr>
          <a:lstStyle/>
          <a:p>
            <a:pPr algn="just"/>
            <a:r>
              <a:rPr lang="es-CL" sz="1600" dirty="0" smtClean="0"/>
              <a:t>Los cristales expuestos se convertirán en granos negros mientras que los cristales que no han sido expuestos se mantendrán cristalinos e inactivos. </a:t>
            </a:r>
          </a:p>
          <a:p>
            <a:pPr marL="68580" indent="0" algn="just">
              <a:buNone/>
            </a:pPr>
            <a:endParaRPr lang="es-CL" sz="1600" dirty="0" smtClean="0"/>
          </a:p>
          <a:p>
            <a:pPr algn="just"/>
            <a:r>
              <a:rPr lang="es-CL" sz="1600" dirty="0" smtClean="0"/>
              <a:t>Por lo tanto la imagen latente corresponde en la información inobservable contenida en los cristales de haluro de plata activados y no activados por la radiación.</a:t>
            </a:r>
          </a:p>
          <a:p>
            <a:pPr marL="68580" indent="0" algn="just">
              <a:buNone/>
            </a:pPr>
            <a:endParaRPr lang="es-CL" sz="1600" dirty="0" smtClean="0"/>
          </a:p>
          <a:p>
            <a:pPr algn="just"/>
            <a:r>
              <a:rPr lang="es-CL" sz="1600" dirty="0" smtClean="0"/>
              <a:t>Sera un procesado físico-químico que  podrá hacer visible los pequeños depósitos de plata.</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088" y="1916832"/>
            <a:ext cx="2945782" cy="2160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CuadroTexto"/>
          <p:cNvSpPr txBox="1"/>
          <p:nvPr/>
        </p:nvSpPr>
        <p:spPr>
          <a:xfrm>
            <a:off x="5364088" y="4221088"/>
            <a:ext cx="3528392" cy="369332"/>
          </a:xfrm>
          <a:prstGeom prst="rect">
            <a:avLst/>
          </a:prstGeom>
          <a:noFill/>
        </p:spPr>
        <p:txBody>
          <a:bodyPr wrap="square" rtlCol="0">
            <a:spAutoFit/>
          </a:bodyPr>
          <a:lstStyle/>
          <a:p>
            <a:r>
              <a:rPr lang="es-CL" sz="900" b="1" i="1" dirty="0" smtClean="0"/>
              <a:t>Imagen producción de imagen latente, extraída de: </a:t>
            </a:r>
          </a:p>
          <a:p>
            <a:r>
              <a:rPr lang="es-CL" sz="900" b="1" i="1" dirty="0" smtClean="0"/>
              <a:t>Manual de radiología para técnicos, </a:t>
            </a:r>
            <a:r>
              <a:rPr lang="es-CL" sz="900" b="1" i="1" dirty="0" err="1" smtClean="0"/>
              <a:t>bushong</a:t>
            </a:r>
            <a:r>
              <a:rPr lang="es-CL" sz="900" b="1" i="1" dirty="0" smtClean="0"/>
              <a:t> 9na edición</a:t>
            </a:r>
            <a:endParaRPr lang="es-CL" sz="900" dirty="0"/>
          </a:p>
        </p:txBody>
      </p:sp>
      <p:pic>
        <p:nvPicPr>
          <p:cNvPr id="6" name="Sonido grabado">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5059288" y="5733256"/>
            <a:ext cx="609600" cy="609600"/>
          </a:xfrm>
          <a:prstGeom prst="rect">
            <a:avLst/>
          </a:prstGeom>
        </p:spPr>
      </p:pic>
    </p:spTree>
    <p:extLst>
      <p:ext uri="{BB962C8B-B14F-4D97-AF65-F5344CB8AC3E}">
        <p14:creationId xmlns:p14="http://schemas.microsoft.com/office/powerpoint/2010/main" xmlns="" val="12556633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3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024744" cy="1143000"/>
          </a:xfrm>
        </p:spPr>
        <p:txBody>
          <a:bodyPr/>
          <a:lstStyle/>
          <a:p>
            <a:r>
              <a:rPr lang="es-CL" dirty="0" smtClean="0"/>
              <a:t>Pantallas intensificadoras</a:t>
            </a:r>
            <a:endParaRPr lang="es-CL" dirty="0"/>
          </a:p>
        </p:txBody>
      </p:sp>
      <p:sp>
        <p:nvSpPr>
          <p:cNvPr id="3" name="2 Marcador de contenido"/>
          <p:cNvSpPr>
            <a:spLocks noGrp="1"/>
          </p:cNvSpPr>
          <p:nvPr>
            <p:ph idx="1"/>
          </p:nvPr>
        </p:nvSpPr>
        <p:spPr>
          <a:xfrm>
            <a:off x="683568" y="1916832"/>
            <a:ext cx="7200916" cy="4320480"/>
          </a:xfrm>
        </p:spPr>
        <p:txBody>
          <a:bodyPr>
            <a:normAutofit/>
          </a:bodyPr>
          <a:lstStyle/>
          <a:p>
            <a:pPr algn="just"/>
            <a:r>
              <a:rPr lang="es-CL" sz="1600" dirty="0" smtClean="0"/>
              <a:t>Los receptores de imagen mas usados en el ámbito medico corresponde a la combinación pantalla-película.</a:t>
            </a:r>
          </a:p>
          <a:p>
            <a:pPr algn="just"/>
            <a:endParaRPr lang="es-CL" sz="1600" dirty="0"/>
          </a:p>
          <a:p>
            <a:pPr algn="just"/>
            <a:r>
              <a:rPr lang="es-CL" sz="1600" dirty="0" smtClean="0"/>
              <a:t>Las pantallas intensificadoras se encuentran dentro del chasis, anterior a la película.</a:t>
            </a:r>
          </a:p>
          <a:p>
            <a:pPr algn="just"/>
            <a:endParaRPr lang="es-CL" sz="1600" dirty="0" smtClean="0"/>
          </a:p>
          <a:p>
            <a:pPr algn="just"/>
            <a:r>
              <a:rPr lang="es-CL" sz="1600" dirty="0" smtClean="0"/>
              <a:t>Esta pantalla emite luz, exponiendo la película </a:t>
            </a:r>
            <a:r>
              <a:rPr lang="es-CL" sz="1600" dirty="0" err="1" smtClean="0"/>
              <a:t>Rx</a:t>
            </a:r>
            <a:r>
              <a:rPr lang="es-CL" sz="1600" dirty="0" smtClean="0"/>
              <a:t> para obtener la imagen.</a:t>
            </a:r>
          </a:p>
          <a:p>
            <a:pPr algn="just"/>
            <a:endParaRPr lang="es-CL" sz="1600" dirty="0" smtClean="0"/>
          </a:p>
          <a:p>
            <a:pPr algn="just"/>
            <a:r>
              <a:rPr lang="es-CL" sz="1600" dirty="0" smtClean="0"/>
              <a:t>Los receptores del mercado utilizan placas radiográficas de doble emulsión, lo que significa que están rodeadas de dos pantallas intensificadoras (una para cada emulsión) de esta forma se optimiza la velocidad de respuesta, haciéndolas mas rápidas y por lo tanto necesitando menos </a:t>
            </a:r>
            <a:r>
              <a:rPr lang="es-CL" sz="1600" dirty="0" err="1" smtClean="0"/>
              <a:t>mAs</a:t>
            </a:r>
            <a:r>
              <a:rPr lang="es-CL" sz="1600" dirty="0" smtClean="0"/>
              <a:t> para formar una misma imagen.</a:t>
            </a:r>
          </a:p>
          <a:p>
            <a:endParaRPr lang="es-CL" dirty="0"/>
          </a:p>
          <a:p>
            <a:endParaRPr lang="es-CL" dirty="0" smtClean="0"/>
          </a:p>
          <a:p>
            <a:endParaRPr lang="es-CL" dirty="0"/>
          </a:p>
          <a:p>
            <a:endParaRPr lang="es-CL" dirty="0"/>
          </a:p>
          <a:p>
            <a:endParaRPr lang="es-CL" dirty="0"/>
          </a:p>
          <a:p>
            <a:endParaRPr lang="es-CL" dirty="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2051720" y="5661248"/>
            <a:ext cx="609600" cy="609600"/>
          </a:xfrm>
          <a:prstGeom prst="rect">
            <a:avLst/>
          </a:prstGeom>
        </p:spPr>
      </p:pic>
    </p:spTree>
    <p:extLst>
      <p:ext uri="{BB962C8B-B14F-4D97-AF65-F5344CB8AC3E}">
        <p14:creationId xmlns:p14="http://schemas.microsoft.com/office/powerpoint/2010/main" xmlns="" val="1191121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404664"/>
            <a:ext cx="7024744" cy="1143000"/>
          </a:xfrm>
        </p:spPr>
        <p:txBody>
          <a:bodyPr/>
          <a:lstStyle/>
          <a:p>
            <a:r>
              <a:rPr lang="es-CL" dirty="0" smtClean="0"/>
              <a:t>Pantallas intensificadoras</a:t>
            </a:r>
            <a:endParaRPr lang="es-CL" dirty="0"/>
          </a:p>
        </p:txBody>
      </p:sp>
      <p:sp>
        <p:nvSpPr>
          <p:cNvPr id="3" name="2 Marcador de contenido"/>
          <p:cNvSpPr>
            <a:spLocks noGrp="1"/>
          </p:cNvSpPr>
          <p:nvPr>
            <p:ph idx="1"/>
          </p:nvPr>
        </p:nvSpPr>
        <p:spPr>
          <a:xfrm>
            <a:off x="971600" y="1918111"/>
            <a:ext cx="6840760" cy="1654905"/>
          </a:xfrm>
        </p:spPr>
        <p:txBody>
          <a:bodyPr>
            <a:normAutofit/>
          </a:bodyPr>
          <a:lstStyle/>
          <a:p>
            <a:r>
              <a:rPr lang="es-CL" sz="1600" dirty="0" smtClean="0"/>
              <a:t>El propósito principal por lo tanto es amplificar la radiación que alcanza la película, mediante emisión de luz visible. Ya que tan solo el 1% del haz de rayos x contribuye a la formación de la imagen latente.</a:t>
            </a:r>
          </a:p>
          <a:p>
            <a:endParaRPr lang="es-CL" sz="1600" dirty="0" smtClean="0"/>
          </a:p>
          <a:p>
            <a:endParaRPr lang="es-CL" sz="1600" dirty="0"/>
          </a:p>
          <a:p>
            <a:endParaRPr lang="es-CL" sz="1600"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87757" y="3212976"/>
            <a:ext cx="3624403"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CuadroTexto"/>
          <p:cNvSpPr txBox="1"/>
          <p:nvPr/>
        </p:nvSpPr>
        <p:spPr>
          <a:xfrm>
            <a:off x="899592" y="6234653"/>
            <a:ext cx="7488832" cy="230832"/>
          </a:xfrm>
          <a:prstGeom prst="rect">
            <a:avLst/>
          </a:prstGeom>
          <a:noFill/>
        </p:spPr>
        <p:txBody>
          <a:bodyPr wrap="square" rtlCol="0">
            <a:spAutoFit/>
          </a:bodyPr>
          <a:lstStyle/>
          <a:p>
            <a:r>
              <a:rPr lang="es-CL" sz="900" b="1" i="1" dirty="0" smtClean="0"/>
              <a:t>Imagen corte transversal pantalla intensificadora, extraída de: Manual de radiología para técnicos, </a:t>
            </a:r>
            <a:r>
              <a:rPr lang="es-CL" sz="900" b="1" i="1" dirty="0" err="1" smtClean="0"/>
              <a:t>bushong</a:t>
            </a:r>
            <a:r>
              <a:rPr lang="es-CL" sz="900" b="1" i="1" dirty="0" smtClean="0"/>
              <a:t> 9na edición</a:t>
            </a:r>
            <a:endParaRPr lang="es-CL" sz="900" dirty="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99592" y="5625053"/>
            <a:ext cx="609600" cy="609600"/>
          </a:xfrm>
          <a:prstGeom prst="rect">
            <a:avLst/>
          </a:prstGeom>
        </p:spPr>
      </p:pic>
    </p:spTree>
    <p:extLst>
      <p:ext uri="{BB962C8B-B14F-4D97-AF65-F5344CB8AC3E}">
        <p14:creationId xmlns:p14="http://schemas.microsoft.com/office/powerpoint/2010/main" xmlns="" val="15354880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043490" y="188640"/>
            <a:ext cx="7024744" cy="1143000"/>
          </a:xfrm>
          <a:effectLst>
            <a:softEdge rad="12700"/>
          </a:effectLst>
        </p:spPr>
        <p:txBody>
          <a:bodyPr/>
          <a:lstStyle/>
          <a:p>
            <a:r>
              <a:rPr lang="es-CL" sz="3600" dirty="0" smtClean="0"/>
              <a:t>Pantallas</a:t>
            </a:r>
            <a:r>
              <a:rPr lang="es-CL" dirty="0" smtClean="0"/>
              <a:t> </a:t>
            </a:r>
            <a:r>
              <a:rPr lang="es-CL" sz="3600" dirty="0" smtClean="0"/>
              <a:t>intensificadoras</a:t>
            </a:r>
            <a:endParaRPr lang="es-CL" dirty="0"/>
          </a:p>
        </p:txBody>
      </p:sp>
      <p:sp>
        <p:nvSpPr>
          <p:cNvPr id="5" name="4 Llamada de flecha hacia abajo"/>
          <p:cNvSpPr/>
          <p:nvPr/>
        </p:nvSpPr>
        <p:spPr>
          <a:xfrm>
            <a:off x="1403648" y="1340768"/>
            <a:ext cx="6408712" cy="1440160"/>
          </a:xfrm>
          <a:prstGeom prst="downArrowCallou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CL" sz="1200" b="1" dirty="0" smtClean="0"/>
              <a:t>Capa protectora:  </a:t>
            </a:r>
            <a:r>
              <a:rPr lang="es-CL" sz="1200" dirty="0" smtClean="0"/>
              <a:t>Espesor de 10-20 micrones. Hace que la pantalla sea mas resistente a la abrasión y al daño producido en la manipulación. Elimina la Electricidad estática. Proporciona una superficie de lavado rutinario sin afectar el fosforo. Es transparente a la luz.</a:t>
            </a:r>
          </a:p>
        </p:txBody>
      </p:sp>
      <p:sp>
        <p:nvSpPr>
          <p:cNvPr id="6" name="5 Llamada de flecha hacia abajo"/>
          <p:cNvSpPr/>
          <p:nvPr/>
        </p:nvSpPr>
        <p:spPr>
          <a:xfrm>
            <a:off x="1397999" y="2780929"/>
            <a:ext cx="6408712" cy="1440159"/>
          </a:xfrm>
          <a:prstGeom prst="downArrowCallout">
            <a:avLst>
              <a:gd name="adj1" fmla="val 25000"/>
              <a:gd name="adj2" fmla="val 24201"/>
              <a:gd name="adj3" fmla="val 25208"/>
              <a:gd name="adj4" fmla="val 65172"/>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CL" sz="1200" b="1" dirty="0" smtClean="0"/>
              <a:t>Fosforo</a:t>
            </a:r>
            <a:r>
              <a:rPr lang="es-CL" sz="1200" dirty="0" smtClean="0"/>
              <a:t>: corresponde a la capa activa de la pantalla intensificadora. El fosforo emite luz durante la estimulación de los rayos x. estas capas tienen diferentes espesores entre 30-50 micrones. Las ultimas pantallas están fabricadas de tierras raras ( gadolinio, lantano, itrio). </a:t>
            </a:r>
            <a:endParaRPr lang="es-CL" sz="1200"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5816" y="4221088"/>
            <a:ext cx="3548435" cy="2232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8 CuadroTexto"/>
          <p:cNvSpPr txBox="1"/>
          <p:nvPr/>
        </p:nvSpPr>
        <p:spPr>
          <a:xfrm>
            <a:off x="6464251" y="5839517"/>
            <a:ext cx="2150604" cy="646331"/>
          </a:xfrm>
          <a:prstGeom prst="rect">
            <a:avLst/>
          </a:prstGeom>
          <a:noFill/>
        </p:spPr>
        <p:txBody>
          <a:bodyPr wrap="square" rtlCol="0">
            <a:spAutoFit/>
          </a:bodyPr>
          <a:lstStyle/>
          <a:p>
            <a:r>
              <a:rPr lang="es-CL" sz="900" b="1" i="1" dirty="0" smtClean="0"/>
              <a:t>Imagen </a:t>
            </a:r>
            <a:r>
              <a:rPr lang="es-CL" sz="900" b="1" i="1" dirty="0" err="1" smtClean="0"/>
              <a:t>caracteristicas</a:t>
            </a:r>
            <a:r>
              <a:rPr lang="es-CL" sz="900" b="1" i="1" dirty="0" smtClean="0"/>
              <a:t> del fósforo. Extraída de Manual de radiología para técnicos, </a:t>
            </a:r>
            <a:r>
              <a:rPr lang="es-CL" sz="900" b="1" i="1" dirty="0" err="1" smtClean="0"/>
              <a:t>bushong</a:t>
            </a:r>
            <a:r>
              <a:rPr lang="es-CL" sz="900" b="1" i="1" dirty="0" smtClean="0"/>
              <a:t> 9na edición</a:t>
            </a:r>
            <a:endParaRPr lang="es-CL" sz="900" dirty="0"/>
          </a:p>
        </p:txBody>
      </p:sp>
      <p:pic>
        <p:nvPicPr>
          <p:cNvPr id="10" name="Sonido grabado">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1093199" y="5534717"/>
            <a:ext cx="609600" cy="609600"/>
          </a:xfrm>
          <a:prstGeom prst="rect">
            <a:avLst/>
          </a:prstGeom>
        </p:spPr>
      </p:pic>
    </p:spTree>
    <p:extLst>
      <p:ext uri="{BB962C8B-B14F-4D97-AF65-F5344CB8AC3E}">
        <p14:creationId xmlns:p14="http://schemas.microsoft.com/office/powerpoint/2010/main" xmlns="" val="29982237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477"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97768"/>
            <a:ext cx="7024744" cy="1143000"/>
          </a:xfrm>
        </p:spPr>
        <p:txBody>
          <a:bodyPr/>
          <a:lstStyle/>
          <a:p>
            <a:r>
              <a:rPr lang="es-CL" dirty="0" smtClean="0"/>
              <a:t>Pantallas intensificadoras</a:t>
            </a:r>
            <a:endParaRPr lang="es-CL" dirty="0"/>
          </a:p>
        </p:txBody>
      </p:sp>
      <p:sp>
        <p:nvSpPr>
          <p:cNvPr id="5" name="4 Llamada de flecha hacia abajo"/>
          <p:cNvSpPr/>
          <p:nvPr/>
        </p:nvSpPr>
        <p:spPr>
          <a:xfrm>
            <a:off x="971600" y="1412776"/>
            <a:ext cx="6984776" cy="2448272"/>
          </a:xfrm>
          <a:prstGeom prst="downArrowCallou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CL" sz="1400" b="1" dirty="0" smtClean="0"/>
              <a:t>Capa reflexiva:  </a:t>
            </a:r>
            <a:r>
              <a:rPr lang="es-CL" sz="1400" dirty="0" smtClean="0"/>
              <a:t>se ubica entre el fosforo y la base. 2,5 micrones. Fabricada de material brillante. Para aumentar la eficiencia de las pantallas, debido que reordena o redirige los fotones de luz hacia la placa radiográfica. La luz se emite en todas las direcciones (emisión isotrópica), por eso la necesidad de guiarla hacia la película.</a:t>
            </a:r>
            <a:endParaRPr lang="es-CL" sz="1400" dirty="0"/>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8272" y="3405577"/>
            <a:ext cx="3382491" cy="21392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Rectángulo"/>
          <p:cNvSpPr/>
          <p:nvPr/>
        </p:nvSpPr>
        <p:spPr>
          <a:xfrm>
            <a:off x="1001448" y="3861048"/>
            <a:ext cx="3744416" cy="244827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es-CL" sz="1400" b="1" dirty="0" smtClean="0"/>
              <a:t>Base</a:t>
            </a:r>
            <a:r>
              <a:rPr lang="es-CL" sz="1400" dirty="0" smtClean="0"/>
              <a:t>: Corresponde a la capa mas alejada de la película. Es de </a:t>
            </a:r>
            <a:r>
              <a:rPr lang="es-CL" sz="1400" dirty="0" err="1" smtClean="0"/>
              <a:t>aprox</a:t>
            </a:r>
            <a:r>
              <a:rPr lang="es-CL" sz="1400" dirty="0" smtClean="0"/>
              <a:t> 1 mm de espesor. Es básicamente un soporte mecánico. También es de poliéster. Debe ser: </a:t>
            </a:r>
          </a:p>
          <a:p>
            <a:pPr marL="285750" indent="-285750">
              <a:buFont typeface="Arial" panose="020B0604020202020204" pitchFamily="34" charset="0"/>
              <a:buChar char="•"/>
            </a:pPr>
            <a:r>
              <a:rPr lang="es-CL" sz="1400" dirty="0" smtClean="0"/>
              <a:t>Dura</a:t>
            </a:r>
          </a:p>
          <a:p>
            <a:pPr marL="285750" indent="-285750">
              <a:buFont typeface="Arial" panose="020B0604020202020204" pitchFamily="34" charset="0"/>
              <a:buChar char="•"/>
            </a:pPr>
            <a:r>
              <a:rPr lang="es-CL" sz="1400" dirty="0" smtClean="0"/>
              <a:t>Resistente a los daños y decoloración </a:t>
            </a:r>
          </a:p>
          <a:p>
            <a:pPr marL="285750" indent="-285750">
              <a:buFont typeface="Arial" panose="020B0604020202020204" pitchFamily="34" charset="0"/>
              <a:buChar char="•"/>
            </a:pPr>
            <a:r>
              <a:rPr lang="es-CL" sz="1400" dirty="0" smtClean="0"/>
              <a:t>Químicamente inerte </a:t>
            </a:r>
          </a:p>
          <a:p>
            <a:pPr marL="285750" indent="-285750">
              <a:buFont typeface="Arial" panose="020B0604020202020204" pitchFamily="34" charset="0"/>
              <a:buChar char="•"/>
            </a:pPr>
            <a:r>
              <a:rPr lang="es-CL" sz="1400" dirty="0" smtClean="0"/>
              <a:t>Flexible </a:t>
            </a:r>
          </a:p>
          <a:p>
            <a:pPr marL="285750" indent="-285750">
              <a:buFont typeface="Arial" panose="020B0604020202020204" pitchFamily="34" charset="0"/>
              <a:buChar char="•"/>
            </a:pPr>
            <a:r>
              <a:rPr lang="es-CL" sz="1400" dirty="0" smtClean="0"/>
              <a:t>Sin impurezas.</a:t>
            </a:r>
          </a:p>
          <a:p>
            <a:pPr marL="285750" indent="-285750" algn="ctr">
              <a:buFont typeface="Arial" panose="020B0604020202020204" pitchFamily="34" charset="0"/>
              <a:buChar char="•"/>
            </a:pPr>
            <a:endParaRPr lang="es-CL" dirty="0"/>
          </a:p>
        </p:txBody>
      </p:sp>
      <p:sp>
        <p:nvSpPr>
          <p:cNvPr id="8" name="7 CuadroTexto"/>
          <p:cNvSpPr txBox="1"/>
          <p:nvPr/>
        </p:nvSpPr>
        <p:spPr>
          <a:xfrm>
            <a:off x="5008272" y="5634489"/>
            <a:ext cx="3528392" cy="369332"/>
          </a:xfrm>
          <a:prstGeom prst="rect">
            <a:avLst/>
          </a:prstGeom>
          <a:noFill/>
        </p:spPr>
        <p:txBody>
          <a:bodyPr wrap="square" rtlCol="0">
            <a:spAutoFit/>
          </a:bodyPr>
          <a:lstStyle/>
          <a:p>
            <a:r>
              <a:rPr lang="es-CL" sz="900" b="1" i="1" dirty="0" smtClean="0"/>
              <a:t>Imagen efecto de capa reflectiva., extraída de: </a:t>
            </a:r>
          </a:p>
          <a:p>
            <a:r>
              <a:rPr lang="es-CL" sz="900" b="1" i="1" dirty="0" smtClean="0"/>
              <a:t>Manual de radiología para técnicos, </a:t>
            </a:r>
            <a:r>
              <a:rPr lang="es-CL" sz="900" b="1" i="1" dirty="0" err="1" smtClean="0"/>
              <a:t>bushong</a:t>
            </a:r>
            <a:r>
              <a:rPr lang="es-CL" sz="900" b="1" i="1" dirty="0" smtClean="0"/>
              <a:t> 9na edición</a:t>
            </a:r>
            <a:endParaRPr lang="es-CL" sz="900" dirty="0"/>
          </a:p>
        </p:txBody>
      </p:sp>
      <p:pic>
        <p:nvPicPr>
          <p:cNvPr id="7" name="Sonido grabado">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4572000" y="5699720"/>
            <a:ext cx="609600" cy="609600"/>
          </a:xfrm>
          <a:prstGeom prst="rect">
            <a:avLst/>
          </a:prstGeom>
        </p:spPr>
      </p:pic>
    </p:spTree>
    <p:extLst>
      <p:ext uri="{BB962C8B-B14F-4D97-AF65-F5344CB8AC3E}">
        <p14:creationId xmlns:p14="http://schemas.microsoft.com/office/powerpoint/2010/main" xmlns="" val="15354880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41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844824"/>
            <a:ext cx="6840876" cy="2952327"/>
          </a:xfrm>
        </p:spPr>
        <p:txBody>
          <a:bodyPr>
            <a:normAutofit fontScale="70000" lnSpcReduction="20000"/>
          </a:bodyPr>
          <a:lstStyle/>
          <a:p>
            <a:r>
              <a:rPr lang="es-CL" b="1" dirty="0" smtClean="0"/>
              <a:t>Luminiscencia:</a:t>
            </a:r>
          </a:p>
          <a:p>
            <a:pPr lvl="1" algn="just"/>
            <a:r>
              <a:rPr lang="es-CL" dirty="0" smtClean="0"/>
              <a:t>Se refiere a la luz emitida por un material como respuesta a un estimulo externo ( en este caso rayos x)</a:t>
            </a:r>
          </a:p>
          <a:p>
            <a:pPr lvl="1" algn="just"/>
            <a:r>
              <a:rPr lang="es-CL" dirty="0" smtClean="0"/>
              <a:t>Con el estimulo, los electrones de las capas mas externas pasan a un estado excitado. Lo que provoca u hueco a nivel electrónico. </a:t>
            </a:r>
          </a:p>
          <a:p>
            <a:pPr lvl="1" algn="just"/>
            <a:r>
              <a:rPr lang="es-CL" dirty="0" smtClean="0"/>
              <a:t>Este hueco se llena cuando el átomo vuelve a su estado normal y en la transición, se emite energía electromagnética como fotones de luz visible.</a:t>
            </a:r>
          </a:p>
          <a:p>
            <a:pPr marL="365760" lvl="1" indent="0">
              <a:buNone/>
            </a:pPr>
            <a:endParaRPr lang="es-CL" b="1" i="1" dirty="0"/>
          </a:p>
          <a:p>
            <a:pPr marL="365760" lvl="1" indent="0">
              <a:buNone/>
            </a:pPr>
            <a:r>
              <a:rPr lang="es-CL" b="1" i="1" dirty="0" smtClean="0"/>
              <a:t>Fluorescencia: Mientras está el estimulo emite luz.	</a:t>
            </a:r>
          </a:p>
          <a:p>
            <a:pPr marL="365760" lvl="1" indent="0">
              <a:buNone/>
            </a:pPr>
            <a:endParaRPr lang="es-CL" b="1" i="1" dirty="0"/>
          </a:p>
          <a:p>
            <a:pPr marL="365760" lvl="1" indent="0">
              <a:buNone/>
            </a:pPr>
            <a:r>
              <a:rPr lang="es-CL" b="1" i="1" dirty="0" smtClean="0"/>
              <a:t>Fosforescencia:  Sigue emitiendo luz post estimulo.</a:t>
            </a:r>
          </a:p>
          <a:p>
            <a:pPr lvl="1"/>
            <a:endParaRPr lang="es-CL" dirty="0"/>
          </a:p>
        </p:txBody>
      </p:sp>
      <p:sp>
        <p:nvSpPr>
          <p:cNvPr id="4" name="1 Título"/>
          <p:cNvSpPr>
            <a:spLocks noGrp="1"/>
          </p:cNvSpPr>
          <p:nvPr>
            <p:ph type="title"/>
          </p:nvPr>
        </p:nvSpPr>
        <p:spPr>
          <a:xfrm>
            <a:off x="1043490" y="548680"/>
            <a:ext cx="7024744" cy="1143000"/>
          </a:xfrm>
        </p:spPr>
        <p:txBody>
          <a:bodyPr/>
          <a:lstStyle/>
          <a:p>
            <a:r>
              <a:rPr lang="es-CL" dirty="0" smtClean="0"/>
              <a:t>Pantallas intensificadoras</a:t>
            </a:r>
            <a:endParaRPr lang="es-CL" dirty="0"/>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63688" y="4797152"/>
            <a:ext cx="5229225" cy="1409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1835696" y="6294512"/>
            <a:ext cx="7488832" cy="230832"/>
          </a:xfrm>
          <a:prstGeom prst="rect">
            <a:avLst/>
          </a:prstGeom>
          <a:noFill/>
        </p:spPr>
        <p:txBody>
          <a:bodyPr wrap="square" rtlCol="0">
            <a:spAutoFit/>
          </a:bodyPr>
          <a:lstStyle/>
          <a:p>
            <a:r>
              <a:rPr lang="es-CL" sz="900" b="1" i="1" dirty="0" smtClean="0"/>
              <a:t>Imagen luminiscencia, extraída de: Manual de radiología para técnicos, </a:t>
            </a:r>
            <a:r>
              <a:rPr lang="es-CL" sz="900" b="1" i="1" dirty="0" err="1" smtClean="0"/>
              <a:t>bushong</a:t>
            </a:r>
            <a:r>
              <a:rPr lang="es-CL" sz="900" b="1" i="1" dirty="0" smtClean="0"/>
              <a:t> 9na edición</a:t>
            </a:r>
            <a:endParaRPr lang="es-CL" sz="900" dirty="0"/>
          </a:p>
        </p:txBody>
      </p:sp>
      <p:pic>
        <p:nvPicPr>
          <p:cNvPr id="5" name="Sonido grabado">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7884368" y="5711552"/>
            <a:ext cx="609600" cy="609600"/>
          </a:xfrm>
          <a:prstGeom prst="rect">
            <a:avLst/>
          </a:prstGeom>
        </p:spPr>
      </p:pic>
    </p:spTree>
    <p:extLst>
      <p:ext uri="{BB962C8B-B14F-4D97-AF65-F5344CB8AC3E}">
        <p14:creationId xmlns:p14="http://schemas.microsoft.com/office/powerpoint/2010/main" xmlns="" val="42605628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4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88840"/>
            <a:ext cx="4176580" cy="4032448"/>
          </a:xfrm>
        </p:spPr>
        <p:txBody>
          <a:bodyPr>
            <a:normAutofit/>
          </a:bodyPr>
          <a:lstStyle/>
          <a:p>
            <a:pPr marL="525780" indent="-457200">
              <a:buFont typeface="+mj-lt"/>
              <a:buAutoNum type="arabicPeriod"/>
            </a:pPr>
            <a:r>
              <a:rPr lang="es-CL" b="1" i="1" dirty="0" smtClean="0"/>
              <a:t>Factor de intensificación y velocidad.</a:t>
            </a:r>
          </a:p>
          <a:p>
            <a:pPr marL="68580" indent="0" algn="just">
              <a:buNone/>
            </a:pPr>
            <a:endParaRPr lang="es-CL" sz="1100" b="1" i="1" dirty="0" smtClean="0"/>
          </a:p>
          <a:p>
            <a:pPr lvl="1" algn="just"/>
            <a:r>
              <a:rPr lang="es-CL" sz="1400" dirty="0" smtClean="0"/>
              <a:t>Velocidad se refiere a la eficacia de convertir los rayos x en luz visible.</a:t>
            </a:r>
          </a:p>
          <a:p>
            <a:pPr lvl="1" algn="just"/>
            <a:r>
              <a:rPr lang="es-CL" sz="1400" dirty="0" smtClean="0"/>
              <a:t>El factor de intensificación es una medica que nos indica en cuanto podemos reducir las dosis de radiación.</a:t>
            </a:r>
          </a:p>
          <a:p>
            <a:pPr lvl="1"/>
            <a:endParaRPr lang="es-CL" sz="1400" b="1" dirty="0"/>
          </a:p>
          <a:p>
            <a:pPr marL="365760" lvl="1" indent="0">
              <a:buNone/>
            </a:pPr>
            <a:r>
              <a:rPr lang="es-CL" sz="1400" b="1" dirty="0" smtClean="0"/>
              <a:t>IF =   </a:t>
            </a:r>
            <a:r>
              <a:rPr lang="es-CL" sz="1400" b="1" u="sng" dirty="0" smtClean="0"/>
              <a:t>Exposición requerida sin pantalla</a:t>
            </a:r>
            <a:r>
              <a:rPr lang="es-CL" sz="1400" b="1" dirty="0"/>
              <a:t>s</a:t>
            </a:r>
            <a:r>
              <a:rPr lang="es-CL" sz="1400" b="1" dirty="0" smtClean="0"/>
              <a:t>                          	Exposición requerida con pantallas</a:t>
            </a:r>
          </a:p>
          <a:p>
            <a:pPr marL="365760" lvl="1" indent="0">
              <a:buNone/>
            </a:pPr>
            <a:endParaRPr lang="es-CL" dirty="0"/>
          </a:p>
          <a:p>
            <a:pPr lvl="1"/>
            <a:endParaRPr lang="es-CL" dirty="0" smtClean="0"/>
          </a:p>
          <a:p>
            <a:pPr marL="525780" indent="-457200">
              <a:buFont typeface="+mj-lt"/>
              <a:buAutoNum type="arabicPeriod"/>
            </a:pPr>
            <a:endParaRPr lang="es-CL" dirty="0"/>
          </a:p>
          <a:p>
            <a:pPr marL="68580" indent="0">
              <a:buNone/>
            </a:pPr>
            <a:endParaRPr lang="es-CL" dirty="0"/>
          </a:p>
        </p:txBody>
      </p:sp>
      <p:sp>
        <p:nvSpPr>
          <p:cNvPr id="4" name="1 Título"/>
          <p:cNvSpPr txBox="1">
            <a:spLocks/>
          </p:cNvSpPr>
          <p:nvPr/>
        </p:nvSpPr>
        <p:spPr>
          <a:xfrm>
            <a:off x="1043490" y="701824"/>
            <a:ext cx="7024744" cy="1143000"/>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dirty="0" smtClean="0"/>
              <a:t>Características de las pantallas intensificadoras</a:t>
            </a:r>
            <a:endParaRPr lang="es-CL" dirty="0"/>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92604" y="1844824"/>
            <a:ext cx="3758098" cy="39529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4907457" y="5834840"/>
            <a:ext cx="3528392" cy="507831"/>
          </a:xfrm>
          <a:prstGeom prst="rect">
            <a:avLst/>
          </a:prstGeom>
          <a:noFill/>
        </p:spPr>
        <p:txBody>
          <a:bodyPr wrap="square" rtlCol="0">
            <a:spAutoFit/>
          </a:bodyPr>
          <a:lstStyle/>
          <a:p>
            <a:r>
              <a:rPr lang="es-CL" sz="900" b="1" i="1" dirty="0" smtClean="0"/>
              <a:t>Tabla de características de pantallas intensificadoras que no dependen del operador., extraída de: Manual de radiología para técnicos, </a:t>
            </a:r>
            <a:r>
              <a:rPr lang="es-CL" sz="900" b="1" i="1" dirty="0" err="1" smtClean="0"/>
              <a:t>bushong</a:t>
            </a:r>
            <a:r>
              <a:rPr lang="es-CL" sz="900" b="1" i="1" dirty="0" smtClean="0"/>
              <a:t> 9na edición</a:t>
            </a:r>
            <a:endParaRPr lang="es-CL" sz="900" dirty="0"/>
          </a:p>
        </p:txBody>
      </p:sp>
      <p:pic>
        <p:nvPicPr>
          <p:cNvPr id="5" name="Sonido grabado">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1065452" y="5733071"/>
            <a:ext cx="609600" cy="609600"/>
          </a:xfrm>
          <a:prstGeom prst="rect">
            <a:avLst/>
          </a:prstGeom>
        </p:spPr>
      </p:pic>
    </p:spTree>
    <p:extLst>
      <p:ext uri="{BB962C8B-B14F-4D97-AF65-F5344CB8AC3E}">
        <p14:creationId xmlns:p14="http://schemas.microsoft.com/office/powerpoint/2010/main" xmlns="" val="28997076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9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2348880"/>
            <a:ext cx="6777317" cy="3508977"/>
          </a:xfrm>
        </p:spPr>
        <p:txBody>
          <a:bodyPr>
            <a:normAutofit fontScale="77500" lnSpcReduction="20000"/>
          </a:bodyPr>
          <a:lstStyle/>
          <a:p>
            <a:pPr marL="525780" indent="-457200" algn="just">
              <a:buFont typeface="+mj-lt"/>
              <a:buAutoNum type="arabicPeriod"/>
            </a:pPr>
            <a:endParaRPr lang="es-CL" i="1" dirty="0" smtClean="0"/>
          </a:p>
          <a:p>
            <a:pPr marL="525780" indent="-457200" algn="just">
              <a:buFont typeface="+mj-lt"/>
              <a:buAutoNum type="arabicPeriod" startAt="2"/>
            </a:pPr>
            <a:r>
              <a:rPr lang="es-CL" b="1" i="1" dirty="0" smtClean="0"/>
              <a:t>Ruido de la imagen</a:t>
            </a:r>
          </a:p>
          <a:p>
            <a:pPr lvl="1" algn="just"/>
            <a:r>
              <a:rPr lang="es-CL" dirty="0" smtClean="0"/>
              <a:t>Corresponde a la falta de calidad de imagen, reducción del contraste, debido o problemas de </a:t>
            </a:r>
            <a:r>
              <a:rPr lang="es-CL" b="1" i="1" dirty="0" smtClean="0"/>
              <a:t>eficiencia de detección, o a la eficiencia de conversión.</a:t>
            </a:r>
          </a:p>
          <a:p>
            <a:pPr lvl="1" algn="just"/>
            <a:r>
              <a:rPr lang="es-CL" dirty="0" smtClean="0"/>
              <a:t>Es inversamente proporcional a la velocidad.</a:t>
            </a:r>
          </a:p>
          <a:p>
            <a:pPr marL="365760" lvl="1" indent="0" algn="just">
              <a:buNone/>
            </a:pPr>
            <a:endParaRPr lang="es-CL" dirty="0" smtClean="0"/>
          </a:p>
          <a:p>
            <a:pPr marL="525780" indent="-457200" algn="just">
              <a:buFont typeface="+mj-lt"/>
              <a:buAutoNum type="arabicPeriod" startAt="2"/>
            </a:pPr>
            <a:r>
              <a:rPr lang="es-CL" b="1" i="1" dirty="0" smtClean="0"/>
              <a:t>Resolución</a:t>
            </a:r>
          </a:p>
          <a:p>
            <a:pPr lvl="1" algn="just"/>
            <a:r>
              <a:rPr lang="es-CL" dirty="0" smtClean="0"/>
              <a:t>Se refiere al detalle de la imagen y la capacidad de distinguir objetos cercanos como separados.</a:t>
            </a:r>
          </a:p>
          <a:p>
            <a:pPr lvl="1" algn="just"/>
            <a:r>
              <a:rPr lang="es-CL" b="1" i="1" dirty="0" smtClean="0"/>
              <a:t>Existe la resolución espacial y la resolución de contraste.</a:t>
            </a:r>
          </a:p>
          <a:p>
            <a:endParaRPr lang="es-CL" dirty="0"/>
          </a:p>
        </p:txBody>
      </p:sp>
      <p:sp>
        <p:nvSpPr>
          <p:cNvPr id="4" name="1 Título"/>
          <p:cNvSpPr txBox="1">
            <a:spLocks noGrp="1"/>
          </p:cNvSpPr>
          <p:nvPr>
            <p:ph type="title"/>
          </p:nvPr>
        </p:nvSpPr>
        <p:spPr>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dirty="0" smtClean="0"/>
              <a:t>Características de las pantallas intensificadoras</a:t>
            </a:r>
            <a:endParaRPr lang="es-CL" dirty="0"/>
          </a:p>
        </p:txBody>
      </p:sp>
      <p:pic>
        <p:nvPicPr>
          <p:cNvPr id="7"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187352" y="5662364"/>
            <a:ext cx="609600" cy="609600"/>
          </a:xfrm>
          <a:prstGeom prst="rect">
            <a:avLst/>
          </a:prstGeom>
        </p:spPr>
      </p:pic>
    </p:spTree>
    <p:extLst>
      <p:ext uri="{BB962C8B-B14F-4D97-AF65-F5344CB8AC3E}">
        <p14:creationId xmlns:p14="http://schemas.microsoft.com/office/powerpoint/2010/main" xmlns="" val="9114088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5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Ventajas de las pantallas intensificadoras</a:t>
            </a:r>
            <a:endParaRPr lang="es-CL" dirty="0"/>
          </a:p>
        </p:txBody>
      </p:sp>
      <p:pic>
        <p:nvPicPr>
          <p:cNvPr id="1126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6225"/>
          <a:stretch/>
        </p:blipFill>
        <p:spPr bwMode="auto">
          <a:xfrm>
            <a:off x="1691680" y="2386198"/>
            <a:ext cx="5400600" cy="35962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CuadroTexto"/>
          <p:cNvSpPr txBox="1"/>
          <p:nvPr/>
        </p:nvSpPr>
        <p:spPr>
          <a:xfrm>
            <a:off x="1187624" y="6084004"/>
            <a:ext cx="6768752" cy="369332"/>
          </a:xfrm>
          <a:prstGeom prst="rect">
            <a:avLst/>
          </a:prstGeom>
          <a:noFill/>
        </p:spPr>
        <p:txBody>
          <a:bodyPr wrap="square" rtlCol="0">
            <a:spAutoFit/>
          </a:bodyPr>
          <a:lstStyle/>
          <a:p>
            <a:r>
              <a:rPr lang="es-CL" sz="900" b="1" i="1" dirty="0" smtClean="0"/>
              <a:t>Tabla de ventajas de el uso correcto de pantallas intensificadoras, extraída de: </a:t>
            </a:r>
          </a:p>
          <a:p>
            <a:r>
              <a:rPr lang="es-CL" sz="900" b="1" i="1" dirty="0" smtClean="0"/>
              <a:t>Manual de radiología para técnicos, </a:t>
            </a:r>
            <a:r>
              <a:rPr lang="es-CL" sz="900" b="1" i="1" dirty="0" err="1" smtClean="0"/>
              <a:t>bushong</a:t>
            </a:r>
            <a:r>
              <a:rPr lang="es-CL" sz="900" b="1" i="1" dirty="0" smtClean="0"/>
              <a:t> 9va edición</a:t>
            </a:r>
            <a:endParaRPr lang="es-CL" sz="900" dirty="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7651576" y="5582870"/>
            <a:ext cx="609600" cy="609600"/>
          </a:xfrm>
          <a:prstGeom prst="rect">
            <a:avLst/>
          </a:prstGeom>
        </p:spPr>
      </p:pic>
    </p:spTree>
    <p:extLst>
      <p:ext uri="{BB962C8B-B14F-4D97-AF65-F5344CB8AC3E}">
        <p14:creationId xmlns:p14="http://schemas.microsoft.com/office/powerpoint/2010/main" xmlns="" val="13424634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620688"/>
            <a:ext cx="7024744" cy="1143000"/>
          </a:xfrm>
        </p:spPr>
        <p:txBody>
          <a:bodyPr>
            <a:normAutofit/>
          </a:bodyPr>
          <a:lstStyle/>
          <a:p>
            <a:r>
              <a:rPr lang="es-CL" dirty="0" smtClean="0"/>
              <a:t>Película radiográfica</a:t>
            </a:r>
            <a:endParaRPr lang="es-CL" dirty="0"/>
          </a:p>
        </p:txBody>
      </p:sp>
      <p:sp>
        <p:nvSpPr>
          <p:cNvPr id="3" name="2 Marcador de contenido"/>
          <p:cNvSpPr>
            <a:spLocks noGrp="1"/>
          </p:cNvSpPr>
          <p:nvPr>
            <p:ph idx="1"/>
          </p:nvPr>
        </p:nvSpPr>
        <p:spPr>
          <a:xfrm>
            <a:off x="1043492" y="1916832"/>
            <a:ext cx="6777317" cy="576064"/>
          </a:xfrm>
        </p:spPr>
        <p:txBody>
          <a:bodyPr/>
          <a:lstStyle/>
          <a:p>
            <a:pPr marL="68580" indent="0">
              <a:buNone/>
            </a:pPr>
            <a:r>
              <a:rPr lang="es-CL" sz="1800" b="1" i="1" dirty="0" smtClean="0"/>
              <a:t>Correspondencia espectral o emparejamiento espectral:</a:t>
            </a:r>
          </a:p>
          <a:p>
            <a:endParaRPr lang="es-CL" dirty="0" smtClean="0"/>
          </a:p>
          <a:p>
            <a:pPr marL="68580" indent="0">
              <a:buNone/>
            </a:pPr>
            <a:endParaRPr lang="es-CL" dirty="0" smtClean="0"/>
          </a:p>
          <a:p>
            <a:pPr lvl="1"/>
            <a:endParaRPr lang="es-CL" dirty="0"/>
          </a:p>
        </p:txBody>
      </p:sp>
      <p:pic>
        <p:nvPicPr>
          <p:cNvPr id="1229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9952" y="2564904"/>
            <a:ext cx="4032448" cy="34269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CuadroTexto"/>
          <p:cNvSpPr txBox="1"/>
          <p:nvPr/>
        </p:nvSpPr>
        <p:spPr>
          <a:xfrm>
            <a:off x="1115616" y="2492896"/>
            <a:ext cx="2664296" cy="3582519"/>
          </a:xfrm>
          <a:prstGeom prst="rect">
            <a:avLst/>
          </a:prstGeom>
          <a:noFill/>
        </p:spPr>
        <p:txBody>
          <a:bodyPr wrap="square" rtlCol="0">
            <a:spAutoFit/>
          </a:bodyPr>
          <a:lstStyle/>
          <a:p>
            <a:pPr marL="342900" indent="-274320" algn="just">
              <a:spcBef>
                <a:spcPct val="20000"/>
              </a:spcBef>
              <a:buClr>
                <a:schemeClr val="accent1"/>
              </a:buClr>
              <a:buSzPct val="76000"/>
              <a:buFont typeface="Wingdings 2" pitchFamily="18" charset="2"/>
              <a:buChar char=""/>
            </a:pPr>
            <a:r>
              <a:rPr lang="es-CL" sz="1400" dirty="0">
                <a:solidFill>
                  <a:schemeClr val="tx2"/>
                </a:solidFill>
              </a:rPr>
              <a:t>La película será especifica y tendrá sensibilidad para algunos colores de luz</a:t>
            </a:r>
            <a:r>
              <a:rPr lang="es-CL" sz="1400" dirty="0" smtClean="0">
                <a:solidFill>
                  <a:schemeClr val="tx2"/>
                </a:solidFill>
              </a:rPr>
              <a:t>.</a:t>
            </a:r>
          </a:p>
          <a:p>
            <a:pPr marL="342900" indent="-274320" algn="just">
              <a:spcBef>
                <a:spcPct val="20000"/>
              </a:spcBef>
              <a:buClr>
                <a:schemeClr val="accent1"/>
              </a:buClr>
              <a:buSzPct val="76000"/>
              <a:buFont typeface="Wingdings 2" pitchFamily="18" charset="2"/>
              <a:buChar char=""/>
            </a:pPr>
            <a:endParaRPr lang="es-CL" sz="1400" dirty="0">
              <a:solidFill>
                <a:schemeClr val="tx2"/>
              </a:solidFill>
            </a:endParaRPr>
          </a:p>
          <a:p>
            <a:pPr marL="68580" algn="just">
              <a:spcBef>
                <a:spcPct val="20000"/>
              </a:spcBef>
              <a:buClr>
                <a:schemeClr val="accent1"/>
              </a:buClr>
              <a:buSzPct val="76000"/>
            </a:pPr>
            <a:endParaRPr lang="es-CL" sz="1400" dirty="0">
              <a:solidFill>
                <a:schemeClr val="tx2"/>
              </a:solidFill>
            </a:endParaRPr>
          </a:p>
          <a:p>
            <a:pPr marL="342900" indent="-274320" algn="just">
              <a:spcBef>
                <a:spcPct val="20000"/>
              </a:spcBef>
              <a:buClr>
                <a:schemeClr val="accent1"/>
              </a:buClr>
              <a:buSzPct val="76000"/>
              <a:buFont typeface="Wingdings 2" pitchFamily="18" charset="2"/>
              <a:buChar char=""/>
            </a:pPr>
            <a:r>
              <a:rPr lang="es-CL" sz="1400" dirty="0">
                <a:solidFill>
                  <a:schemeClr val="tx2"/>
                </a:solidFill>
              </a:rPr>
              <a:t>De tal forma debe corresponderse Película con Pantalla</a:t>
            </a:r>
            <a:r>
              <a:rPr lang="es-CL" sz="1400" dirty="0" smtClean="0">
                <a:solidFill>
                  <a:schemeClr val="tx2"/>
                </a:solidFill>
              </a:rPr>
              <a:t>.</a:t>
            </a:r>
          </a:p>
          <a:p>
            <a:pPr marL="342900" indent="-274320" algn="just">
              <a:spcBef>
                <a:spcPct val="20000"/>
              </a:spcBef>
              <a:buClr>
                <a:schemeClr val="accent1"/>
              </a:buClr>
              <a:buSzPct val="76000"/>
              <a:buFont typeface="Wingdings 2" pitchFamily="18" charset="2"/>
              <a:buChar char=""/>
            </a:pPr>
            <a:endParaRPr lang="es-CL" sz="1400" dirty="0">
              <a:solidFill>
                <a:schemeClr val="tx2"/>
              </a:solidFill>
            </a:endParaRPr>
          </a:p>
          <a:p>
            <a:pPr marL="68580" algn="just">
              <a:spcBef>
                <a:spcPct val="20000"/>
              </a:spcBef>
              <a:buClr>
                <a:schemeClr val="accent1"/>
              </a:buClr>
              <a:buSzPct val="76000"/>
            </a:pPr>
            <a:endParaRPr lang="es-CL" sz="1400" dirty="0">
              <a:solidFill>
                <a:schemeClr val="tx2"/>
              </a:solidFill>
            </a:endParaRPr>
          </a:p>
          <a:p>
            <a:pPr marL="342900" indent="-274320" algn="just">
              <a:spcBef>
                <a:spcPct val="20000"/>
              </a:spcBef>
              <a:buClr>
                <a:schemeClr val="accent1"/>
              </a:buClr>
              <a:buSzPct val="76000"/>
              <a:buFont typeface="Wingdings 2" pitchFamily="18" charset="2"/>
              <a:buChar char=""/>
            </a:pPr>
            <a:r>
              <a:rPr lang="es-CL" sz="1400" dirty="0">
                <a:solidFill>
                  <a:schemeClr val="tx2"/>
                </a:solidFill>
              </a:rPr>
              <a:t>Las </a:t>
            </a:r>
            <a:r>
              <a:rPr lang="es-CL" sz="1400" dirty="0" smtClean="0">
                <a:solidFill>
                  <a:schemeClr val="tx2"/>
                </a:solidFill>
              </a:rPr>
              <a:t>películas radiográficas </a:t>
            </a:r>
            <a:r>
              <a:rPr lang="es-CL" sz="1400" dirty="0">
                <a:solidFill>
                  <a:schemeClr val="tx2"/>
                </a:solidFill>
              </a:rPr>
              <a:t>son </a:t>
            </a:r>
            <a:r>
              <a:rPr lang="es-CL" sz="1400" dirty="0" smtClean="0">
                <a:solidFill>
                  <a:schemeClr val="tx2"/>
                </a:solidFill>
              </a:rPr>
              <a:t>sensibles </a:t>
            </a:r>
            <a:r>
              <a:rPr lang="es-CL" sz="1400" dirty="0">
                <a:solidFill>
                  <a:schemeClr val="tx2"/>
                </a:solidFill>
              </a:rPr>
              <a:t>a la luz verde o al azul.</a:t>
            </a:r>
          </a:p>
        </p:txBody>
      </p:sp>
      <p:sp>
        <p:nvSpPr>
          <p:cNvPr id="6" name="5 CuadroTexto"/>
          <p:cNvSpPr txBox="1"/>
          <p:nvPr/>
        </p:nvSpPr>
        <p:spPr>
          <a:xfrm>
            <a:off x="4572000" y="6021288"/>
            <a:ext cx="3528392" cy="369332"/>
          </a:xfrm>
          <a:prstGeom prst="rect">
            <a:avLst/>
          </a:prstGeom>
          <a:noFill/>
        </p:spPr>
        <p:txBody>
          <a:bodyPr wrap="square" rtlCol="0">
            <a:spAutoFit/>
          </a:bodyPr>
          <a:lstStyle/>
          <a:p>
            <a:r>
              <a:rPr lang="es-CL" sz="900" b="1" i="1" dirty="0" smtClean="0"/>
              <a:t>Imagen Correspondencia espectral, extraída de: </a:t>
            </a:r>
          </a:p>
          <a:p>
            <a:r>
              <a:rPr lang="es-CL" sz="900" b="1" i="1" dirty="0" smtClean="0"/>
              <a:t>Manual de radiología para técnicos, </a:t>
            </a:r>
            <a:r>
              <a:rPr lang="es-CL" sz="900" b="1" i="1" dirty="0" err="1" smtClean="0"/>
              <a:t>bushong</a:t>
            </a:r>
            <a:r>
              <a:rPr lang="es-CL" sz="900" b="1" i="1" dirty="0" smtClean="0"/>
              <a:t> 9na edición</a:t>
            </a:r>
            <a:endParaRPr lang="es-CL" sz="900" dirty="0"/>
          </a:p>
        </p:txBody>
      </p:sp>
      <p:pic>
        <p:nvPicPr>
          <p:cNvPr id="5" name="Sonido grabado">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506016" y="5716488"/>
            <a:ext cx="609600" cy="609600"/>
          </a:xfrm>
          <a:prstGeom prst="rect">
            <a:avLst/>
          </a:prstGeom>
        </p:spPr>
      </p:pic>
    </p:spTree>
    <p:extLst>
      <p:ext uri="{BB962C8B-B14F-4D97-AF65-F5344CB8AC3E}">
        <p14:creationId xmlns:p14="http://schemas.microsoft.com/office/powerpoint/2010/main" xmlns="" val="2918964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4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smtClean="0"/>
              <a:t>Contenidos 	</a:t>
            </a:r>
            <a:endParaRPr lang="es-CL" dirty="0"/>
          </a:p>
        </p:txBody>
      </p:sp>
      <p:sp>
        <p:nvSpPr>
          <p:cNvPr id="3" name="2 Marcador de contenido"/>
          <p:cNvSpPr>
            <a:spLocks noGrp="1"/>
          </p:cNvSpPr>
          <p:nvPr>
            <p:ph idx="1"/>
          </p:nvPr>
        </p:nvSpPr>
        <p:spPr>
          <a:xfrm>
            <a:off x="1132384" y="2323652"/>
            <a:ext cx="6688425" cy="3714404"/>
          </a:xfrm>
        </p:spPr>
        <p:txBody>
          <a:bodyPr/>
          <a:lstStyle/>
          <a:p>
            <a:pPr marL="514350" indent="-514350" algn="just">
              <a:buFont typeface="+mj-lt"/>
              <a:buAutoNum type="arabicPeriod"/>
            </a:pPr>
            <a:r>
              <a:rPr lang="es-CL" dirty="0" smtClean="0"/>
              <a:t>Película Radiográfica</a:t>
            </a:r>
          </a:p>
          <a:p>
            <a:pPr marL="514350" indent="-514350" algn="just">
              <a:buFont typeface="+mj-lt"/>
              <a:buAutoNum type="arabicPeriod"/>
            </a:pPr>
            <a:r>
              <a:rPr lang="es-CL" dirty="0" smtClean="0"/>
              <a:t>Formación imagen latente</a:t>
            </a:r>
          </a:p>
          <a:p>
            <a:pPr marL="514350" indent="-514350" algn="just">
              <a:buFont typeface="+mj-lt"/>
              <a:buAutoNum type="arabicPeriod"/>
            </a:pPr>
            <a:r>
              <a:rPr lang="es-CL" dirty="0" smtClean="0"/>
              <a:t>Pantallas intensificadoras</a:t>
            </a:r>
          </a:p>
          <a:p>
            <a:pPr marL="514350" indent="-514350" algn="just">
              <a:buFont typeface="+mj-lt"/>
              <a:buAutoNum type="arabicPeriod"/>
            </a:pPr>
            <a:r>
              <a:rPr lang="es-CL" dirty="0" smtClean="0"/>
              <a:t>Procesado de películas</a:t>
            </a:r>
          </a:p>
          <a:p>
            <a:pPr marL="514350" indent="-514350" algn="just">
              <a:buFont typeface="+mj-lt"/>
              <a:buAutoNum type="arabicPeriod"/>
            </a:pPr>
            <a:r>
              <a:rPr lang="es-CL" dirty="0" smtClean="0"/>
              <a:t>Cuarto oscuro</a:t>
            </a:r>
          </a:p>
          <a:p>
            <a:pPr marL="514350" indent="-514350">
              <a:buFont typeface="+mj-lt"/>
              <a:buAutoNum type="arabicPeriod"/>
            </a:pPr>
            <a:endParaRPr lang="es-CL" dirty="0" smtClean="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043608" y="5589240"/>
            <a:ext cx="609600" cy="609600"/>
          </a:xfrm>
          <a:prstGeom prst="rect">
            <a:avLst/>
          </a:prstGeom>
        </p:spPr>
      </p:pic>
    </p:spTree>
    <p:extLst>
      <p:ext uri="{BB962C8B-B14F-4D97-AF65-F5344CB8AC3E}">
        <p14:creationId xmlns:p14="http://schemas.microsoft.com/office/powerpoint/2010/main" xmlns="" val="3818994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CL" dirty="0" smtClean="0"/>
              <a:t>Procesamiento radiográfico</a:t>
            </a:r>
            <a:br>
              <a:rPr lang="es-CL" dirty="0" smtClean="0"/>
            </a:br>
            <a:endParaRPr lang="es-CL" dirty="0"/>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7704" y="1988840"/>
            <a:ext cx="5328592" cy="3488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1043608" y="6220799"/>
            <a:ext cx="7416824" cy="230832"/>
          </a:xfrm>
          <a:prstGeom prst="rect">
            <a:avLst/>
          </a:prstGeom>
          <a:noFill/>
        </p:spPr>
        <p:txBody>
          <a:bodyPr wrap="square" rtlCol="0">
            <a:spAutoFit/>
          </a:bodyPr>
          <a:lstStyle/>
          <a:p>
            <a:r>
              <a:rPr lang="es-CL" sz="900" b="1" i="1" dirty="0" smtClean="0"/>
              <a:t>Imagen pasos de procesamiento radiográfico, extraída de: Manual de radiología para técnicos, </a:t>
            </a:r>
            <a:r>
              <a:rPr lang="es-CL" sz="900" b="1" i="1" dirty="0" err="1" smtClean="0"/>
              <a:t>bushong</a:t>
            </a:r>
            <a:r>
              <a:rPr lang="es-CL" sz="900" b="1" i="1" dirty="0" smtClean="0"/>
              <a:t> 9na edición</a:t>
            </a:r>
            <a:endParaRPr lang="es-CL" sz="900" dirty="0"/>
          </a:p>
        </p:txBody>
      </p:sp>
      <p:pic>
        <p:nvPicPr>
          <p:cNvPr id="5" name="Sonido grabado">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1051992" y="5553165"/>
            <a:ext cx="609600" cy="609600"/>
          </a:xfrm>
          <a:prstGeom prst="rect">
            <a:avLst/>
          </a:prstGeom>
        </p:spPr>
      </p:pic>
    </p:spTree>
    <p:extLst>
      <p:ext uri="{BB962C8B-B14F-4D97-AF65-F5344CB8AC3E}">
        <p14:creationId xmlns:p14="http://schemas.microsoft.com/office/powerpoint/2010/main" xmlns="" val="39019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2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Procesamiento radiográfico</a:t>
            </a:r>
            <a:br>
              <a:rPr lang="es-CL" dirty="0" smtClean="0"/>
            </a:br>
            <a:r>
              <a:rPr lang="es-CL" dirty="0" smtClean="0"/>
              <a:t>Manual y Automático.</a:t>
            </a:r>
            <a:endParaRPr lang="es-CL" dirty="0"/>
          </a:p>
        </p:txBody>
      </p:sp>
      <p:sp>
        <p:nvSpPr>
          <p:cNvPr id="3" name="2 Marcador de contenido"/>
          <p:cNvSpPr>
            <a:spLocks noGrp="1"/>
          </p:cNvSpPr>
          <p:nvPr>
            <p:ph idx="1"/>
          </p:nvPr>
        </p:nvSpPr>
        <p:spPr/>
        <p:txBody>
          <a:bodyPr/>
          <a:lstStyle/>
          <a:p>
            <a:pPr algn="just"/>
            <a:r>
              <a:rPr lang="es-CL" sz="1800" dirty="0" smtClean="0"/>
              <a:t>Incluye todos los pasos que sean necesarios para lograr que una imagen latente se convierta en una imagen visible, diagnóstica y de alta calidad.</a:t>
            </a:r>
          </a:p>
          <a:p>
            <a:pPr marL="68580" indent="0" algn="just">
              <a:buNone/>
            </a:pPr>
            <a:endParaRPr lang="es-CL" sz="1800" dirty="0" smtClean="0"/>
          </a:p>
          <a:p>
            <a:pPr algn="just"/>
            <a:r>
              <a:rPr lang="es-CL" sz="1800" dirty="0" smtClean="0"/>
              <a:t>Importante además es conferirle una calidad suficiente para que pueda ser archivada y visible por mucho tiempo.</a:t>
            </a:r>
          </a:p>
          <a:p>
            <a:pPr marL="68580" indent="0">
              <a:buNone/>
            </a:pPr>
            <a:endParaRPr lang="es-CL" dirty="0" smtClean="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971600" y="5661248"/>
            <a:ext cx="609600" cy="609600"/>
          </a:xfrm>
          <a:prstGeom prst="rect">
            <a:avLst/>
          </a:prstGeom>
        </p:spPr>
      </p:pic>
    </p:spTree>
    <p:extLst>
      <p:ext uri="{BB962C8B-B14F-4D97-AF65-F5344CB8AC3E}">
        <p14:creationId xmlns:p14="http://schemas.microsoft.com/office/powerpoint/2010/main" xmlns="" val="2736056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701824"/>
            <a:ext cx="7024744" cy="1143000"/>
          </a:xfrm>
        </p:spPr>
        <p:txBody>
          <a:bodyPr>
            <a:normAutofit fontScale="90000"/>
          </a:bodyPr>
          <a:lstStyle/>
          <a:p>
            <a:r>
              <a:rPr lang="es-CL" dirty="0" smtClean="0"/>
              <a:t>Secuencia de eventos del procesamiento </a:t>
            </a:r>
            <a:r>
              <a:rPr lang="es-CL" dirty="0"/>
              <a:t>radiográfico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6256175"/>
              </p:ext>
            </p:extLst>
          </p:nvPr>
        </p:nvGraphicFramePr>
        <p:xfrm>
          <a:off x="611560" y="2060848"/>
          <a:ext cx="7848872" cy="4145365"/>
        </p:xfrm>
        <a:graphic>
          <a:graphicData uri="http://schemas.openxmlformats.org/drawingml/2006/table">
            <a:tbl>
              <a:tblPr firstRow="1" bandRow="1">
                <a:tableStyleId>{5C22544A-7EE6-4342-B048-85BDC9FD1C3A}</a:tableStyleId>
              </a:tblPr>
              <a:tblGrid>
                <a:gridCol w="1224136"/>
                <a:gridCol w="4464496"/>
                <a:gridCol w="1080120"/>
                <a:gridCol w="1080120"/>
              </a:tblGrid>
              <a:tr h="592195">
                <a:tc>
                  <a:txBody>
                    <a:bodyPr/>
                    <a:lstStyle/>
                    <a:p>
                      <a:r>
                        <a:rPr lang="es-CL" sz="1000" dirty="0" smtClean="0"/>
                        <a:t>Paso</a:t>
                      </a:r>
                      <a:endParaRPr lang="es-CL" sz="1000" dirty="0"/>
                    </a:p>
                  </a:txBody>
                  <a:tcPr/>
                </a:tc>
                <a:tc>
                  <a:txBody>
                    <a:bodyPr/>
                    <a:lstStyle/>
                    <a:p>
                      <a:r>
                        <a:rPr lang="es-CL" sz="1200" dirty="0" smtClean="0"/>
                        <a:t>Objetivo</a:t>
                      </a:r>
                      <a:endParaRPr lang="es-CL" sz="1200" dirty="0"/>
                    </a:p>
                  </a:txBody>
                  <a:tcPr/>
                </a:tc>
                <a:tc>
                  <a:txBody>
                    <a:bodyPr/>
                    <a:lstStyle/>
                    <a:p>
                      <a:r>
                        <a:rPr lang="es-CL" sz="1200" dirty="0" smtClean="0"/>
                        <a:t>Manual</a:t>
                      </a:r>
                      <a:r>
                        <a:rPr lang="es-CL" sz="1200" baseline="0" dirty="0" smtClean="0"/>
                        <a:t> </a:t>
                      </a:r>
                      <a:endParaRPr lang="es-CL" sz="1200" dirty="0"/>
                    </a:p>
                  </a:txBody>
                  <a:tcPr/>
                </a:tc>
                <a:tc>
                  <a:txBody>
                    <a:bodyPr/>
                    <a:lstStyle/>
                    <a:p>
                      <a:r>
                        <a:rPr lang="es-CL" sz="1200" dirty="0" smtClean="0"/>
                        <a:t>Automático</a:t>
                      </a:r>
                      <a:endParaRPr lang="es-CL" sz="1200" dirty="0"/>
                    </a:p>
                  </a:txBody>
                  <a:tcPr/>
                </a:tc>
              </a:tr>
              <a:tr h="592195">
                <a:tc>
                  <a:txBody>
                    <a:bodyPr/>
                    <a:lstStyle/>
                    <a:p>
                      <a:pPr marL="0" algn="l" defTabSz="914400" rtl="0" eaLnBrk="1" latinLnBrk="0" hangingPunct="1"/>
                      <a:r>
                        <a:rPr lang="es-CL" sz="1200" kern="1200" dirty="0" smtClean="0">
                          <a:solidFill>
                            <a:schemeClr val="dk1"/>
                          </a:solidFill>
                          <a:latin typeface="+mn-lt"/>
                          <a:ea typeface="+mn-ea"/>
                          <a:cs typeface="+mn-cs"/>
                        </a:rPr>
                        <a:t>Humectación</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Hinchar</a:t>
                      </a:r>
                      <a:r>
                        <a:rPr lang="es-CL" sz="1200" kern="1200" baseline="0" dirty="0" smtClean="0">
                          <a:solidFill>
                            <a:schemeClr val="dk1"/>
                          </a:solidFill>
                          <a:latin typeface="+mn-lt"/>
                          <a:ea typeface="+mn-ea"/>
                          <a:cs typeface="+mn-cs"/>
                        </a:rPr>
                        <a:t> la emulsión para permitir la penetración química subsiguiente.</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15 </a:t>
                      </a:r>
                      <a:r>
                        <a:rPr lang="es-CL" sz="1200" kern="1200" dirty="0" err="1" smtClean="0">
                          <a:solidFill>
                            <a:schemeClr val="dk1"/>
                          </a:solidFill>
                          <a:latin typeface="+mn-lt"/>
                          <a:ea typeface="+mn-ea"/>
                          <a:cs typeface="+mn-cs"/>
                        </a:rPr>
                        <a:t>seg</a:t>
                      </a:r>
                      <a:r>
                        <a:rPr lang="es-CL" sz="1200" kern="1200" dirty="0" smtClean="0">
                          <a:solidFill>
                            <a:schemeClr val="dk1"/>
                          </a:solidFill>
                          <a:latin typeface="+mn-lt"/>
                          <a:ea typeface="+mn-ea"/>
                          <a:cs typeface="+mn-cs"/>
                        </a:rPr>
                        <a:t> </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No se realiza</a:t>
                      </a:r>
                      <a:endParaRPr lang="es-CL" sz="1200" kern="1200" dirty="0">
                        <a:solidFill>
                          <a:schemeClr val="dk1"/>
                        </a:solidFill>
                        <a:latin typeface="+mn-lt"/>
                        <a:ea typeface="+mn-ea"/>
                        <a:cs typeface="+mn-cs"/>
                      </a:endParaRPr>
                    </a:p>
                  </a:txBody>
                  <a:tcPr/>
                </a:tc>
              </a:tr>
              <a:tr h="592195">
                <a:tc>
                  <a:txBody>
                    <a:bodyPr/>
                    <a:lstStyle/>
                    <a:p>
                      <a:pPr marL="0" algn="l" defTabSz="914400" rtl="0" eaLnBrk="1" latinLnBrk="0" hangingPunct="1"/>
                      <a:r>
                        <a:rPr lang="es-CL" sz="1200" b="1" kern="1200" dirty="0" smtClean="0">
                          <a:solidFill>
                            <a:schemeClr val="dk1"/>
                          </a:solidFill>
                          <a:latin typeface="+mn-lt"/>
                          <a:ea typeface="+mn-ea"/>
                          <a:cs typeface="+mn-cs"/>
                        </a:rPr>
                        <a:t>Revelado</a:t>
                      </a:r>
                      <a:endParaRPr lang="es-CL" sz="1200" b="1"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Producir una imagen visible a partir de la imagen</a:t>
                      </a:r>
                      <a:r>
                        <a:rPr lang="es-CL" sz="1200" kern="1200" baseline="0" dirty="0" smtClean="0">
                          <a:solidFill>
                            <a:schemeClr val="dk1"/>
                          </a:solidFill>
                          <a:latin typeface="+mn-lt"/>
                          <a:ea typeface="+mn-ea"/>
                          <a:cs typeface="+mn-cs"/>
                        </a:rPr>
                        <a:t> latente.</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5 min</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22 </a:t>
                      </a:r>
                      <a:r>
                        <a:rPr lang="es-CL" sz="1200" kern="1200" dirty="0" err="1" smtClean="0">
                          <a:solidFill>
                            <a:schemeClr val="dk1"/>
                          </a:solidFill>
                          <a:latin typeface="+mn-lt"/>
                          <a:ea typeface="+mn-ea"/>
                          <a:cs typeface="+mn-cs"/>
                        </a:rPr>
                        <a:t>seg</a:t>
                      </a:r>
                      <a:r>
                        <a:rPr lang="es-CL" sz="1200" kern="1200" dirty="0" smtClean="0">
                          <a:solidFill>
                            <a:schemeClr val="dk1"/>
                          </a:solidFill>
                          <a:latin typeface="+mn-lt"/>
                          <a:ea typeface="+mn-ea"/>
                          <a:cs typeface="+mn-cs"/>
                        </a:rPr>
                        <a:t> </a:t>
                      </a:r>
                      <a:endParaRPr lang="es-CL" sz="1200" kern="1200" dirty="0">
                        <a:solidFill>
                          <a:schemeClr val="dk1"/>
                        </a:solidFill>
                        <a:latin typeface="+mn-lt"/>
                        <a:ea typeface="+mn-ea"/>
                        <a:cs typeface="+mn-cs"/>
                      </a:endParaRPr>
                    </a:p>
                  </a:txBody>
                  <a:tcPr/>
                </a:tc>
              </a:tr>
              <a:tr h="592195">
                <a:tc>
                  <a:txBody>
                    <a:bodyPr/>
                    <a:lstStyle/>
                    <a:p>
                      <a:pPr marL="0" algn="l" defTabSz="914400" rtl="0" eaLnBrk="1" latinLnBrk="0" hangingPunct="1"/>
                      <a:r>
                        <a:rPr lang="es-CL" sz="1200" kern="1200" dirty="0" smtClean="0">
                          <a:solidFill>
                            <a:schemeClr val="dk1"/>
                          </a:solidFill>
                          <a:latin typeface="+mn-lt"/>
                          <a:ea typeface="+mn-ea"/>
                          <a:cs typeface="+mn-cs"/>
                        </a:rPr>
                        <a:t>Baño de paro </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Detener</a:t>
                      </a:r>
                      <a:r>
                        <a:rPr lang="es-CL" sz="1200" kern="1200" baseline="0" dirty="0" smtClean="0">
                          <a:solidFill>
                            <a:schemeClr val="dk1"/>
                          </a:solidFill>
                          <a:latin typeface="+mn-lt"/>
                          <a:ea typeface="+mn-ea"/>
                          <a:cs typeface="+mn-cs"/>
                        </a:rPr>
                        <a:t> el revelado y eliminar el exceso de productos químicos de la emulsión.</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30 </a:t>
                      </a:r>
                      <a:r>
                        <a:rPr lang="es-CL" sz="1200" kern="1200" dirty="0" err="1" smtClean="0">
                          <a:solidFill>
                            <a:schemeClr val="dk1"/>
                          </a:solidFill>
                          <a:latin typeface="+mn-lt"/>
                          <a:ea typeface="+mn-ea"/>
                          <a:cs typeface="+mn-cs"/>
                        </a:rPr>
                        <a:t>seg</a:t>
                      </a:r>
                      <a:r>
                        <a:rPr lang="es-CL" sz="1200" kern="1200" dirty="0" smtClean="0">
                          <a:solidFill>
                            <a:schemeClr val="dk1"/>
                          </a:solidFill>
                          <a:latin typeface="+mn-lt"/>
                          <a:ea typeface="+mn-ea"/>
                          <a:cs typeface="+mn-cs"/>
                        </a:rPr>
                        <a:t> </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No se</a:t>
                      </a:r>
                      <a:r>
                        <a:rPr lang="es-CL" sz="1200" kern="1200" baseline="0" dirty="0" smtClean="0">
                          <a:solidFill>
                            <a:schemeClr val="dk1"/>
                          </a:solidFill>
                          <a:latin typeface="+mn-lt"/>
                          <a:ea typeface="+mn-ea"/>
                          <a:cs typeface="+mn-cs"/>
                        </a:rPr>
                        <a:t> realiza</a:t>
                      </a:r>
                      <a:endParaRPr lang="es-CL" sz="1200" kern="1200" dirty="0">
                        <a:solidFill>
                          <a:schemeClr val="dk1"/>
                        </a:solidFill>
                        <a:latin typeface="+mn-lt"/>
                        <a:ea typeface="+mn-ea"/>
                        <a:cs typeface="+mn-cs"/>
                      </a:endParaRPr>
                    </a:p>
                  </a:txBody>
                  <a:tcPr/>
                </a:tc>
              </a:tr>
              <a:tr h="592195">
                <a:tc>
                  <a:txBody>
                    <a:bodyPr/>
                    <a:lstStyle/>
                    <a:p>
                      <a:pPr marL="0" algn="l" defTabSz="914400" rtl="0" eaLnBrk="1" latinLnBrk="0" hangingPunct="1"/>
                      <a:r>
                        <a:rPr lang="es-CL" sz="1200" b="1" kern="1200" dirty="0" smtClean="0">
                          <a:solidFill>
                            <a:schemeClr val="dk1"/>
                          </a:solidFill>
                          <a:latin typeface="+mn-lt"/>
                          <a:ea typeface="+mn-ea"/>
                          <a:cs typeface="+mn-cs"/>
                        </a:rPr>
                        <a:t>Fijado</a:t>
                      </a:r>
                      <a:endParaRPr lang="es-CL" sz="1200" b="1"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Eliminar el haluro de plata remanente de la</a:t>
                      </a:r>
                      <a:r>
                        <a:rPr lang="es-CL" sz="1200" kern="1200" baseline="0" dirty="0" smtClean="0">
                          <a:solidFill>
                            <a:schemeClr val="dk1"/>
                          </a:solidFill>
                          <a:latin typeface="+mn-lt"/>
                          <a:ea typeface="+mn-ea"/>
                          <a:cs typeface="+mn-cs"/>
                        </a:rPr>
                        <a:t> emulsión y endurecer la gelatina.</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15 min</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22 </a:t>
                      </a:r>
                      <a:r>
                        <a:rPr lang="es-CL" sz="1200" kern="1200" dirty="0" err="1" smtClean="0">
                          <a:solidFill>
                            <a:schemeClr val="dk1"/>
                          </a:solidFill>
                          <a:latin typeface="+mn-lt"/>
                          <a:ea typeface="+mn-ea"/>
                          <a:cs typeface="+mn-cs"/>
                        </a:rPr>
                        <a:t>seg</a:t>
                      </a:r>
                      <a:endParaRPr lang="es-CL" sz="1200" kern="1200" dirty="0">
                        <a:solidFill>
                          <a:schemeClr val="dk1"/>
                        </a:solidFill>
                        <a:latin typeface="+mn-lt"/>
                        <a:ea typeface="+mn-ea"/>
                        <a:cs typeface="+mn-cs"/>
                      </a:endParaRPr>
                    </a:p>
                  </a:txBody>
                  <a:tcPr/>
                </a:tc>
              </a:tr>
              <a:tr h="592195">
                <a:tc>
                  <a:txBody>
                    <a:bodyPr/>
                    <a:lstStyle/>
                    <a:p>
                      <a:pPr marL="0" algn="l" defTabSz="914400" rtl="0" eaLnBrk="1" latinLnBrk="0" hangingPunct="1"/>
                      <a:r>
                        <a:rPr lang="es-CL" sz="1200" b="1" kern="1200" dirty="0" smtClean="0">
                          <a:solidFill>
                            <a:schemeClr val="dk1"/>
                          </a:solidFill>
                          <a:latin typeface="+mn-lt"/>
                          <a:ea typeface="+mn-ea"/>
                          <a:cs typeface="+mn-cs"/>
                        </a:rPr>
                        <a:t>Lavado</a:t>
                      </a:r>
                    </a:p>
                  </a:txBody>
                  <a:tcPr/>
                </a:tc>
                <a:tc>
                  <a:txBody>
                    <a:bodyPr/>
                    <a:lstStyle/>
                    <a:p>
                      <a:pPr marL="0" algn="l" defTabSz="914400" rtl="0" eaLnBrk="1" latinLnBrk="0" hangingPunct="1"/>
                      <a:r>
                        <a:rPr lang="es-CL" sz="1200" kern="1200" dirty="0" smtClean="0">
                          <a:solidFill>
                            <a:schemeClr val="dk1"/>
                          </a:solidFill>
                          <a:latin typeface="+mn-lt"/>
                          <a:ea typeface="+mn-ea"/>
                          <a:cs typeface="+mn-cs"/>
                        </a:rPr>
                        <a:t>Eliminar el exceso</a:t>
                      </a:r>
                      <a:r>
                        <a:rPr lang="es-CL" sz="1200" kern="1200" baseline="0" dirty="0" smtClean="0">
                          <a:solidFill>
                            <a:schemeClr val="dk1"/>
                          </a:solidFill>
                          <a:latin typeface="+mn-lt"/>
                          <a:ea typeface="+mn-ea"/>
                          <a:cs typeface="+mn-cs"/>
                        </a:rPr>
                        <a:t> de productos químicos</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20 min </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20 </a:t>
                      </a:r>
                      <a:r>
                        <a:rPr lang="es-CL" sz="1200" kern="1200" dirty="0" err="1" smtClean="0">
                          <a:solidFill>
                            <a:schemeClr val="dk1"/>
                          </a:solidFill>
                          <a:latin typeface="+mn-lt"/>
                          <a:ea typeface="+mn-ea"/>
                          <a:cs typeface="+mn-cs"/>
                        </a:rPr>
                        <a:t>seg</a:t>
                      </a:r>
                      <a:endParaRPr lang="es-CL" sz="1200" kern="1200" dirty="0">
                        <a:solidFill>
                          <a:schemeClr val="dk1"/>
                        </a:solidFill>
                        <a:latin typeface="+mn-lt"/>
                        <a:ea typeface="+mn-ea"/>
                        <a:cs typeface="+mn-cs"/>
                      </a:endParaRPr>
                    </a:p>
                  </a:txBody>
                  <a:tcPr/>
                </a:tc>
              </a:tr>
              <a:tr h="592195">
                <a:tc>
                  <a:txBody>
                    <a:bodyPr/>
                    <a:lstStyle/>
                    <a:p>
                      <a:pPr marL="0" algn="l" defTabSz="914400" rtl="0" eaLnBrk="1" latinLnBrk="0" hangingPunct="1"/>
                      <a:r>
                        <a:rPr lang="es-CL" sz="1200" b="1" kern="1200" dirty="0" smtClean="0">
                          <a:solidFill>
                            <a:schemeClr val="dk1"/>
                          </a:solidFill>
                          <a:latin typeface="+mn-lt"/>
                          <a:ea typeface="+mn-ea"/>
                          <a:cs typeface="+mn-cs"/>
                        </a:rPr>
                        <a:t>Secado</a:t>
                      </a:r>
                      <a:endParaRPr lang="es-CL" sz="1200" b="1"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Eliminar</a:t>
                      </a:r>
                      <a:r>
                        <a:rPr lang="es-CL" sz="1200" kern="1200" baseline="0" dirty="0" smtClean="0">
                          <a:solidFill>
                            <a:schemeClr val="dk1"/>
                          </a:solidFill>
                          <a:latin typeface="+mn-lt"/>
                          <a:ea typeface="+mn-ea"/>
                          <a:cs typeface="+mn-cs"/>
                        </a:rPr>
                        <a:t> el agua y preparar la radiografía para su visualización.</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30 min</a:t>
                      </a:r>
                      <a:endParaRPr lang="es-CL" sz="1200" kern="1200" dirty="0">
                        <a:solidFill>
                          <a:schemeClr val="dk1"/>
                        </a:solidFill>
                        <a:latin typeface="+mn-lt"/>
                        <a:ea typeface="+mn-ea"/>
                        <a:cs typeface="+mn-cs"/>
                      </a:endParaRPr>
                    </a:p>
                  </a:txBody>
                  <a:tcPr/>
                </a:tc>
                <a:tc>
                  <a:txBody>
                    <a:bodyPr/>
                    <a:lstStyle/>
                    <a:p>
                      <a:pPr marL="0" algn="l" defTabSz="914400" rtl="0" eaLnBrk="1" latinLnBrk="0" hangingPunct="1"/>
                      <a:r>
                        <a:rPr lang="es-CL" sz="1200" kern="1200" dirty="0" smtClean="0">
                          <a:solidFill>
                            <a:schemeClr val="dk1"/>
                          </a:solidFill>
                          <a:latin typeface="+mn-lt"/>
                          <a:ea typeface="+mn-ea"/>
                          <a:cs typeface="+mn-cs"/>
                        </a:rPr>
                        <a:t>26 </a:t>
                      </a:r>
                      <a:r>
                        <a:rPr lang="es-CL" sz="1200" kern="1200" dirty="0" err="1" smtClean="0">
                          <a:solidFill>
                            <a:schemeClr val="dk1"/>
                          </a:solidFill>
                          <a:latin typeface="+mn-lt"/>
                          <a:ea typeface="+mn-ea"/>
                          <a:cs typeface="+mn-cs"/>
                        </a:rPr>
                        <a:t>seg</a:t>
                      </a:r>
                      <a:r>
                        <a:rPr lang="es-CL" sz="1200" kern="1200" dirty="0" smtClean="0">
                          <a:solidFill>
                            <a:schemeClr val="dk1"/>
                          </a:solidFill>
                          <a:latin typeface="+mn-lt"/>
                          <a:ea typeface="+mn-ea"/>
                          <a:cs typeface="+mn-cs"/>
                        </a:rPr>
                        <a:t> </a:t>
                      </a:r>
                      <a:endParaRPr lang="es-CL" sz="1200" kern="1200" dirty="0">
                        <a:solidFill>
                          <a:schemeClr val="dk1"/>
                        </a:solidFill>
                        <a:latin typeface="+mn-lt"/>
                        <a:ea typeface="+mn-ea"/>
                        <a:cs typeface="+mn-cs"/>
                      </a:endParaRPr>
                    </a:p>
                  </a:txBody>
                  <a:tcPr/>
                </a:tc>
              </a:tr>
            </a:tbl>
          </a:graphicData>
        </a:graphic>
      </p:graphicFrame>
      <p:sp>
        <p:nvSpPr>
          <p:cNvPr id="6" name="5 CuadroTexto"/>
          <p:cNvSpPr txBox="1"/>
          <p:nvPr/>
        </p:nvSpPr>
        <p:spPr>
          <a:xfrm>
            <a:off x="2608103" y="6488668"/>
            <a:ext cx="5976664" cy="307777"/>
          </a:xfrm>
          <a:prstGeom prst="rect">
            <a:avLst/>
          </a:prstGeom>
          <a:noFill/>
        </p:spPr>
        <p:txBody>
          <a:bodyPr wrap="square" rtlCol="0">
            <a:spAutoFit/>
          </a:bodyPr>
          <a:lstStyle/>
          <a:p>
            <a:r>
              <a:rPr lang="es-CL" sz="1400" b="1" i="1" dirty="0" smtClean="0"/>
              <a:t>Tabla: Manual de radiología para técnicos, </a:t>
            </a:r>
            <a:r>
              <a:rPr lang="es-CL" sz="1400" b="1" i="1" dirty="0" err="1" smtClean="0"/>
              <a:t>bushong</a:t>
            </a:r>
            <a:r>
              <a:rPr lang="es-CL" sz="1400" b="1" i="1" dirty="0" smtClean="0"/>
              <a:t> 8va edición</a:t>
            </a:r>
            <a:r>
              <a:rPr lang="es-CL" sz="1400" dirty="0" smtClean="0"/>
              <a:t>.</a:t>
            </a:r>
            <a:endParaRPr lang="es-CL" sz="1400" dirty="0"/>
          </a:p>
        </p:txBody>
      </p:sp>
      <p:pic>
        <p:nvPicPr>
          <p:cNvPr id="3"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187624" y="5879068"/>
            <a:ext cx="609600" cy="609600"/>
          </a:xfrm>
          <a:prstGeom prst="rect">
            <a:avLst/>
          </a:prstGeom>
        </p:spPr>
      </p:pic>
    </p:spTree>
    <p:extLst>
      <p:ext uri="{BB962C8B-B14F-4D97-AF65-F5344CB8AC3E}">
        <p14:creationId xmlns:p14="http://schemas.microsoft.com/office/powerpoint/2010/main" xmlns="" val="3725344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764704"/>
            <a:ext cx="7024744" cy="1143000"/>
          </a:xfrm>
        </p:spPr>
        <p:txBody>
          <a:bodyPr/>
          <a:lstStyle/>
          <a:p>
            <a:r>
              <a:rPr lang="es-CL" dirty="0" smtClean="0"/>
              <a:t>Revelado	</a:t>
            </a:r>
            <a:endParaRPr lang="es-CL" dirty="0"/>
          </a:p>
        </p:txBody>
      </p:sp>
      <p:sp>
        <p:nvSpPr>
          <p:cNvPr id="3" name="2 Marcador de contenido"/>
          <p:cNvSpPr>
            <a:spLocks noGrp="1"/>
          </p:cNvSpPr>
          <p:nvPr>
            <p:ph idx="1"/>
          </p:nvPr>
        </p:nvSpPr>
        <p:spPr/>
        <p:txBody>
          <a:bodyPr>
            <a:normAutofit lnSpcReduction="10000"/>
          </a:bodyPr>
          <a:lstStyle/>
          <a:p>
            <a:r>
              <a:rPr lang="es-CL" sz="2000" dirty="0" smtClean="0"/>
              <a:t>Su objetivo principal es convertir por completo los cristales de haluro de plata a un grano entero de plata metálica.</a:t>
            </a:r>
          </a:p>
          <a:p>
            <a:endParaRPr lang="es-CL" sz="2000" dirty="0" smtClean="0"/>
          </a:p>
          <a:p>
            <a:r>
              <a:rPr lang="es-CL" sz="2000" dirty="0" smtClean="0"/>
              <a:t>El </a:t>
            </a:r>
            <a:r>
              <a:rPr lang="es-CL" sz="2000" b="1" dirty="0" smtClean="0"/>
              <a:t>revelador</a:t>
            </a:r>
            <a:r>
              <a:rPr lang="es-CL" sz="2000" dirty="0" smtClean="0"/>
              <a:t> es el producto que lleva a cabo dicha acción.</a:t>
            </a:r>
          </a:p>
          <a:p>
            <a:endParaRPr lang="es-CL" sz="2000" dirty="0" smtClean="0"/>
          </a:p>
          <a:p>
            <a:r>
              <a:rPr lang="es-CL" sz="2000" dirty="0" smtClean="0"/>
              <a:t>El revelador  tiene carga negativa por lo cual aporta electrones al centro de </a:t>
            </a:r>
            <a:r>
              <a:rPr lang="es-CL" sz="2000" dirty="0" err="1" smtClean="0"/>
              <a:t>sensitividad</a:t>
            </a:r>
            <a:r>
              <a:rPr lang="es-CL" sz="2000" dirty="0" smtClean="0"/>
              <a:t> del cristal para transformar los iones de plata en plata metálica.</a:t>
            </a:r>
          </a:p>
          <a:p>
            <a:endParaRPr lang="es-CL" dirty="0" smtClean="0"/>
          </a:p>
          <a:p>
            <a:endParaRPr lang="es-CL" dirty="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971600" y="5733256"/>
            <a:ext cx="609600" cy="609600"/>
          </a:xfrm>
          <a:prstGeom prst="rect">
            <a:avLst/>
          </a:prstGeom>
        </p:spPr>
      </p:pic>
    </p:spTree>
    <p:extLst>
      <p:ext uri="{BB962C8B-B14F-4D97-AF65-F5344CB8AC3E}">
        <p14:creationId xmlns:p14="http://schemas.microsoft.com/office/powerpoint/2010/main" xmlns="" val="2083188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548680"/>
            <a:ext cx="7024744" cy="1143000"/>
          </a:xfrm>
        </p:spPr>
        <p:txBody>
          <a:bodyPr>
            <a:normAutofit fontScale="90000"/>
          </a:bodyPr>
          <a:lstStyle/>
          <a:p>
            <a:r>
              <a:rPr lang="es-CL" dirty="0" smtClean="0"/>
              <a:t>Revelador</a:t>
            </a:r>
            <a:br>
              <a:rPr lang="es-CL" dirty="0" smtClean="0"/>
            </a:br>
            <a:endParaRPr lang="es-CL"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032099790"/>
              </p:ext>
            </p:extLst>
          </p:nvPr>
        </p:nvGraphicFramePr>
        <p:xfrm>
          <a:off x="755576" y="1412774"/>
          <a:ext cx="7632848" cy="4824538"/>
        </p:xfrm>
        <a:graphic>
          <a:graphicData uri="http://schemas.openxmlformats.org/drawingml/2006/table">
            <a:tbl>
              <a:tblPr firstRow="1" bandRow="1">
                <a:tableStyleId>{5C22544A-7EE6-4342-B048-85BDC9FD1C3A}</a:tableStyleId>
              </a:tblPr>
              <a:tblGrid>
                <a:gridCol w="1622723"/>
                <a:gridCol w="1378721"/>
                <a:gridCol w="4631404"/>
              </a:tblGrid>
              <a:tr h="709490">
                <a:tc>
                  <a:txBody>
                    <a:bodyPr/>
                    <a:lstStyle/>
                    <a:p>
                      <a:r>
                        <a:rPr lang="es-CL" sz="1200" dirty="0" smtClean="0"/>
                        <a:t>Componente</a:t>
                      </a:r>
                      <a:endParaRPr lang="es-CL" sz="1200" dirty="0"/>
                    </a:p>
                  </a:txBody>
                  <a:tcPr/>
                </a:tc>
                <a:tc>
                  <a:txBody>
                    <a:bodyPr/>
                    <a:lstStyle/>
                    <a:p>
                      <a:r>
                        <a:rPr lang="es-CL" sz="1200" dirty="0" smtClean="0"/>
                        <a:t>Producto químico</a:t>
                      </a:r>
                      <a:endParaRPr lang="es-CL" sz="1200" dirty="0"/>
                    </a:p>
                  </a:txBody>
                  <a:tcPr/>
                </a:tc>
                <a:tc>
                  <a:txBody>
                    <a:bodyPr/>
                    <a:lstStyle/>
                    <a:p>
                      <a:r>
                        <a:rPr lang="es-CL" sz="1200" dirty="0" smtClean="0"/>
                        <a:t>Función</a:t>
                      </a:r>
                      <a:endParaRPr lang="es-CL" sz="1200" dirty="0"/>
                    </a:p>
                  </a:txBody>
                  <a:tcPr/>
                </a:tc>
              </a:tr>
              <a:tr h="662192">
                <a:tc>
                  <a:txBody>
                    <a:bodyPr/>
                    <a:lstStyle/>
                    <a:p>
                      <a:r>
                        <a:rPr lang="es-CL" sz="1100" dirty="0" smtClean="0"/>
                        <a:t>Agente revelador</a:t>
                      </a:r>
                      <a:endParaRPr lang="es-CL" sz="1100" dirty="0"/>
                    </a:p>
                  </a:txBody>
                  <a:tcPr/>
                </a:tc>
                <a:tc>
                  <a:txBody>
                    <a:bodyPr/>
                    <a:lstStyle/>
                    <a:p>
                      <a:r>
                        <a:rPr lang="es-CL" sz="1100" dirty="0" err="1" smtClean="0"/>
                        <a:t>Fenidona</a:t>
                      </a:r>
                      <a:endParaRPr lang="es-CL" sz="1100" dirty="0" smtClean="0"/>
                    </a:p>
                    <a:p>
                      <a:r>
                        <a:rPr lang="es-CL" sz="1100" dirty="0" smtClean="0"/>
                        <a:t>Hidroquinona</a:t>
                      </a:r>
                      <a:endParaRPr lang="es-CL" sz="1100" dirty="0"/>
                    </a:p>
                  </a:txBody>
                  <a:tcPr/>
                </a:tc>
                <a:tc>
                  <a:txBody>
                    <a:bodyPr/>
                    <a:lstStyle/>
                    <a:p>
                      <a:r>
                        <a:rPr lang="es-CL" sz="1100" dirty="0" smtClean="0"/>
                        <a:t>Agente</a:t>
                      </a:r>
                      <a:r>
                        <a:rPr lang="es-CL" sz="1100" baseline="0" dirty="0" smtClean="0"/>
                        <a:t> reductor, produce rápidamente niveles de grises </a:t>
                      </a:r>
                    </a:p>
                    <a:p>
                      <a:r>
                        <a:rPr lang="es-CL" sz="1100" baseline="0" dirty="0" smtClean="0"/>
                        <a:t>Agente reductor, produce colores negros lentamente </a:t>
                      </a:r>
                      <a:endParaRPr lang="es-CL" sz="1100" dirty="0"/>
                    </a:p>
                  </a:txBody>
                  <a:tcPr/>
                </a:tc>
              </a:tr>
              <a:tr h="575476">
                <a:tc>
                  <a:txBody>
                    <a:bodyPr/>
                    <a:lstStyle/>
                    <a:p>
                      <a:pPr marL="0" algn="l" defTabSz="914400" rtl="0" eaLnBrk="1" latinLnBrk="0" hangingPunct="1"/>
                      <a:r>
                        <a:rPr lang="es-CL" sz="1100" kern="1200" dirty="0" smtClean="0">
                          <a:solidFill>
                            <a:schemeClr val="dk1"/>
                          </a:solidFill>
                          <a:latin typeface="+mn-lt"/>
                          <a:ea typeface="+mn-ea"/>
                          <a:cs typeface="+mn-cs"/>
                        </a:rPr>
                        <a:t>Agente activador</a:t>
                      </a:r>
                      <a:endParaRPr lang="es-CL" sz="1100" kern="1200" dirty="0">
                        <a:solidFill>
                          <a:schemeClr val="dk1"/>
                        </a:solidFill>
                        <a:latin typeface="+mn-lt"/>
                        <a:ea typeface="+mn-ea"/>
                        <a:cs typeface="+mn-cs"/>
                      </a:endParaRPr>
                    </a:p>
                  </a:txBody>
                  <a:tcPr/>
                </a:tc>
                <a:tc>
                  <a:txBody>
                    <a:bodyPr/>
                    <a:lstStyle/>
                    <a:p>
                      <a:pPr marL="0" algn="l" defTabSz="914400" rtl="0" eaLnBrk="1" latinLnBrk="0" hangingPunct="1"/>
                      <a:r>
                        <a:rPr lang="es-CL" sz="1100" kern="1200" dirty="0" smtClean="0">
                          <a:solidFill>
                            <a:schemeClr val="dk1"/>
                          </a:solidFill>
                          <a:latin typeface="+mn-lt"/>
                          <a:ea typeface="+mn-ea"/>
                          <a:cs typeface="+mn-cs"/>
                        </a:rPr>
                        <a:t>Carbonato</a:t>
                      </a:r>
                      <a:r>
                        <a:rPr lang="es-CL" sz="1100" kern="1200" baseline="0" dirty="0" smtClean="0">
                          <a:solidFill>
                            <a:schemeClr val="dk1"/>
                          </a:solidFill>
                          <a:latin typeface="+mn-lt"/>
                          <a:ea typeface="+mn-ea"/>
                          <a:cs typeface="+mn-cs"/>
                        </a:rPr>
                        <a:t> de sodio</a:t>
                      </a:r>
                      <a:endParaRPr lang="es-CL" sz="1100" kern="1200" dirty="0">
                        <a:solidFill>
                          <a:schemeClr val="dk1"/>
                        </a:solidFill>
                        <a:latin typeface="+mn-lt"/>
                        <a:ea typeface="+mn-ea"/>
                        <a:cs typeface="+mn-cs"/>
                      </a:endParaRPr>
                    </a:p>
                  </a:txBody>
                  <a:tcPr/>
                </a:tc>
                <a:tc>
                  <a:txBody>
                    <a:bodyPr/>
                    <a:lstStyle/>
                    <a:p>
                      <a:pPr marL="0" algn="l" defTabSz="914400" rtl="0" eaLnBrk="1" latinLnBrk="0" hangingPunct="1"/>
                      <a:r>
                        <a:rPr lang="es-CL" sz="1100" kern="1200" dirty="0" smtClean="0">
                          <a:solidFill>
                            <a:schemeClr val="dk1"/>
                          </a:solidFill>
                          <a:latin typeface="+mn-lt"/>
                          <a:ea typeface="+mn-ea"/>
                          <a:cs typeface="+mn-cs"/>
                        </a:rPr>
                        <a:t>Contribuir con el hinchado</a:t>
                      </a:r>
                      <a:r>
                        <a:rPr lang="es-CL" sz="1100" kern="1200" baseline="0" dirty="0" smtClean="0">
                          <a:solidFill>
                            <a:schemeClr val="dk1"/>
                          </a:solidFill>
                          <a:latin typeface="+mn-lt"/>
                          <a:ea typeface="+mn-ea"/>
                          <a:cs typeface="+mn-cs"/>
                        </a:rPr>
                        <a:t> de la gelatina,; produce alcalinidad; controlar el </a:t>
                      </a:r>
                      <a:r>
                        <a:rPr lang="es-CL" sz="1100" kern="1200" baseline="0" dirty="0" err="1" smtClean="0">
                          <a:solidFill>
                            <a:schemeClr val="dk1"/>
                          </a:solidFill>
                          <a:latin typeface="+mn-lt"/>
                          <a:ea typeface="+mn-ea"/>
                          <a:cs typeface="+mn-cs"/>
                        </a:rPr>
                        <a:t>ph</a:t>
                      </a:r>
                      <a:endParaRPr lang="es-CL" sz="1100" kern="1200" dirty="0">
                        <a:solidFill>
                          <a:schemeClr val="dk1"/>
                        </a:solidFill>
                        <a:latin typeface="+mn-lt"/>
                        <a:ea typeface="+mn-ea"/>
                        <a:cs typeface="+mn-cs"/>
                      </a:endParaRPr>
                    </a:p>
                  </a:txBody>
                  <a:tcPr/>
                </a:tc>
              </a:tr>
              <a:tr h="575476">
                <a:tc>
                  <a:txBody>
                    <a:bodyPr/>
                    <a:lstStyle/>
                    <a:p>
                      <a:pPr marL="0" algn="l" defTabSz="914400" rtl="0" eaLnBrk="1" latinLnBrk="0" hangingPunct="1"/>
                      <a:r>
                        <a:rPr lang="es-CL" sz="1100" kern="1200" dirty="0" smtClean="0">
                          <a:solidFill>
                            <a:schemeClr val="dk1"/>
                          </a:solidFill>
                          <a:latin typeface="+mn-lt"/>
                          <a:ea typeface="+mn-ea"/>
                          <a:cs typeface="+mn-cs"/>
                        </a:rPr>
                        <a:t>Agente </a:t>
                      </a:r>
                      <a:r>
                        <a:rPr lang="es-CL" sz="1100" kern="1200" dirty="0" err="1" smtClean="0">
                          <a:solidFill>
                            <a:schemeClr val="dk1"/>
                          </a:solidFill>
                          <a:latin typeface="+mn-lt"/>
                          <a:ea typeface="+mn-ea"/>
                          <a:cs typeface="+mn-cs"/>
                        </a:rPr>
                        <a:t>antivelo</a:t>
                      </a:r>
                      <a:endParaRPr lang="es-CL" sz="1100" kern="1200" dirty="0">
                        <a:solidFill>
                          <a:schemeClr val="dk1"/>
                        </a:solidFill>
                        <a:latin typeface="+mn-lt"/>
                        <a:ea typeface="+mn-ea"/>
                        <a:cs typeface="+mn-cs"/>
                      </a:endParaRPr>
                    </a:p>
                  </a:txBody>
                  <a:tcPr/>
                </a:tc>
                <a:tc>
                  <a:txBody>
                    <a:bodyPr/>
                    <a:lstStyle/>
                    <a:p>
                      <a:pPr marL="0" algn="l" defTabSz="914400" rtl="0" eaLnBrk="1" latinLnBrk="0" hangingPunct="1"/>
                      <a:r>
                        <a:rPr lang="es-CL" sz="1100" kern="1200" dirty="0" smtClean="0">
                          <a:solidFill>
                            <a:schemeClr val="dk1"/>
                          </a:solidFill>
                          <a:latin typeface="+mn-lt"/>
                          <a:ea typeface="+mn-ea"/>
                          <a:cs typeface="+mn-cs"/>
                        </a:rPr>
                        <a:t>Bromuro</a:t>
                      </a:r>
                      <a:r>
                        <a:rPr lang="es-CL" sz="1100" kern="1200" baseline="0" dirty="0" smtClean="0">
                          <a:solidFill>
                            <a:schemeClr val="dk1"/>
                          </a:solidFill>
                          <a:latin typeface="+mn-lt"/>
                          <a:ea typeface="+mn-ea"/>
                          <a:cs typeface="+mn-cs"/>
                        </a:rPr>
                        <a:t> de potasio</a:t>
                      </a:r>
                      <a:endParaRPr lang="es-CL" sz="1100" kern="1200" dirty="0">
                        <a:solidFill>
                          <a:schemeClr val="dk1"/>
                        </a:solidFill>
                        <a:latin typeface="+mn-lt"/>
                        <a:ea typeface="+mn-ea"/>
                        <a:cs typeface="+mn-cs"/>
                      </a:endParaRPr>
                    </a:p>
                  </a:txBody>
                  <a:tcPr/>
                </a:tc>
                <a:tc>
                  <a:txBody>
                    <a:bodyPr/>
                    <a:lstStyle/>
                    <a:p>
                      <a:pPr marL="0" algn="l" defTabSz="914400" rtl="0" eaLnBrk="1" latinLnBrk="0" hangingPunct="1"/>
                      <a:r>
                        <a:rPr lang="es-CL" sz="1100" kern="1200" dirty="0" smtClean="0">
                          <a:solidFill>
                            <a:schemeClr val="dk1"/>
                          </a:solidFill>
                          <a:latin typeface="+mn-lt"/>
                          <a:ea typeface="+mn-ea"/>
                          <a:cs typeface="+mn-cs"/>
                        </a:rPr>
                        <a:t>Protege a los cristales no expuestos</a:t>
                      </a:r>
                      <a:r>
                        <a:rPr lang="es-CL" sz="1100" kern="1200" baseline="0" dirty="0" smtClean="0">
                          <a:solidFill>
                            <a:schemeClr val="dk1"/>
                          </a:solidFill>
                          <a:latin typeface="+mn-lt"/>
                          <a:ea typeface="+mn-ea"/>
                          <a:cs typeface="+mn-cs"/>
                        </a:rPr>
                        <a:t> del ataque químico </a:t>
                      </a:r>
                      <a:endParaRPr lang="es-CL" sz="1100" kern="1200" dirty="0">
                        <a:solidFill>
                          <a:schemeClr val="dk1"/>
                        </a:solidFill>
                        <a:latin typeface="+mn-lt"/>
                        <a:ea typeface="+mn-ea"/>
                        <a:cs typeface="+mn-cs"/>
                      </a:endParaRPr>
                    </a:p>
                  </a:txBody>
                  <a:tcPr/>
                </a:tc>
              </a:tr>
              <a:tr h="575476">
                <a:tc>
                  <a:txBody>
                    <a:bodyPr/>
                    <a:lstStyle/>
                    <a:p>
                      <a:pPr marL="0" algn="l" defTabSz="914400" rtl="0" eaLnBrk="1" latinLnBrk="0" hangingPunct="1"/>
                      <a:r>
                        <a:rPr lang="es-CL" sz="1100" kern="1200" dirty="0" smtClean="0">
                          <a:solidFill>
                            <a:schemeClr val="dk1"/>
                          </a:solidFill>
                          <a:latin typeface="+mn-lt"/>
                          <a:ea typeface="+mn-ea"/>
                          <a:cs typeface="+mn-cs"/>
                        </a:rPr>
                        <a:t>Preservante</a:t>
                      </a:r>
                      <a:endParaRPr lang="es-CL" sz="1100" kern="1200" dirty="0">
                        <a:solidFill>
                          <a:schemeClr val="dk1"/>
                        </a:solidFill>
                        <a:latin typeface="+mn-lt"/>
                        <a:ea typeface="+mn-ea"/>
                        <a:cs typeface="+mn-cs"/>
                      </a:endParaRPr>
                    </a:p>
                  </a:txBody>
                  <a:tcPr/>
                </a:tc>
                <a:tc>
                  <a:txBody>
                    <a:bodyPr/>
                    <a:lstStyle/>
                    <a:p>
                      <a:pPr marL="0" algn="l" defTabSz="914400" rtl="0" eaLnBrk="1" latinLnBrk="0" hangingPunct="1"/>
                      <a:r>
                        <a:rPr lang="es-CL" sz="1100" kern="1200" dirty="0" smtClean="0">
                          <a:solidFill>
                            <a:schemeClr val="dk1"/>
                          </a:solidFill>
                          <a:latin typeface="+mn-lt"/>
                          <a:ea typeface="+mn-ea"/>
                          <a:cs typeface="+mn-cs"/>
                        </a:rPr>
                        <a:t>Sulfito de sodio</a:t>
                      </a:r>
                      <a:endParaRPr lang="es-CL" sz="1100" kern="1200" dirty="0">
                        <a:solidFill>
                          <a:schemeClr val="dk1"/>
                        </a:solidFill>
                        <a:latin typeface="+mn-lt"/>
                        <a:ea typeface="+mn-ea"/>
                        <a:cs typeface="+mn-cs"/>
                      </a:endParaRPr>
                    </a:p>
                  </a:txBody>
                  <a:tcPr/>
                </a:tc>
                <a:tc>
                  <a:txBody>
                    <a:bodyPr/>
                    <a:lstStyle/>
                    <a:p>
                      <a:pPr marL="0" algn="l" defTabSz="914400" rtl="0" eaLnBrk="1" latinLnBrk="0" hangingPunct="1"/>
                      <a:r>
                        <a:rPr lang="es-CL" sz="1100" kern="1200" dirty="0" smtClean="0">
                          <a:solidFill>
                            <a:schemeClr val="dk1"/>
                          </a:solidFill>
                          <a:latin typeface="+mn-lt"/>
                          <a:ea typeface="+mn-ea"/>
                          <a:cs typeface="+mn-cs"/>
                        </a:rPr>
                        <a:t>Control de la oxidación;</a:t>
                      </a:r>
                      <a:r>
                        <a:rPr lang="es-CL" sz="1100" kern="1200" baseline="0" dirty="0" smtClean="0">
                          <a:solidFill>
                            <a:schemeClr val="dk1"/>
                          </a:solidFill>
                          <a:latin typeface="+mn-lt"/>
                          <a:ea typeface="+mn-ea"/>
                          <a:cs typeface="+mn-cs"/>
                        </a:rPr>
                        <a:t> mantener el equilibrio entre los componentes del revelador</a:t>
                      </a:r>
                      <a:endParaRPr lang="es-CL" sz="1100" kern="1200" dirty="0">
                        <a:solidFill>
                          <a:schemeClr val="dk1"/>
                        </a:solidFill>
                        <a:latin typeface="+mn-lt"/>
                        <a:ea typeface="+mn-ea"/>
                        <a:cs typeface="+mn-cs"/>
                      </a:endParaRPr>
                    </a:p>
                  </a:txBody>
                  <a:tcPr/>
                </a:tc>
              </a:tr>
              <a:tr h="575476">
                <a:tc>
                  <a:txBody>
                    <a:bodyPr/>
                    <a:lstStyle/>
                    <a:p>
                      <a:pPr marL="0" algn="l" defTabSz="914400" rtl="0" eaLnBrk="1" latinLnBrk="0" hangingPunct="1"/>
                      <a:r>
                        <a:rPr lang="es-CL" sz="1100" kern="1200" dirty="0" smtClean="0">
                          <a:solidFill>
                            <a:schemeClr val="dk1"/>
                          </a:solidFill>
                          <a:latin typeface="+mn-lt"/>
                          <a:ea typeface="+mn-ea"/>
                          <a:cs typeface="+mn-cs"/>
                        </a:rPr>
                        <a:t>Endurecedor</a:t>
                      </a:r>
                      <a:endParaRPr lang="es-CL" sz="1100" kern="1200" dirty="0">
                        <a:solidFill>
                          <a:schemeClr val="dk1"/>
                        </a:solidFill>
                        <a:latin typeface="+mn-lt"/>
                        <a:ea typeface="+mn-ea"/>
                        <a:cs typeface="+mn-cs"/>
                      </a:endParaRPr>
                    </a:p>
                  </a:txBody>
                  <a:tcPr/>
                </a:tc>
                <a:tc>
                  <a:txBody>
                    <a:bodyPr/>
                    <a:lstStyle/>
                    <a:p>
                      <a:pPr marL="0" algn="l" defTabSz="914400" rtl="0" eaLnBrk="1" latinLnBrk="0" hangingPunct="1"/>
                      <a:r>
                        <a:rPr lang="es-CL" sz="1100" kern="1200" dirty="0" err="1" smtClean="0">
                          <a:solidFill>
                            <a:schemeClr val="dk1"/>
                          </a:solidFill>
                          <a:latin typeface="+mn-lt"/>
                          <a:ea typeface="+mn-ea"/>
                          <a:cs typeface="+mn-cs"/>
                        </a:rPr>
                        <a:t>Glutaraldehído</a:t>
                      </a:r>
                      <a:endParaRPr lang="es-CL" sz="1100" kern="1200" dirty="0">
                        <a:solidFill>
                          <a:schemeClr val="dk1"/>
                        </a:solidFill>
                        <a:latin typeface="+mn-lt"/>
                        <a:ea typeface="+mn-ea"/>
                        <a:cs typeface="+mn-cs"/>
                      </a:endParaRPr>
                    </a:p>
                  </a:txBody>
                  <a:tcPr/>
                </a:tc>
                <a:tc>
                  <a:txBody>
                    <a:bodyPr/>
                    <a:lstStyle/>
                    <a:p>
                      <a:pPr marL="0" algn="l" defTabSz="914400" rtl="0" eaLnBrk="1" latinLnBrk="0" hangingPunct="1"/>
                      <a:r>
                        <a:rPr lang="es-CL" sz="1100" kern="1200" dirty="0" smtClean="0">
                          <a:solidFill>
                            <a:schemeClr val="dk1"/>
                          </a:solidFill>
                          <a:latin typeface="+mn-lt"/>
                          <a:ea typeface="+mn-ea"/>
                          <a:cs typeface="+mn-cs"/>
                        </a:rPr>
                        <a:t>Controlar el hinchado de la emulsión e incrementar</a:t>
                      </a:r>
                      <a:r>
                        <a:rPr lang="es-CL" sz="1100" kern="1200" baseline="0" dirty="0" smtClean="0">
                          <a:solidFill>
                            <a:schemeClr val="dk1"/>
                          </a:solidFill>
                          <a:latin typeface="+mn-lt"/>
                          <a:ea typeface="+mn-ea"/>
                          <a:cs typeface="+mn-cs"/>
                        </a:rPr>
                        <a:t> la calidad de archivo</a:t>
                      </a:r>
                      <a:endParaRPr lang="es-CL" sz="1100" kern="1200" dirty="0">
                        <a:solidFill>
                          <a:schemeClr val="dk1"/>
                        </a:solidFill>
                        <a:latin typeface="+mn-lt"/>
                        <a:ea typeface="+mn-ea"/>
                        <a:cs typeface="+mn-cs"/>
                      </a:endParaRPr>
                    </a:p>
                  </a:txBody>
                  <a:tcPr/>
                </a:tc>
              </a:tr>
              <a:tr h="575476">
                <a:tc>
                  <a:txBody>
                    <a:bodyPr/>
                    <a:lstStyle/>
                    <a:p>
                      <a:pPr marL="0" algn="l" defTabSz="914400" rtl="0" eaLnBrk="1" latinLnBrk="0" hangingPunct="1"/>
                      <a:r>
                        <a:rPr lang="es-CL" sz="1100" kern="1200" dirty="0" smtClean="0">
                          <a:solidFill>
                            <a:schemeClr val="dk1"/>
                          </a:solidFill>
                          <a:latin typeface="+mn-lt"/>
                          <a:ea typeface="+mn-ea"/>
                          <a:cs typeface="+mn-cs"/>
                        </a:rPr>
                        <a:t>Agente secuestrador</a:t>
                      </a:r>
                      <a:endParaRPr lang="es-CL" sz="1100" kern="1200" dirty="0">
                        <a:solidFill>
                          <a:schemeClr val="dk1"/>
                        </a:solidFill>
                        <a:latin typeface="+mn-lt"/>
                        <a:ea typeface="+mn-ea"/>
                        <a:cs typeface="+mn-cs"/>
                      </a:endParaRPr>
                    </a:p>
                  </a:txBody>
                  <a:tcPr/>
                </a:tc>
                <a:tc>
                  <a:txBody>
                    <a:bodyPr/>
                    <a:lstStyle/>
                    <a:p>
                      <a:pPr marL="0" algn="l" defTabSz="914400" rtl="0" eaLnBrk="1" latinLnBrk="0" hangingPunct="1"/>
                      <a:r>
                        <a:rPr lang="es-CL" sz="1100" kern="1200" dirty="0" smtClean="0">
                          <a:solidFill>
                            <a:schemeClr val="dk1"/>
                          </a:solidFill>
                          <a:latin typeface="+mn-lt"/>
                          <a:ea typeface="+mn-ea"/>
                          <a:cs typeface="+mn-cs"/>
                        </a:rPr>
                        <a:t>Quelatos</a:t>
                      </a:r>
                      <a:endParaRPr lang="es-CL" sz="1100" kern="1200" dirty="0">
                        <a:solidFill>
                          <a:schemeClr val="dk1"/>
                        </a:solidFill>
                        <a:latin typeface="+mn-lt"/>
                        <a:ea typeface="+mn-ea"/>
                        <a:cs typeface="+mn-cs"/>
                      </a:endParaRPr>
                    </a:p>
                  </a:txBody>
                  <a:tcPr/>
                </a:tc>
                <a:tc>
                  <a:txBody>
                    <a:bodyPr/>
                    <a:lstStyle/>
                    <a:p>
                      <a:pPr marL="0" algn="l" defTabSz="914400" rtl="0" eaLnBrk="1" latinLnBrk="0" hangingPunct="1"/>
                      <a:r>
                        <a:rPr lang="es-CL" sz="1100" kern="1200" dirty="0" smtClean="0">
                          <a:solidFill>
                            <a:schemeClr val="dk1"/>
                          </a:solidFill>
                          <a:latin typeface="+mn-lt"/>
                          <a:ea typeface="+mn-ea"/>
                          <a:cs typeface="+mn-cs"/>
                        </a:rPr>
                        <a:t>Elimina</a:t>
                      </a:r>
                      <a:r>
                        <a:rPr lang="es-CL" sz="1100" kern="1200" baseline="0" dirty="0" smtClean="0">
                          <a:solidFill>
                            <a:schemeClr val="dk1"/>
                          </a:solidFill>
                          <a:latin typeface="+mn-lt"/>
                          <a:ea typeface="+mn-ea"/>
                          <a:cs typeface="+mn-cs"/>
                        </a:rPr>
                        <a:t> las impurezas metálicas; estabiliza al agente revelador </a:t>
                      </a:r>
                      <a:endParaRPr lang="es-CL" sz="1100" kern="1200" dirty="0">
                        <a:solidFill>
                          <a:schemeClr val="dk1"/>
                        </a:solidFill>
                        <a:latin typeface="+mn-lt"/>
                        <a:ea typeface="+mn-ea"/>
                        <a:cs typeface="+mn-cs"/>
                      </a:endParaRPr>
                    </a:p>
                  </a:txBody>
                  <a:tcPr/>
                </a:tc>
              </a:tr>
              <a:tr h="575476">
                <a:tc>
                  <a:txBody>
                    <a:bodyPr/>
                    <a:lstStyle/>
                    <a:p>
                      <a:pPr marL="0" algn="l" defTabSz="914400" rtl="0" eaLnBrk="1" latinLnBrk="0" hangingPunct="1"/>
                      <a:r>
                        <a:rPr lang="es-CL" sz="1100" kern="1200" dirty="0" smtClean="0">
                          <a:solidFill>
                            <a:schemeClr val="dk1"/>
                          </a:solidFill>
                          <a:latin typeface="+mn-lt"/>
                          <a:ea typeface="+mn-ea"/>
                          <a:cs typeface="+mn-cs"/>
                        </a:rPr>
                        <a:t>Disolvente </a:t>
                      </a:r>
                      <a:endParaRPr lang="es-CL" sz="1100" kern="1200" dirty="0">
                        <a:solidFill>
                          <a:schemeClr val="dk1"/>
                        </a:solidFill>
                        <a:latin typeface="+mn-lt"/>
                        <a:ea typeface="+mn-ea"/>
                        <a:cs typeface="+mn-cs"/>
                      </a:endParaRPr>
                    </a:p>
                  </a:txBody>
                  <a:tcPr/>
                </a:tc>
                <a:tc>
                  <a:txBody>
                    <a:bodyPr/>
                    <a:lstStyle/>
                    <a:p>
                      <a:pPr marL="0" algn="l" defTabSz="914400" rtl="0" eaLnBrk="1" latinLnBrk="0" hangingPunct="1"/>
                      <a:r>
                        <a:rPr lang="es-CL" sz="1100" kern="1200" dirty="0" smtClean="0">
                          <a:solidFill>
                            <a:schemeClr val="dk1"/>
                          </a:solidFill>
                          <a:latin typeface="+mn-lt"/>
                          <a:ea typeface="+mn-ea"/>
                          <a:cs typeface="+mn-cs"/>
                        </a:rPr>
                        <a:t>Agua</a:t>
                      </a:r>
                      <a:endParaRPr lang="es-CL" sz="1100" kern="1200" dirty="0">
                        <a:solidFill>
                          <a:schemeClr val="dk1"/>
                        </a:solidFill>
                        <a:latin typeface="+mn-lt"/>
                        <a:ea typeface="+mn-ea"/>
                        <a:cs typeface="+mn-cs"/>
                      </a:endParaRPr>
                    </a:p>
                  </a:txBody>
                  <a:tcPr/>
                </a:tc>
                <a:tc>
                  <a:txBody>
                    <a:bodyPr/>
                    <a:lstStyle/>
                    <a:p>
                      <a:pPr marL="0" algn="l" defTabSz="914400" rtl="0" eaLnBrk="1" latinLnBrk="0" hangingPunct="1"/>
                      <a:r>
                        <a:rPr lang="es-CL" sz="1100" kern="1200" dirty="0" smtClean="0">
                          <a:solidFill>
                            <a:schemeClr val="dk1"/>
                          </a:solidFill>
                          <a:latin typeface="+mn-lt"/>
                          <a:ea typeface="+mn-ea"/>
                          <a:cs typeface="+mn-cs"/>
                        </a:rPr>
                        <a:t>Disolver</a:t>
                      </a:r>
                      <a:r>
                        <a:rPr lang="es-CL" sz="1100" kern="1200" baseline="0" dirty="0" smtClean="0">
                          <a:solidFill>
                            <a:schemeClr val="dk1"/>
                          </a:solidFill>
                          <a:latin typeface="+mn-lt"/>
                          <a:ea typeface="+mn-ea"/>
                          <a:cs typeface="+mn-cs"/>
                        </a:rPr>
                        <a:t> los productos químicos para su uso.</a:t>
                      </a:r>
                      <a:endParaRPr lang="es-CL" sz="1100" kern="1200" dirty="0">
                        <a:solidFill>
                          <a:schemeClr val="dk1"/>
                        </a:solidFill>
                        <a:latin typeface="+mn-lt"/>
                        <a:ea typeface="+mn-ea"/>
                        <a:cs typeface="+mn-cs"/>
                      </a:endParaRPr>
                    </a:p>
                  </a:txBody>
                  <a:tcPr/>
                </a:tc>
              </a:tr>
            </a:tbl>
          </a:graphicData>
        </a:graphic>
      </p:graphicFrame>
      <p:sp>
        <p:nvSpPr>
          <p:cNvPr id="5" name="4 CuadroTexto"/>
          <p:cNvSpPr txBox="1"/>
          <p:nvPr/>
        </p:nvSpPr>
        <p:spPr>
          <a:xfrm>
            <a:off x="2767996" y="6581001"/>
            <a:ext cx="5400600" cy="276999"/>
          </a:xfrm>
          <a:prstGeom prst="rect">
            <a:avLst/>
          </a:prstGeom>
          <a:noFill/>
        </p:spPr>
        <p:txBody>
          <a:bodyPr wrap="square" rtlCol="0">
            <a:spAutoFit/>
          </a:bodyPr>
          <a:lstStyle/>
          <a:p>
            <a:r>
              <a:rPr lang="es-CL" sz="1200" b="1" i="1" dirty="0" smtClean="0"/>
              <a:t>Tabla: Manual de radiología para técnicos, </a:t>
            </a:r>
            <a:r>
              <a:rPr lang="es-CL" sz="1200" b="1" i="1" dirty="0" err="1" smtClean="0"/>
              <a:t>bushong</a:t>
            </a:r>
            <a:r>
              <a:rPr lang="es-CL" sz="1200" b="1" i="1" dirty="0" smtClean="0"/>
              <a:t> 8va edición</a:t>
            </a:r>
            <a:endParaRPr lang="es-CL" sz="1200" dirty="0"/>
          </a:p>
        </p:txBody>
      </p:sp>
      <p:pic>
        <p:nvPicPr>
          <p:cNvPr id="3"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7520896" y="5661248"/>
            <a:ext cx="609600" cy="609600"/>
          </a:xfrm>
          <a:prstGeom prst="rect">
            <a:avLst/>
          </a:prstGeom>
        </p:spPr>
      </p:pic>
    </p:spTree>
    <p:extLst>
      <p:ext uri="{BB962C8B-B14F-4D97-AF65-F5344CB8AC3E}">
        <p14:creationId xmlns:p14="http://schemas.microsoft.com/office/powerpoint/2010/main" xmlns="" val="1033881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34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844824"/>
            <a:ext cx="6777317" cy="4248472"/>
          </a:xfrm>
        </p:spPr>
        <p:txBody>
          <a:bodyPr>
            <a:normAutofit/>
          </a:bodyPr>
          <a:lstStyle/>
          <a:p>
            <a:r>
              <a:rPr lang="es-CL" dirty="0" smtClean="0"/>
              <a:t>Hay factores que alteran el proceso de revelado:</a:t>
            </a:r>
          </a:p>
          <a:p>
            <a:pPr lvl="2"/>
            <a:r>
              <a:rPr lang="es-CL" dirty="0" smtClean="0"/>
              <a:t>1. tiempo de revelado.  </a:t>
            </a:r>
            <a:r>
              <a:rPr lang="es-CL" i="1" dirty="0" smtClean="0"/>
              <a:t>   Tiempo,  aumenta numero de cristales reducidos y la cantidad de plata que se deposita</a:t>
            </a:r>
          </a:p>
          <a:p>
            <a:pPr lvl="2"/>
            <a:r>
              <a:rPr lang="es-CL" dirty="0" smtClean="0"/>
              <a:t>2. temperatura de revelado  </a:t>
            </a:r>
            <a:r>
              <a:rPr lang="es-CL" i="1" dirty="0" smtClean="0"/>
              <a:t>Temperatura</a:t>
            </a:r>
            <a:r>
              <a:rPr lang="es-CL" i="1" dirty="0"/>
              <a:t>	          reducción, debido que    la probabilidad de interacción por   movilidad.</a:t>
            </a:r>
          </a:p>
          <a:p>
            <a:pPr lvl="2"/>
            <a:r>
              <a:rPr lang="es-CL" dirty="0" smtClean="0"/>
              <a:t>3. concentración del químico. Si   la concentración,   poder de penetración, y se puede impregnar en cristales expuestos y no expuestos.</a:t>
            </a:r>
          </a:p>
          <a:p>
            <a:pPr lvl="2"/>
            <a:endParaRPr lang="es-CL" dirty="0"/>
          </a:p>
          <a:p>
            <a:pPr lvl="2"/>
            <a:endParaRPr lang="es-CL" dirty="0" smtClean="0"/>
          </a:p>
          <a:p>
            <a:pPr marL="685800" lvl="2" indent="0">
              <a:buNone/>
            </a:pPr>
            <a:endParaRPr lang="es-CL" dirty="0" smtClean="0"/>
          </a:p>
        </p:txBody>
      </p:sp>
      <p:sp>
        <p:nvSpPr>
          <p:cNvPr id="4" name="1 Título"/>
          <p:cNvSpPr>
            <a:spLocks noGrp="1"/>
          </p:cNvSpPr>
          <p:nvPr>
            <p:ph type="title"/>
          </p:nvPr>
        </p:nvSpPr>
        <p:spPr>
          <a:xfrm>
            <a:off x="1043490" y="692696"/>
            <a:ext cx="7024744" cy="1143000"/>
          </a:xfrm>
        </p:spPr>
        <p:txBody>
          <a:bodyPr/>
          <a:lstStyle/>
          <a:p>
            <a:r>
              <a:rPr lang="es-CL" dirty="0" smtClean="0"/>
              <a:t>Revelado	</a:t>
            </a:r>
            <a:endParaRPr lang="es-CL" dirty="0"/>
          </a:p>
        </p:txBody>
      </p:sp>
      <p:cxnSp>
        <p:nvCxnSpPr>
          <p:cNvPr id="6" name="5 Conector recto de flecha"/>
          <p:cNvCxnSpPr/>
          <p:nvPr/>
        </p:nvCxnSpPr>
        <p:spPr>
          <a:xfrm flipV="1">
            <a:off x="5076056" y="2627249"/>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flipV="1">
            <a:off x="6228184" y="263691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flipV="1">
            <a:off x="5508104" y="364502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flipV="1">
            <a:off x="1942131" y="39330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4061760" y="422108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V="1">
            <a:off x="5064580" y="393305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V="1">
            <a:off x="6133225" y="4653136"/>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4061760" y="4941168"/>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218231" y="5589240"/>
            <a:ext cx="609600" cy="609600"/>
          </a:xfrm>
          <a:prstGeom prst="rect">
            <a:avLst/>
          </a:prstGeom>
        </p:spPr>
      </p:pic>
    </p:spTree>
    <p:extLst>
      <p:ext uri="{BB962C8B-B14F-4D97-AF65-F5344CB8AC3E}">
        <p14:creationId xmlns:p14="http://schemas.microsoft.com/office/powerpoint/2010/main" xmlns="" val="3260624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88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88640"/>
            <a:ext cx="7024744" cy="1143000"/>
          </a:xfrm>
        </p:spPr>
        <p:txBody>
          <a:bodyPr/>
          <a:lstStyle/>
          <a:p>
            <a:r>
              <a:rPr lang="es-CL" dirty="0" smtClean="0"/>
              <a:t>Fijado	</a:t>
            </a:r>
            <a:endParaRPr lang="es-CL" dirty="0"/>
          </a:p>
        </p:txBody>
      </p:sp>
      <p:sp>
        <p:nvSpPr>
          <p:cNvPr id="3" name="2 Marcador de contenido"/>
          <p:cNvSpPr>
            <a:spLocks noGrp="1"/>
          </p:cNvSpPr>
          <p:nvPr>
            <p:ph idx="1"/>
          </p:nvPr>
        </p:nvSpPr>
        <p:spPr>
          <a:xfrm>
            <a:off x="1043492" y="1484784"/>
            <a:ext cx="6777317" cy="3915797"/>
          </a:xfrm>
        </p:spPr>
        <p:txBody>
          <a:bodyPr>
            <a:noAutofit/>
          </a:bodyPr>
          <a:lstStyle/>
          <a:p>
            <a:pPr algn="just"/>
            <a:r>
              <a:rPr lang="es-CL" sz="1600" dirty="0" smtClean="0"/>
              <a:t>Una vez que se termina el proceso de revelado, debe fijarse la imagen para que permanezca.  </a:t>
            </a:r>
            <a:r>
              <a:rPr lang="es-CL" sz="1600" b="1" i="1" dirty="0" smtClean="0"/>
              <a:t>(La imagen se fija a la película ).</a:t>
            </a:r>
          </a:p>
          <a:p>
            <a:pPr algn="just"/>
            <a:endParaRPr lang="es-CL" sz="1200" b="1" i="1" dirty="0" smtClean="0"/>
          </a:p>
          <a:p>
            <a:pPr algn="just"/>
            <a:r>
              <a:rPr lang="es-CL" sz="1600" dirty="0" smtClean="0"/>
              <a:t>Cuando las películas se sacan del revelador, una parte de este permanece en la emulsión y continua su efecto reductor. Lo cual puede formar el </a:t>
            </a:r>
            <a:r>
              <a:rPr lang="es-CL" sz="1600" b="1" dirty="0" smtClean="0"/>
              <a:t>velo del revelado.</a:t>
            </a:r>
          </a:p>
          <a:p>
            <a:pPr algn="just"/>
            <a:endParaRPr lang="es-CL" sz="1200" b="1" dirty="0" smtClean="0"/>
          </a:p>
          <a:p>
            <a:pPr algn="just"/>
            <a:r>
              <a:rPr lang="es-CL" sz="1600" dirty="0" smtClean="0"/>
              <a:t>En el caso del revelado manual, el paso siguiente al revelado es el </a:t>
            </a:r>
            <a:r>
              <a:rPr lang="es-CL" sz="1600" b="1" i="1" dirty="0" smtClean="0"/>
              <a:t>baño de paro </a:t>
            </a:r>
            <a:r>
              <a:rPr lang="es-CL" sz="1600" dirty="0" smtClean="0"/>
              <a:t>y el producto utilizado es el acido acético, también llamado activador.</a:t>
            </a:r>
          </a:p>
          <a:p>
            <a:pPr algn="just"/>
            <a:endParaRPr lang="es-CL" sz="1200" dirty="0" smtClean="0"/>
          </a:p>
          <a:p>
            <a:pPr algn="just"/>
            <a:r>
              <a:rPr lang="es-CL" sz="1600" dirty="0" smtClean="0"/>
              <a:t>En procesado automático no se usa baño de paro, ya que las cintas transportadoras aprietan la película hasta limpiarla. Y en este caso el fijador contiene acido acético.</a:t>
            </a:r>
          </a:p>
          <a:p>
            <a:pPr algn="just"/>
            <a:endParaRPr lang="es-CL" sz="1200" dirty="0" smtClean="0"/>
          </a:p>
          <a:p>
            <a:pPr algn="just"/>
            <a:r>
              <a:rPr lang="es-CL" sz="1600" dirty="0" smtClean="0"/>
              <a:t>El activador neutraliza el PH de la emulsión y detiene la acción del revelador.</a:t>
            </a:r>
            <a:endParaRPr lang="es-CL" sz="1600" dirty="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3619500" y="5733256"/>
            <a:ext cx="609600" cy="609600"/>
          </a:xfrm>
          <a:prstGeom prst="rect">
            <a:avLst/>
          </a:prstGeom>
        </p:spPr>
      </p:pic>
    </p:spTree>
    <p:extLst>
      <p:ext uri="{BB962C8B-B14F-4D97-AF65-F5344CB8AC3E}">
        <p14:creationId xmlns:p14="http://schemas.microsoft.com/office/powerpoint/2010/main" xmlns="" val="1786372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764704"/>
            <a:ext cx="7024744" cy="1143000"/>
          </a:xfrm>
        </p:spPr>
        <p:txBody>
          <a:bodyPr/>
          <a:lstStyle/>
          <a:p>
            <a:r>
              <a:rPr lang="es-CL" dirty="0" smtClean="0"/>
              <a:t>Lavado</a:t>
            </a:r>
            <a:endParaRPr lang="es-CL" dirty="0"/>
          </a:p>
        </p:txBody>
      </p:sp>
      <p:sp>
        <p:nvSpPr>
          <p:cNvPr id="3" name="2 Marcador de contenido"/>
          <p:cNvSpPr>
            <a:spLocks noGrp="1"/>
          </p:cNvSpPr>
          <p:nvPr>
            <p:ph idx="1"/>
          </p:nvPr>
        </p:nvSpPr>
        <p:spPr>
          <a:xfrm>
            <a:off x="1043492" y="2060848"/>
            <a:ext cx="6777317" cy="3508977"/>
          </a:xfrm>
        </p:spPr>
        <p:txBody>
          <a:bodyPr>
            <a:normAutofit/>
          </a:bodyPr>
          <a:lstStyle/>
          <a:p>
            <a:r>
              <a:rPr lang="es-CL" sz="1600" dirty="0" smtClean="0"/>
              <a:t>Este es el proceso donde se eliminan todos los productos químicos residuales, sobre todo en la superficie de la película.</a:t>
            </a:r>
          </a:p>
          <a:p>
            <a:pPr marL="68580" indent="0">
              <a:buNone/>
            </a:pPr>
            <a:endParaRPr lang="es-CL" sz="1600" dirty="0" smtClean="0"/>
          </a:p>
          <a:p>
            <a:r>
              <a:rPr lang="es-CL" sz="1600" dirty="0" smtClean="0"/>
              <a:t>El agente limpiador es el </a:t>
            </a:r>
            <a:r>
              <a:rPr lang="es-CL" sz="1600" b="1" i="1" dirty="0" smtClean="0"/>
              <a:t>agua.</a:t>
            </a:r>
          </a:p>
          <a:p>
            <a:endParaRPr lang="es-CL" sz="1600" dirty="0" smtClean="0"/>
          </a:p>
          <a:p>
            <a:r>
              <a:rPr lang="es-CL" sz="1600" dirty="0" smtClean="0"/>
              <a:t>En el procesado automático, la temperatura del agua es 3° menos que la del revelador.</a:t>
            </a:r>
          </a:p>
          <a:p>
            <a:pPr marL="68580" indent="0">
              <a:buNone/>
            </a:pPr>
            <a:endParaRPr lang="es-CL" sz="1600" dirty="0" smtClean="0"/>
          </a:p>
          <a:p>
            <a:r>
              <a:rPr lang="es-CL" sz="1600" dirty="0" smtClean="0"/>
              <a:t>Un lavado inadecuado resulta en la retención de remanente y la imagen que se forme se desvanecerá y se volverá café con el tiempo. ( mala calidad de archivo)</a:t>
            </a:r>
          </a:p>
          <a:p>
            <a:endParaRPr lang="es-CL" dirty="0" smtClean="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403648" y="5301208"/>
            <a:ext cx="609600" cy="609600"/>
          </a:xfrm>
          <a:prstGeom prst="rect">
            <a:avLst/>
          </a:prstGeom>
        </p:spPr>
      </p:pic>
    </p:spTree>
    <p:extLst>
      <p:ext uri="{BB962C8B-B14F-4D97-AF65-F5344CB8AC3E}">
        <p14:creationId xmlns:p14="http://schemas.microsoft.com/office/powerpoint/2010/main" xmlns="" val="2032500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764704"/>
            <a:ext cx="7024744" cy="1143000"/>
          </a:xfrm>
        </p:spPr>
        <p:txBody>
          <a:bodyPr/>
          <a:lstStyle/>
          <a:p>
            <a:r>
              <a:rPr lang="es-CL" dirty="0" smtClean="0"/>
              <a:t>Secado</a:t>
            </a:r>
            <a:endParaRPr lang="es-CL" dirty="0"/>
          </a:p>
        </p:txBody>
      </p:sp>
      <p:sp>
        <p:nvSpPr>
          <p:cNvPr id="3" name="2 Marcador de contenido"/>
          <p:cNvSpPr>
            <a:spLocks noGrp="1"/>
          </p:cNvSpPr>
          <p:nvPr>
            <p:ph idx="1"/>
          </p:nvPr>
        </p:nvSpPr>
        <p:spPr>
          <a:xfrm>
            <a:off x="1043492" y="2152271"/>
            <a:ext cx="6777317" cy="3508977"/>
          </a:xfrm>
        </p:spPr>
        <p:txBody>
          <a:bodyPr/>
          <a:lstStyle/>
          <a:p>
            <a:pPr algn="just"/>
            <a:r>
              <a:rPr lang="es-CL" sz="1800" dirty="0" smtClean="0"/>
              <a:t>En este proceso final, se somete la superficie de la película a aire caliente a medida que pasa por la cámara de secado.</a:t>
            </a:r>
          </a:p>
          <a:p>
            <a:pPr marL="68580" indent="0" algn="just">
              <a:buNone/>
            </a:pPr>
            <a:endParaRPr lang="es-CL" sz="1800" dirty="0" smtClean="0"/>
          </a:p>
          <a:p>
            <a:pPr algn="just"/>
            <a:r>
              <a:rPr lang="es-CL" sz="1800" dirty="0" smtClean="0"/>
              <a:t>Posterior a este proceso la placa radiográfica puede ser manipulada y archivada.</a:t>
            </a:r>
          </a:p>
          <a:p>
            <a:endParaRPr lang="es-CL" dirty="0" smtClean="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403648" y="5445224"/>
            <a:ext cx="609600" cy="609600"/>
          </a:xfrm>
          <a:prstGeom prst="rect">
            <a:avLst/>
          </a:prstGeom>
        </p:spPr>
      </p:pic>
    </p:spTree>
    <p:extLst>
      <p:ext uri="{BB962C8B-B14F-4D97-AF65-F5344CB8AC3E}">
        <p14:creationId xmlns:p14="http://schemas.microsoft.com/office/powerpoint/2010/main" xmlns="" val="8069864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CL" dirty="0" smtClean="0"/>
              <a:t>Procesamiento radiográfico</a:t>
            </a:r>
            <a:br>
              <a:rPr lang="es-CL" dirty="0" smtClean="0"/>
            </a:br>
            <a:r>
              <a:rPr lang="es-CL" dirty="0" smtClean="0"/>
              <a:t>Automático.</a:t>
            </a:r>
            <a:endParaRPr lang="es-CL" dirty="0"/>
          </a:p>
        </p:txBody>
      </p:sp>
      <p:pic>
        <p:nvPicPr>
          <p:cNvPr id="14338" name="Picture 2"/>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5616" y="2276872"/>
            <a:ext cx="4032448" cy="36773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1 CuadroTexto"/>
          <p:cNvSpPr txBox="1"/>
          <p:nvPr/>
        </p:nvSpPr>
        <p:spPr>
          <a:xfrm>
            <a:off x="5220072" y="1936454"/>
            <a:ext cx="3312368" cy="4228850"/>
          </a:xfrm>
          <a:prstGeom prst="rect">
            <a:avLst/>
          </a:prstGeom>
          <a:noFill/>
        </p:spPr>
        <p:txBody>
          <a:bodyPr wrap="square" rtlCol="0">
            <a:spAutoFit/>
          </a:bodyPr>
          <a:lstStyle/>
          <a:p>
            <a:pPr marL="342900" indent="-274320">
              <a:spcBef>
                <a:spcPct val="20000"/>
              </a:spcBef>
              <a:buClr>
                <a:schemeClr val="accent1"/>
              </a:buClr>
              <a:buSzPct val="76000"/>
              <a:buFont typeface="Wingdings 2" pitchFamily="18" charset="2"/>
              <a:buChar char=""/>
            </a:pPr>
            <a:r>
              <a:rPr lang="es-CL" sz="1400" dirty="0">
                <a:solidFill>
                  <a:schemeClr val="tx2"/>
                </a:solidFill>
              </a:rPr>
              <a:t>Se realiza en una procesadora que realiza automáticamente todos los pasos que antes se realizaban manualmente</a:t>
            </a:r>
            <a:r>
              <a:rPr lang="es-CL" sz="1400" dirty="0" smtClean="0">
                <a:solidFill>
                  <a:schemeClr val="tx2"/>
                </a:solidFill>
              </a:rPr>
              <a:t>.</a:t>
            </a:r>
          </a:p>
          <a:p>
            <a:pPr marL="342900" indent="-274320">
              <a:spcBef>
                <a:spcPct val="20000"/>
              </a:spcBef>
              <a:buClr>
                <a:schemeClr val="accent1"/>
              </a:buClr>
              <a:buSzPct val="76000"/>
              <a:buFont typeface="Wingdings 2" pitchFamily="18" charset="2"/>
              <a:buChar char=""/>
            </a:pPr>
            <a:endParaRPr lang="es-CL" sz="1400" dirty="0">
              <a:solidFill>
                <a:schemeClr val="tx2"/>
              </a:solidFill>
            </a:endParaRPr>
          </a:p>
          <a:p>
            <a:pPr marL="342900" indent="-274320">
              <a:spcBef>
                <a:spcPct val="20000"/>
              </a:spcBef>
              <a:buClr>
                <a:schemeClr val="accent1"/>
              </a:buClr>
              <a:buSzPct val="76000"/>
              <a:buFont typeface="Wingdings 2" pitchFamily="18" charset="2"/>
              <a:buChar char=""/>
            </a:pPr>
            <a:r>
              <a:rPr lang="es-CL" sz="1400" dirty="0" smtClean="0">
                <a:solidFill>
                  <a:schemeClr val="tx2"/>
                </a:solidFill>
              </a:rPr>
              <a:t>Lo que incluye este sistema es una forma de transporte automático entre cada uno de los tanques.</a:t>
            </a:r>
          </a:p>
          <a:p>
            <a:pPr marL="342900" indent="-274320">
              <a:spcBef>
                <a:spcPct val="20000"/>
              </a:spcBef>
              <a:buClr>
                <a:schemeClr val="accent1"/>
              </a:buClr>
              <a:buSzPct val="76000"/>
              <a:buFont typeface="Wingdings 2" pitchFamily="18" charset="2"/>
              <a:buChar char=""/>
            </a:pPr>
            <a:endParaRPr lang="es-CL" sz="1400" dirty="0">
              <a:solidFill>
                <a:schemeClr val="tx2"/>
              </a:solidFill>
            </a:endParaRPr>
          </a:p>
          <a:p>
            <a:pPr marL="342900" indent="-274320">
              <a:spcBef>
                <a:spcPct val="20000"/>
              </a:spcBef>
              <a:buClr>
                <a:schemeClr val="accent1"/>
              </a:buClr>
              <a:buSzPct val="76000"/>
              <a:buFont typeface="Wingdings 2" pitchFamily="18" charset="2"/>
              <a:buChar char=""/>
            </a:pPr>
            <a:r>
              <a:rPr lang="es-CL" sz="1400" dirty="0">
                <a:solidFill>
                  <a:schemeClr val="tx2"/>
                </a:solidFill>
              </a:rPr>
              <a:t>Se conecta al exterior a sistemas de llenado y vaciado de líquidos.</a:t>
            </a:r>
          </a:p>
          <a:p>
            <a:pPr marL="342900" indent="-274320">
              <a:spcBef>
                <a:spcPct val="20000"/>
              </a:spcBef>
              <a:buClr>
                <a:schemeClr val="accent1"/>
              </a:buClr>
              <a:buSzPct val="76000"/>
              <a:buFont typeface="Wingdings 2" pitchFamily="18" charset="2"/>
              <a:buChar char=""/>
            </a:pPr>
            <a:endParaRPr lang="es-CL" sz="1400" dirty="0">
              <a:solidFill>
                <a:schemeClr val="tx2"/>
              </a:solidFill>
            </a:endParaRPr>
          </a:p>
          <a:p>
            <a:pPr marL="342900" indent="-274320">
              <a:spcBef>
                <a:spcPct val="20000"/>
              </a:spcBef>
              <a:buClr>
                <a:schemeClr val="accent1"/>
              </a:buClr>
              <a:buSzPct val="76000"/>
              <a:buFont typeface="Wingdings 2" pitchFamily="18" charset="2"/>
              <a:buChar char=""/>
            </a:pPr>
            <a:r>
              <a:rPr lang="es-CL" sz="1400" dirty="0" smtClean="0">
                <a:solidFill>
                  <a:schemeClr val="tx2"/>
                </a:solidFill>
              </a:rPr>
              <a:t>Los líquidos utilizados de forma automática y manual deben ser desechados como material toxico.</a:t>
            </a:r>
            <a:endParaRPr lang="es-CL" sz="1400" dirty="0">
              <a:solidFill>
                <a:schemeClr val="tx2"/>
              </a:solidFill>
            </a:endParaRPr>
          </a:p>
        </p:txBody>
      </p:sp>
      <p:sp>
        <p:nvSpPr>
          <p:cNvPr id="6" name="5 CuadroTexto"/>
          <p:cNvSpPr txBox="1"/>
          <p:nvPr/>
        </p:nvSpPr>
        <p:spPr>
          <a:xfrm>
            <a:off x="1259632" y="5980638"/>
            <a:ext cx="3528392" cy="369332"/>
          </a:xfrm>
          <a:prstGeom prst="rect">
            <a:avLst/>
          </a:prstGeom>
          <a:noFill/>
        </p:spPr>
        <p:txBody>
          <a:bodyPr wrap="square" rtlCol="0">
            <a:spAutoFit/>
          </a:bodyPr>
          <a:lstStyle/>
          <a:p>
            <a:r>
              <a:rPr lang="es-CL" sz="900" b="1" i="1" dirty="0" smtClean="0"/>
              <a:t>Imagen corresponde reveladora automática, extraída de: </a:t>
            </a:r>
          </a:p>
          <a:p>
            <a:r>
              <a:rPr lang="es-CL" sz="900" b="1" i="1" dirty="0" smtClean="0"/>
              <a:t>Manual de radiología para técnicos, </a:t>
            </a:r>
            <a:r>
              <a:rPr lang="es-CL" sz="900" b="1" i="1" dirty="0" err="1" smtClean="0"/>
              <a:t>bushong</a:t>
            </a:r>
            <a:r>
              <a:rPr lang="es-CL" sz="900" b="1" i="1" dirty="0" smtClean="0"/>
              <a:t> 9na edición</a:t>
            </a:r>
            <a:endParaRPr lang="es-CL" sz="900" dirty="0"/>
          </a:p>
        </p:txBody>
      </p:sp>
      <p:pic>
        <p:nvPicPr>
          <p:cNvPr id="5" name="Sonido grabado">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5334372" y="5631904"/>
            <a:ext cx="609600" cy="609600"/>
          </a:xfrm>
          <a:prstGeom prst="rect">
            <a:avLst/>
          </a:prstGeom>
        </p:spPr>
      </p:pic>
    </p:spTree>
    <p:extLst>
      <p:ext uri="{BB962C8B-B14F-4D97-AF65-F5344CB8AC3E}">
        <p14:creationId xmlns:p14="http://schemas.microsoft.com/office/powerpoint/2010/main" xmlns="" val="4152829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16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1. Película radiográfica</a:t>
            </a:r>
            <a:endParaRPr lang="es-CL" dirty="0"/>
          </a:p>
        </p:txBody>
      </p:sp>
      <p:sp>
        <p:nvSpPr>
          <p:cNvPr id="3" name="2 Marcador de contenido"/>
          <p:cNvSpPr>
            <a:spLocks noGrp="1"/>
          </p:cNvSpPr>
          <p:nvPr>
            <p:ph idx="1"/>
          </p:nvPr>
        </p:nvSpPr>
        <p:spPr>
          <a:xfrm>
            <a:off x="1043492" y="2323652"/>
            <a:ext cx="6984892" cy="3508977"/>
          </a:xfrm>
        </p:spPr>
        <p:txBody>
          <a:bodyPr>
            <a:normAutofit/>
          </a:bodyPr>
          <a:lstStyle/>
          <a:p>
            <a:pPr algn="just"/>
            <a:r>
              <a:rPr lang="es-CL" sz="1800" dirty="0" smtClean="0"/>
              <a:t>La película radiográfica corresponde a parte de un sistema en conjunto denominado receptor de imagen. </a:t>
            </a:r>
          </a:p>
          <a:p>
            <a:pPr marL="68580" indent="0" algn="just">
              <a:buNone/>
            </a:pPr>
            <a:endParaRPr lang="es-CL" sz="1800" dirty="0" smtClean="0"/>
          </a:p>
          <a:p>
            <a:pPr algn="just"/>
            <a:r>
              <a:rPr lang="es-CL" sz="1800" dirty="0" smtClean="0"/>
              <a:t>En ella se produce una imagen que se forma posterior a la interacción de los </a:t>
            </a:r>
            <a:r>
              <a:rPr lang="es-CL" sz="1800" dirty="0" err="1" smtClean="0"/>
              <a:t>rx</a:t>
            </a:r>
            <a:r>
              <a:rPr lang="es-CL" sz="1800" dirty="0" smtClean="0"/>
              <a:t> con el paciente.</a:t>
            </a:r>
          </a:p>
          <a:p>
            <a:pPr marL="68580" indent="0" algn="just">
              <a:buNone/>
            </a:pPr>
            <a:endParaRPr lang="es-CL" sz="1800" dirty="0" smtClean="0"/>
          </a:p>
          <a:p>
            <a:pPr algn="just"/>
            <a:r>
              <a:rPr lang="es-CL" sz="1800" dirty="0" smtClean="0"/>
              <a:t>Poseen dos partes fundamentales: </a:t>
            </a:r>
            <a:r>
              <a:rPr lang="es-CL" sz="1800" b="1" dirty="0" smtClean="0"/>
              <a:t>Base y Emulsión.</a:t>
            </a:r>
            <a:endParaRPr lang="es-CL" sz="1800" dirty="0" smtClean="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043608" y="5661248"/>
            <a:ext cx="609600" cy="609600"/>
          </a:xfrm>
          <a:prstGeom prst="rect">
            <a:avLst/>
          </a:prstGeom>
        </p:spPr>
      </p:pic>
    </p:spTree>
    <p:extLst>
      <p:ext uri="{BB962C8B-B14F-4D97-AF65-F5344CB8AC3E}">
        <p14:creationId xmlns:p14="http://schemas.microsoft.com/office/powerpoint/2010/main" xmlns="" val="3154594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476672"/>
            <a:ext cx="7024744" cy="1143000"/>
          </a:xfrm>
        </p:spPr>
        <p:txBody>
          <a:bodyPr/>
          <a:lstStyle/>
          <a:p>
            <a:r>
              <a:rPr lang="es-CL" dirty="0" smtClean="0"/>
              <a:t>Cuarto oscuro</a:t>
            </a:r>
            <a:endParaRPr lang="es-CL" dirty="0"/>
          </a:p>
        </p:txBody>
      </p:sp>
      <p:sp>
        <p:nvSpPr>
          <p:cNvPr id="3" name="2 Marcador de contenido"/>
          <p:cNvSpPr>
            <a:spLocks noGrp="1"/>
          </p:cNvSpPr>
          <p:nvPr>
            <p:ph idx="1"/>
          </p:nvPr>
        </p:nvSpPr>
        <p:spPr>
          <a:xfrm>
            <a:off x="1043492" y="1772816"/>
            <a:ext cx="7056900" cy="4392488"/>
          </a:xfrm>
        </p:spPr>
        <p:txBody>
          <a:bodyPr>
            <a:normAutofit/>
          </a:bodyPr>
          <a:lstStyle/>
          <a:p>
            <a:pPr algn="just"/>
            <a:r>
              <a:rPr lang="es-CL" sz="1800" dirty="0"/>
              <a:t>Se refiere espacio físico, carente de luz artificial o natural, donde se encuentren las condiciones ideales para el manejo de placas radiográficas. </a:t>
            </a:r>
          </a:p>
          <a:p>
            <a:pPr algn="just"/>
            <a:endParaRPr lang="es-CL" sz="1800" dirty="0" smtClean="0"/>
          </a:p>
          <a:p>
            <a:pPr marL="342900" lvl="1" algn="just"/>
            <a:r>
              <a:rPr lang="es-CL" sz="1800" dirty="0" smtClean="0"/>
              <a:t> </a:t>
            </a:r>
            <a:r>
              <a:rPr lang="es-CL" sz="1800" b="1" dirty="0" smtClean="0"/>
              <a:t>Área seca</a:t>
            </a:r>
            <a:r>
              <a:rPr lang="es-CL" sz="1800" dirty="0" smtClean="0"/>
              <a:t>: Es </a:t>
            </a:r>
            <a:r>
              <a:rPr lang="es-CL" sz="1800" dirty="0"/>
              <a:t>el área destinada al manejo de las películas radiográficas, los contenedores de estas (chasis) y a su almacenamiento. Aquí podemos encontrar mesones, muebles de almacenamiento, máquinas marcadoras, </a:t>
            </a:r>
            <a:r>
              <a:rPr lang="es-CL" sz="1800" dirty="0" err="1"/>
              <a:t>pasamuros</a:t>
            </a:r>
            <a:r>
              <a:rPr lang="es-CL" sz="1800" dirty="0"/>
              <a:t>, etc</a:t>
            </a:r>
            <a:r>
              <a:rPr lang="es-CL" sz="1800" dirty="0" smtClean="0"/>
              <a:t>.</a:t>
            </a:r>
          </a:p>
          <a:p>
            <a:pPr marL="342900" lvl="1" algn="just"/>
            <a:endParaRPr lang="es-CL" sz="1800" dirty="0"/>
          </a:p>
          <a:p>
            <a:pPr marL="342900" lvl="1" algn="just"/>
            <a:r>
              <a:rPr lang="es-CL" sz="1800" b="1" dirty="0"/>
              <a:t>Á</a:t>
            </a:r>
            <a:r>
              <a:rPr lang="es-CL" sz="1800" b="1" dirty="0" smtClean="0"/>
              <a:t>rea húmeda: </a:t>
            </a:r>
            <a:r>
              <a:rPr lang="es-CL" sz="1800" dirty="0"/>
              <a:t>es el área donde se ubican los contenedores con químicos, las procesadoras automáticas, los filtros para agua, los depósitos del fijador usado, mangueras o tuberías de alimentación, etc. </a:t>
            </a:r>
          </a:p>
          <a:p>
            <a:endParaRPr lang="es-CL" dirty="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7452320" y="5661248"/>
            <a:ext cx="609600" cy="609600"/>
          </a:xfrm>
          <a:prstGeom prst="rect">
            <a:avLst/>
          </a:prstGeom>
        </p:spPr>
      </p:pic>
    </p:spTree>
    <p:extLst>
      <p:ext uri="{BB962C8B-B14F-4D97-AF65-F5344CB8AC3E}">
        <p14:creationId xmlns:p14="http://schemas.microsoft.com/office/powerpoint/2010/main" xmlns="" val="27602989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5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260648"/>
            <a:ext cx="7024744" cy="1143000"/>
          </a:xfrm>
        </p:spPr>
        <p:txBody>
          <a:bodyPr/>
          <a:lstStyle/>
          <a:p>
            <a:r>
              <a:rPr lang="es-CL" dirty="0" smtClean="0"/>
              <a:t>Cuarto oscuro</a:t>
            </a:r>
            <a:endParaRPr lang="es-CL" dirty="0"/>
          </a:p>
        </p:txBody>
      </p:sp>
      <p:sp>
        <p:nvSpPr>
          <p:cNvPr id="3" name="2 Marcador de contenido"/>
          <p:cNvSpPr>
            <a:spLocks noGrp="1"/>
          </p:cNvSpPr>
          <p:nvPr>
            <p:ph idx="1"/>
          </p:nvPr>
        </p:nvSpPr>
        <p:spPr>
          <a:xfrm>
            <a:off x="1043492" y="1340768"/>
            <a:ext cx="7056900" cy="4824536"/>
          </a:xfrm>
        </p:spPr>
        <p:txBody>
          <a:bodyPr>
            <a:normAutofit/>
          </a:bodyPr>
          <a:lstStyle/>
          <a:p>
            <a:pPr algn="just"/>
            <a:r>
              <a:rPr lang="es-CL" dirty="0" smtClean="0"/>
              <a:t>Limpieza del cuarto oscuro:</a:t>
            </a:r>
          </a:p>
          <a:p>
            <a:pPr algn="just"/>
            <a:endParaRPr lang="es-CL" sz="500" dirty="0" smtClean="0"/>
          </a:p>
          <a:p>
            <a:pPr marL="896112" lvl="3" indent="0" algn="just">
              <a:buNone/>
            </a:pPr>
            <a:r>
              <a:rPr lang="es-CL" dirty="0" smtClean="0"/>
              <a:t>1. </a:t>
            </a:r>
            <a:r>
              <a:rPr lang="es-CL" dirty="0"/>
              <a:t>No comer ni beber dentro del cuarto oscuro.</a:t>
            </a:r>
          </a:p>
          <a:p>
            <a:pPr marL="896112" lvl="3" indent="0" algn="just">
              <a:buNone/>
            </a:pPr>
            <a:r>
              <a:rPr lang="es-CL" dirty="0"/>
              <a:t>2</a:t>
            </a:r>
            <a:r>
              <a:rPr lang="es-CL" dirty="0" smtClean="0"/>
              <a:t>. </a:t>
            </a:r>
            <a:r>
              <a:rPr lang="es-CL" dirty="0"/>
              <a:t>Las manos del operador deben estar limpias, secas y libres de sustancias químicas </a:t>
            </a:r>
            <a:r>
              <a:rPr lang="es-CL" dirty="0" smtClean="0"/>
              <a:t>o medicinales</a:t>
            </a:r>
            <a:r>
              <a:rPr lang="es-CL" dirty="0"/>
              <a:t>.</a:t>
            </a:r>
          </a:p>
          <a:p>
            <a:pPr marL="896112" lvl="3" indent="0" algn="just">
              <a:buNone/>
            </a:pPr>
            <a:r>
              <a:rPr lang="es-CL" dirty="0"/>
              <a:t>3</a:t>
            </a:r>
            <a:r>
              <a:rPr lang="es-CL" dirty="0" smtClean="0"/>
              <a:t>. </a:t>
            </a:r>
            <a:r>
              <a:rPr lang="es-CL" dirty="0"/>
              <a:t>Los muebles deben ser lavables en su superficie </a:t>
            </a:r>
            <a:r>
              <a:rPr lang="es-CL" dirty="0" smtClean="0"/>
              <a:t>y su </a:t>
            </a:r>
            <a:r>
              <a:rPr lang="es-CL" dirty="0"/>
              <a:t>unión con </a:t>
            </a:r>
            <a:r>
              <a:rPr lang="es-CL" dirty="0" smtClean="0"/>
              <a:t>los muros </a:t>
            </a:r>
            <a:r>
              <a:rPr lang="es-CL" dirty="0"/>
              <a:t>no debiese permitir la acumulación de </a:t>
            </a:r>
            <a:r>
              <a:rPr lang="es-CL" dirty="0" smtClean="0"/>
              <a:t>residuos.</a:t>
            </a:r>
          </a:p>
          <a:p>
            <a:pPr marL="896112" lvl="3" indent="0" algn="just">
              <a:buNone/>
            </a:pPr>
            <a:r>
              <a:rPr lang="es-CL" dirty="0" smtClean="0"/>
              <a:t>4. </a:t>
            </a:r>
            <a:r>
              <a:rPr lang="es-CL" dirty="0"/>
              <a:t>Los contenedores deben estar limpios, sin salpicaduras, y bien </a:t>
            </a:r>
            <a:r>
              <a:rPr lang="es-CL" dirty="0" smtClean="0"/>
              <a:t>cerrados.</a:t>
            </a:r>
          </a:p>
          <a:p>
            <a:pPr marL="896112" lvl="3" indent="0" algn="just">
              <a:buNone/>
            </a:pPr>
            <a:r>
              <a:rPr lang="es-CL" dirty="0" smtClean="0"/>
              <a:t>5. </a:t>
            </a:r>
            <a:r>
              <a:rPr lang="es-CL" dirty="0"/>
              <a:t>Pisos lavables y antideslizantes.</a:t>
            </a:r>
          </a:p>
          <a:p>
            <a:pPr marL="896112" lvl="3" indent="0" algn="just">
              <a:buNone/>
            </a:pPr>
            <a:r>
              <a:rPr lang="es-CL" dirty="0"/>
              <a:t>6</a:t>
            </a:r>
            <a:r>
              <a:rPr lang="es-CL" dirty="0" smtClean="0"/>
              <a:t>. </a:t>
            </a:r>
            <a:r>
              <a:rPr lang="es-CL" dirty="0"/>
              <a:t>El cuarto debe ser pintado en colores claros o en blanco.</a:t>
            </a:r>
            <a:endParaRPr lang="es-CL" dirty="0" smtClean="0"/>
          </a:p>
        </p:txBody>
      </p:sp>
      <p:pic>
        <p:nvPicPr>
          <p:cNvPr id="5"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115616" y="5661248"/>
            <a:ext cx="609600" cy="609600"/>
          </a:xfrm>
          <a:prstGeom prst="rect">
            <a:avLst/>
          </a:prstGeom>
        </p:spPr>
      </p:pic>
    </p:spTree>
    <p:extLst>
      <p:ext uri="{BB962C8B-B14F-4D97-AF65-F5344CB8AC3E}">
        <p14:creationId xmlns:p14="http://schemas.microsoft.com/office/powerpoint/2010/main" xmlns="" val="1643983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86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403648"/>
            <a:ext cx="7024742" cy="4833664"/>
          </a:xfrm>
        </p:spPr>
        <p:txBody>
          <a:bodyPr/>
          <a:lstStyle/>
          <a:p>
            <a:r>
              <a:rPr lang="es-CL" dirty="0" smtClean="0"/>
              <a:t>Ambiente del cuarto oscuro.</a:t>
            </a:r>
          </a:p>
          <a:p>
            <a:pPr marL="640080" lvl="2" indent="0" algn="just">
              <a:buNone/>
            </a:pPr>
            <a:r>
              <a:rPr lang="es-CL" sz="1800" dirty="0"/>
              <a:t>1. La temperatura no </a:t>
            </a:r>
            <a:r>
              <a:rPr lang="es-CL" sz="1800" dirty="0" smtClean="0"/>
              <a:t>más </a:t>
            </a:r>
            <a:r>
              <a:rPr lang="es-CL" sz="1800" dirty="0"/>
              <a:t>de 20° y la humedad no </a:t>
            </a:r>
            <a:r>
              <a:rPr lang="es-CL" sz="1800" dirty="0" smtClean="0"/>
              <a:t>más del 60</a:t>
            </a:r>
            <a:r>
              <a:rPr lang="es-CL" sz="1800" dirty="0"/>
              <a:t>% ni menos del 40% al interior del cuarto.</a:t>
            </a:r>
          </a:p>
          <a:p>
            <a:pPr marL="640080" lvl="2" indent="0" algn="just">
              <a:buNone/>
            </a:pPr>
            <a:r>
              <a:rPr lang="es-CL" sz="1800" dirty="0"/>
              <a:t>2. Bien sellado a la luz externa y con filtro de seguridad cuando se requiera.</a:t>
            </a:r>
          </a:p>
          <a:p>
            <a:pPr marL="640080" lvl="2" indent="0" algn="just">
              <a:buNone/>
            </a:pPr>
            <a:r>
              <a:rPr lang="es-CL" sz="1800" dirty="0"/>
              <a:t>3. Extractor de aire (gases), libre de polvo y pelusas.</a:t>
            </a:r>
          </a:p>
          <a:p>
            <a:pPr marL="640080" lvl="2" indent="0" algn="just">
              <a:buNone/>
            </a:pPr>
            <a:r>
              <a:rPr lang="es-CL" sz="1800" dirty="0"/>
              <a:t>4. Los muebles deben estar diseñados de acuerdo a las personas que trabajan en </a:t>
            </a:r>
            <a:r>
              <a:rPr lang="es-CL" sz="1800" dirty="0" smtClean="0"/>
              <a:t>el interior.</a:t>
            </a:r>
            <a:endParaRPr lang="es-CL" sz="1800" dirty="0"/>
          </a:p>
          <a:p>
            <a:pPr marL="640080" lvl="2" indent="0" algn="just">
              <a:buNone/>
            </a:pPr>
            <a:r>
              <a:rPr lang="es-CL" sz="1800" dirty="0"/>
              <a:t>5. Libre de radiación, alejado de esta o, en su defecto, con un buen blindaje.</a:t>
            </a:r>
          </a:p>
          <a:p>
            <a:pPr marL="640080" lvl="2" indent="0" algn="just">
              <a:buNone/>
            </a:pPr>
            <a:r>
              <a:rPr lang="es-CL" sz="1800" dirty="0"/>
              <a:t>6. Los interruptores de luz deben tener una cubierta sobre ellos, para evitar </a:t>
            </a:r>
            <a:r>
              <a:rPr lang="es-CL" sz="1800" dirty="0" smtClean="0"/>
              <a:t>accidentes al </a:t>
            </a:r>
            <a:r>
              <a:rPr lang="es-CL" sz="1800" dirty="0"/>
              <a:t>ser presionados en forma casual.</a:t>
            </a:r>
            <a:endParaRPr lang="es-CL" sz="6000" dirty="0"/>
          </a:p>
        </p:txBody>
      </p:sp>
      <p:sp>
        <p:nvSpPr>
          <p:cNvPr id="4" name="1 Título"/>
          <p:cNvSpPr txBox="1">
            <a:spLocks/>
          </p:cNvSpPr>
          <p:nvPr/>
        </p:nvSpPr>
        <p:spPr>
          <a:xfrm>
            <a:off x="1043490" y="260648"/>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smtClean="0"/>
              <a:t>Cuarto oscuro</a:t>
            </a:r>
            <a:endParaRPr lang="es-CL" dirty="0"/>
          </a:p>
        </p:txBody>
      </p:sp>
      <p:pic>
        <p:nvPicPr>
          <p:cNvPr id="5" name="Sonido grabado">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1043490" y="5661248"/>
            <a:ext cx="609600" cy="609600"/>
          </a:xfrm>
          <a:prstGeom prst="rect">
            <a:avLst/>
          </a:prstGeom>
        </p:spPr>
      </p:pic>
    </p:spTree>
    <p:extLst>
      <p:ext uri="{BB962C8B-B14F-4D97-AF65-F5344CB8AC3E}">
        <p14:creationId xmlns:p14="http://schemas.microsoft.com/office/powerpoint/2010/main" xmlns="" val="19493640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33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556792"/>
            <a:ext cx="3312484" cy="4275837"/>
          </a:xfrm>
        </p:spPr>
        <p:txBody>
          <a:bodyPr>
            <a:normAutofit fontScale="85000" lnSpcReduction="20000"/>
          </a:bodyPr>
          <a:lstStyle/>
          <a:p>
            <a:r>
              <a:rPr lang="es-CL" dirty="0" smtClean="0"/>
              <a:t>Almacenamiento de películas.</a:t>
            </a:r>
          </a:p>
          <a:p>
            <a:pPr marL="68580" indent="0">
              <a:buNone/>
            </a:pPr>
            <a:endParaRPr lang="es-CL" dirty="0" smtClean="0"/>
          </a:p>
          <a:p>
            <a:pPr marL="685800" lvl="2" indent="0" algn="just">
              <a:buNone/>
            </a:pPr>
            <a:r>
              <a:rPr lang="es-CL" dirty="0"/>
              <a:t>1. En alacenas blindadas o en ambiente libre de radiación.</a:t>
            </a:r>
          </a:p>
          <a:p>
            <a:pPr marL="685800" lvl="2" indent="0" algn="just">
              <a:buNone/>
            </a:pPr>
            <a:r>
              <a:rPr lang="es-CL" dirty="0"/>
              <a:t>2. En posición vertical, para evitar artefactos por electricidad estática.</a:t>
            </a:r>
          </a:p>
          <a:p>
            <a:pPr marL="685800" lvl="2" indent="0" algn="just">
              <a:buNone/>
            </a:pPr>
            <a:r>
              <a:rPr lang="es-CL" dirty="0"/>
              <a:t>3. Por orden de antigüedad, dado su vencimiento.</a:t>
            </a:r>
          </a:p>
          <a:p>
            <a:pPr marL="685800" lvl="2" indent="0" algn="just">
              <a:buNone/>
            </a:pPr>
            <a:r>
              <a:rPr lang="es-CL" dirty="0"/>
              <a:t>4. Por una máximo de 45 días.</a:t>
            </a:r>
          </a:p>
          <a:p>
            <a:pPr marL="685800" lvl="2" indent="0" algn="just">
              <a:buNone/>
            </a:pPr>
            <a:r>
              <a:rPr lang="es-CL" dirty="0"/>
              <a:t>5. Ambiente carente de luz</a:t>
            </a:r>
            <a:endParaRPr lang="es-CL" sz="7200" dirty="0"/>
          </a:p>
        </p:txBody>
      </p:sp>
      <p:sp>
        <p:nvSpPr>
          <p:cNvPr id="4" name="1 Título"/>
          <p:cNvSpPr txBox="1">
            <a:spLocks/>
          </p:cNvSpPr>
          <p:nvPr/>
        </p:nvSpPr>
        <p:spPr>
          <a:xfrm>
            <a:off x="1043490" y="260648"/>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dirty="0" smtClean="0"/>
              <a:t>Cuarto oscuro</a:t>
            </a:r>
            <a:endParaRPr lang="es-CL" dirty="0"/>
          </a:p>
        </p:txBody>
      </p:sp>
      <p:sp>
        <p:nvSpPr>
          <p:cNvPr id="5" name="2 Marcador de contenido"/>
          <p:cNvSpPr txBox="1">
            <a:spLocks/>
          </p:cNvSpPr>
          <p:nvPr/>
        </p:nvSpPr>
        <p:spPr>
          <a:xfrm>
            <a:off x="4632232" y="1493101"/>
            <a:ext cx="3456384" cy="4536504"/>
          </a:xfrm>
          <a:prstGeom prst="rect">
            <a:avLst/>
          </a:prstGeom>
        </p:spPr>
        <p:txBody>
          <a:bodyPr vert="horz" lIns="91440" tIns="45720" rIns="91440" bIns="45720" rtlCol="0">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s-CL" dirty="0" smtClean="0"/>
              <a:t>Seguridad del cuarto oscuro.</a:t>
            </a:r>
          </a:p>
          <a:p>
            <a:pPr marL="68580" indent="0">
              <a:buFont typeface="Wingdings 2" pitchFamily="18" charset="2"/>
              <a:buNone/>
            </a:pPr>
            <a:endParaRPr lang="es-CL" dirty="0" smtClean="0"/>
          </a:p>
          <a:p>
            <a:pPr marL="640080" lvl="2" indent="0">
              <a:buFont typeface="Wingdings 2" pitchFamily="18" charset="2"/>
              <a:buNone/>
            </a:pPr>
            <a:r>
              <a:rPr lang="es-CL" dirty="0" smtClean="0"/>
              <a:t>1. Iluminación mínima del cuarto oscuro.</a:t>
            </a:r>
          </a:p>
          <a:p>
            <a:pPr marL="640080" lvl="2" indent="0" algn="just">
              <a:buFont typeface="Wingdings 2" pitchFamily="18" charset="2"/>
              <a:buNone/>
            </a:pPr>
            <a:r>
              <a:rPr lang="es-CL" dirty="0" smtClean="0"/>
              <a:t>2. Potencia adecuada a la mínima visión.</a:t>
            </a:r>
          </a:p>
          <a:p>
            <a:pPr marL="640080" lvl="2" indent="0" algn="just">
              <a:buFont typeface="Wingdings 2" pitchFamily="18" charset="2"/>
              <a:buNone/>
            </a:pPr>
            <a:r>
              <a:rPr lang="es-CL" dirty="0" smtClean="0"/>
              <a:t>3. Distancia indicada por fabricante entre mesones y filtros.</a:t>
            </a:r>
          </a:p>
          <a:p>
            <a:pPr marL="640080" lvl="2" indent="0" algn="just">
              <a:buFont typeface="Wingdings 2" pitchFamily="18" charset="2"/>
              <a:buNone/>
            </a:pPr>
            <a:r>
              <a:rPr lang="es-CL" dirty="0" smtClean="0"/>
              <a:t>4. Para películas sensibles al verde: utilizar FILTRO ROJO (sobre 550 </a:t>
            </a:r>
            <a:r>
              <a:rPr lang="es-CL" dirty="0" err="1" smtClean="0"/>
              <a:t>nm</a:t>
            </a:r>
            <a:r>
              <a:rPr lang="es-CL" dirty="0" smtClean="0"/>
              <a:t>).</a:t>
            </a:r>
          </a:p>
          <a:p>
            <a:pPr marL="640080" lvl="2" indent="0" algn="just">
              <a:buFont typeface="Wingdings 2" pitchFamily="18" charset="2"/>
              <a:buNone/>
            </a:pPr>
            <a:r>
              <a:rPr lang="es-CL" dirty="0" smtClean="0"/>
              <a:t>5. Para películas sensibles al azul: utilizar FILTRO ÁMBAR (sobre 600 </a:t>
            </a:r>
            <a:r>
              <a:rPr lang="es-CL" dirty="0" err="1" smtClean="0"/>
              <a:t>nm</a:t>
            </a:r>
            <a:r>
              <a:rPr lang="es-CL" dirty="0" smtClean="0"/>
              <a:t>).</a:t>
            </a:r>
            <a:endParaRPr lang="es-CL" dirty="0"/>
          </a:p>
        </p:txBody>
      </p:sp>
      <p:pic>
        <p:nvPicPr>
          <p:cNvPr id="6" name="Sonido grabado">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738690" y="5724805"/>
            <a:ext cx="609600" cy="609600"/>
          </a:xfrm>
          <a:prstGeom prst="rect">
            <a:avLst/>
          </a:prstGeom>
        </p:spPr>
      </p:pic>
    </p:spTree>
    <p:extLst>
      <p:ext uri="{BB962C8B-B14F-4D97-AF65-F5344CB8AC3E}">
        <p14:creationId xmlns:p14="http://schemas.microsoft.com/office/powerpoint/2010/main" xmlns="" val="23692081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61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9664" y="1709936"/>
            <a:ext cx="7024744" cy="1143000"/>
          </a:xfrm>
        </p:spPr>
        <p:txBody>
          <a:bodyPr>
            <a:noAutofit/>
          </a:bodyPr>
          <a:lstStyle/>
          <a:p>
            <a:pPr algn="ctr"/>
            <a:r>
              <a:rPr lang="es-CL" sz="8800" b="1" dirty="0" smtClean="0"/>
              <a:t>FIN 	</a:t>
            </a:r>
            <a:endParaRPr lang="es-CL" sz="8800" b="1" dirty="0"/>
          </a:p>
        </p:txBody>
      </p:sp>
      <p:sp>
        <p:nvSpPr>
          <p:cNvPr id="3" name="2 Marcador de contenido"/>
          <p:cNvSpPr>
            <a:spLocks noGrp="1"/>
          </p:cNvSpPr>
          <p:nvPr>
            <p:ph idx="1"/>
          </p:nvPr>
        </p:nvSpPr>
        <p:spPr>
          <a:xfrm>
            <a:off x="971484" y="4725144"/>
            <a:ext cx="7056900" cy="2448272"/>
          </a:xfrm>
        </p:spPr>
        <p:txBody>
          <a:bodyPr/>
          <a:lstStyle/>
          <a:p>
            <a:r>
              <a:rPr lang="es-CL" sz="1400" dirty="0" smtClean="0"/>
              <a:t>Referencias:</a:t>
            </a:r>
          </a:p>
          <a:p>
            <a:r>
              <a:rPr lang="es-CL" sz="1100" dirty="0" smtClean="0"/>
              <a:t>Manual </a:t>
            </a:r>
            <a:r>
              <a:rPr lang="es-CL" sz="1100" dirty="0"/>
              <a:t>de Radiología para Técnicos – </a:t>
            </a:r>
            <a:r>
              <a:rPr lang="es-CL" sz="1100" dirty="0" err="1"/>
              <a:t>Stewardt</a:t>
            </a:r>
            <a:r>
              <a:rPr lang="es-CL" sz="1100" dirty="0"/>
              <a:t> C. </a:t>
            </a:r>
            <a:r>
              <a:rPr lang="es-CL" sz="1100" dirty="0" err="1"/>
              <a:t>Bushong</a:t>
            </a:r>
            <a:r>
              <a:rPr lang="es-CL" sz="1100" dirty="0"/>
              <a:t>. (Edición 11, 2016). </a:t>
            </a:r>
            <a:endParaRPr lang="es-CL" sz="1100" dirty="0" smtClean="0"/>
          </a:p>
          <a:p>
            <a:pPr marL="365760" lvl="1" indent="0">
              <a:buNone/>
            </a:pPr>
            <a:r>
              <a:rPr lang="es-CL" sz="900" dirty="0" smtClean="0"/>
              <a:t>	Capítulos 13,</a:t>
            </a:r>
          </a:p>
          <a:p>
            <a:pPr marL="365760" lvl="1" indent="0">
              <a:buNone/>
            </a:pPr>
            <a:r>
              <a:rPr lang="es-CL" sz="900" dirty="0"/>
              <a:t>	</a:t>
            </a:r>
            <a:r>
              <a:rPr lang="es-CL" sz="900" dirty="0" smtClean="0"/>
              <a:t>capitulo 14 </a:t>
            </a:r>
            <a:endParaRPr lang="es-CL" sz="900" dirty="0"/>
          </a:p>
          <a:p>
            <a:pPr marL="365760" lvl="1" indent="0">
              <a:buNone/>
            </a:pPr>
            <a:r>
              <a:rPr lang="es-CL" sz="900" dirty="0" smtClean="0"/>
              <a:t>	</a:t>
            </a:r>
            <a:r>
              <a:rPr lang="es-CL" sz="900" dirty="0" err="1" smtClean="0"/>
              <a:t>Capitlo</a:t>
            </a:r>
            <a:r>
              <a:rPr lang="es-CL" sz="900" dirty="0" smtClean="0"/>
              <a:t>  15</a:t>
            </a:r>
          </a:p>
          <a:p>
            <a:r>
              <a:rPr lang="es-CL" sz="1100" dirty="0" smtClean="0"/>
              <a:t>Protocolos de control de calidad en radiodiagnóstico 2001, IAEA </a:t>
            </a:r>
            <a:r>
              <a:rPr lang="es-CL" sz="1100" dirty="0" err="1" smtClean="0"/>
              <a:t>arcal</a:t>
            </a:r>
            <a:endParaRPr lang="es-CL" sz="1100" dirty="0" smtClean="0"/>
          </a:p>
          <a:p>
            <a:r>
              <a:rPr lang="es-CL" sz="1100" i="1" dirty="0"/>
              <a:t>Manual de control de calidad en mamografía, IAEA TECDOC revisión 2006</a:t>
            </a:r>
          </a:p>
          <a:p>
            <a:endParaRPr lang="es-CL" sz="1100" dirty="0" smtClean="0"/>
          </a:p>
          <a:p>
            <a:endParaRPr lang="es-CL" sz="1100" dirty="0" smtClean="0"/>
          </a:p>
          <a:p>
            <a:endParaRPr lang="es-CL" sz="1400" dirty="0" smtClean="0"/>
          </a:p>
          <a:p>
            <a:endParaRPr lang="es-CL" sz="1400" dirty="0"/>
          </a:p>
          <a:p>
            <a:endParaRPr lang="es-CL" dirty="0"/>
          </a:p>
          <a:p>
            <a:endParaRPr lang="es-CL" dirty="0" smtClean="0"/>
          </a:p>
        </p:txBody>
      </p:sp>
      <p:pic>
        <p:nvPicPr>
          <p:cNvPr id="5"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7668344" y="5589240"/>
            <a:ext cx="609600" cy="609600"/>
          </a:xfrm>
          <a:prstGeom prst="rect">
            <a:avLst/>
          </a:prstGeom>
        </p:spPr>
      </p:pic>
    </p:spTree>
    <p:extLst>
      <p:ext uri="{BB962C8B-B14F-4D97-AF65-F5344CB8AC3E}">
        <p14:creationId xmlns:p14="http://schemas.microsoft.com/office/powerpoint/2010/main" xmlns="" val="2992876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1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404664"/>
            <a:ext cx="7024744" cy="1143000"/>
          </a:xfrm>
        </p:spPr>
        <p:txBody>
          <a:bodyPr/>
          <a:lstStyle/>
          <a:p>
            <a:r>
              <a:rPr lang="es-CL" dirty="0" smtClean="0"/>
              <a:t>Película radiográfica</a:t>
            </a:r>
            <a:endParaRPr lang="es-CL" dirty="0"/>
          </a:p>
        </p:txBody>
      </p:sp>
      <p:sp>
        <p:nvSpPr>
          <p:cNvPr id="3" name="2 Marcador de contenido"/>
          <p:cNvSpPr>
            <a:spLocks noGrp="1"/>
          </p:cNvSpPr>
          <p:nvPr>
            <p:ph idx="1"/>
          </p:nvPr>
        </p:nvSpPr>
        <p:spPr>
          <a:xfrm>
            <a:off x="1043608" y="1700808"/>
            <a:ext cx="7200916" cy="3985668"/>
          </a:xfrm>
        </p:spPr>
        <p:txBody>
          <a:bodyPr>
            <a:normAutofit/>
          </a:bodyPr>
          <a:lstStyle/>
          <a:p>
            <a:pPr algn="just"/>
            <a:r>
              <a:rPr lang="es-CL" sz="1600" dirty="0" smtClean="0"/>
              <a:t>La mayoría de las películas utilizadas en radiodiagnóstico son de emulsión doble .</a:t>
            </a:r>
          </a:p>
          <a:p>
            <a:pPr algn="just"/>
            <a:endParaRPr lang="es-CL" sz="1600" dirty="0" smtClean="0"/>
          </a:p>
          <a:p>
            <a:pPr algn="just"/>
            <a:r>
              <a:rPr lang="es-CL" sz="1600" dirty="0" smtClean="0"/>
              <a:t>Entre la emulsión y la base existe una pequeña capa de adhesión, que asegura un contacto uniforma entre ambas partes .</a:t>
            </a:r>
          </a:p>
          <a:p>
            <a:pPr marL="68580" indent="0" algn="just">
              <a:buNone/>
            </a:pPr>
            <a:endParaRPr lang="es-CL" sz="1600" dirty="0" smtClean="0"/>
          </a:p>
          <a:p>
            <a:pPr algn="just"/>
            <a:r>
              <a:rPr lang="es-CL" sz="1600" dirty="0" smtClean="0"/>
              <a:t>Sobre la emulsión, existe una capa de recubrimiento. Que asegura la emulsión de rasguños y contaminación durante su manipulación, procesado y almacenamiento.</a:t>
            </a:r>
          </a:p>
          <a:p>
            <a:pPr algn="just"/>
            <a:endParaRPr lang="es-CL" sz="1800" dirty="0"/>
          </a:p>
          <a:p>
            <a:pPr algn="just"/>
            <a:endParaRPr lang="es-CL" sz="18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63306" y="4221088"/>
            <a:ext cx="3670523" cy="18231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CuadroTexto"/>
          <p:cNvSpPr txBox="1"/>
          <p:nvPr/>
        </p:nvSpPr>
        <p:spPr>
          <a:xfrm>
            <a:off x="1187624" y="6294512"/>
            <a:ext cx="7344816" cy="230832"/>
          </a:xfrm>
          <a:prstGeom prst="rect">
            <a:avLst/>
          </a:prstGeom>
          <a:noFill/>
        </p:spPr>
        <p:txBody>
          <a:bodyPr wrap="square" rtlCol="0">
            <a:spAutoFit/>
          </a:bodyPr>
          <a:lstStyle/>
          <a:p>
            <a:r>
              <a:rPr lang="es-CL" sz="900" b="1" i="1" dirty="0" smtClean="0"/>
              <a:t>Imagen corte transversal de película radiográfica, extraída de: Manual de radiología para técnicos, </a:t>
            </a:r>
            <a:r>
              <a:rPr lang="es-CL" sz="900" b="1" i="1" dirty="0" err="1" smtClean="0"/>
              <a:t>bushong</a:t>
            </a:r>
            <a:r>
              <a:rPr lang="es-CL" sz="900" b="1" i="1" dirty="0" smtClean="0"/>
              <a:t> 8va edición</a:t>
            </a:r>
            <a:endParaRPr lang="es-CL" sz="900" dirty="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82824" y="5639192"/>
            <a:ext cx="609600" cy="609600"/>
          </a:xfrm>
          <a:prstGeom prst="rect">
            <a:avLst/>
          </a:prstGeom>
        </p:spPr>
      </p:pic>
    </p:spTree>
    <p:extLst>
      <p:ext uri="{BB962C8B-B14F-4D97-AF65-F5344CB8AC3E}">
        <p14:creationId xmlns:p14="http://schemas.microsoft.com/office/powerpoint/2010/main" xmlns="" val="35217575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75652" y="836712"/>
            <a:ext cx="7024744" cy="648073"/>
          </a:xfrm>
        </p:spPr>
        <p:txBody>
          <a:bodyPr>
            <a:normAutofit fontScale="90000"/>
          </a:bodyPr>
          <a:lstStyle/>
          <a:p>
            <a:r>
              <a:rPr lang="es-CL" dirty="0" smtClean="0"/>
              <a:t>Base		</a:t>
            </a:r>
            <a:endParaRPr lang="es-CL" dirty="0"/>
          </a:p>
        </p:txBody>
      </p:sp>
      <p:sp>
        <p:nvSpPr>
          <p:cNvPr id="4" name="3 Llamada de flecha a la derecha"/>
          <p:cNvSpPr/>
          <p:nvPr/>
        </p:nvSpPr>
        <p:spPr>
          <a:xfrm>
            <a:off x="1475656" y="1675804"/>
            <a:ext cx="3558364" cy="1656183"/>
          </a:xfrm>
          <a:prstGeom prst="rightArrowCallout">
            <a:avLst>
              <a:gd name="adj1" fmla="val 33663"/>
              <a:gd name="adj2" fmla="val 25000"/>
              <a:gd name="adj3" fmla="val 25000"/>
              <a:gd name="adj4" fmla="val 64977"/>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L" sz="1400" dirty="0">
                <a:solidFill>
                  <a:schemeClr val="tx2"/>
                </a:solidFill>
              </a:rPr>
              <a:t>Su principal función es ser el soporte de la placa radiográfica, le otorga el sostén a la emulsión.</a:t>
            </a:r>
          </a:p>
        </p:txBody>
      </p:sp>
      <p:sp>
        <p:nvSpPr>
          <p:cNvPr id="5" name="4 Llamada de flecha hacia abajo"/>
          <p:cNvSpPr/>
          <p:nvPr/>
        </p:nvSpPr>
        <p:spPr>
          <a:xfrm>
            <a:off x="5034020" y="1675801"/>
            <a:ext cx="2782563" cy="2545285"/>
          </a:xfrm>
          <a:prstGeom prst="downArrowCallout">
            <a:avLst>
              <a:gd name="adj1" fmla="val 19557"/>
              <a:gd name="adj2" fmla="val 25000"/>
              <a:gd name="adj3" fmla="val 22278"/>
              <a:gd name="adj4" fmla="val 69332"/>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L" sz="1400" dirty="0" smtClean="0"/>
              <a:t>Es </a:t>
            </a:r>
            <a:r>
              <a:rPr lang="es-CL" sz="1400" dirty="0"/>
              <a:t>flexible y resistente pero a la vez suficientemente rígida e irrompible para poder se manipulada en el procesamiento.</a:t>
            </a:r>
          </a:p>
        </p:txBody>
      </p:sp>
      <p:sp>
        <p:nvSpPr>
          <p:cNvPr id="6" name="5 Llamada de flecha a la izquierda"/>
          <p:cNvSpPr/>
          <p:nvPr/>
        </p:nvSpPr>
        <p:spPr>
          <a:xfrm>
            <a:off x="4792247" y="4221088"/>
            <a:ext cx="3024336" cy="1944216"/>
          </a:xfrm>
          <a:prstGeom prst="lef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L" sz="1400" dirty="0" smtClean="0"/>
              <a:t>Posee </a:t>
            </a:r>
            <a:r>
              <a:rPr lang="es-CL" sz="1400" dirty="0"/>
              <a:t>estabilidad dimensional, es decir no se modifica ni en forma ni tamaño durante su revelado.</a:t>
            </a:r>
          </a:p>
        </p:txBody>
      </p:sp>
      <p:sp>
        <p:nvSpPr>
          <p:cNvPr id="7" name="6 Llamada de flecha hacia arriba"/>
          <p:cNvSpPr/>
          <p:nvPr/>
        </p:nvSpPr>
        <p:spPr>
          <a:xfrm>
            <a:off x="1475656" y="3331987"/>
            <a:ext cx="3312368" cy="2833317"/>
          </a:xfrm>
          <a:prstGeom prst="upArrowCallout">
            <a:avLst>
              <a:gd name="adj1" fmla="val 18619"/>
              <a:gd name="adj2" fmla="val 17707"/>
              <a:gd name="adj3" fmla="val 19986"/>
              <a:gd name="adj4" fmla="val 64977"/>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L" sz="1400" dirty="0"/>
              <a:t>A esta porción de la película se le agrega durante su fabricación un leve tinte de color azul para reducir el cansancio de la vista al observador al momento del diagnóstico.</a:t>
            </a:r>
          </a:p>
        </p:txBody>
      </p:sp>
      <p:pic>
        <p:nvPicPr>
          <p:cNvPr id="9"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66056" y="5517474"/>
            <a:ext cx="609600" cy="609600"/>
          </a:xfrm>
          <a:prstGeom prst="rect">
            <a:avLst/>
          </a:prstGeom>
        </p:spPr>
      </p:pic>
    </p:spTree>
    <p:extLst>
      <p:ext uri="{BB962C8B-B14F-4D97-AF65-F5344CB8AC3E}">
        <p14:creationId xmlns:p14="http://schemas.microsoft.com/office/powerpoint/2010/main" xmlns="" val="687812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5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1435688" y="476672"/>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dirty="0" smtClean="0"/>
              <a:t>Base		</a:t>
            </a:r>
            <a:endParaRPr lang="es-CL" dirty="0"/>
          </a:p>
        </p:txBody>
      </p:sp>
      <p:sp>
        <p:nvSpPr>
          <p:cNvPr id="8" name="7 Llamada de flecha hacia abajo"/>
          <p:cNvSpPr/>
          <p:nvPr/>
        </p:nvSpPr>
        <p:spPr>
          <a:xfrm>
            <a:off x="1783548" y="1715197"/>
            <a:ext cx="5528596" cy="2884884"/>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L" sz="1600" dirty="0"/>
              <a:t>El poliéster, reemplazo todos los materiales previos con que se habían fabricado las bases. ya que posee ventajas como ser muy estable al momento del procesado, firme y mas delgadas  y duraderas .</a:t>
            </a:r>
          </a:p>
        </p:txBody>
      </p:sp>
      <p:sp>
        <p:nvSpPr>
          <p:cNvPr id="9" name="8 Rectángulo"/>
          <p:cNvSpPr/>
          <p:nvPr/>
        </p:nvSpPr>
        <p:spPr>
          <a:xfrm>
            <a:off x="2519545" y="4750363"/>
            <a:ext cx="4056602" cy="78980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L" sz="1400" dirty="0" smtClean="0"/>
              <a:t>Tiene </a:t>
            </a:r>
            <a:r>
              <a:rPr lang="es-CL" sz="1400" dirty="0"/>
              <a:t>un grosor de </a:t>
            </a:r>
            <a:r>
              <a:rPr lang="es-CL" sz="1400" dirty="0" err="1"/>
              <a:t>aprox</a:t>
            </a:r>
            <a:r>
              <a:rPr lang="es-CL" sz="1400" dirty="0"/>
              <a:t> 150-300 micrones</a:t>
            </a:r>
          </a:p>
        </p:txBody>
      </p:sp>
      <p:pic>
        <p:nvPicPr>
          <p:cNvPr id="10"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826088" y="5540169"/>
            <a:ext cx="609600" cy="609600"/>
          </a:xfrm>
          <a:prstGeom prst="rect">
            <a:avLst/>
          </a:prstGeom>
        </p:spPr>
      </p:pic>
    </p:spTree>
    <p:extLst>
      <p:ext uri="{BB962C8B-B14F-4D97-AF65-F5344CB8AC3E}">
        <p14:creationId xmlns:p14="http://schemas.microsoft.com/office/powerpoint/2010/main" xmlns="" val="19948300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57"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9664" y="332656"/>
            <a:ext cx="7024744" cy="1143000"/>
          </a:xfrm>
        </p:spPr>
        <p:txBody>
          <a:bodyPr/>
          <a:lstStyle/>
          <a:p>
            <a:r>
              <a:rPr lang="es-CL" dirty="0" smtClean="0"/>
              <a:t>Emulsión	</a:t>
            </a:r>
            <a:endParaRPr lang="es-CL" dirty="0"/>
          </a:p>
        </p:txBody>
      </p:sp>
      <p:sp>
        <p:nvSpPr>
          <p:cNvPr id="4" name="3 Llamada de flecha a la derecha"/>
          <p:cNvSpPr/>
          <p:nvPr/>
        </p:nvSpPr>
        <p:spPr>
          <a:xfrm>
            <a:off x="1079612" y="1628800"/>
            <a:ext cx="3528392" cy="2312863"/>
          </a:xfrm>
          <a:prstGeom prst="rightArrowCallout">
            <a:avLst>
              <a:gd name="adj1" fmla="val 25000"/>
              <a:gd name="adj2" fmla="val 25000"/>
              <a:gd name="adj3" fmla="val 20807"/>
              <a:gd name="adj4" fmla="val 78720"/>
            </a:avLst>
          </a:prstGeom>
        </p:spPr>
        <p:style>
          <a:lnRef idx="1">
            <a:schemeClr val="accent4"/>
          </a:lnRef>
          <a:fillRef idx="2">
            <a:schemeClr val="accent4"/>
          </a:fillRef>
          <a:effectRef idx="1">
            <a:schemeClr val="accent4"/>
          </a:effectRef>
          <a:fontRef idx="minor">
            <a:schemeClr val="dk1"/>
          </a:fontRef>
        </p:style>
        <p:txBody>
          <a:bodyPr rtlCol="0" anchor="ctr"/>
          <a:lstStyle/>
          <a:p>
            <a:r>
              <a:rPr lang="es-CL" sz="1400" dirty="0"/>
              <a:t>Es realmente la zona que interacciona con los fotones emergentes del paciente  ( o a luz de las pantallas intensificadoras ) y donde comienza la formación de la imagen</a:t>
            </a:r>
          </a:p>
        </p:txBody>
      </p:sp>
      <p:sp>
        <p:nvSpPr>
          <p:cNvPr id="5" name="4 Llamada de flecha hacia abajo"/>
          <p:cNvSpPr/>
          <p:nvPr/>
        </p:nvSpPr>
        <p:spPr>
          <a:xfrm>
            <a:off x="4608004" y="1844823"/>
            <a:ext cx="3600400" cy="2096839"/>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s-CL" sz="1600" dirty="0"/>
              <a:t>Es una mezcla de gelatina con cristales de haluro </a:t>
            </a:r>
            <a:r>
              <a:rPr lang="es-CL" dirty="0"/>
              <a:t>de</a:t>
            </a:r>
            <a:r>
              <a:rPr lang="es-CL" sz="1600" dirty="0"/>
              <a:t> plata </a:t>
            </a:r>
          </a:p>
        </p:txBody>
      </p:sp>
      <p:sp>
        <p:nvSpPr>
          <p:cNvPr id="6" name="5 Llamada de flecha a la izquierda"/>
          <p:cNvSpPr/>
          <p:nvPr/>
        </p:nvSpPr>
        <p:spPr>
          <a:xfrm>
            <a:off x="3851920" y="3941662"/>
            <a:ext cx="4356484" cy="2151634"/>
          </a:xfrm>
          <a:prstGeom prst="leftArrowCallout">
            <a:avLst>
              <a:gd name="adj1" fmla="val 25000"/>
              <a:gd name="adj2" fmla="val 25000"/>
              <a:gd name="adj3" fmla="val 25000"/>
              <a:gd name="adj4" fmla="val 80369"/>
            </a:avLst>
          </a:prstGeom>
        </p:spPr>
        <p:style>
          <a:lnRef idx="1">
            <a:schemeClr val="accent4"/>
          </a:lnRef>
          <a:fillRef idx="2">
            <a:schemeClr val="accent4"/>
          </a:fillRef>
          <a:effectRef idx="1">
            <a:schemeClr val="accent4"/>
          </a:effectRef>
          <a:fontRef idx="minor">
            <a:schemeClr val="dk1"/>
          </a:fontRef>
        </p:style>
        <p:txBody>
          <a:bodyPr rtlCol="0" anchor="ctr"/>
          <a:lstStyle/>
          <a:p>
            <a:r>
              <a:rPr lang="es-CL" sz="1400" dirty="0"/>
              <a:t>La gelatina tiene como principal función ser un soporte mecánico para los cristales de haluro de plata. A demás de permitir el paso de los químicos del revelado.</a:t>
            </a:r>
          </a:p>
        </p:txBody>
      </p:sp>
      <p:sp>
        <p:nvSpPr>
          <p:cNvPr id="7" name="6 Llamada de flecha hacia arriba"/>
          <p:cNvSpPr/>
          <p:nvPr/>
        </p:nvSpPr>
        <p:spPr>
          <a:xfrm>
            <a:off x="1259632" y="3941662"/>
            <a:ext cx="2592288" cy="2088232"/>
          </a:xfrm>
          <a:prstGeom prst="upArrow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s-CL" sz="1600" dirty="0"/>
              <a:t>Es una capa fina de entre 3-5 micrones.</a:t>
            </a:r>
          </a:p>
        </p:txBody>
      </p:sp>
      <p:pic>
        <p:nvPicPr>
          <p:cNvPr id="8" name="Sonido grabado">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70012" y="5788496"/>
            <a:ext cx="609600" cy="609600"/>
          </a:xfrm>
          <a:prstGeom prst="rect">
            <a:avLst/>
          </a:prstGeom>
        </p:spPr>
      </p:pic>
    </p:spTree>
    <p:extLst>
      <p:ext uri="{BB962C8B-B14F-4D97-AF65-F5344CB8AC3E}">
        <p14:creationId xmlns:p14="http://schemas.microsoft.com/office/powerpoint/2010/main" xmlns="" val="26974282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9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548680"/>
            <a:ext cx="7024744" cy="1143000"/>
          </a:xfrm>
        </p:spPr>
        <p:txBody>
          <a:bodyPr/>
          <a:lstStyle/>
          <a:p>
            <a:r>
              <a:rPr lang="es-CL" dirty="0"/>
              <a:t>E</a:t>
            </a:r>
            <a:r>
              <a:rPr lang="es-CL" dirty="0" smtClean="0"/>
              <a:t>mulsión</a:t>
            </a:r>
            <a:endParaRPr lang="es-CL" dirty="0"/>
          </a:p>
        </p:txBody>
      </p:sp>
      <p:sp>
        <p:nvSpPr>
          <p:cNvPr id="3" name="2 Marcador de contenido"/>
          <p:cNvSpPr>
            <a:spLocks noGrp="1"/>
          </p:cNvSpPr>
          <p:nvPr>
            <p:ph idx="1"/>
          </p:nvPr>
        </p:nvSpPr>
        <p:spPr>
          <a:xfrm>
            <a:off x="755576" y="2132856"/>
            <a:ext cx="4680636" cy="3923335"/>
          </a:xfrm>
        </p:spPr>
        <p:txBody>
          <a:bodyPr>
            <a:normAutofit/>
          </a:bodyPr>
          <a:lstStyle/>
          <a:p>
            <a:pPr algn="just"/>
            <a:r>
              <a:rPr lang="es-CL" sz="1600" dirty="0" smtClean="0"/>
              <a:t>El cristal de haluro de plata es el ingrediente activo de a emulsión (bromuro (98%) y yoduro de plata )</a:t>
            </a:r>
          </a:p>
          <a:p>
            <a:pPr marL="68580" indent="0" algn="just">
              <a:buNone/>
            </a:pPr>
            <a:endParaRPr lang="es-CL" sz="1600" dirty="0" smtClean="0"/>
          </a:p>
          <a:p>
            <a:pPr algn="just"/>
            <a:r>
              <a:rPr lang="es-CL" sz="1600" dirty="0" smtClean="0"/>
              <a:t>La forma de los cristales depende de tu uso, en radiología se utilizan tubulares y planos y con distribución cubica.</a:t>
            </a:r>
          </a:p>
          <a:p>
            <a:pPr marL="68580" indent="0" algn="just">
              <a:buNone/>
            </a:pPr>
            <a:endParaRPr lang="es-CL" sz="1600" dirty="0" smtClean="0"/>
          </a:p>
          <a:p>
            <a:pPr algn="just"/>
            <a:r>
              <a:rPr lang="es-CL" sz="1600" dirty="0" smtClean="0"/>
              <a:t>La </a:t>
            </a:r>
            <a:r>
              <a:rPr lang="es-CL" sz="1600" dirty="0"/>
              <a:t>interacciones de los rayos x con estos </a:t>
            </a:r>
            <a:r>
              <a:rPr lang="es-CL" sz="1600" dirty="0" smtClean="0"/>
              <a:t>cristales resulta finalmente en la formación de una </a:t>
            </a:r>
            <a:r>
              <a:rPr lang="es-CL" sz="1600" b="1" dirty="0" smtClean="0"/>
              <a:t>imagen latente.</a:t>
            </a:r>
          </a:p>
          <a:p>
            <a:endParaRPr lang="es-CL" dirty="0" smtClean="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53065" y="2343497"/>
            <a:ext cx="2838450" cy="3533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CuadroTexto"/>
          <p:cNvSpPr txBox="1"/>
          <p:nvPr/>
        </p:nvSpPr>
        <p:spPr>
          <a:xfrm>
            <a:off x="5940152" y="5877272"/>
            <a:ext cx="2651363" cy="646331"/>
          </a:xfrm>
          <a:prstGeom prst="rect">
            <a:avLst/>
          </a:prstGeom>
          <a:noFill/>
        </p:spPr>
        <p:txBody>
          <a:bodyPr wrap="square" rtlCol="0">
            <a:spAutoFit/>
          </a:bodyPr>
          <a:lstStyle/>
          <a:p>
            <a:r>
              <a:rPr lang="es-CL" sz="900" b="1" i="1" dirty="0" smtClean="0"/>
              <a:t>Imagen corresponde modelo de cristal de haluro de plata, extraída de: Manual de radiología para técnicos, </a:t>
            </a:r>
            <a:r>
              <a:rPr lang="es-CL" sz="900" b="1" i="1" dirty="0" err="1" smtClean="0"/>
              <a:t>bushong</a:t>
            </a:r>
            <a:r>
              <a:rPr lang="es-CL" sz="900" b="1" i="1" dirty="0" smtClean="0"/>
              <a:t> 9na edición</a:t>
            </a:r>
            <a:endParaRPr lang="es-CL" sz="900" dirty="0"/>
          </a:p>
        </p:txBody>
      </p:sp>
      <p:pic>
        <p:nvPicPr>
          <p:cNvPr id="7" name="Sonido grabado">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971600" y="5798614"/>
            <a:ext cx="609600" cy="609600"/>
          </a:xfrm>
          <a:prstGeom prst="rect">
            <a:avLst/>
          </a:prstGeom>
        </p:spPr>
      </p:pic>
    </p:spTree>
    <p:extLst>
      <p:ext uri="{BB962C8B-B14F-4D97-AF65-F5344CB8AC3E}">
        <p14:creationId xmlns:p14="http://schemas.microsoft.com/office/powerpoint/2010/main" xmlns="" val="5263733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5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764704"/>
            <a:ext cx="7024744" cy="1143000"/>
          </a:xfrm>
        </p:spPr>
        <p:txBody>
          <a:bodyPr/>
          <a:lstStyle/>
          <a:p>
            <a:r>
              <a:rPr lang="es-CL" dirty="0" smtClean="0"/>
              <a:t>Formación imagen </a:t>
            </a:r>
            <a:r>
              <a:rPr lang="es-CL" dirty="0"/>
              <a:t>latente</a:t>
            </a:r>
          </a:p>
        </p:txBody>
      </p:sp>
      <p:sp>
        <p:nvSpPr>
          <p:cNvPr id="3" name="2 Marcador de contenido"/>
          <p:cNvSpPr>
            <a:spLocks noGrp="1"/>
          </p:cNvSpPr>
          <p:nvPr>
            <p:ph idx="1"/>
          </p:nvPr>
        </p:nvSpPr>
        <p:spPr/>
        <p:txBody>
          <a:bodyPr>
            <a:normAutofit/>
          </a:bodyPr>
          <a:lstStyle/>
          <a:p>
            <a:pPr algn="just"/>
            <a:r>
              <a:rPr lang="es-CL" sz="1600" dirty="0" smtClean="0"/>
              <a:t>Cuando los cristales de haluro de plata se expongan a rayos x o haces luminosos, se producirán cambios en la red de cristales, que causaran que en la superficie del cristal se produzca un deposito de plata metálica en los centros de </a:t>
            </a:r>
            <a:r>
              <a:rPr lang="es-CL" sz="1600" dirty="0" err="1" smtClean="0"/>
              <a:t>sensitividad</a:t>
            </a:r>
            <a:r>
              <a:rPr lang="es-CL" sz="1600" dirty="0"/>
              <a:t> </a:t>
            </a:r>
            <a:r>
              <a:rPr lang="es-CL" sz="1600" dirty="0" smtClean="0"/>
              <a:t>del cristal. </a:t>
            </a:r>
          </a:p>
          <a:p>
            <a:pPr marL="68580" indent="0" algn="just">
              <a:buNone/>
            </a:pPr>
            <a:endParaRPr lang="es-CL" sz="1600" dirty="0" smtClean="0"/>
          </a:p>
          <a:p>
            <a:pPr algn="just"/>
            <a:r>
              <a:rPr lang="es-CL" sz="1600" dirty="0" smtClean="0"/>
              <a:t>Estos depósitos son los que encontraremos distribuidos sobre el cristal, pero no serán lo suficiente para poder visualizar la imagen.</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824" y="4725144"/>
            <a:ext cx="3314463" cy="12691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CuadroTexto"/>
          <p:cNvSpPr txBox="1"/>
          <p:nvPr/>
        </p:nvSpPr>
        <p:spPr>
          <a:xfrm>
            <a:off x="611560" y="6211470"/>
            <a:ext cx="7992888" cy="230832"/>
          </a:xfrm>
          <a:prstGeom prst="rect">
            <a:avLst/>
          </a:prstGeom>
          <a:noFill/>
        </p:spPr>
        <p:txBody>
          <a:bodyPr wrap="square" rtlCol="0">
            <a:spAutoFit/>
          </a:bodyPr>
          <a:lstStyle/>
          <a:p>
            <a:r>
              <a:rPr lang="es-CL" sz="900" b="1" i="1" dirty="0" smtClean="0"/>
              <a:t>Imagen centro de sensibilidad de un cristal de haluro de plata, extraída de: Manual de radiología para técnicos, </a:t>
            </a:r>
            <a:r>
              <a:rPr lang="es-CL" sz="900" b="1" i="1" dirty="0" err="1" smtClean="0"/>
              <a:t>bushong</a:t>
            </a:r>
            <a:r>
              <a:rPr lang="es-CL" sz="900" b="1" i="1" dirty="0" smtClean="0"/>
              <a:t> 9na edición</a:t>
            </a:r>
            <a:endParaRPr lang="es-CL" sz="900" dirty="0"/>
          </a:p>
        </p:txBody>
      </p:sp>
      <p:pic>
        <p:nvPicPr>
          <p:cNvPr id="4" name="Sonido grabado">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99592" y="5365057"/>
            <a:ext cx="609600" cy="609600"/>
          </a:xfrm>
          <a:prstGeom prst="rect">
            <a:avLst/>
          </a:prstGeom>
        </p:spPr>
      </p:pic>
    </p:spTree>
    <p:extLst>
      <p:ext uri="{BB962C8B-B14F-4D97-AF65-F5344CB8AC3E}">
        <p14:creationId xmlns:p14="http://schemas.microsoft.com/office/powerpoint/2010/main" xmlns="" val="21497157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8821</TotalTime>
  <Words>2628</Words>
  <Application>Microsoft Office PowerPoint</Application>
  <PresentationFormat>Presentación en pantalla (4:3)</PresentationFormat>
  <Paragraphs>323</Paragraphs>
  <Slides>34</Slides>
  <Notes>32</Notes>
  <HiddenSlides>0</HiddenSlides>
  <MMClips>34</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Austin</vt:lpstr>
      <vt:lpstr>Radiología Convencional </vt:lpstr>
      <vt:lpstr>Contenidos  </vt:lpstr>
      <vt:lpstr>1. Película radiográfica</vt:lpstr>
      <vt:lpstr>Película radiográfica</vt:lpstr>
      <vt:lpstr>Base  </vt:lpstr>
      <vt:lpstr>Diapositiva 6</vt:lpstr>
      <vt:lpstr>Emulsión </vt:lpstr>
      <vt:lpstr>Emulsión</vt:lpstr>
      <vt:lpstr>Formación imagen latente</vt:lpstr>
      <vt:lpstr>Formación imagen latente </vt:lpstr>
      <vt:lpstr>Pantallas intensificadoras</vt:lpstr>
      <vt:lpstr>Pantallas intensificadoras</vt:lpstr>
      <vt:lpstr>Pantallas intensificadoras</vt:lpstr>
      <vt:lpstr>Pantallas intensificadoras</vt:lpstr>
      <vt:lpstr>Pantallas intensificadoras</vt:lpstr>
      <vt:lpstr>Diapositiva 16</vt:lpstr>
      <vt:lpstr>Características de las pantallas intensificadoras</vt:lpstr>
      <vt:lpstr>Ventajas de las pantallas intensificadoras</vt:lpstr>
      <vt:lpstr>Película radiográfica</vt:lpstr>
      <vt:lpstr>Procesamiento radiográfico </vt:lpstr>
      <vt:lpstr>Procesamiento radiográfico Manual y Automático.</vt:lpstr>
      <vt:lpstr>Secuencia de eventos del procesamiento radiográfico</vt:lpstr>
      <vt:lpstr>Revelado </vt:lpstr>
      <vt:lpstr>Revelador </vt:lpstr>
      <vt:lpstr>Revelado </vt:lpstr>
      <vt:lpstr>Fijado </vt:lpstr>
      <vt:lpstr>Lavado</vt:lpstr>
      <vt:lpstr>Secado</vt:lpstr>
      <vt:lpstr>Procesamiento radiográfico Automático.</vt:lpstr>
      <vt:lpstr>Cuarto oscuro</vt:lpstr>
      <vt:lpstr>Cuarto oscuro</vt:lpstr>
      <vt:lpstr>Diapositiva 32</vt:lpstr>
      <vt:lpstr>Diapositiva 33</vt:lpstr>
      <vt:lpstr>FIN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Radiología Convencional</dc:title>
  <dc:creator>Fernanda</dc:creator>
  <cp:lastModifiedBy>Jose A. Aguilera Valenzuela</cp:lastModifiedBy>
  <cp:revision>101</cp:revision>
  <dcterms:created xsi:type="dcterms:W3CDTF">2021-02-21T14:05:41Z</dcterms:created>
  <dcterms:modified xsi:type="dcterms:W3CDTF">2021-10-04T12:54:29Z</dcterms:modified>
</cp:coreProperties>
</file>