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8" r:id="rId3"/>
    <p:sldId id="326" r:id="rId4"/>
    <p:sldId id="327" r:id="rId5"/>
    <p:sldId id="332" r:id="rId6"/>
    <p:sldId id="333" r:id="rId7"/>
    <p:sldId id="345" r:id="rId8"/>
    <p:sldId id="325" r:id="rId9"/>
    <p:sldId id="334" r:id="rId10"/>
    <p:sldId id="335" r:id="rId11"/>
    <p:sldId id="336" r:id="rId12"/>
    <p:sldId id="337" r:id="rId13"/>
    <p:sldId id="338" r:id="rId14"/>
    <p:sldId id="339" r:id="rId15"/>
    <p:sldId id="340" r:id="rId16"/>
    <p:sldId id="341" r:id="rId17"/>
    <p:sldId id="342" r:id="rId18"/>
    <p:sldId id="343" r:id="rId19"/>
    <p:sldId id="344" r:id="rId20"/>
    <p:sldId id="346" r:id="rId21"/>
    <p:sldId id="347" r:id="rId22"/>
    <p:sldId id="348" r:id="rId23"/>
    <p:sldId id="349" r:id="rId24"/>
    <p:sldId id="350" r:id="rId25"/>
    <p:sldId id="351" r:id="rId26"/>
    <p:sldId id="352" r:id="rId27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000000"/>
    <a:srgbClr val="FF3300"/>
    <a:srgbClr val="EAEAEA"/>
    <a:srgbClr val="66FF33"/>
    <a:srgbClr val="33CCFF"/>
    <a:srgbClr val="FF6600"/>
    <a:srgbClr val="66FF99"/>
    <a:srgbClr val="FF00FF"/>
    <a:srgbClr val="6F35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4660"/>
  </p:normalViewPr>
  <p:slideViewPr>
    <p:cSldViewPr>
      <p:cViewPr varScale="1">
        <p:scale>
          <a:sx n="77" d="100"/>
          <a:sy n="77" d="100"/>
        </p:scale>
        <p:origin x="142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1CF6-8A72-46BB-BE38-75DDAFB1FBEE}" type="datetimeFigureOut">
              <a:rPr lang="es-MX" smtClean="0"/>
              <a:pPr/>
              <a:t>08/03/2021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E9E63-E76A-4FED-81FA-78D887B9FB3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1CF6-8A72-46BB-BE38-75DDAFB1FBEE}" type="datetimeFigureOut">
              <a:rPr lang="es-MX" smtClean="0"/>
              <a:pPr/>
              <a:t>08/03/2021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E9E63-E76A-4FED-81FA-78D887B9FB3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1CF6-8A72-46BB-BE38-75DDAFB1FBEE}" type="datetimeFigureOut">
              <a:rPr lang="es-MX" smtClean="0"/>
              <a:pPr/>
              <a:t>08/03/2021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E9E63-E76A-4FED-81FA-78D887B9FB3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1CF6-8A72-46BB-BE38-75DDAFB1FBEE}" type="datetimeFigureOut">
              <a:rPr lang="es-MX" smtClean="0"/>
              <a:pPr/>
              <a:t>08/03/2021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E9E63-E76A-4FED-81FA-78D887B9FB3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1CF6-8A72-46BB-BE38-75DDAFB1FBEE}" type="datetimeFigureOut">
              <a:rPr lang="es-MX" smtClean="0"/>
              <a:pPr/>
              <a:t>08/03/2021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E9E63-E76A-4FED-81FA-78D887B9FB3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1CF6-8A72-46BB-BE38-75DDAFB1FBEE}" type="datetimeFigureOut">
              <a:rPr lang="es-MX" smtClean="0"/>
              <a:pPr/>
              <a:t>08/03/2021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E9E63-E76A-4FED-81FA-78D887B9FB3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1CF6-8A72-46BB-BE38-75DDAFB1FBEE}" type="datetimeFigureOut">
              <a:rPr lang="es-MX" smtClean="0"/>
              <a:pPr/>
              <a:t>08/03/2021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E9E63-E76A-4FED-81FA-78D887B9FB3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1CF6-8A72-46BB-BE38-75DDAFB1FBEE}" type="datetimeFigureOut">
              <a:rPr lang="es-MX" smtClean="0"/>
              <a:pPr/>
              <a:t>08/03/2021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E9E63-E76A-4FED-81FA-78D887B9FB3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1CF6-8A72-46BB-BE38-75DDAFB1FBEE}" type="datetimeFigureOut">
              <a:rPr lang="es-MX" smtClean="0"/>
              <a:pPr/>
              <a:t>08/03/2021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E9E63-E76A-4FED-81FA-78D887B9FB3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1CF6-8A72-46BB-BE38-75DDAFB1FBEE}" type="datetimeFigureOut">
              <a:rPr lang="es-MX" smtClean="0"/>
              <a:pPr/>
              <a:t>08/03/2021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E9E63-E76A-4FED-81FA-78D887B9FB3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1CF6-8A72-46BB-BE38-75DDAFB1FBEE}" type="datetimeFigureOut">
              <a:rPr lang="es-MX" smtClean="0"/>
              <a:pPr/>
              <a:t>08/03/2021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E9E63-E76A-4FED-81FA-78D887B9FB3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F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51CF6-8A72-46BB-BE38-75DDAFB1FBEE}" type="datetimeFigureOut">
              <a:rPr lang="es-MX" smtClean="0"/>
              <a:pPr/>
              <a:t>08/03/2021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E9E63-E76A-4FED-81FA-78D887B9FB3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20.jp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LARP – Sociedad Latinoamericana de Radiología Pediátr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707904" y="0"/>
            <a:ext cx="4752528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6" name="5 CuadroTexto"/>
          <p:cNvSpPr txBox="1"/>
          <p:nvPr/>
        </p:nvSpPr>
        <p:spPr>
          <a:xfrm>
            <a:off x="3582144" y="4797152"/>
            <a:ext cx="4878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MX" sz="2400" b="1" dirty="0" smtClean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algn="ctr"/>
            <a:r>
              <a:rPr lang="es-MX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TM. ANGELO RONCAGLIOLO</a:t>
            </a:r>
          </a:p>
          <a:p>
            <a:pPr algn="ctr"/>
            <a:endParaRPr lang="es-MX" sz="2400" b="1" dirty="0">
              <a:latin typeface="Montserrat SemiBold" panose="00000700000000000000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707904" y="1340768"/>
            <a:ext cx="4752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LINEAS Y PLANOS ANATÓMICOS DE USO EN RADIOLOGÍA</a:t>
            </a:r>
            <a:endParaRPr lang="es-MX" sz="3200" b="1" dirty="0">
              <a:latin typeface="Montserrat SemiBold" panose="00000700000000000000" pitchFamily="2" charset="0"/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0" y="170507"/>
            <a:ext cx="683568" cy="3743117"/>
            <a:chOff x="0" y="170507"/>
            <a:chExt cx="683568" cy="3743117"/>
          </a:xfrm>
        </p:grpSpPr>
        <p:sp>
          <p:nvSpPr>
            <p:cNvPr id="16" name="CuadroTexto 15"/>
            <p:cNvSpPr txBox="1"/>
            <p:nvPr/>
          </p:nvSpPr>
          <p:spPr>
            <a:xfrm>
              <a:off x="0" y="774303"/>
              <a:ext cx="683568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419" b="1" dirty="0" smtClean="0">
                  <a:solidFill>
                    <a:srgbClr val="FFFF00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E</a:t>
              </a:r>
            </a:p>
            <a:p>
              <a:pPr algn="ctr"/>
              <a:r>
                <a:rPr lang="es-419" b="1" dirty="0" smtClean="0">
                  <a:solidFill>
                    <a:srgbClr val="FFFF00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S</a:t>
              </a:r>
            </a:p>
            <a:p>
              <a:pPr algn="ctr"/>
              <a:r>
                <a:rPr lang="es-419" b="1" dirty="0" smtClean="0">
                  <a:solidFill>
                    <a:srgbClr val="FFFF00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C</a:t>
              </a:r>
            </a:p>
            <a:p>
              <a:pPr algn="ctr"/>
              <a:r>
                <a:rPr lang="es-419" b="1" dirty="0" smtClean="0">
                  <a:solidFill>
                    <a:srgbClr val="FFFF00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U</a:t>
              </a:r>
            </a:p>
            <a:p>
              <a:pPr algn="ctr"/>
              <a:r>
                <a:rPr lang="es-419" b="1" dirty="0" smtClean="0">
                  <a:solidFill>
                    <a:srgbClr val="FFFF00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C</a:t>
              </a:r>
            </a:p>
            <a:p>
              <a:pPr algn="ctr"/>
              <a:r>
                <a:rPr lang="es-419" b="1" dirty="0" smtClean="0">
                  <a:solidFill>
                    <a:srgbClr val="FFFF00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H</a:t>
              </a:r>
            </a:p>
            <a:p>
              <a:pPr algn="ctr"/>
              <a:r>
                <a:rPr lang="es-419" b="1" dirty="0" smtClean="0">
                  <a:solidFill>
                    <a:srgbClr val="FFFF00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A</a:t>
              </a:r>
            </a:p>
            <a:p>
              <a:pPr algn="ctr"/>
              <a:endPara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  <a:p>
              <a:pPr algn="ctr"/>
              <a:r>
                <a:rPr lang="es-419" b="1" dirty="0" smtClean="0">
                  <a:solidFill>
                    <a:srgbClr val="FFFF00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A</a:t>
              </a:r>
            </a:p>
            <a:p>
              <a:pPr algn="ctr"/>
              <a:r>
                <a:rPr lang="es-419" b="1" dirty="0" smtClean="0">
                  <a:solidFill>
                    <a:srgbClr val="FFFF00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C</a:t>
              </a:r>
            </a:p>
            <a:p>
              <a:pPr algn="ctr"/>
              <a:r>
                <a:rPr lang="es-419" b="1" dirty="0">
                  <a:solidFill>
                    <a:srgbClr val="FFFF00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Á</a:t>
              </a:r>
            </a:p>
          </p:txBody>
        </p:sp>
        <p:pic>
          <p:nvPicPr>
            <p:cNvPr id="17" name="Sonido grabado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>
              <a:duotone>
                <a:prstClr val="black"/>
                <a:srgbClr val="FFFF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33400" y="170507"/>
              <a:ext cx="468313" cy="46831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par>
              <p:cTn/>
            </p:par>
            <p:par>
              <p:cTn/>
            </p:par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LARP – Sociedad Latinoamericana de Radiología Pediátr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43484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6" name="5 CuadroTexto"/>
          <p:cNvSpPr txBox="1"/>
          <p:nvPr/>
        </p:nvSpPr>
        <p:spPr>
          <a:xfrm>
            <a:off x="3779912" y="1052736"/>
            <a:ext cx="417115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Se denomina así a la proyección que nos muestra la estructura o segmento en estudio vista desde una visión lateral, superponiéndose ambos lados .</a:t>
            </a:r>
          </a:p>
          <a:p>
            <a:pPr algn="just"/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algn="just"/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Se nombran según el lado que se encuentra más cercano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a la superficie de apoyo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:</a:t>
            </a:r>
            <a:endParaRPr lang="es-MX" sz="2300" b="1" dirty="0" smtClean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Lateral Derecha(o)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Lateral Izquierda(o)</a:t>
            </a:r>
            <a:endParaRPr lang="es-MX" sz="2300" b="1" dirty="0">
              <a:latin typeface="Montserrat SemiBold" panose="00000700000000000000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105726" y="420429"/>
            <a:ext cx="49325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LATERAL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cxnSp>
        <p:nvCxnSpPr>
          <p:cNvPr id="11" name="32 Conector recto de flecha"/>
          <p:cNvCxnSpPr/>
          <p:nvPr/>
        </p:nvCxnSpPr>
        <p:spPr>
          <a:xfrm flipH="1">
            <a:off x="2819701" y="4509120"/>
            <a:ext cx="797388" cy="239109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2" name="Picture 4" descr="https://image.slidesharecdn.com/chestx-ray-140513094755-phpapp02/95/chest-x-ray-6-638.jpg?cb=139997454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9" t="18630" r="22295" b="4781"/>
          <a:stretch/>
        </p:blipFill>
        <p:spPr bwMode="auto">
          <a:xfrm>
            <a:off x="791580" y="1160748"/>
            <a:ext cx="288032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504" y="152374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2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LARP – Sociedad Latinoamericana de Radiología Pediátr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6" name="5 CuadroTexto"/>
          <p:cNvSpPr txBox="1"/>
          <p:nvPr/>
        </p:nvSpPr>
        <p:spPr>
          <a:xfrm>
            <a:off x="3779515" y="1132955"/>
            <a:ext cx="432048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Se denomina así a la proyección que nos muestra una visión rotada en “n” grados de las estructuras respecto de su plano frontal.</a:t>
            </a:r>
          </a:p>
          <a:p>
            <a:pPr algn="just"/>
            <a:endParaRPr lang="es-MX" sz="22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algn="just"/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Se denominan según si está apoyada la región anterior o posterior, y si el lado apoyado es el derecho o el izquierdo:</a:t>
            </a:r>
          </a:p>
          <a:p>
            <a:pPr algn="just"/>
            <a:endParaRPr lang="es-MX" sz="2200" b="1" dirty="0">
              <a:latin typeface="Montserrat SemiBold" panose="00000700000000000000" pitchFamily="2" charset="0"/>
            </a:endParaRPr>
          </a:p>
          <a:p>
            <a:pPr algn="just"/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OAD, OAI </a:t>
            </a:r>
            <a:r>
              <a:rPr lang="es-MX" sz="21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(Oblicua Anterior)</a:t>
            </a:r>
          </a:p>
          <a:p>
            <a:pPr algn="just"/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OPD, OPI </a:t>
            </a:r>
            <a:r>
              <a:rPr lang="es-MX" sz="21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(Oblicua Posterior)</a:t>
            </a:r>
            <a:endParaRPr lang="es-MX" sz="21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algn="just"/>
            <a:endParaRPr lang="es-MX" sz="22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105726" y="420429"/>
            <a:ext cx="49325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OBLICUA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cxnSp>
        <p:nvCxnSpPr>
          <p:cNvPr id="11" name="32 Conector recto de flecha"/>
          <p:cNvCxnSpPr/>
          <p:nvPr/>
        </p:nvCxnSpPr>
        <p:spPr>
          <a:xfrm flipH="1">
            <a:off x="2819701" y="4509120"/>
            <a:ext cx="797388" cy="239109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 descr="http://publicacionesmedicina.uc.cl/ImagenesTMT/Images/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0" r="13392"/>
          <a:stretch/>
        </p:blipFill>
        <p:spPr bwMode="auto">
          <a:xfrm>
            <a:off x="827584" y="1196753"/>
            <a:ext cx="2933125" cy="467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504" y="151656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LARP – Sociedad Latinoamericana de Radiología Pediátr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8" name="7 CuadroTexto"/>
          <p:cNvSpPr txBox="1"/>
          <p:nvPr/>
        </p:nvSpPr>
        <p:spPr>
          <a:xfrm>
            <a:off x="2105726" y="420429"/>
            <a:ext cx="49325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OBLICUA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cxnSp>
        <p:nvCxnSpPr>
          <p:cNvPr id="11" name="32 Conector recto de flecha"/>
          <p:cNvCxnSpPr/>
          <p:nvPr/>
        </p:nvCxnSpPr>
        <p:spPr>
          <a:xfrm flipH="1">
            <a:off x="2819701" y="4509120"/>
            <a:ext cx="797388" cy="239109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adiografía del pie, oblicua | Imagenologia, Cuerpo humano, Radiograf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714" y="1394856"/>
            <a:ext cx="2926261" cy="442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agen De La Radiografía De La Mano, Visión Oblicua, Imagen de archivo -  Imagen de visión, oblicua: 5918817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94856"/>
            <a:ext cx="3266234" cy="442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504" y="152374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6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LARP – Sociedad Latinoamericana de Radiología Pediátr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6" name="5 CuadroTexto"/>
          <p:cNvSpPr txBox="1"/>
          <p:nvPr/>
        </p:nvSpPr>
        <p:spPr>
          <a:xfrm>
            <a:off x="4427984" y="1339211"/>
            <a:ext cx="364336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Se denomina así a la proyección que nos muestra una visión en el sentido del eje mayor de una estructura anatómica.</a:t>
            </a:r>
          </a:p>
          <a:p>
            <a:pPr algn="just"/>
            <a:endParaRPr lang="es-MX" sz="24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algn="just"/>
            <a:r>
              <a:rPr lang="es-MX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Ejemplos: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Axial de Rótula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Axial de </a:t>
            </a:r>
            <a:r>
              <a:rPr lang="es-MX" sz="2400" b="1" dirty="0" err="1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Sesamoídeos</a:t>
            </a:r>
            <a:endParaRPr lang="es-MX" sz="24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105726" y="420429"/>
            <a:ext cx="49325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AXIAL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pic>
        <p:nvPicPr>
          <p:cNvPr id="16386" name="Picture 2" descr="Radiología General en Ortopedia y Traumatología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39211"/>
            <a:ext cx="3192425" cy="259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Proyección axial de sesamoideos que confirma la relación entre la... |  Download Scientific Diagra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552" r="34020" b="105552"/>
          <a:stretch/>
        </p:blipFill>
        <p:spPr bwMode="auto">
          <a:xfrm>
            <a:off x="899593" y="1339211"/>
            <a:ext cx="2808312" cy="259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Proyección axial de sesamoideos que confirma la relación entre la... |  Download Scientific Diagra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7446" b="16979"/>
          <a:stretch/>
        </p:blipFill>
        <p:spPr bwMode="auto">
          <a:xfrm>
            <a:off x="915900" y="3981246"/>
            <a:ext cx="3192426" cy="258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43247" y="152374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2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LARP – Sociedad Latinoamericana de Radiología Pediát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707904" y="0"/>
            <a:ext cx="4752528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6" name="5 CuadroTexto"/>
          <p:cNvSpPr txBox="1"/>
          <p:nvPr/>
        </p:nvSpPr>
        <p:spPr>
          <a:xfrm>
            <a:off x="3713212" y="2636912"/>
            <a:ext cx="4752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Generalidades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Proyecciones Anatómicas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 smtClean="0">
                <a:solidFill>
                  <a:srgbClr val="FFFF00"/>
                </a:solidFill>
                <a:latin typeface="Montserrat SemiBold" panose="00000700000000000000" pitchFamily="2" charset="0"/>
              </a:rPr>
              <a:t>Líneas Anatómicas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Planos Anatómicos</a:t>
            </a:r>
            <a:endParaRPr lang="es-MX" sz="2400" b="1" dirty="0">
              <a:latin typeface="Montserrat SemiBold" panose="00000700000000000000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707904" y="1340768"/>
            <a:ext cx="4752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CONTENIDO DE ESTA CLASE :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60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LARP – Sociedad Latinoamericana de Radiología Pediátr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6" name="5 CuadroTexto"/>
          <p:cNvSpPr txBox="1"/>
          <p:nvPr/>
        </p:nvSpPr>
        <p:spPr>
          <a:xfrm>
            <a:off x="3851920" y="1182231"/>
            <a:ext cx="417115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Son líneas imaginarias que unen dos </a:t>
            </a:r>
            <a:r>
              <a:rPr lang="es-MX" sz="2200" b="1" dirty="0" err="1" smtClean="0">
                <a:solidFill>
                  <a:srgbClr val="FBFBFB"/>
                </a:solidFill>
                <a:latin typeface="Montserrat SemiBold" panose="00000700000000000000" pitchFamily="2" charset="0"/>
              </a:rPr>
              <a:t>ó</a:t>
            </a: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más hitos anatómicos que se encuentran sobre la superficie de la estructura o segmento a estudiar, generando una línea recta sobre la superficie del paciente.</a:t>
            </a:r>
          </a:p>
          <a:p>
            <a:pPr algn="just"/>
            <a:endParaRPr lang="es-MX" sz="22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algn="just"/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Sirven de base para determinar ciertos planos anatómicos  y como referencia de ejes y ciertos grados de horizontalidad o </a:t>
            </a:r>
            <a:endParaRPr lang="es-MX" sz="22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algn="just"/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verticalidad </a:t>
            </a:r>
            <a:endParaRPr lang="es-MX" sz="22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105726" y="420429"/>
            <a:ext cx="49325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LÍNEAS ANATÓMICAS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cxnSp>
        <p:nvCxnSpPr>
          <p:cNvPr id="11" name="32 Conector recto de flecha"/>
          <p:cNvCxnSpPr/>
          <p:nvPr/>
        </p:nvCxnSpPr>
        <p:spPr>
          <a:xfrm flipH="1">
            <a:off x="2819701" y="4509120"/>
            <a:ext cx="797388" cy="239109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0" name="Picture 2" descr="Definición de Posición anatómica » Concepto en Definición ABC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10"/>
          <a:stretch/>
        </p:blipFill>
        <p:spPr bwMode="auto">
          <a:xfrm>
            <a:off x="914082" y="1160748"/>
            <a:ext cx="2768599" cy="536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79512" y="152374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8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LARP – Sociedad Latinoamericana de Radiología Pediátr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8" name="7 CuadroTexto"/>
          <p:cNvSpPr txBox="1"/>
          <p:nvPr/>
        </p:nvSpPr>
        <p:spPr>
          <a:xfrm>
            <a:off x="2105726" y="420429"/>
            <a:ext cx="49325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LÍNEAS ANATÓMICAS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cxnSp>
        <p:nvCxnSpPr>
          <p:cNvPr id="11" name="32 Conector recto de flecha"/>
          <p:cNvCxnSpPr/>
          <p:nvPr/>
        </p:nvCxnSpPr>
        <p:spPr>
          <a:xfrm flipH="1">
            <a:off x="2819701" y="4509120"/>
            <a:ext cx="797388" cy="239109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0" name="Picture 4" descr="LINEAS&#10; (PLANO ANTERIOR)&#10;LINEA MEDIA ANTERIOR&#10;&#10;&#10;&#10;LINEA MEDIOCLAVICULAR&#10;&#10;&#10;LINEA MEDIO AXILAR&#10;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47850"/>
            <a:ext cx="7168029" cy="537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79512" y="152374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2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LARP – Sociedad Latinoamericana de Radiología Pediátr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8" name="7 CuadroTexto"/>
          <p:cNvSpPr txBox="1"/>
          <p:nvPr/>
        </p:nvSpPr>
        <p:spPr>
          <a:xfrm>
            <a:off x="2105726" y="420429"/>
            <a:ext cx="49325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LÍNEAS ANATÓMICAS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cxnSp>
        <p:nvCxnSpPr>
          <p:cNvPr id="11" name="32 Conector recto de flecha"/>
          <p:cNvCxnSpPr/>
          <p:nvPr/>
        </p:nvCxnSpPr>
        <p:spPr>
          <a:xfrm flipH="1">
            <a:off x="2819701" y="4509120"/>
            <a:ext cx="797388" cy="239109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4" name="Picture 4" descr="LINEAS&#10;      (PLANO ANTERIOR)&#10;                 LINEA INTERCLAVICULAR&#10;&#10;&#10;&#10;                 LINEA BIMAMILAR&#10;&#10;&#10;              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0748"/>
            <a:ext cx="7179836" cy="538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43247" y="15237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2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LARP – Sociedad Latinoamericana de Radiología Pediátr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8" name="7 CuadroTexto"/>
          <p:cNvSpPr txBox="1"/>
          <p:nvPr/>
        </p:nvSpPr>
        <p:spPr>
          <a:xfrm>
            <a:off x="791580" y="420429"/>
            <a:ext cx="7560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LÍNEAS ANATÓMICAS EN EL CRÁNEO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cxnSp>
        <p:nvCxnSpPr>
          <p:cNvPr id="11" name="32 Conector recto de flecha"/>
          <p:cNvCxnSpPr/>
          <p:nvPr/>
        </p:nvCxnSpPr>
        <p:spPr>
          <a:xfrm flipH="1">
            <a:off x="2819701" y="4509120"/>
            <a:ext cx="797388" cy="239109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o 6"/>
          <p:cNvGrpSpPr/>
          <p:nvPr/>
        </p:nvGrpSpPr>
        <p:grpSpPr>
          <a:xfrm>
            <a:off x="971600" y="1412776"/>
            <a:ext cx="7179836" cy="4032448"/>
            <a:chOff x="323528" y="1680556"/>
            <a:chExt cx="7425693" cy="3980692"/>
          </a:xfrm>
        </p:grpSpPr>
        <p:pic>
          <p:nvPicPr>
            <p:cNvPr id="9" name="10 Imagen" descr="ideales-belleza-2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3528" y="1700808"/>
              <a:ext cx="7382666" cy="3960440"/>
            </a:xfrm>
            <a:prstGeom prst="rect">
              <a:avLst/>
            </a:prstGeom>
          </p:spPr>
        </p:pic>
        <p:sp>
          <p:nvSpPr>
            <p:cNvPr id="10" name="11 CuadroTexto"/>
            <p:cNvSpPr txBox="1"/>
            <p:nvPr/>
          </p:nvSpPr>
          <p:spPr>
            <a:xfrm>
              <a:off x="3048206" y="2461018"/>
              <a:ext cx="8354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b="1" dirty="0" smtClean="0">
                  <a:latin typeface="OCR A Extended" pitchFamily="50" charset="0"/>
                </a:rPr>
                <a:t>GLABELA</a:t>
              </a:r>
              <a:endParaRPr lang="es-MX" sz="1200" b="1" dirty="0">
                <a:latin typeface="OCR A Extended" pitchFamily="50" charset="0"/>
              </a:endParaRPr>
            </a:p>
          </p:txBody>
        </p:sp>
        <p:sp>
          <p:nvSpPr>
            <p:cNvPr id="12" name="12 CuadroTexto"/>
            <p:cNvSpPr txBox="1"/>
            <p:nvPr/>
          </p:nvSpPr>
          <p:spPr>
            <a:xfrm>
              <a:off x="3212474" y="2976700"/>
              <a:ext cx="7425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b="1" dirty="0" smtClean="0">
                  <a:latin typeface="OCR A Extended" pitchFamily="50" charset="0"/>
                </a:rPr>
                <a:t>NASION</a:t>
              </a:r>
              <a:endParaRPr lang="es-MX" sz="1200" b="1" dirty="0">
                <a:latin typeface="OCR A Extended" pitchFamily="50" charset="0"/>
              </a:endParaRPr>
            </a:p>
          </p:txBody>
        </p:sp>
        <p:sp>
          <p:nvSpPr>
            <p:cNvPr id="13" name="13 CuadroTexto"/>
            <p:cNvSpPr txBox="1"/>
            <p:nvPr/>
          </p:nvSpPr>
          <p:spPr>
            <a:xfrm>
              <a:off x="3229726" y="3489382"/>
              <a:ext cx="9284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b="1" dirty="0" smtClean="0">
                  <a:latin typeface="OCR A Extended" pitchFamily="50" charset="0"/>
                </a:rPr>
                <a:t>ACANTION</a:t>
              </a:r>
              <a:endParaRPr lang="es-MX" sz="1200" b="1" dirty="0">
                <a:latin typeface="OCR A Extended" pitchFamily="50" charset="0"/>
              </a:endParaRPr>
            </a:p>
          </p:txBody>
        </p:sp>
        <p:sp>
          <p:nvSpPr>
            <p:cNvPr id="14" name="14 CuadroTexto"/>
            <p:cNvSpPr txBox="1"/>
            <p:nvPr/>
          </p:nvSpPr>
          <p:spPr>
            <a:xfrm>
              <a:off x="3249978" y="4607440"/>
              <a:ext cx="11144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s-MX" sz="1200" b="1" dirty="0" smtClean="0">
                  <a:latin typeface="OCR A Extended" pitchFamily="50" charset="0"/>
                </a:rPr>
                <a:t>PUNTA</a:t>
              </a:r>
            </a:p>
            <a:p>
              <a:pPr>
                <a:lnSpc>
                  <a:spcPts val="1200"/>
                </a:lnSpc>
              </a:pPr>
              <a:r>
                <a:rPr lang="es-MX" sz="1200" b="1" dirty="0" smtClean="0">
                  <a:latin typeface="OCR A Extended" pitchFamily="50" charset="0"/>
                </a:rPr>
                <a:t>MENTONIANA</a:t>
              </a:r>
              <a:endParaRPr lang="es-MX" sz="1200" b="1" dirty="0">
                <a:latin typeface="OCR A Extended" pitchFamily="50" charset="0"/>
              </a:endParaRPr>
            </a:p>
          </p:txBody>
        </p:sp>
        <p:sp>
          <p:nvSpPr>
            <p:cNvPr id="15" name="16 CuadroTexto"/>
            <p:cNvSpPr txBox="1"/>
            <p:nvPr/>
          </p:nvSpPr>
          <p:spPr>
            <a:xfrm>
              <a:off x="3113146" y="3970560"/>
              <a:ext cx="16722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s-MX" dirty="0" smtClean="0">
                  <a:latin typeface="OCR A Extended" pitchFamily="50" charset="0"/>
                </a:rPr>
                <a:t> </a:t>
              </a:r>
              <a:r>
                <a:rPr lang="es-MX" sz="1200" b="1" dirty="0" smtClean="0">
                  <a:latin typeface="OCR A Extended" pitchFamily="50" charset="0"/>
                </a:rPr>
                <a:t>GONION</a:t>
              </a:r>
            </a:p>
            <a:p>
              <a:pPr>
                <a:lnSpc>
                  <a:spcPts val="1200"/>
                </a:lnSpc>
              </a:pPr>
              <a:r>
                <a:rPr lang="es-MX" sz="1200" b="1" dirty="0" smtClean="0">
                  <a:latin typeface="OCR A Extended" pitchFamily="50" charset="0"/>
                </a:rPr>
                <a:t>(O ANGULO MAND.)</a:t>
              </a:r>
              <a:endParaRPr lang="es-MX" sz="1200" b="1" dirty="0">
                <a:latin typeface="OCR A Extended" pitchFamily="50" charset="0"/>
              </a:endParaRPr>
            </a:p>
          </p:txBody>
        </p:sp>
        <p:cxnSp>
          <p:nvCxnSpPr>
            <p:cNvPr id="16" name="18 Conector recto de flecha"/>
            <p:cNvCxnSpPr/>
            <p:nvPr/>
          </p:nvCxnSpPr>
          <p:spPr>
            <a:xfrm flipH="1">
              <a:off x="2094850" y="2645538"/>
              <a:ext cx="1008112" cy="722414"/>
            </a:xfrm>
            <a:prstGeom prst="straightConnector1">
              <a:avLst/>
            </a:prstGeom>
            <a:ln w="19050" cap="rnd">
              <a:solidFill>
                <a:srgbClr val="6F3505"/>
              </a:solidFill>
              <a:prstDash val="sysDot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47 Conector recto"/>
            <p:cNvCxnSpPr/>
            <p:nvPr/>
          </p:nvCxnSpPr>
          <p:spPr>
            <a:xfrm>
              <a:off x="5868144" y="1916832"/>
              <a:ext cx="72008" cy="3744416"/>
            </a:xfrm>
            <a:prstGeom prst="line">
              <a:avLst/>
            </a:prstGeom>
            <a:ln w="28575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48 Conector recto de flecha"/>
            <p:cNvCxnSpPr/>
            <p:nvPr/>
          </p:nvCxnSpPr>
          <p:spPr>
            <a:xfrm flipH="1">
              <a:off x="2097850" y="3140968"/>
              <a:ext cx="1152128" cy="360040"/>
            </a:xfrm>
            <a:prstGeom prst="straightConnector1">
              <a:avLst/>
            </a:prstGeom>
            <a:ln w="19050" cap="rnd">
              <a:solidFill>
                <a:srgbClr val="6F3505"/>
              </a:solidFill>
              <a:prstDash val="sysDot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53 Conector recto de flecha"/>
            <p:cNvCxnSpPr/>
            <p:nvPr/>
          </p:nvCxnSpPr>
          <p:spPr>
            <a:xfrm flipH="1">
              <a:off x="2077598" y="3662276"/>
              <a:ext cx="1198258" cy="506390"/>
            </a:xfrm>
            <a:prstGeom prst="straightConnector1">
              <a:avLst/>
            </a:prstGeom>
            <a:ln w="19050" cap="rnd">
              <a:solidFill>
                <a:srgbClr val="6F3505"/>
              </a:solidFill>
              <a:prstDash val="sysDot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56 Conector recto de flecha"/>
            <p:cNvCxnSpPr/>
            <p:nvPr/>
          </p:nvCxnSpPr>
          <p:spPr>
            <a:xfrm flipH="1">
              <a:off x="2797678" y="4149080"/>
              <a:ext cx="478178" cy="71342"/>
            </a:xfrm>
            <a:prstGeom prst="straightConnector1">
              <a:avLst/>
            </a:prstGeom>
            <a:ln w="19050" cap="rnd">
              <a:solidFill>
                <a:srgbClr val="6F3505"/>
              </a:solidFill>
              <a:prstDash val="sysDot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58 Conector recto de flecha"/>
            <p:cNvCxnSpPr/>
            <p:nvPr/>
          </p:nvCxnSpPr>
          <p:spPr>
            <a:xfrm flipH="1" flipV="1">
              <a:off x="2089224" y="4784860"/>
              <a:ext cx="1186632" cy="12292"/>
            </a:xfrm>
            <a:prstGeom prst="straightConnector1">
              <a:avLst/>
            </a:prstGeom>
            <a:ln w="19050" cap="rnd">
              <a:solidFill>
                <a:srgbClr val="6F3505"/>
              </a:solidFill>
              <a:prstDash val="sysDot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67 CuadroTexto"/>
            <p:cNvSpPr txBox="1"/>
            <p:nvPr/>
          </p:nvSpPr>
          <p:spPr>
            <a:xfrm>
              <a:off x="5110560" y="1680556"/>
              <a:ext cx="19511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b="1" dirty="0" smtClean="0">
                  <a:latin typeface="OCR A Extended" pitchFamily="50" charset="0"/>
                </a:rPr>
                <a:t>LINEA SAGITAL MEDIA</a:t>
              </a:r>
              <a:endParaRPr lang="es-MX" sz="1200" b="1" dirty="0">
                <a:latin typeface="OCR A Extended" pitchFamily="50" charset="0"/>
              </a:endParaRPr>
            </a:p>
          </p:txBody>
        </p:sp>
        <p:cxnSp>
          <p:nvCxnSpPr>
            <p:cNvPr id="23" name="69 Conector recto"/>
            <p:cNvCxnSpPr/>
            <p:nvPr/>
          </p:nvCxnSpPr>
          <p:spPr>
            <a:xfrm flipV="1">
              <a:off x="4747894" y="3466504"/>
              <a:ext cx="2186118" cy="3450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72 CuadroTexto"/>
            <p:cNvSpPr txBox="1"/>
            <p:nvPr/>
          </p:nvSpPr>
          <p:spPr>
            <a:xfrm>
              <a:off x="6884882" y="2950822"/>
              <a:ext cx="864339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100" b="1" dirty="0" smtClean="0">
                  <a:latin typeface="OCR A Extended" pitchFamily="50" charset="0"/>
                </a:rPr>
                <a:t>LINEA</a:t>
              </a:r>
            </a:p>
            <a:p>
              <a:r>
                <a:rPr lang="es-MX" sz="1100" b="1" dirty="0" smtClean="0">
                  <a:latin typeface="OCR A Extended" pitchFamily="50" charset="0"/>
                </a:rPr>
                <a:t>INTER-</a:t>
              </a:r>
            </a:p>
            <a:p>
              <a:r>
                <a:rPr lang="es-MX" sz="1100" b="1" dirty="0" smtClean="0">
                  <a:latin typeface="OCR A Extended" pitchFamily="50" charset="0"/>
                </a:rPr>
                <a:t>PUPILAR </a:t>
              </a:r>
              <a:endParaRPr lang="es-MX" sz="1100" b="1" dirty="0">
                <a:latin typeface="OCR A Extended" pitchFamily="50" charset="0"/>
              </a:endParaRPr>
            </a:p>
          </p:txBody>
        </p:sp>
        <p:cxnSp>
          <p:nvCxnSpPr>
            <p:cNvPr id="25" name="73 Conector recto"/>
            <p:cNvCxnSpPr/>
            <p:nvPr/>
          </p:nvCxnSpPr>
          <p:spPr>
            <a:xfrm flipV="1">
              <a:off x="4747894" y="3714032"/>
              <a:ext cx="2186118" cy="34504"/>
            </a:xfrm>
            <a:prstGeom prst="line">
              <a:avLst/>
            </a:prstGeom>
            <a:ln w="28575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74 CuadroTexto"/>
            <p:cNvSpPr txBox="1"/>
            <p:nvPr/>
          </p:nvSpPr>
          <p:spPr>
            <a:xfrm>
              <a:off x="6884882" y="3626513"/>
              <a:ext cx="694421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100" b="1" dirty="0" smtClean="0">
                  <a:latin typeface="OCR A Extended" pitchFamily="50" charset="0"/>
                </a:rPr>
                <a:t>LINEA</a:t>
              </a:r>
            </a:p>
            <a:p>
              <a:r>
                <a:rPr lang="es-MX" sz="1100" b="1" dirty="0" smtClean="0">
                  <a:latin typeface="OCR A Extended" pitchFamily="50" charset="0"/>
                </a:rPr>
                <a:t>INTER-</a:t>
              </a:r>
            </a:p>
            <a:p>
              <a:r>
                <a:rPr lang="es-MX" sz="1100" b="1" dirty="0" smtClean="0">
                  <a:latin typeface="OCR A Extended" pitchFamily="50" charset="0"/>
                </a:rPr>
                <a:t>MEATAL</a:t>
              </a:r>
              <a:endParaRPr lang="es-MX" sz="1100" b="1" dirty="0">
                <a:latin typeface="OCR A Extended" pitchFamily="50" charset="0"/>
              </a:endParaRPr>
            </a:p>
          </p:txBody>
        </p:sp>
      </p:grpSp>
      <p:sp>
        <p:nvSpPr>
          <p:cNvPr id="28" name="CuadroTexto 27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504" y="152374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3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LARP – Sociedad Latinoamericana de Radiología Pediátr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8" name="7 CuadroTexto"/>
          <p:cNvSpPr txBox="1"/>
          <p:nvPr/>
        </p:nvSpPr>
        <p:spPr>
          <a:xfrm>
            <a:off x="791580" y="420429"/>
            <a:ext cx="7560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LÍNEAS ANATÓMICAS EN EL CRÁNEO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cxnSp>
        <p:nvCxnSpPr>
          <p:cNvPr id="11" name="32 Conector recto de flecha"/>
          <p:cNvCxnSpPr/>
          <p:nvPr/>
        </p:nvCxnSpPr>
        <p:spPr>
          <a:xfrm flipH="1">
            <a:off x="2819701" y="4509120"/>
            <a:ext cx="797388" cy="239109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o 26"/>
          <p:cNvGrpSpPr/>
          <p:nvPr/>
        </p:nvGrpSpPr>
        <p:grpSpPr>
          <a:xfrm>
            <a:off x="1043608" y="1268760"/>
            <a:ext cx="7095621" cy="4781832"/>
            <a:chOff x="251520" y="1484784"/>
            <a:chExt cx="6624736" cy="4464496"/>
          </a:xfrm>
        </p:grpSpPr>
        <p:pic>
          <p:nvPicPr>
            <p:cNvPr id="28" name="25 Imagen" descr="s1200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flipH="1">
              <a:off x="251520" y="1484784"/>
              <a:ext cx="6624736" cy="4464496"/>
            </a:xfrm>
            <a:prstGeom prst="rect">
              <a:avLst/>
            </a:prstGeom>
          </p:spPr>
        </p:pic>
        <p:sp>
          <p:nvSpPr>
            <p:cNvPr id="29" name="11 CuadroTexto"/>
            <p:cNvSpPr txBox="1"/>
            <p:nvPr/>
          </p:nvSpPr>
          <p:spPr>
            <a:xfrm>
              <a:off x="4203334" y="2158734"/>
              <a:ext cx="1858201" cy="461665"/>
            </a:xfrm>
            <a:prstGeom prst="rect">
              <a:avLst/>
            </a:prstGeom>
            <a:solidFill>
              <a:srgbClr val="00B0F0"/>
            </a:solidFill>
          </p:spPr>
          <p:txBody>
            <a:bodyPr wrap="none" rtlCol="0">
              <a:spAutoFit/>
            </a:bodyPr>
            <a:lstStyle/>
            <a:p>
              <a:r>
                <a:rPr lang="es-MX" sz="1200" b="1" dirty="0" smtClean="0">
                  <a:solidFill>
                    <a:schemeClr val="bg1"/>
                  </a:solidFill>
                  <a:latin typeface="OCR A Extended" pitchFamily="50" charset="0"/>
                </a:rPr>
                <a:t>1.LINEA</a:t>
              </a:r>
            </a:p>
            <a:p>
              <a:r>
                <a:rPr lang="es-MX" sz="1200" b="1" dirty="0" smtClean="0">
                  <a:solidFill>
                    <a:schemeClr val="bg1"/>
                  </a:solidFill>
                  <a:latin typeface="OCR A Extended" pitchFamily="50" charset="0"/>
                </a:rPr>
                <a:t>ORBITOMEATAL (LOM)</a:t>
              </a:r>
              <a:endParaRPr lang="es-MX" sz="1200" b="1" dirty="0">
                <a:solidFill>
                  <a:schemeClr val="bg1"/>
                </a:solidFill>
                <a:latin typeface="OCR A Extended" pitchFamily="50" charset="0"/>
              </a:endParaRPr>
            </a:p>
          </p:txBody>
        </p:sp>
        <p:cxnSp>
          <p:nvCxnSpPr>
            <p:cNvPr id="30" name="47 Conector recto"/>
            <p:cNvCxnSpPr/>
            <p:nvPr/>
          </p:nvCxnSpPr>
          <p:spPr>
            <a:xfrm flipH="1">
              <a:off x="2123728" y="3140968"/>
              <a:ext cx="864096" cy="288032"/>
            </a:xfrm>
            <a:prstGeom prst="line">
              <a:avLst/>
            </a:prstGeom>
            <a:ln w="28575">
              <a:solidFill>
                <a:srgbClr val="0070C0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67 CuadroTexto"/>
            <p:cNvSpPr txBox="1"/>
            <p:nvPr/>
          </p:nvSpPr>
          <p:spPr>
            <a:xfrm>
              <a:off x="1259632" y="5240233"/>
              <a:ext cx="20441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b="1" dirty="0" smtClean="0">
                  <a:latin typeface="OCR A Extended" pitchFamily="50" charset="0"/>
                </a:rPr>
                <a:t>LINEA CORONAL MEDIA </a:t>
              </a:r>
              <a:endParaRPr lang="es-MX" sz="1200" b="1" dirty="0">
                <a:latin typeface="OCR A Extended" pitchFamily="50" charset="0"/>
              </a:endParaRPr>
            </a:p>
          </p:txBody>
        </p:sp>
        <p:cxnSp>
          <p:nvCxnSpPr>
            <p:cNvPr id="32" name="73 Conector recto"/>
            <p:cNvCxnSpPr/>
            <p:nvPr/>
          </p:nvCxnSpPr>
          <p:spPr>
            <a:xfrm flipH="1" flipV="1">
              <a:off x="3419872" y="1628800"/>
              <a:ext cx="360040" cy="3672408"/>
            </a:xfrm>
            <a:prstGeom prst="line">
              <a:avLst/>
            </a:prstGeom>
            <a:ln w="28575">
              <a:solidFill>
                <a:srgbClr val="7030A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34 Conector recto"/>
            <p:cNvCxnSpPr/>
            <p:nvPr/>
          </p:nvCxnSpPr>
          <p:spPr>
            <a:xfrm flipH="1">
              <a:off x="2123728" y="3356992"/>
              <a:ext cx="1152128" cy="72008"/>
            </a:xfrm>
            <a:prstGeom prst="line">
              <a:avLst/>
            </a:prstGeom>
            <a:ln w="28575">
              <a:solidFill>
                <a:srgbClr val="C00000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36 Conector recto"/>
            <p:cNvCxnSpPr/>
            <p:nvPr/>
          </p:nvCxnSpPr>
          <p:spPr>
            <a:xfrm flipH="1" flipV="1">
              <a:off x="2123728" y="3429000"/>
              <a:ext cx="1440160" cy="288032"/>
            </a:xfrm>
            <a:prstGeom prst="line">
              <a:avLst/>
            </a:prstGeom>
            <a:ln w="28575">
              <a:solidFill>
                <a:srgbClr val="002060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38 Conector recto"/>
            <p:cNvCxnSpPr/>
            <p:nvPr/>
          </p:nvCxnSpPr>
          <p:spPr>
            <a:xfrm flipH="1" flipV="1">
              <a:off x="2123728" y="3429000"/>
              <a:ext cx="1512168" cy="936104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41 CuadroTexto"/>
            <p:cNvSpPr txBox="1"/>
            <p:nvPr/>
          </p:nvSpPr>
          <p:spPr>
            <a:xfrm>
              <a:off x="323261" y="3967560"/>
              <a:ext cx="8354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 smtClean="0">
                  <a:latin typeface="OCR A Extended" pitchFamily="50" charset="0"/>
                </a:rPr>
                <a:t>INION</a:t>
              </a:r>
              <a:endParaRPr lang="es-MX" sz="1200" b="1" dirty="0">
                <a:latin typeface="OCR A Extended" pitchFamily="50" charset="0"/>
              </a:endParaRPr>
            </a:p>
          </p:txBody>
        </p:sp>
        <p:cxnSp>
          <p:nvCxnSpPr>
            <p:cNvPr id="37" name="42 Conector recto de flecha"/>
            <p:cNvCxnSpPr/>
            <p:nvPr/>
          </p:nvCxnSpPr>
          <p:spPr>
            <a:xfrm flipV="1">
              <a:off x="683568" y="3717032"/>
              <a:ext cx="504056" cy="288032"/>
            </a:xfrm>
            <a:prstGeom prst="straightConnector1">
              <a:avLst/>
            </a:prstGeom>
            <a:ln w="19050" cap="rnd">
              <a:solidFill>
                <a:schemeClr val="accent6">
                  <a:lumMod val="75000"/>
                </a:schemeClr>
              </a:solidFill>
              <a:prstDash val="sysDot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68 Conector recto"/>
            <p:cNvCxnSpPr/>
            <p:nvPr/>
          </p:nvCxnSpPr>
          <p:spPr>
            <a:xfrm flipH="1" flipV="1">
              <a:off x="1979712" y="1628800"/>
              <a:ext cx="288032" cy="3600400"/>
            </a:xfrm>
            <a:prstGeom prst="line">
              <a:avLst/>
            </a:prstGeom>
            <a:ln w="28575">
              <a:solidFill>
                <a:srgbClr val="FF00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78 CuadroTexto"/>
            <p:cNvSpPr txBox="1"/>
            <p:nvPr/>
          </p:nvSpPr>
          <p:spPr>
            <a:xfrm>
              <a:off x="4203334" y="2688668"/>
              <a:ext cx="2509020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 rtlCol="0">
              <a:spAutoFit/>
            </a:bodyPr>
            <a:lstStyle/>
            <a:p>
              <a:r>
                <a:rPr lang="es-MX" sz="1200" b="1" dirty="0" smtClean="0">
                  <a:solidFill>
                    <a:schemeClr val="bg1"/>
                  </a:solidFill>
                  <a:latin typeface="OCR A Extended" pitchFamily="50" charset="0"/>
                </a:rPr>
                <a:t>2.LINEA</a:t>
              </a:r>
            </a:p>
            <a:p>
              <a:r>
                <a:rPr lang="es-MX" sz="1200" b="1" dirty="0" smtClean="0">
                  <a:solidFill>
                    <a:schemeClr val="bg1"/>
                  </a:solidFill>
                  <a:latin typeface="OCR A Extended" pitchFamily="50" charset="0"/>
                </a:rPr>
                <a:t>INFRAORBITOMEATAL (LIOM)</a:t>
              </a:r>
              <a:r>
                <a:rPr lang="es-MX" sz="1200" b="1" baseline="30000" dirty="0" smtClean="0">
                  <a:solidFill>
                    <a:schemeClr val="bg1"/>
                  </a:solidFill>
                  <a:latin typeface="OCR A Extended" pitchFamily="50" charset="0"/>
                </a:rPr>
                <a:t>*</a:t>
              </a:r>
              <a:endParaRPr lang="es-MX" sz="1200" b="1" baseline="30000" dirty="0">
                <a:solidFill>
                  <a:schemeClr val="bg1"/>
                </a:solidFill>
                <a:latin typeface="OCR A Extended" pitchFamily="50" charset="0"/>
              </a:endParaRPr>
            </a:p>
          </p:txBody>
        </p:sp>
        <p:sp>
          <p:nvSpPr>
            <p:cNvPr id="40" name="79 CuadroTexto"/>
            <p:cNvSpPr txBox="1"/>
            <p:nvPr/>
          </p:nvSpPr>
          <p:spPr>
            <a:xfrm>
              <a:off x="4203334" y="3200611"/>
              <a:ext cx="1858201" cy="461665"/>
            </a:xfrm>
            <a:prstGeom prst="rect">
              <a:avLst/>
            </a:prstGeom>
            <a:solidFill>
              <a:srgbClr val="002060"/>
            </a:solidFill>
          </p:spPr>
          <p:txBody>
            <a:bodyPr wrap="none" rtlCol="0">
              <a:spAutoFit/>
            </a:bodyPr>
            <a:lstStyle/>
            <a:p>
              <a:r>
                <a:rPr lang="es-MX" sz="1200" b="1" dirty="0" smtClean="0">
                  <a:solidFill>
                    <a:schemeClr val="bg1"/>
                  </a:solidFill>
                  <a:latin typeface="OCR A Extended" pitchFamily="50" charset="0"/>
                </a:rPr>
                <a:t>3.LINEA</a:t>
              </a:r>
            </a:p>
            <a:p>
              <a:r>
                <a:rPr lang="es-MX" sz="1200" b="1" dirty="0" smtClean="0">
                  <a:solidFill>
                    <a:schemeClr val="bg1"/>
                  </a:solidFill>
                  <a:latin typeface="OCR A Extended" pitchFamily="50" charset="0"/>
                </a:rPr>
                <a:t>ACANTOMEATAL (LAM)</a:t>
              </a:r>
              <a:endParaRPr lang="es-MX" sz="1200" b="1" dirty="0">
                <a:solidFill>
                  <a:schemeClr val="bg1"/>
                </a:solidFill>
                <a:latin typeface="OCR A Extended" pitchFamily="50" charset="0"/>
              </a:endParaRPr>
            </a:p>
          </p:txBody>
        </p:sp>
        <p:sp>
          <p:nvSpPr>
            <p:cNvPr id="41" name="80 CuadroTexto"/>
            <p:cNvSpPr txBox="1"/>
            <p:nvPr/>
          </p:nvSpPr>
          <p:spPr>
            <a:xfrm>
              <a:off x="4203334" y="3731284"/>
              <a:ext cx="1765227" cy="46166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s-MX" sz="1200" b="1" dirty="0" smtClean="0">
                  <a:solidFill>
                    <a:schemeClr val="bg1"/>
                  </a:solidFill>
                  <a:latin typeface="OCR A Extended" pitchFamily="50" charset="0"/>
                </a:rPr>
                <a:t>4.LINEA</a:t>
              </a:r>
            </a:p>
            <a:p>
              <a:r>
                <a:rPr lang="es-MX" sz="1200" b="1" dirty="0" smtClean="0">
                  <a:solidFill>
                    <a:schemeClr val="bg1"/>
                  </a:solidFill>
                  <a:latin typeface="OCR A Extended" pitchFamily="50" charset="0"/>
                </a:rPr>
                <a:t>MENTOMEATAL (LMM)</a:t>
              </a:r>
              <a:endParaRPr lang="es-MX" sz="1200" b="1" dirty="0">
                <a:solidFill>
                  <a:schemeClr val="bg1"/>
                </a:solidFill>
                <a:latin typeface="OCR A Extended" pitchFamily="50" charset="0"/>
              </a:endParaRPr>
            </a:p>
          </p:txBody>
        </p:sp>
        <p:sp>
          <p:nvSpPr>
            <p:cNvPr id="42" name="82 CuadroTexto"/>
            <p:cNvSpPr txBox="1"/>
            <p:nvPr/>
          </p:nvSpPr>
          <p:spPr>
            <a:xfrm>
              <a:off x="4211960" y="4263479"/>
              <a:ext cx="2230098" cy="461665"/>
            </a:xfrm>
            <a:prstGeom prst="rect">
              <a:avLst/>
            </a:prstGeom>
            <a:solidFill>
              <a:srgbClr val="7030A0"/>
            </a:solidFill>
          </p:spPr>
          <p:txBody>
            <a:bodyPr wrap="none" rtlCol="0">
              <a:spAutoFit/>
            </a:bodyPr>
            <a:lstStyle/>
            <a:p>
              <a:r>
                <a:rPr lang="es-MX" sz="1200" b="1" dirty="0" smtClean="0">
                  <a:solidFill>
                    <a:schemeClr val="bg1"/>
                  </a:solidFill>
                  <a:latin typeface="OCR A Extended" pitchFamily="50" charset="0"/>
                </a:rPr>
                <a:t>5.LINEA</a:t>
              </a:r>
            </a:p>
            <a:p>
              <a:r>
                <a:rPr lang="es-MX" sz="1200" b="1" dirty="0" smtClean="0">
                  <a:solidFill>
                    <a:schemeClr val="bg1"/>
                  </a:solidFill>
                  <a:latin typeface="OCR A Extended" pitchFamily="50" charset="0"/>
                </a:rPr>
                <a:t>GLABELO-ALVEOLAR (LGA)</a:t>
              </a:r>
              <a:endParaRPr lang="es-MX" sz="1200" b="1" dirty="0">
                <a:solidFill>
                  <a:schemeClr val="bg1"/>
                </a:solidFill>
                <a:latin typeface="OCR A Extended" pitchFamily="50" charset="0"/>
              </a:endParaRPr>
            </a:p>
          </p:txBody>
        </p:sp>
        <p:sp>
          <p:nvSpPr>
            <p:cNvPr id="43" name="19 CuadroTexto"/>
            <p:cNvSpPr txBox="1"/>
            <p:nvPr/>
          </p:nvSpPr>
          <p:spPr>
            <a:xfrm>
              <a:off x="2824710" y="2887440"/>
              <a:ext cx="2696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100" dirty="0" smtClean="0">
                  <a:latin typeface="OCR A Extended" pitchFamily="50" charset="0"/>
                </a:rPr>
                <a:t>1</a:t>
              </a:r>
              <a:endParaRPr lang="es-MX" sz="1100" dirty="0">
                <a:latin typeface="OCR A Extended" pitchFamily="50" charset="0"/>
              </a:endParaRPr>
            </a:p>
          </p:txBody>
        </p:sp>
        <p:sp>
          <p:nvSpPr>
            <p:cNvPr id="44" name="20 CuadroTexto"/>
            <p:cNvSpPr txBox="1"/>
            <p:nvPr/>
          </p:nvSpPr>
          <p:spPr>
            <a:xfrm>
              <a:off x="3239506" y="3193268"/>
              <a:ext cx="2696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100" dirty="0" smtClean="0">
                  <a:latin typeface="OCR A Extended" pitchFamily="50" charset="0"/>
                </a:rPr>
                <a:t>2</a:t>
              </a:r>
              <a:endParaRPr lang="es-MX" sz="1100" dirty="0">
                <a:latin typeface="OCR A Extended" pitchFamily="50" charset="0"/>
              </a:endParaRPr>
            </a:p>
          </p:txBody>
        </p:sp>
        <p:sp>
          <p:nvSpPr>
            <p:cNvPr id="45" name="21 CuadroTexto"/>
            <p:cNvSpPr txBox="1"/>
            <p:nvPr/>
          </p:nvSpPr>
          <p:spPr>
            <a:xfrm>
              <a:off x="3556416" y="3590812"/>
              <a:ext cx="2696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100" dirty="0" smtClean="0">
                  <a:latin typeface="OCR A Extended" pitchFamily="50" charset="0"/>
                </a:rPr>
                <a:t>3</a:t>
              </a:r>
              <a:endParaRPr lang="es-MX" sz="1100" dirty="0">
                <a:latin typeface="OCR A Extended" pitchFamily="50" charset="0"/>
              </a:endParaRPr>
            </a:p>
          </p:txBody>
        </p:sp>
        <p:sp>
          <p:nvSpPr>
            <p:cNvPr id="46" name="22 CuadroTexto"/>
            <p:cNvSpPr txBox="1"/>
            <p:nvPr/>
          </p:nvSpPr>
          <p:spPr>
            <a:xfrm>
              <a:off x="3610018" y="4232714"/>
              <a:ext cx="2696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100" dirty="0" smtClean="0">
                  <a:latin typeface="OCR A Extended" pitchFamily="50" charset="0"/>
                </a:rPr>
                <a:t>4</a:t>
              </a:r>
              <a:endParaRPr lang="es-MX" sz="1100" dirty="0">
                <a:latin typeface="OCR A Extended" pitchFamily="50" charset="0"/>
              </a:endParaRPr>
            </a:p>
          </p:txBody>
        </p:sp>
        <p:sp>
          <p:nvSpPr>
            <p:cNvPr id="47" name="23 CuadroTexto"/>
            <p:cNvSpPr txBox="1"/>
            <p:nvPr/>
          </p:nvSpPr>
          <p:spPr>
            <a:xfrm>
              <a:off x="3725156" y="5157192"/>
              <a:ext cx="2696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100" dirty="0" smtClean="0">
                  <a:latin typeface="OCR A Extended" pitchFamily="50" charset="0"/>
                </a:rPr>
                <a:t>5</a:t>
              </a:r>
              <a:endParaRPr lang="es-MX" sz="1100" dirty="0">
                <a:latin typeface="OCR A Extended" pitchFamily="50" charset="0"/>
              </a:endParaRPr>
            </a:p>
          </p:txBody>
        </p:sp>
        <p:sp>
          <p:nvSpPr>
            <p:cNvPr id="48" name="24 CuadroTexto"/>
            <p:cNvSpPr txBox="1"/>
            <p:nvPr/>
          </p:nvSpPr>
          <p:spPr>
            <a:xfrm>
              <a:off x="470540" y="4552250"/>
              <a:ext cx="8354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 smtClean="0">
                  <a:latin typeface="OCR A Extended" pitchFamily="50" charset="0"/>
                </a:rPr>
                <a:t>GONION</a:t>
              </a:r>
              <a:endParaRPr lang="es-MX" sz="1200" b="1" dirty="0">
                <a:latin typeface="OCR A Extended" pitchFamily="50" charset="0"/>
              </a:endParaRPr>
            </a:p>
          </p:txBody>
        </p:sp>
        <p:cxnSp>
          <p:nvCxnSpPr>
            <p:cNvPr id="49" name="26 Conector recto de flecha"/>
            <p:cNvCxnSpPr/>
            <p:nvPr/>
          </p:nvCxnSpPr>
          <p:spPr>
            <a:xfrm flipV="1">
              <a:off x="899592" y="4149080"/>
              <a:ext cx="1394030" cy="432048"/>
            </a:xfrm>
            <a:prstGeom prst="straightConnector1">
              <a:avLst/>
            </a:prstGeom>
            <a:ln w="19050" cap="rnd">
              <a:solidFill>
                <a:schemeClr val="accent6">
                  <a:lumMod val="75000"/>
                </a:schemeClr>
              </a:solidFill>
              <a:prstDash val="sysDot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27 CuadroTexto"/>
            <p:cNvSpPr txBox="1"/>
            <p:nvPr/>
          </p:nvSpPr>
          <p:spPr>
            <a:xfrm>
              <a:off x="4644008" y="5301208"/>
              <a:ext cx="194421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b="1" dirty="0" smtClean="0">
                  <a:solidFill>
                    <a:srgbClr val="C00000"/>
                  </a:solidFill>
                </a:rPr>
                <a:t>*  También recibe el nombre de </a:t>
              </a:r>
            </a:p>
            <a:p>
              <a:r>
                <a:rPr lang="es-MX" sz="1000" b="1" dirty="0" smtClean="0">
                  <a:solidFill>
                    <a:srgbClr val="C00000"/>
                  </a:solidFill>
                </a:rPr>
                <a:t>    </a:t>
              </a:r>
              <a:r>
                <a:rPr lang="es-MX" sz="1000" b="1" i="1" dirty="0" smtClean="0">
                  <a:solidFill>
                    <a:srgbClr val="C00000"/>
                  </a:solidFill>
                </a:rPr>
                <a:t>HORIZONTAL ALEMANA ó  </a:t>
              </a:r>
            </a:p>
            <a:p>
              <a:r>
                <a:rPr lang="es-MX" sz="1000" b="1" i="1" dirty="0" smtClean="0">
                  <a:solidFill>
                    <a:srgbClr val="C00000"/>
                  </a:solidFill>
                </a:rPr>
                <a:t>   PLANO DE FRANKFURT</a:t>
              </a:r>
              <a:endParaRPr lang="es-MX" sz="1000" b="1" i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52" name="CuadroTexto 51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504" y="152374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8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5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LARP – Sociedad Latinoamericana de Radiología Pediát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707904" y="0"/>
            <a:ext cx="4752528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6" name="5 CuadroTexto"/>
          <p:cNvSpPr txBox="1"/>
          <p:nvPr/>
        </p:nvSpPr>
        <p:spPr>
          <a:xfrm>
            <a:off x="3713212" y="2636912"/>
            <a:ext cx="4752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 smtClean="0">
                <a:solidFill>
                  <a:srgbClr val="FFFF00"/>
                </a:solidFill>
                <a:latin typeface="Montserrat SemiBold" panose="00000700000000000000" pitchFamily="2" charset="0"/>
              </a:rPr>
              <a:t>Generalidades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Proyecciones Anatómicas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Líneas Anatómicas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Planos Anatómicos</a:t>
            </a:r>
            <a:endParaRPr lang="es-MX" sz="2400" b="1" dirty="0">
              <a:latin typeface="Montserrat SemiBold" panose="00000700000000000000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707904" y="1340768"/>
            <a:ext cx="4752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CONTENIDO DE ESTA CLASE :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95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LARP – Sociedad Latinoamericana de Radiología Pediát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707904" y="0"/>
            <a:ext cx="4752528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6" name="5 CuadroTexto"/>
          <p:cNvSpPr txBox="1"/>
          <p:nvPr/>
        </p:nvSpPr>
        <p:spPr>
          <a:xfrm>
            <a:off x="3713212" y="2636912"/>
            <a:ext cx="4752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Generalidades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Proyecciones Anatómicas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 smtClean="0">
                <a:solidFill>
                  <a:srgbClr val="F8F8F8"/>
                </a:solidFill>
                <a:latin typeface="Montserrat SemiBold" panose="00000700000000000000" pitchFamily="2" charset="0"/>
              </a:rPr>
              <a:t>Líneas Anatómicas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 smtClean="0">
                <a:solidFill>
                  <a:srgbClr val="FFFF00"/>
                </a:solidFill>
                <a:latin typeface="Montserrat SemiBold" panose="00000700000000000000" pitchFamily="2" charset="0"/>
              </a:rPr>
              <a:t>Planos Anatómicos</a:t>
            </a:r>
            <a:endParaRPr lang="es-MX" sz="2400" b="1" dirty="0">
              <a:solidFill>
                <a:srgbClr val="FFFF00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707904" y="1340768"/>
            <a:ext cx="4752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CONTENIDO DE ESTA CLASE :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51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LARP – Sociedad Latinoamericana de Radiología Pediátr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6" name="5 CuadroTexto"/>
          <p:cNvSpPr txBox="1"/>
          <p:nvPr/>
        </p:nvSpPr>
        <p:spPr>
          <a:xfrm>
            <a:off x="3851920" y="1088446"/>
            <a:ext cx="417115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Son la continuidad en el espesor del tejido de las líneas anatómicas.  Tienen una línea de entrada y otra de salida, que no siempre van a ser perpendiculares o paralelos a la superficie de apoyo.</a:t>
            </a:r>
          </a:p>
          <a:p>
            <a:pPr algn="just"/>
            <a:endParaRPr lang="es-MX" sz="22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algn="just"/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En radiología no tienen representación como tal, aunque son muy utilizados como criterios de evaluación para una correcta toma radiográfica.</a:t>
            </a:r>
            <a:endParaRPr lang="es-MX" sz="22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105726" y="420429"/>
            <a:ext cx="49325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PLANOS ANATÓMICOS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cxnSp>
        <p:nvCxnSpPr>
          <p:cNvPr id="11" name="32 Conector recto de flecha"/>
          <p:cNvCxnSpPr/>
          <p:nvPr/>
        </p:nvCxnSpPr>
        <p:spPr>
          <a:xfrm flipH="1">
            <a:off x="2819701" y="4509120"/>
            <a:ext cx="797388" cy="239109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082" y="1160748"/>
            <a:ext cx="2703007" cy="5364596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504" y="15237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2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LARP – Sociedad Latinoamericana de Radiología Pediátr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8" name="7 CuadroTexto"/>
          <p:cNvSpPr txBox="1"/>
          <p:nvPr/>
        </p:nvSpPr>
        <p:spPr>
          <a:xfrm>
            <a:off x="2105726" y="420429"/>
            <a:ext cx="49325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PLANOS ANATÓMICOS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cxnSp>
        <p:nvCxnSpPr>
          <p:cNvPr id="11" name="32 Conector recto de flecha"/>
          <p:cNvCxnSpPr/>
          <p:nvPr/>
        </p:nvCxnSpPr>
        <p:spPr>
          <a:xfrm flipH="1">
            <a:off x="2819701" y="4509120"/>
            <a:ext cx="797388" cy="239109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39" y="1160748"/>
            <a:ext cx="5105323" cy="538628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504" y="152374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2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LARP – Sociedad Latinoamericana de Radiología Pediátr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8" name="7 CuadroTexto"/>
          <p:cNvSpPr txBox="1"/>
          <p:nvPr/>
        </p:nvSpPr>
        <p:spPr>
          <a:xfrm>
            <a:off x="683568" y="420429"/>
            <a:ext cx="78488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PLANOS ANATÓMICOS EN EL CRÁNEO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832230" y="1196752"/>
            <a:ext cx="7412178" cy="4995164"/>
            <a:chOff x="251520" y="1484784"/>
            <a:chExt cx="6624736" cy="4464496"/>
          </a:xfrm>
        </p:grpSpPr>
        <p:pic>
          <p:nvPicPr>
            <p:cNvPr id="10" name="28 Imagen" descr="s12002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1520" y="1484784"/>
              <a:ext cx="6624736" cy="4464496"/>
            </a:xfrm>
            <a:prstGeom prst="rect">
              <a:avLst/>
            </a:prstGeom>
          </p:spPr>
        </p:pic>
        <p:pic>
          <p:nvPicPr>
            <p:cNvPr id="12" name="29 Imagen" descr="Human_head_anatomical_planes_letter_annotations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1520" y="1700808"/>
              <a:ext cx="4211162" cy="4032448"/>
            </a:xfrm>
            <a:prstGeom prst="rect">
              <a:avLst/>
            </a:prstGeom>
          </p:spPr>
        </p:pic>
        <p:sp>
          <p:nvSpPr>
            <p:cNvPr id="13" name="30 CuadroTexto"/>
            <p:cNvSpPr txBox="1"/>
            <p:nvPr/>
          </p:nvSpPr>
          <p:spPr>
            <a:xfrm>
              <a:off x="4525856" y="1844824"/>
              <a:ext cx="1300356" cy="276999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es-MX" sz="1200" b="1" i="1" dirty="0" smtClean="0">
                  <a:latin typeface="OCR A Extended" pitchFamily="50" charset="0"/>
                </a:rPr>
                <a:t>d</a:t>
              </a:r>
              <a:r>
                <a:rPr lang="es-MX" sz="1200" b="1" dirty="0" smtClean="0">
                  <a:latin typeface="OCR A Extended" pitchFamily="50" charset="0"/>
                </a:rPr>
                <a:t>  Eje axial</a:t>
              </a:r>
              <a:endParaRPr lang="es-MX" sz="1200" b="1" dirty="0">
                <a:latin typeface="OCR A Extended" pitchFamily="50" charset="0"/>
              </a:endParaRPr>
            </a:p>
          </p:txBody>
        </p:sp>
        <p:sp>
          <p:nvSpPr>
            <p:cNvPr id="14" name="32 CuadroTexto"/>
            <p:cNvSpPr txBox="1"/>
            <p:nvPr/>
          </p:nvSpPr>
          <p:spPr>
            <a:xfrm>
              <a:off x="4517230" y="3200611"/>
              <a:ext cx="1393330" cy="276999"/>
            </a:xfrm>
            <a:prstGeom prst="rect">
              <a:avLst/>
            </a:prstGeom>
            <a:solidFill>
              <a:srgbClr val="002060"/>
            </a:solidFill>
          </p:spPr>
          <p:txBody>
            <a:bodyPr wrap="none" rtlCol="0">
              <a:spAutoFit/>
            </a:bodyPr>
            <a:lstStyle/>
            <a:p>
              <a:r>
                <a:rPr lang="es-MX" sz="1200" b="1" i="1" dirty="0" smtClean="0">
                  <a:solidFill>
                    <a:schemeClr val="bg1"/>
                  </a:solidFill>
                  <a:latin typeface="OCR A Extended" pitchFamily="50" charset="0"/>
                </a:rPr>
                <a:t>a</a:t>
              </a:r>
              <a:r>
                <a:rPr lang="es-MX" sz="1200" b="1" dirty="0" smtClean="0">
                  <a:solidFill>
                    <a:schemeClr val="bg1"/>
                  </a:solidFill>
                  <a:latin typeface="OCR A Extended" pitchFamily="50" charset="0"/>
                </a:rPr>
                <a:t> Plano Axial</a:t>
              </a:r>
              <a:endParaRPr lang="es-MX" sz="1200" b="1" dirty="0">
                <a:solidFill>
                  <a:schemeClr val="bg1"/>
                </a:solidFill>
                <a:latin typeface="OCR A Extended" pitchFamily="50" charset="0"/>
              </a:endParaRPr>
            </a:p>
          </p:txBody>
        </p:sp>
        <p:sp>
          <p:nvSpPr>
            <p:cNvPr id="15" name="37 CuadroTexto"/>
            <p:cNvSpPr txBox="1"/>
            <p:nvPr/>
          </p:nvSpPr>
          <p:spPr>
            <a:xfrm>
              <a:off x="4525856" y="2126637"/>
              <a:ext cx="1486304" cy="276999"/>
            </a:xfrm>
            <a:prstGeom prst="rect">
              <a:avLst/>
            </a:prstGeom>
            <a:solidFill>
              <a:srgbClr val="33CCFF"/>
            </a:solidFill>
          </p:spPr>
          <p:txBody>
            <a:bodyPr wrap="none" rtlCol="0">
              <a:spAutoFit/>
            </a:bodyPr>
            <a:lstStyle/>
            <a:p>
              <a:r>
                <a:rPr lang="es-MX" sz="1200" b="1" i="1" dirty="0" smtClean="0">
                  <a:latin typeface="OCR A Extended" pitchFamily="50" charset="0"/>
                </a:rPr>
                <a:t>l</a:t>
              </a:r>
              <a:r>
                <a:rPr lang="es-MX" sz="1200" b="1" dirty="0" smtClean="0">
                  <a:latin typeface="OCR A Extended" pitchFamily="50" charset="0"/>
                </a:rPr>
                <a:t>  Eje lateral</a:t>
              </a:r>
              <a:endParaRPr lang="es-MX" sz="1200" b="1" dirty="0">
                <a:latin typeface="OCR A Extended" pitchFamily="50" charset="0"/>
              </a:endParaRPr>
            </a:p>
          </p:txBody>
        </p:sp>
        <p:sp>
          <p:nvSpPr>
            <p:cNvPr id="16" name="39 CuadroTexto"/>
            <p:cNvSpPr txBox="1"/>
            <p:nvPr/>
          </p:nvSpPr>
          <p:spPr>
            <a:xfrm>
              <a:off x="4525856" y="2409262"/>
              <a:ext cx="1393330" cy="276999"/>
            </a:xfrm>
            <a:prstGeom prst="rect">
              <a:avLst/>
            </a:prstGeom>
            <a:solidFill>
              <a:srgbClr val="FF00FF"/>
            </a:solidFill>
          </p:spPr>
          <p:txBody>
            <a:bodyPr wrap="none" rtlCol="0">
              <a:spAutoFit/>
            </a:bodyPr>
            <a:lstStyle/>
            <a:p>
              <a:r>
                <a:rPr lang="es-MX" sz="1200" b="1" i="1" dirty="0" smtClean="0">
                  <a:solidFill>
                    <a:srgbClr val="002060"/>
                  </a:solidFill>
                  <a:latin typeface="OCR A Extended" pitchFamily="50" charset="0"/>
                </a:rPr>
                <a:t>m</a:t>
              </a:r>
              <a:r>
                <a:rPr lang="es-MX" sz="1200" b="1" dirty="0" smtClean="0">
                  <a:solidFill>
                    <a:srgbClr val="002060"/>
                  </a:solidFill>
                  <a:latin typeface="OCR A Extended" pitchFamily="50" charset="0"/>
                </a:rPr>
                <a:t>  Eje medial</a:t>
              </a:r>
              <a:endParaRPr lang="es-MX" sz="1200" b="1" dirty="0">
                <a:solidFill>
                  <a:srgbClr val="002060"/>
                </a:solidFill>
                <a:latin typeface="OCR A Extended" pitchFamily="50" charset="0"/>
              </a:endParaRPr>
            </a:p>
          </p:txBody>
        </p:sp>
        <p:sp>
          <p:nvSpPr>
            <p:cNvPr id="17" name="40 CuadroTexto"/>
            <p:cNvSpPr txBox="1"/>
            <p:nvPr/>
          </p:nvSpPr>
          <p:spPr>
            <a:xfrm>
              <a:off x="4520944" y="3477537"/>
              <a:ext cx="1579278" cy="276999"/>
            </a:xfrm>
            <a:prstGeom prst="rect">
              <a:avLst/>
            </a:prstGeom>
            <a:solidFill>
              <a:srgbClr val="66FF99"/>
            </a:solidFill>
          </p:spPr>
          <p:txBody>
            <a:bodyPr wrap="none" rtlCol="0">
              <a:spAutoFit/>
            </a:bodyPr>
            <a:lstStyle/>
            <a:p>
              <a:r>
                <a:rPr lang="es-MX" sz="1200" b="1" i="1" dirty="0" smtClean="0">
                  <a:latin typeface="OCR A Extended" pitchFamily="50" charset="0"/>
                </a:rPr>
                <a:t>c</a:t>
              </a:r>
              <a:r>
                <a:rPr lang="es-MX" sz="1200" b="1" dirty="0" smtClean="0">
                  <a:latin typeface="OCR A Extended" pitchFamily="50" charset="0"/>
                </a:rPr>
                <a:t> Plano Coronal</a:t>
              </a:r>
              <a:endParaRPr lang="es-MX" sz="1200" b="1" dirty="0">
                <a:latin typeface="OCR A Extended" pitchFamily="50" charset="0"/>
              </a:endParaRPr>
            </a:p>
          </p:txBody>
        </p:sp>
        <p:sp>
          <p:nvSpPr>
            <p:cNvPr id="18" name="43 CuadroTexto"/>
            <p:cNvSpPr txBox="1"/>
            <p:nvPr/>
          </p:nvSpPr>
          <p:spPr>
            <a:xfrm>
              <a:off x="4517244" y="3756943"/>
              <a:ext cx="1579278" cy="276999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 rtlCol="0">
              <a:spAutoFit/>
            </a:bodyPr>
            <a:lstStyle/>
            <a:p>
              <a:r>
                <a:rPr lang="es-MX" sz="1200" b="1" i="1" dirty="0" smtClean="0">
                  <a:solidFill>
                    <a:schemeClr val="bg1"/>
                  </a:solidFill>
                  <a:latin typeface="OCR A Extended" pitchFamily="50" charset="0"/>
                </a:rPr>
                <a:t>s</a:t>
              </a:r>
              <a:r>
                <a:rPr lang="es-MX" sz="1200" b="1" dirty="0" smtClean="0">
                  <a:solidFill>
                    <a:schemeClr val="bg1"/>
                  </a:solidFill>
                  <a:latin typeface="OCR A Extended" pitchFamily="50" charset="0"/>
                </a:rPr>
                <a:t> Plano Sagital</a:t>
              </a:r>
              <a:endParaRPr lang="es-MX" sz="1200" b="1" dirty="0">
                <a:solidFill>
                  <a:schemeClr val="bg1"/>
                </a:solidFill>
                <a:latin typeface="OCR A Extended" pitchFamily="50" charset="0"/>
              </a:endParaRPr>
            </a:p>
          </p:txBody>
        </p:sp>
        <p:sp>
          <p:nvSpPr>
            <p:cNvPr id="19" name="44 CuadroTexto"/>
            <p:cNvSpPr txBox="1"/>
            <p:nvPr/>
          </p:nvSpPr>
          <p:spPr>
            <a:xfrm>
              <a:off x="4517244" y="4448145"/>
              <a:ext cx="1951175" cy="276999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s-MX" sz="1200" b="1" i="1" dirty="0" smtClean="0">
                  <a:latin typeface="OCR A Extended" pitchFamily="50" charset="0"/>
                </a:rPr>
                <a:t>p</a:t>
              </a:r>
              <a:r>
                <a:rPr lang="es-MX" sz="1200" b="1" dirty="0" smtClean="0">
                  <a:latin typeface="OCR A Extended" pitchFamily="50" charset="0"/>
                </a:rPr>
                <a:t> Plano </a:t>
              </a:r>
              <a:r>
                <a:rPr lang="es-MX" sz="1200" b="1" dirty="0" err="1" smtClean="0">
                  <a:latin typeface="OCR A Extended" pitchFamily="50" charset="0"/>
                </a:rPr>
                <a:t>Parasagital</a:t>
              </a:r>
              <a:endParaRPr lang="es-MX" sz="1200" b="1" dirty="0">
                <a:latin typeface="OCR A Extended" pitchFamily="50" charset="0"/>
              </a:endParaRPr>
            </a:p>
          </p:txBody>
        </p:sp>
      </p:grpSp>
      <p:sp>
        <p:nvSpPr>
          <p:cNvPr id="21" name="CuadroTexto 20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504" y="161181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1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LARP – Sociedad Latinoamericana de Radiología Pediátr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9" name="7 CuadroTexto"/>
          <p:cNvSpPr txBox="1"/>
          <p:nvPr/>
        </p:nvSpPr>
        <p:spPr>
          <a:xfrm>
            <a:off x="683568" y="404664"/>
            <a:ext cx="78488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PLANOS ANATÓMICOS EN EL CRÁNEO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898481" y="1484785"/>
            <a:ext cx="7347038" cy="4320480"/>
            <a:chOff x="251521" y="1765523"/>
            <a:chExt cx="6624736" cy="3895725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1521" y="1765523"/>
              <a:ext cx="6624736" cy="3895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16 CuadroTexto"/>
            <p:cNvSpPr txBox="1"/>
            <p:nvPr/>
          </p:nvSpPr>
          <p:spPr>
            <a:xfrm>
              <a:off x="683568" y="4941168"/>
              <a:ext cx="8819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 smtClean="0">
                  <a:solidFill>
                    <a:schemeClr val="bg1">
                      <a:lumMod val="95000"/>
                    </a:schemeClr>
                  </a:solidFill>
                  <a:latin typeface="OCR A Extended" pitchFamily="50" charset="0"/>
                </a:rPr>
                <a:t>AXIAL</a:t>
              </a:r>
            </a:p>
          </p:txBody>
        </p:sp>
        <p:sp>
          <p:nvSpPr>
            <p:cNvPr id="15" name="17 CuadroTexto"/>
            <p:cNvSpPr txBox="1"/>
            <p:nvPr/>
          </p:nvSpPr>
          <p:spPr>
            <a:xfrm>
              <a:off x="2915816" y="4941168"/>
              <a:ext cx="11608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 smtClean="0">
                  <a:solidFill>
                    <a:schemeClr val="bg1">
                      <a:lumMod val="95000"/>
                    </a:schemeClr>
                  </a:solidFill>
                  <a:latin typeface="OCR A Extended" pitchFamily="50" charset="0"/>
                </a:rPr>
                <a:t>CORONAL</a:t>
              </a:r>
            </a:p>
          </p:txBody>
        </p:sp>
        <p:sp>
          <p:nvSpPr>
            <p:cNvPr id="16" name="18 CuadroTexto"/>
            <p:cNvSpPr txBox="1"/>
            <p:nvPr/>
          </p:nvSpPr>
          <p:spPr>
            <a:xfrm>
              <a:off x="5211305" y="4941168"/>
              <a:ext cx="11608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 smtClean="0">
                  <a:solidFill>
                    <a:schemeClr val="bg1">
                      <a:lumMod val="95000"/>
                    </a:schemeClr>
                  </a:solidFill>
                  <a:latin typeface="OCR A Extended" pitchFamily="50" charset="0"/>
                </a:rPr>
                <a:t>SAGITAL</a:t>
              </a:r>
            </a:p>
          </p:txBody>
        </p:sp>
      </p:grpSp>
      <p:sp>
        <p:nvSpPr>
          <p:cNvPr id="11" name="CuadroTexto 10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504" y="152373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9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LARP – Sociedad Latinoamericana de Radiología Pediátr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9" name="7 CuadroTexto"/>
          <p:cNvSpPr txBox="1"/>
          <p:nvPr/>
        </p:nvSpPr>
        <p:spPr>
          <a:xfrm>
            <a:off x="683568" y="404664"/>
            <a:ext cx="78488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PLANOS ANATÓMICOS EN EL CRÁNEO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pic>
        <p:nvPicPr>
          <p:cNvPr id="10" name="8 Imagen" descr="Estudio-Abreviado-de-Senos-Paranasales-1024x10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91680" y="958662"/>
            <a:ext cx="5760640" cy="571001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699792" y="3396233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b="1" dirty="0" smtClean="0">
                <a:solidFill>
                  <a:srgbClr val="F8F8F8"/>
                </a:solidFill>
                <a:latin typeface="Montserrat SemiBold" panose="00000700000000000000" pitchFamily="2" charset="0"/>
              </a:rPr>
              <a:t>AXIAL</a:t>
            </a:r>
            <a:endParaRPr lang="es-419" b="1" dirty="0">
              <a:solidFill>
                <a:srgbClr val="F8F8F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5396490" y="3396233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b="1" dirty="0" smtClean="0">
                <a:solidFill>
                  <a:srgbClr val="F8F8F8"/>
                </a:solidFill>
                <a:latin typeface="Montserrat SemiBold" panose="00000700000000000000" pitchFamily="2" charset="0"/>
              </a:rPr>
              <a:t>CORONAL</a:t>
            </a:r>
            <a:endParaRPr lang="es-419" b="1" dirty="0">
              <a:solidFill>
                <a:srgbClr val="F8F8F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2447318" y="6299340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b="1" dirty="0" smtClean="0">
                <a:solidFill>
                  <a:srgbClr val="F8F8F8"/>
                </a:solidFill>
                <a:latin typeface="Montserrat SemiBold" panose="00000700000000000000" pitchFamily="2" charset="0"/>
              </a:rPr>
              <a:t>SAGITAL</a:t>
            </a:r>
            <a:endParaRPr lang="es-419" b="1" dirty="0">
              <a:solidFill>
                <a:srgbClr val="F8F8F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5284280" y="6299340"/>
            <a:ext cx="151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b="1" dirty="0" smtClean="0">
                <a:solidFill>
                  <a:srgbClr val="F8F8F8"/>
                </a:solidFill>
                <a:latin typeface="Montserrat SemiBold" panose="00000700000000000000" pitchFamily="2" charset="0"/>
              </a:rPr>
              <a:t>AXIAL SUP.</a:t>
            </a:r>
            <a:endParaRPr lang="es-419" b="1" dirty="0">
              <a:solidFill>
                <a:srgbClr val="F8F8F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504" y="17050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3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LARP – Sociedad Latinoamericana de Radiología Pediát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707904" y="0"/>
            <a:ext cx="4752528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6" name="5 CuadroTexto"/>
          <p:cNvSpPr txBox="1"/>
          <p:nvPr/>
        </p:nvSpPr>
        <p:spPr>
          <a:xfrm>
            <a:off x="3582144" y="4797152"/>
            <a:ext cx="4878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MX" sz="2400" b="1" dirty="0" smtClean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algn="ctr"/>
            <a:r>
              <a:rPr lang="es-MX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TM. ANGELO RONCAGLIOLO</a:t>
            </a:r>
          </a:p>
          <a:p>
            <a:pPr algn="ctr"/>
            <a:endParaRPr lang="es-MX" sz="2400" b="1" dirty="0">
              <a:latin typeface="Montserrat SemiBold" panose="00000700000000000000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707904" y="1340768"/>
            <a:ext cx="4752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LINEAS Y PLANOS ANATÓMICOS DE USO EN RADIOLOGÍA</a:t>
            </a:r>
            <a:endParaRPr lang="es-MX" sz="3200" b="1" dirty="0">
              <a:latin typeface="Montserrat SemiBold" panose="00000700000000000000" pitchFamily="2" charset="0"/>
            </a:endParaRPr>
          </a:p>
        </p:txBody>
      </p:sp>
      <p:sp>
        <p:nvSpPr>
          <p:cNvPr id="7" name="7 CuadroTexto"/>
          <p:cNvSpPr txBox="1"/>
          <p:nvPr/>
        </p:nvSpPr>
        <p:spPr>
          <a:xfrm>
            <a:off x="3700636" y="3356992"/>
            <a:ext cx="47525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000" b="1" dirty="0" smtClean="0">
                <a:solidFill>
                  <a:srgbClr val="FFFF00"/>
                </a:solidFill>
                <a:latin typeface="Montserrat SemiBold" panose="00000700000000000000" pitchFamily="2" charset="0"/>
              </a:rPr>
              <a:t>FIN</a:t>
            </a:r>
            <a:endParaRPr lang="es-MX" sz="5000" b="1" dirty="0">
              <a:solidFill>
                <a:srgbClr val="FFFF00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24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LARP – Sociedad Latinoamericana de Radiología Pediátr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6" name="5 CuadroTexto"/>
          <p:cNvSpPr txBox="1"/>
          <p:nvPr/>
        </p:nvSpPr>
        <p:spPr>
          <a:xfrm>
            <a:off x="3713212" y="2636912"/>
            <a:ext cx="41711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Para poder obtener y nombrar las distintas imágenes en radiología se utilizan los mismos planos y posiciones que nos entrega el estudio de la anatomía normal. </a:t>
            </a:r>
          </a:p>
          <a:p>
            <a:endParaRPr lang="es-MX" sz="24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endParaRPr lang="es-MX" sz="2400" b="1" dirty="0">
              <a:latin typeface="Montserrat SemiBold" panose="00000700000000000000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707904" y="1340768"/>
            <a:ext cx="47525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GENERALIDADES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pic>
        <p:nvPicPr>
          <p:cNvPr id="3074" name="Picture 2" descr="Posición anatómica – Anatomía Human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" r="61335"/>
          <a:stretch/>
        </p:blipFill>
        <p:spPr bwMode="auto">
          <a:xfrm>
            <a:off x="851062" y="1124744"/>
            <a:ext cx="2664296" cy="501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0" y="152375"/>
            <a:ext cx="683568" cy="3761249"/>
            <a:chOff x="0" y="152375"/>
            <a:chExt cx="683568" cy="3761249"/>
          </a:xfrm>
        </p:grpSpPr>
        <p:sp>
          <p:nvSpPr>
            <p:cNvPr id="9" name="CuadroTexto 8"/>
            <p:cNvSpPr txBox="1"/>
            <p:nvPr/>
          </p:nvSpPr>
          <p:spPr>
            <a:xfrm>
              <a:off x="0" y="774303"/>
              <a:ext cx="683568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419" b="1" dirty="0" smtClean="0">
                  <a:solidFill>
                    <a:srgbClr val="FFFF00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E</a:t>
              </a:r>
            </a:p>
            <a:p>
              <a:pPr algn="ctr"/>
              <a:r>
                <a:rPr lang="es-419" b="1" dirty="0" smtClean="0">
                  <a:solidFill>
                    <a:srgbClr val="FFFF00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S</a:t>
              </a:r>
            </a:p>
            <a:p>
              <a:pPr algn="ctr"/>
              <a:r>
                <a:rPr lang="es-419" b="1" dirty="0" smtClean="0">
                  <a:solidFill>
                    <a:srgbClr val="FFFF00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C</a:t>
              </a:r>
            </a:p>
            <a:p>
              <a:pPr algn="ctr"/>
              <a:r>
                <a:rPr lang="es-419" b="1" dirty="0" smtClean="0">
                  <a:solidFill>
                    <a:srgbClr val="FFFF00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U</a:t>
              </a:r>
            </a:p>
            <a:p>
              <a:pPr algn="ctr"/>
              <a:r>
                <a:rPr lang="es-419" b="1" dirty="0" smtClean="0">
                  <a:solidFill>
                    <a:srgbClr val="FFFF00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C</a:t>
              </a:r>
            </a:p>
            <a:p>
              <a:pPr algn="ctr"/>
              <a:r>
                <a:rPr lang="es-419" b="1" dirty="0" smtClean="0">
                  <a:solidFill>
                    <a:srgbClr val="FFFF00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H</a:t>
              </a:r>
            </a:p>
            <a:p>
              <a:pPr algn="ctr"/>
              <a:r>
                <a:rPr lang="es-419" b="1" dirty="0" smtClean="0">
                  <a:solidFill>
                    <a:srgbClr val="FFFF00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A</a:t>
              </a:r>
            </a:p>
            <a:p>
              <a:pPr algn="ctr"/>
              <a:endPara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  <a:p>
              <a:pPr algn="ctr"/>
              <a:r>
                <a:rPr lang="es-419" b="1" dirty="0" smtClean="0">
                  <a:solidFill>
                    <a:srgbClr val="FFFF00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A</a:t>
              </a:r>
            </a:p>
            <a:p>
              <a:pPr algn="ctr"/>
              <a:r>
                <a:rPr lang="es-419" b="1" dirty="0" smtClean="0">
                  <a:solidFill>
                    <a:srgbClr val="FFFF00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C</a:t>
              </a:r>
            </a:p>
            <a:p>
              <a:pPr algn="ctr"/>
              <a:r>
                <a:rPr lang="es-419" b="1" dirty="0">
                  <a:solidFill>
                    <a:srgbClr val="FFFF00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Á</a:t>
              </a:r>
            </a:p>
          </p:txBody>
        </p:sp>
        <p:pic>
          <p:nvPicPr>
            <p:cNvPr id="3" name="Sonido grabado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>
              <a:duotone>
                <a:prstClr val="black"/>
                <a:srgbClr val="FFFF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33400" y="152375"/>
              <a:ext cx="468313" cy="4683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623992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LARP – Sociedad Latinoamericana de Radiología Pediátr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3074" name="Picture 2" descr="Posición anatómica – Anatomía Human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" r="-2386"/>
          <a:stretch/>
        </p:blipFill>
        <p:spPr bwMode="auto">
          <a:xfrm>
            <a:off x="822251" y="1052736"/>
            <a:ext cx="7632848" cy="501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7 CuadroTexto"/>
          <p:cNvSpPr txBox="1"/>
          <p:nvPr/>
        </p:nvSpPr>
        <p:spPr>
          <a:xfrm>
            <a:off x="2735796" y="283284"/>
            <a:ext cx="36724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GENERALIDADES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43247" y="15237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9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LARP – Sociedad Latinoamericana de Radiología Pediátr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6" name="5 CuadroTexto"/>
          <p:cNvSpPr txBox="1"/>
          <p:nvPr/>
        </p:nvSpPr>
        <p:spPr>
          <a:xfrm>
            <a:off x="3724275" y="1182620"/>
            <a:ext cx="4171156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El punto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por donde entra de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haz de rayos-x y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la estructura que se encuentra apoyada nos permitirán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diferenciar y dar nombre a 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distintas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proyecciones radiológicas entre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sí, que aunque muestran la misma proyección anatómica, son tomadas de forma diferente.</a:t>
            </a:r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algn="just"/>
            <a:r>
              <a:rPr lang="es-MX" sz="2300" b="1" dirty="0" err="1" smtClean="0">
                <a:solidFill>
                  <a:srgbClr val="FBFBFB"/>
                </a:solidFill>
                <a:latin typeface="Montserrat SemiBold" panose="00000700000000000000" pitchFamily="2" charset="0"/>
              </a:rPr>
              <a:t>Ej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: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de Cráneo Frontal </a:t>
            </a:r>
            <a:r>
              <a:rPr lang="es-MX" sz="2300" b="1" dirty="0" smtClean="0">
                <a:solidFill>
                  <a:srgbClr val="FFFF00"/>
                </a:solidFill>
                <a:latin typeface="Montserrat SemiBold" panose="00000700000000000000" pitchFamily="2" charset="0"/>
              </a:rPr>
              <a:t>AP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v/s </a:t>
            </a:r>
            <a:r>
              <a:rPr lang="es-MX" sz="2300" b="1" dirty="0" smtClean="0">
                <a:solidFill>
                  <a:srgbClr val="FFFF00"/>
                </a:solidFill>
                <a:latin typeface="Montserrat SemiBold" panose="00000700000000000000" pitchFamily="2" charset="0"/>
              </a:rPr>
              <a:t>PA</a:t>
            </a:r>
            <a:endParaRPr lang="es-MX" sz="2300" b="1" dirty="0" smtClean="0">
              <a:solidFill>
                <a:srgbClr val="FFFF00"/>
              </a:solidFill>
              <a:latin typeface="Montserrat SemiBold" panose="00000700000000000000" pitchFamily="2" charset="0"/>
            </a:endParaRPr>
          </a:p>
          <a:p>
            <a:pPr algn="just"/>
            <a:endParaRPr lang="es-MX" sz="2300" b="1" dirty="0">
              <a:latin typeface="Montserrat SemiBold" panose="00000700000000000000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707904" y="354722"/>
            <a:ext cx="47525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GENERALIDADES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grpSp>
        <p:nvGrpSpPr>
          <p:cNvPr id="16" name="16 Grupo"/>
          <p:cNvGrpSpPr/>
          <p:nvPr/>
        </p:nvGrpSpPr>
        <p:grpSpPr>
          <a:xfrm>
            <a:off x="846390" y="1196753"/>
            <a:ext cx="2770700" cy="2426731"/>
            <a:chOff x="4985964" y="1685047"/>
            <a:chExt cx="2808312" cy="2198488"/>
          </a:xfrm>
        </p:grpSpPr>
        <p:pic>
          <p:nvPicPr>
            <p:cNvPr id="19" name="5 Imagen" descr="Page-26-Image-85.jpg"/>
            <p:cNvPicPr>
              <a:picLocks noChangeAspect="1"/>
            </p:cNvPicPr>
            <p:nvPr/>
          </p:nvPicPr>
          <p:blipFill rotWithShape="1">
            <a:blip r:embed="rId5" cstate="print"/>
            <a:srcRect t="51554"/>
            <a:stretch/>
          </p:blipFill>
          <p:spPr>
            <a:xfrm>
              <a:off x="4985964" y="1685047"/>
              <a:ext cx="2808312" cy="2198488"/>
            </a:xfrm>
            <a:prstGeom prst="rect">
              <a:avLst/>
            </a:prstGeom>
          </p:spPr>
        </p:pic>
        <p:cxnSp>
          <p:nvCxnSpPr>
            <p:cNvPr id="20" name="8 Conector recto de flecha"/>
            <p:cNvCxnSpPr/>
            <p:nvPr/>
          </p:nvCxnSpPr>
          <p:spPr>
            <a:xfrm>
              <a:off x="6222716" y="1693676"/>
              <a:ext cx="0" cy="93859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19 Imagen" descr="p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876" y="3768165"/>
            <a:ext cx="2753213" cy="2812150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43247" y="152374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36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LARP – Sociedad Latinoamericana de Radiología Pediátr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6" name="5 CuadroTexto"/>
          <p:cNvSpPr txBox="1"/>
          <p:nvPr/>
        </p:nvSpPr>
        <p:spPr>
          <a:xfrm>
            <a:off x="3713212" y="2636912"/>
            <a:ext cx="417115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En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toda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radiografía se superponen las distintas estructuras que se encuentran en todo el espesor del segmento corporal estudiado, siendo representadas todas en una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sola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imagen.</a:t>
            </a:r>
          </a:p>
          <a:p>
            <a:endParaRPr lang="es-MX" sz="2400" b="1" dirty="0">
              <a:latin typeface="Montserrat SemiBold" panose="00000700000000000000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707904" y="1340768"/>
            <a:ext cx="47525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GENERALIDADES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pic>
        <p:nvPicPr>
          <p:cNvPr id="7" name="Picture 2" descr="Información básica de la RX de tórax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5" r="21452"/>
          <a:stretch/>
        </p:blipFill>
        <p:spPr bwMode="auto">
          <a:xfrm>
            <a:off x="830801" y="1124744"/>
            <a:ext cx="2733087" cy="501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43247" y="176039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2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LARP – Sociedad Latinoamericana de Radiología Pediát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707904" y="0"/>
            <a:ext cx="4752528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6" name="5 CuadroTexto"/>
          <p:cNvSpPr txBox="1"/>
          <p:nvPr/>
        </p:nvSpPr>
        <p:spPr>
          <a:xfrm>
            <a:off x="3713212" y="2636912"/>
            <a:ext cx="4752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Generalidades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 smtClean="0">
                <a:solidFill>
                  <a:srgbClr val="FFFF00"/>
                </a:solidFill>
                <a:latin typeface="Montserrat SemiBold" panose="00000700000000000000" pitchFamily="2" charset="0"/>
              </a:rPr>
              <a:t>Proyecciones Anatómicas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Líneas Anatómicas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Planos Anatómicos</a:t>
            </a:r>
            <a:endParaRPr lang="es-MX" sz="2400" b="1" dirty="0">
              <a:latin typeface="Montserrat SemiBold" panose="00000700000000000000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707904" y="1340768"/>
            <a:ext cx="4752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CONTENIDO DE ESTA CLASE :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00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LARP – Sociedad Latinoamericana de Radiología Pediát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707904" y="0"/>
            <a:ext cx="4752528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6" name="5 CuadroTexto"/>
          <p:cNvSpPr txBox="1"/>
          <p:nvPr/>
        </p:nvSpPr>
        <p:spPr>
          <a:xfrm>
            <a:off x="3713212" y="3208908"/>
            <a:ext cx="4752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Frontal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Lateral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Oblicua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Axial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707904" y="1340768"/>
            <a:ext cx="47525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PROYECCIONES ANATÓMICAS</a:t>
            </a:r>
          </a:p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DE USO COMÚN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78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LARP – Sociedad Latinoamericana de Radiología Pediátr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6" name="5 CuadroTexto"/>
          <p:cNvSpPr txBox="1"/>
          <p:nvPr/>
        </p:nvSpPr>
        <p:spPr>
          <a:xfrm>
            <a:off x="3779912" y="1052736"/>
            <a:ext cx="417115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Se denomina así a la proyección que nos muestra la estructura o segmento en estudio vista desde una visión anterior o posterior, superponiéndose las estructuras en ese mismo sentido</a:t>
            </a:r>
          </a:p>
          <a:p>
            <a:pPr algn="just"/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algn="just"/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Según el sentido del haz de radiación, esta proyección puede ser de tipo: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Antero – Posterior ( AP 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err="1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Postero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– Anterior ( PA )</a:t>
            </a:r>
            <a:endParaRPr lang="es-MX" sz="2300" b="1" dirty="0">
              <a:latin typeface="Montserrat SemiBold" panose="00000700000000000000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105726" y="420429"/>
            <a:ext cx="49325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FRONTAL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grpSp>
        <p:nvGrpSpPr>
          <p:cNvPr id="15" name="16 Grupo"/>
          <p:cNvGrpSpPr/>
          <p:nvPr/>
        </p:nvGrpSpPr>
        <p:grpSpPr>
          <a:xfrm>
            <a:off x="846390" y="1196753"/>
            <a:ext cx="2770700" cy="2426731"/>
            <a:chOff x="4985964" y="1685047"/>
            <a:chExt cx="2808312" cy="2198488"/>
          </a:xfrm>
        </p:grpSpPr>
        <p:pic>
          <p:nvPicPr>
            <p:cNvPr id="17" name="5 Imagen" descr="Page-26-Image-85.jpg"/>
            <p:cNvPicPr>
              <a:picLocks noChangeAspect="1"/>
            </p:cNvPicPr>
            <p:nvPr/>
          </p:nvPicPr>
          <p:blipFill rotWithShape="1">
            <a:blip r:embed="rId5" cstate="print"/>
            <a:srcRect t="51554"/>
            <a:stretch/>
          </p:blipFill>
          <p:spPr>
            <a:xfrm>
              <a:off x="4985964" y="1685047"/>
              <a:ext cx="2808312" cy="2198488"/>
            </a:xfrm>
            <a:prstGeom prst="rect">
              <a:avLst/>
            </a:prstGeom>
          </p:spPr>
        </p:pic>
        <p:cxnSp>
          <p:nvCxnSpPr>
            <p:cNvPr id="18" name="8 Conector recto de flecha"/>
            <p:cNvCxnSpPr/>
            <p:nvPr/>
          </p:nvCxnSpPr>
          <p:spPr>
            <a:xfrm>
              <a:off x="6222716" y="1693676"/>
              <a:ext cx="0" cy="93859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19 Imagen" descr="p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876" y="3768165"/>
            <a:ext cx="2753213" cy="2812150"/>
          </a:xfrm>
          <a:prstGeom prst="rect">
            <a:avLst/>
          </a:prstGeom>
        </p:spPr>
      </p:pic>
      <p:cxnSp>
        <p:nvCxnSpPr>
          <p:cNvPr id="11" name="32 Conector recto de flecha"/>
          <p:cNvCxnSpPr/>
          <p:nvPr/>
        </p:nvCxnSpPr>
        <p:spPr>
          <a:xfrm flipH="1">
            <a:off x="2819701" y="4509120"/>
            <a:ext cx="797388" cy="239109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504" y="186272"/>
            <a:ext cx="468313" cy="468313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1977429" y="3220244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b="1" dirty="0" smtClean="0">
                <a:solidFill>
                  <a:srgbClr val="F8F8F8"/>
                </a:solidFill>
                <a:latin typeface="Montserrat SemiBold" panose="00000700000000000000" pitchFamily="2" charset="0"/>
              </a:rPr>
              <a:t>AP</a:t>
            </a:r>
            <a:endParaRPr lang="es-419" b="1" dirty="0">
              <a:solidFill>
                <a:srgbClr val="F8F8F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1936714" y="6165160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b="1" dirty="0" smtClean="0">
                <a:solidFill>
                  <a:srgbClr val="F8F8F8"/>
                </a:solidFill>
                <a:latin typeface="Montserrat SemiBold" panose="00000700000000000000" pitchFamily="2" charset="0"/>
              </a:rPr>
              <a:t>PA</a:t>
            </a:r>
            <a:endParaRPr lang="es-419" b="1" dirty="0">
              <a:solidFill>
                <a:srgbClr val="F8F8F8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36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2556</TotalTime>
  <Words>854</Words>
  <Application>Microsoft Office PowerPoint</Application>
  <PresentationFormat>Presentación en pantalla (4:3)</PresentationFormat>
  <Paragraphs>355</Paragraphs>
  <Slides>26</Slides>
  <Notes>0</Notes>
  <HiddenSlides>0</HiddenSlides>
  <MMClips>20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2" baseType="lpstr">
      <vt:lpstr>Arial</vt:lpstr>
      <vt:lpstr>Calibri</vt:lpstr>
      <vt:lpstr>Montserrat SemiBold</vt:lpstr>
      <vt:lpstr>OCR A Extended</vt:lpstr>
      <vt:lpstr>Open Sans ExtraBold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imgtrans06</dc:creator>
  <cp:lastModifiedBy>Angelo Roncagliolo</cp:lastModifiedBy>
  <cp:revision>281</cp:revision>
  <dcterms:created xsi:type="dcterms:W3CDTF">2018-10-13T19:45:14Z</dcterms:created>
  <dcterms:modified xsi:type="dcterms:W3CDTF">2021-03-08T05:41:52Z</dcterms:modified>
</cp:coreProperties>
</file>