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5" r:id="rId10"/>
    <p:sldId id="264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6" r:id="rId19"/>
    <p:sldId id="278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8" r:id="rId30"/>
    <p:sldId id="290" r:id="rId31"/>
    <p:sldId id="289" r:id="rId32"/>
    <p:sldId id="287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1" r:id="rId43"/>
    <p:sldId id="304" r:id="rId44"/>
    <p:sldId id="307" r:id="rId45"/>
    <p:sldId id="308" r:id="rId46"/>
    <p:sldId id="312" r:id="rId47"/>
    <p:sldId id="313" r:id="rId4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4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574DC-3599-498E-8AE4-7D151E741640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8A2BC-FB67-477C-BB93-FEB7D9ED21B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8A2BC-FB67-477C-BB93-FEB7D9ED21BD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Periodoncia e Implantología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857628"/>
            <a:ext cx="7854696" cy="2000264"/>
          </a:xfrm>
        </p:spPr>
        <p:txBody>
          <a:bodyPr/>
          <a:lstStyle/>
          <a:p>
            <a:r>
              <a:rPr lang="es-ES" dirty="0" smtClean="0"/>
              <a:t>Periodoncia IV año 2012</a:t>
            </a:r>
          </a:p>
          <a:p>
            <a:r>
              <a:rPr lang="es-ES" dirty="0" smtClean="0"/>
              <a:t>Facultad de Odontología </a:t>
            </a:r>
          </a:p>
          <a:p>
            <a:r>
              <a:rPr lang="es-ES" dirty="0" smtClean="0"/>
              <a:t>Universidad de Chile</a:t>
            </a:r>
            <a:endParaRPr lang="es-ES" dirty="0"/>
          </a:p>
        </p:txBody>
      </p:sp>
      <p:pic>
        <p:nvPicPr>
          <p:cNvPr id="4" name="3 Imagen" descr="http://4.bp.blogspot.com/_P1LhfTsQruU/SxFMB5XFcOI/AAAAAAAAADU/PnFU2wj23O0/s1600/foto_implant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2214578" cy="3124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6186502" cy="4395798"/>
          </a:xfrm>
        </p:spPr>
        <p:txBody>
          <a:bodyPr>
            <a:normAutofit/>
          </a:bodyPr>
          <a:lstStyle/>
          <a:p>
            <a:r>
              <a:rPr lang="es-ES" sz="4100" dirty="0" smtClean="0"/>
              <a:t>Implante dental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pPr lvl="1"/>
            <a:r>
              <a:rPr lang="es-ES" b="1" dirty="0" smtClean="0"/>
              <a:t>Material aloplástico instalado quirúrgicamente. Para reemplazar una raíz dentaria.</a:t>
            </a:r>
          </a:p>
        </p:txBody>
      </p:sp>
      <p:pic>
        <p:nvPicPr>
          <p:cNvPr id="5" name="4 Imagen" descr="http://www.drmarioposada.com/images/implantologia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00504"/>
            <a:ext cx="2527154" cy="1985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La </a:t>
            </a:r>
            <a:r>
              <a:rPr lang="es-ES" sz="2800" b="1" dirty="0" err="1" smtClean="0"/>
              <a:t>oseointegración</a:t>
            </a:r>
            <a:r>
              <a:rPr lang="es-ES" sz="2800" b="1" dirty="0" smtClean="0"/>
              <a:t> es un proceso en dos fases:</a:t>
            </a:r>
          </a:p>
          <a:p>
            <a:pPr>
              <a:buNone/>
            </a:pPr>
            <a:r>
              <a:rPr lang="es-ES" sz="3400" b="1" dirty="0" smtClean="0"/>
              <a:t/>
            </a:r>
            <a:br>
              <a:rPr lang="es-ES" sz="3400" b="1" dirty="0" smtClean="0"/>
            </a:br>
            <a:r>
              <a:rPr lang="es-ES" dirty="0" smtClean="0"/>
              <a:t>• </a:t>
            </a:r>
            <a:r>
              <a:rPr lang="es-ES" b="1" dirty="0" smtClean="0"/>
              <a:t>Estabilidad primaria.</a:t>
            </a:r>
            <a:br>
              <a:rPr lang="es-ES" b="1" dirty="0" smtClean="0"/>
            </a:br>
            <a:r>
              <a:rPr lang="es-ES" b="1" dirty="0" smtClean="0"/>
              <a:t>• Estabilidad secundaria. </a:t>
            </a:r>
          </a:p>
          <a:p>
            <a:pPr>
              <a:buNone/>
            </a:pPr>
            <a:endParaRPr lang="es-ES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Estabilidad primaria o mecánica:</a:t>
            </a:r>
          </a:p>
          <a:p>
            <a:pPr>
              <a:buNone/>
            </a:pPr>
            <a:endParaRPr lang="es-ES" b="1" dirty="0" smtClean="0"/>
          </a:p>
          <a:p>
            <a:pPr lvl="1"/>
            <a:r>
              <a:rPr lang="es-ES" dirty="0" smtClean="0"/>
              <a:t>Es el contacto directo que se produce al momento de instalación de un implante.</a:t>
            </a:r>
          </a:p>
          <a:p>
            <a:pPr lvl="1"/>
            <a:r>
              <a:rPr lang="es-ES" dirty="0" smtClean="0"/>
              <a:t>Depende de la forma del implante, la calidad del hueso y de la preparación del lecho del implante. La estabilidad primaria disminuye gradualmente durante el proceso que remodela el hueso y madura.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Estabilidad secundaria o biológica:</a:t>
            </a:r>
          </a:p>
          <a:p>
            <a:endParaRPr lang="es-ES" b="1" dirty="0" smtClean="0"/>
          </a:p>
          <a:p>
            <a:pPr lvl="1" algn="just"/>
            <a:r>
              <a:rPr lang="es-ES" dirty="0" smtClean="0"/>
              <a:t>Es el proceso cicatrizal óseo de remodelación con nuevas áreas en contacto directo con la superficie del implante. </a:t>
            </a:r>
          </a:p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Cuando el proceso curativo es completo, la estabilidad mecánica inicial es sustituida completamente por estabilidad secundaria. 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Diversos tipos de Implantes:</a:t>
            </a:r>
            <a:endParaRPr lang="es-ES" dirty="0"/>
          </a:p>
        </p:txBody>
      </p:sp>
      <p:pic>
        <p:nvPicPr>
          <p:cNvPr id="4" name="3 Imagen" descr="https://encrypted-tbn2.gstatic.com/images?q=tbn:ANd9GcQjxl6XgyUUev4bF8QhHEc9Y0iwDg1BQFk3iQkb9v4cCkzrVnOz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643182"/>
            <a:ext cx="1714512" cy="1208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http://www.tecomimplantology.com/es/prodotti/min/dm/2/id/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7" y="2500306"/>
            <a:ext cx="1285752" cy="1405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 descr="http://kutniak.com/res/default/180pxXray_butterfly_doubl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643182"/>
            <a:ext cx="1643074" cy="1148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6 Imagen" descr="http://t2.gstatic.com/images?q=tbn:ANd9GcTr4WUu0SfyNp-RQMcN_1RTA2sIV8GzQqE1T1EL8XaQ0EOP5L8PsNvVBpqqu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4643446"/>
            <a:ext cx="1285884" cy="1333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7 Imagen" descr="http://scielo.isciii.es/img/maxi/v26n1/clinico2/Fig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500570"/>
            <a:ext cx="1357322" cy="1365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00240"/>
            <a:ext cx="3971924" cy="4324360"/>
          </a:xfrm>
        </p:spPr>
        <p:txBody>
          <a:bodyPr/>
          <a:lstStyle/>
          <a:p>
            <a:r>
              <a:rPr lang="es-ES" dirty="0" smtClean="0"/>
              <a:t>  Partes de un implante.</a:t>
            </a:r>
          </a:p>
          <a:p>
            <a:pPr lvl="1"/>
            <a:r>
              <a:rPr lang="es-ES" dirty="0" smtClean="0"/>
              <a:t>Cabeza.</a:t>
            </a:r>
          </a:p>
          <a:p>
            <a:pPr lvl="1"/>
            <a:r>
              <a:rPr lang="es-ES" dirty="0" smtClean="0"/>
              <a:t>Cuerpo.</a:t>
            </a:r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err="1" smtClean="0"/>
              <a:t>Supraestructura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pic>
        <p:nvPicPr>
          <p:cNvPr id="2051" name="Picture 3" descr="C:\Users\Cristian\Desktop\implantologi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643182"/>
            <a:ext cx="4143372" cy="30624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Conexión Implante.</a:t>
            </a:r>
            <a:endParaRPr lang="es-ES" dirty="0"/>
          </a:p>
        </p:txBody>
      </p:sp>
      <p:pic>
        <p:nvPicPr>
          <p:cNvPr id="4" name="3 Imagen" descr="http://4.bp.blogspot.com/_0t3QgzE5kBo/S8X1PryGZfI/AAAAAAAAAAk/My2AddsGdx4/s1600/uu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00438"/>
            <a:ext cx="1285884" cy="1881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http://www.zimplant.com/images/ts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876"/>
            <a:ext cx="2054443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 descr="http://www.red-dental.com/062011/qimp03061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7" y="3571876"/>
            <a:ext cx="2286016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b="1" dirty="0" smtClean="0"/>
              <a:t>MORFOLOGÍA DE LOS TEJIDOS PERIIMPLANTARIOS.</a:t>
            </a:r>
            <a:endParaRPr lang="es-ES" sz="2000" dirty="0" smtClean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Similitud a los tejidos periodontales.</a:t>
            </a:r>
          </a:p>
          <a:p>
            <a:pPr lvl="2"/>
            <a:endParaRPr lang="es-ES" dirty="0" smtClean="0"/>
          </a:p>
          <a:p>
            <a:pPr lvl="2"/>
            <a:r>
              <a:rPr lang="es-ES" dirty="0" smtClean="0"/>
              <a:t>Estructura.</a:t>
            </a:r>
          </a:p>
          <a:p>
            <a:pPr lvl="2"/>
            <a:r>
              <a:rPr lang="es-ES" dirty="0" smtClean="0"/>
              <a:t>Composición. 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b="1" dirty="0" smtClean="0"/>
              <a:t>MORFOLOGÍA DE LOS TEJIDOS PERIIMPLANTARIOS.</a:t>
            </a:r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Mucosa </a:t>
            </a:r>
            <a:r>
              <a:rPr lang="es-ES" dirty="0" err="1" smtClean="0"/>
              <a:t>perimplantaria</a:t>
            </a:r>
            <a:r>
              <a:rPr lang="es-ES" dirty="0" smtClean="0"/>
              <a:t>.</a:t>
            </a:r>
          </a:p>
          <a:p>
            <a:pPr lvl="1">
              <a:buNone/>
            </a:pPr>
            <a:r>
              <a:rPr lang="es-ES" dirty="0" smtClean="0"/>
              <a:t>		 Tejido </a:t>
            </a:r>
            <a:r>
              <a:rPr lang="es-ES" dirty="0" err="1" smtClean="0"/>
              <a:t>supracrestal</a:t>
            </a:r>
            <a:r>
              <a:rPr lang="es-ES" dirty="0" smtClean="0"/>
              <a:t> que rodea los implantes.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 l="6762" t="6457" r="14510" b="62618"/>
          <a:stretch>
            <a:fillRect/>
          </a:stretch>
        </p:blipFill>
        <p:spPr bwMode="auto">
          <a:xfrm>
            <a:off x="1214414" y="3714752"/>
            <a:ext cx="2928958" cy="1903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/>
          <p:cNvPicPr/>
          <p:nvPr/>
        </p:nvPicPr>
        <p:blipFill>
          <a:blip r:embed="rId2"/>
          <a:srcRect l="8003" t="50948" r="18772" b="18918"/>
          <a:stretch>
            <a:fillRect/>
          </a:stretch>
        </p:blipFill>
        <p:spPr bwMode="auto">
          <a:xfrm>
            <a:off x="4714876" y="3857628"/>
            <a:ext cx="2786082" cy="1738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00240"/>
            <a:ext cx="5900750" cy="4324360"/>
          </a:xfrm>
        </p:spPr>
        <p:txBody>
          <a:bodyPr>
            <a:normAutofit/>
          </a:bodyPr>
          <a:lstStyle/>
          <a:p>
            <a:r>
              <a:rPr lang="es-ES" sz="2000" b="1" dirty="0" smtClean="0"/>
              <a:t>MORFOLOGÍA DE LOS TEJIDOS PERIIMPLANTARIOS.</a:t>
            </a:r>
            <a:endParaRPr lang="es-ES" dirty="0" smtClean="0"/>
          </a:p>
          <a:p>
            <a:pPr lvl="1">
              <a:buNone/>
            </a:pPr>
            <a:r>
              <a:rPr lang="es-ES" dirty="0" smtClean="0"/>
              <a:t>		</a:t>
            </a:r>
          </a:p>
          <a:p>
            <a:pPr lvl="2"/>
            <a:r>
              <a:rPr lang="es-ES" sz="1800" dirty="0" smtClean="0"/>
              <a:t>Surco </a:t>
            </a:r>
            <a:r>
              <a:rPr lang="es-ES" sz="1800" dirty="0" err="1" smtClean="0"/>
              <a:t>periimplantario</a:t>
            </a:r>
            <a:r>
              <a:rPr lang="es-ES" sz="1800" dirty="0" smtClean="0"/>
              <a:t>.</a:t>
            </a:r>
          </a:p>
          <a:p>
            <a:pPr lvl="2"/>
            <a:r>
              <a:rPr lang="es-ES" sz="1800" dirty="0" smtClean="0"/>
              <a:t>Vertiente interna.  Epitelio del surco.</a:t>
            </a:r>
          </a:p>
          <a:p>
            <a:pPr lvl="2"/>
            <a:r>
              <a:rPr lang="es-ES" sz="1800" dirty="0" smtClean="0"/>
              <a:t>Células del epitelio de unión. </a:t>
            </a:r>
          </a:p>
          <a:p>
            <a:pPr lvl="2"/>
            <a:r>
              <a:rPr lang="es-ES" sz="1800" dirty="0" smtClean="0"/>
              <a:t>Vertiente externa esta recubierto por el epitelio oral que puede ser queratinizado o simple mucosa alveolar. </a:t>
            </a:r>
          </a:p>
          <a:p>
            <a:pPr lvl="2"/>
            <a:r>
              <a:rPr lang="es-ES" sz="1800" dirty="0" smtClean="0"/>
              <a:t>Tejido conectivo que entra en contacto directo con la superficie del implante.</a:t>
            </a:r>
          </a:p>
          <a:p>
            <a:pPr lvl="2"/>
            <a:r>
              <a:rPr lang="es-ES" sz="1800" dirty="0" smtClean="0"/>
              <a:t>Hueso </a:t>
            </a:r>
            <a:r>
              <a:rPr lang="es-ES" sz="1800" dirty="0" err="1" smtClean="0"/>
              <a:t>perímplantario</a:t>
            </a:r>
            <a:r>
              <a:rPr lang="es-ES" sz="1800" dirty="0" smtClean="0"/>
              <a:t>.</a:t>
            </a:r>
            <a:endParaRPr lang="es-ES" sz="1800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 l="6762" t="6457" r="14510" b="62618"/>
          <a:stretch>
            <a:fillRect/>
          </a:stretch>
        </p:blipFill>
        <p:spPr bwMode="auto">
          <a:xfrm>
            <a:off x="6286512" y="4357694"/>
            <a:ext cx="2643238" cy="1760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/>
          <p:cNvPicPr/>
          <p:nvPr/>
        </p:nvPicPr>
        <p:blipFill>
          <a:blip r:embed="rId2"/>
          <a:srcRect l="8003" t="50948" r="18772" b="18918"/>
          <a:stretch>
            <a:fillRect/>
          </a:stretch>
        </p:blipFill>
        <p:spPr bwMode="auto">
          <a:xfrm>
            <a:off x="6143636" y="1928802"/>
            <a:ext cx="2786082" cy="1738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Historia:</a:t>
            </a:r>
          </a:p>
          <a:p>
            <a:pPr lvl="1"/>
            <a:r>
              <a:rPr lang="es-ES" dirty="0" smtClean="0"/>
              <a:t>En 1910 el </a:t>
            </a:r>
            <a:r>
              <a:rPr lang="es-ES" dirty="0" err="1" smtClean="0"/>
              <a:t>Dr</a:t>
            </a:r>
            <a:r>
              <a:rPr lang="es-ES" dirty="0" smtClean="0"/>
              <a:t> E. J. </a:t>
            </a:r>
            <a:r>
              <a:rPr lang="es-ES" dirty="0" err="1" smtClean="0"/>
              <a:t>Greenfield</a:t>
            </a:r>
            <a:r>
              <a:rPr lang="es-ES" dirty="0" smtClean="0"/>
              <a:t> introdujo en el alvéolo una cesta de iridio y oro de 24 </a:t>
            </a:r>
            <a:r>
              <a:rPr lang="es-ES" dirty="0" err="1" smtClean="0"/>
              <a:t>kilates</a:t>
            </a:r>
            <a:r>
              <a:rPr lang="es-ES" dirty="0" smtClean="0"/>
              <a:t> a manera de implante dental. En 1915, documentó las bases de la implantología moderna</a:t>
            </a:r>
          </a:p>
          <a:p>
            <a:pPr>
              <a:buNone/>
            </a:pPr>
            <a:endParaRPr lang="es-ES" dirty="0" smtClean="0"/>
          </a:p>
          <a:p>
            <a:pPr lvl="1"/>
            <a:r>
              <a:rPr lang="es-ES" dirty="0" smtClean="0"/>
              <a:t>GOTTLIEB S. LEVENTHAL</a:t>
            </a:r>
            <a:r>
              <a:rPr lang="es-ES" sz="1600" dirty="0" smtClean="0"/>
              <a:t>.  J. </a:t>
            </a:r>
            <a:r>
              <a:rPr lang="es-ES" sz="1600" dirty="0" err="1" smtClean="0"/>
              <a:t>Bone</a:t>
            </a:r>
            <a:r>
              <a:rPr lang="es-ES" sz="1600" dirty="0" smtClean="0"/>
              <a:t> </a:t>
            </a:r>
            <a:r>
              <a:rPr lang="es-ES" sz="1600" dirty="0" err="1" smtClean="0"/>
              <a:t>Joint</a:t>
            </a:r>
            <a:r>
              <a:rPr lang="es-ES" sz="1600" dirty="0" smtClean="0"/>
              <a:t> Surg. </a:t>
            </a:r>
            <a:r>
              <a:rPr lang="es-ES" sz="1600" dirty="0" err="1" smtClean="0"/>
              <a:t>Am.</a:t>
            </a:r>
            <a:r>
              <a:rPr lang="es-ES" sz="1600" dirty="0" smtClean="0"/>
              <a:t> 33:473-474, 1951. TITANIUM, A METAL FOR SURGERY.</a:t>
            </a:r>
          </a:p>
          <a:p>
            <a:pPr lvl="1"/>
            <a:endParaRPr lang="es-ES" sz="1600" dirty="0" smtClean="0"/>
          </a:p>
          <a:p>
            <a:pPr lvl="2"/>
            <a:r>
              <a:rPr lang="es-ES" sz="1800" dirty="0" smtClean="0"/>
              <a:t>Observaron la reacción tisular del tejido óseo al insertar  80 tornillos de titanio en fémur de rata.</a:t>
            </a:r>
          </a:p>
          <a:p>
            <a:pPr lvl="2"/>
            <a:r>
              <a:rPr lang="es-ES" sz="1800" dirty="0" smtClean="0"/>
              <a:t>Resultados a las 16 semanas estaban firmemente adheridos.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sz="2000" b="1" dirty="0" smtClean="0"/>
              <a:t>MORFOLOGÍA DE LOS TEJIDOS PERIIMPLANTARIOS.</a:t>
            </a:r>
            <a:endParaRPr lang="es-ES" sz="2000" dirty="0" smtClean="0"/>
          </a:p>
          <a:p>
            <a:pPr lvl="1">
              <a:buNone/>
            </a:pPr>
            <a:r>
              <a:rPr lang="es-ES" b="1" dirty="0" smtClean="0"/>
              <a:t>Hueso </a:t>
            </a:r>
            <a:r>
              <a:rPr lang="es-ES" b="1" dirty="0" err="1" smtClean="0"/>
              <a:t>perímplantario</a:t>
            </a:r>
            <a:r>
              <a:rPr lang="es-ES" b="1" dirty="0" smtClean="0"/>
              <a:t>:</a:t>
            </a:r>
          </a:p>
          <a:p>
            <a:pPr lvl="1">
              <a:buNone/>
            </a:pPr>
            <a:endParaRPr lang="es-ES" b="1" dirty="0" smtClean="0"/>
          </a:p>
          <a:p>
            <a:pPr lvl="1">
              <a:buNone/>
            </a:pPr>
            <a:endParaRPr lang="es-ES" b="1" dirty="0" smtClean="0"/>
          </a:p>
          <a:p>
            <a:pPr lvl="1"/>
            <a:r>
              <a:rPr lang="es-ES" i="1" dirty="0" smtClean="0"/>
              <a:t>- Células óseas </a:t>
            </a:r>
            <a:r>
              <a:rPr lang="es-ES" i="1" dirty="0" err="1" smtClean="0"/>
              <a:t>periimplantarias</a:t>
            </a:r>
            <a:r>
              <a:rPr lang="es-ES" dirty="0" smtClean="0"/>
              <a:t>: </a:t>
            </a:r>
            <a:r>
              <a:rPr lang="es-ES" dirty="0" err="1" smtClean="0"/>
              <a:t>osteocitos</a:t>
            </a:r>
            <a:r>
              <a:rPr lang="es-ES" dirty="0" smtClean="0"/>
              <a:t> que a través de sus prolongaciones citoplasmáticas se acercan al </a:t>
            </a:r>
            <a:r>
              <a:rPr lang="es-ES" dirty="0" err="1" smtClean="0"/>
              <a:t>titanio.En</a:t>
            </a:r>
            <a:r>
              <a:rPr lang="es-ES" dirty="0" smtClean="0"/>
              <a:t> el tejido esponjoso se distinguen </a:t>
            </a:r>
            <a:r>
              <a:rPr lang="es-ES" dirty="0" err="1" smtClean="0"/>
              <a:t>trabeculas</a:t>
            </a:r>
            <a:r>
              <a:rPr lang="es-ES" dirty="0" smtClean="0"/>
              <a:t> </a:t>
            </a:r>
            <a:r>
              <a:rPr lang="es-ES" dirty="0" err="1" smtClean="0"/>
              <a:t>oseas</a:t>
            </a:r>
            <a:r>
              <a:rPr lang="es-ES" dirty="0" smtClean="0"/>
              <a:t>, osteoblastos, fibroblastos y estructuras vasculares cerca del oxido de titanio que recubre al implante.</a:t>
            </a:r>
            <a:endParaRPr lang="es-ES" sz="3800" dirty="0" smtClean="0"/>
          </a:p>
          <a:p>
            <a:pPr lvl="1"/>
            <a:r>
              <a:rPr lang="es-ES" i="1" dirty="0" smtClean="0"/>
              <a:t>- Capa de proteoglicanos</a:t>
            </a:r>
            <a:r>
              <a:rPr lang="es-ES" dirty="0" smtClean="0"/>
              <a:t>: Capa de 200 A de espesor de sustancia fundamental amorfa que se encuentra parcialmente calcificada alrededor del implante.</a:t>
            </a:r>
            <a:endParaRPr lang="es-ES" sz="3800" dirty="0" smtClean="0"/>
          </a:p>
          <a:p>
            <a:pPr lvl="1"/>
            <a:r>
              <a:rPr lang="es-ES" i="1" dirty="0" smtClean="0"/>
              <a:t>- Filamentos de colágena</a:t>
            </a:r>
            <a:r>
              <a:rPr lang="es-ES" dirty="0" smtClean="0"/>
              <a:t>: Separada por la capa de proteoglicanos, aparece en la </a:t>
            </a:r>
            <a:r>
              <a:rPr lang="es-ES" dirty="0" err="1" smtClean="0"/>
              <a:t>interfase</a:t>
            </a:r>
            <a:r>
              <a:rPr lang="es-ES" dirty="0" smtClean="0"/>
              <a:t> del implante haces de colágeno que se disponen en líneas paralelas y se encuentran adheridas al titanio.</a:t>
            </a:r>
          </a:p>
        </p:txBody>
      </p:sp>
      <p:pic>
        <p:nvPicPr>
          <p:cNvPr id="4" name="3 Imagen" descr="http://images.quebarato.com.mx/T75x75/implantes+dentales+accesibles+de+titanio+unam+coyoacan+distrito+federal+mexico__6E731C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785926"/>
            <a:ext cx="182918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 l="18239" t="15385" r="45569" b="58365"/>
          <a:stretch>
            <a:fillRect/>
          </a:stretch>
        </p:blipFill>
        <p:spPr bwMode="auto">
          <a:xfrm>
            <a:off x="2786050" y="2571744"/>
            <a:ext cx="2927280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4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b="1" dirty="0" smtClean="0"/>
              <a:t>CRITERIOS DE ÉXITO DE LOS IMPLANTES OSTEOINTEGRADOS.</a:t>
            </a:r>
            <a:endParaRPr lang="es-ES" sz="1800" dirty="0" smtClean="0"/>
          </a:p>
          <a:p>
            <a:pPr lvl="1"/>
            <a:r>
              <a:rPr lang="es-ES" sz="1800" b="1" dirty="0" smtClean="0"/>
              <a:t>CRITERIOS DE ÉXITO DE ALBREKTSSON, ZARB, WORTHINGTON, Y ERICKSON (1986).</a:t>
            </a:r>
            <a:endParaRPr lang="es-ES" sz="1800" dirty="0" smtClean="0"/>
          </a:p>
          <a:p>
            <a:pPr lvl="1">
              <a:buNone/>
            </a:pPr>
            <a:endParaRPr lang="es-ES" sz="2000" dirty="0" smtClean="0"/>
          </a:p>
          <a:p>
            <a:pPr lvl="1">
              <a:buNone/>
            </a:pPr>
            <a:endParaRPr lang="es-ES" sz="2000" dirty="0" smtClean="0"/>
          </a:p>
          <a:p>
            <a:pPr lvl="2"/>
            <a:r>
              <a:rPr lang="es-ES" sz="1800" dirty="0" smtClean="0"/>
              <a:t>Implantes individuales sin conexión (sin rehabilitación), inmóviles a la prueba clínica.</a:t>
            </a:r>
          </a:p>
          <a:p>
            <a:pPr lvl="2"/>
            <a:r>
              <a:rPr lang="es-ES" sz="1800" dirty="0" smtClean="0"/>
              <a:t>A  la </a:t>
            </a:r>
            <a:r>
              <a:rPr lang="es-ES" sz="1800" dirty="0" err="1" smtClean="0"/>
              <a:t>Rx</a:t>
            </a:r>
            <a:r>
              <a:rPr lang="es-ES" sz="1800" dirty="0" smtClean="0"/>
              <a:t> sin zonas </a:t>
            </a:r>
            <a:r>
              <a:rPr lang="es-ES" sz="1800" dirty="0" err="1" smtClean="0"/>
              <a:t>radiolúcidas</a:t>
            </a:r>
            <a:r>
              <a:rPr lang="es-ES" sz="1800" dirty="0" smtClean="0"/>
              <a:t> alrededor del implante.</a:t>
            </a:r>
          </a:p>
          <a:p>
            <a:pPr lvl="2"/>
            <a:r>
              <a:rPr lang="es-ES" sz="1800" dirty="0" smtClean="0"/>
              <a:t>Pérdida ósea vertical anual inferior a 0,2 mm después del primer año de la puesta en función del implante.</a:t>
            </a:r>
          </a:p>
          <a:p>
            <a:pPr lvl="2"/>
            <a:r>
              <a:rPr lang="es-ES" sz="1800" dirty="0" smtClean="0"/>
              <a:t>Libre de síntomas persistentes y/o irreversibles como dolor, infecciones, neuropatías, parestesias, o lesión del conducto mandibular.</a:t>
            </a:r>
          </a:p>
          <a:p>
            <a:pPr lvl="2"/>
            <a:r>
              <a:rPr lang="es-ES" sz="1800" dirty="0" smtClean="0"/>
              <a:t>Porcentaje de éxito del 85% y del 80% a los 5 y 10 años.</a:t>
            </a:r>
            <a:endParaRPr lang="es-ES" sz="1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b="1" dirty="0" smtClean="0"/>
              <a:t>CRITERIOS DE ÉXITO DE LOS IMPLANTES OSTEOINTEGRADOS.</a:t>
            </a:r>
          </a:p>
          <a:p>
            <a:endParaRPr lang="es-ES" sz="1800" dirty="0" smtClean="0"/>
          </a:p>
          <a:p>
            <a:pPr lvl="1"/>
            <a:r>
              <a:rPr lang="es-ES" sz="2000" dirty="0" smtClean="0"/>
              <a:t>Criterios de Smith y  </a:t>
            </a:r>
            <a:r>
              <a:rPr lang="es-ES" sz="2000" dirty="0" err="1" smtClean="0"/>
              <a:t>Zarb</a:t>
            </a:r>
            <a:r>
              <a:rPr lang="es-ES" sz="2000" dirty="0" smtClean="0"/>
              <a:t>. 1989.</a:t>
            </a:r>
          </a:p>
          <a:p>
            <a:pPr lvl="1">
              <a:buNone/>
            </a:pPr>
            <a:endParaRPr lang="es-ES" sz="2000" dirty="0" smtClean="0"/>
          </a:p>
          <a:p>
            <a:pPr lvl="1"/>
            <a:r>
              <a:rPr lang="es-ES" sz="2000" dirty="0" smtClean="0"/>
              <a:t>Adicionalmente a los criterios anteriores.</a:t>
            </a:r>
          </a:p>
          <a:p>
            <a:pPr lvl="1"/>
            <a:endParaRPr lang="es-ES" sz="2000" dirty="0" smtClean="0"/>
          </a:p>
          <a:p>
            <a:pPr lvl="1"/>
            <a:r>
              <a:rPr lang="es-ES" sz="2000" dirty="0" smtClean="0"/>
              <a:t>Permitir la instalación de una rehabilitación que sea satisfactoria estéticamente (Modificación del año 1989 por Smith y </a:t>
            </a:r>
            <a:r>
              <a:rPr lang="es-ES" sz="2000" dirty="0" err="1" smtClean="0"/>
              <a:t>Zarb</a:t>
            </a:r>
            <a:r>
              <a:rPr lang="es-ES" sz="2000" dirty="0" smtClean="0"/>
              <a:t>).</a:t>
            </a:r>
          </a:p>
          <a:p>
            <a:pPr>
              <a:buNone/>
            </a:pPr>
            <a:endParaRPr lang="es-ES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000" b="1" dirty="0" smtClean="0"/>
              <a:t>CRITERIOS DE ÉXITO DE LOS IMPLANTES OSTEOINTEGRADOS.</a:t>
            </a:r>
          </a:p>
          <a:p>
            <a:pPr>
              <a:buNone/>
            </a:pPr>
            <a:endParaRPr lang="es-ES_tradnl" b="1" dirty="0" smtClean="0"/>
          </a:p>
          <a:p>
            <a:r>
              <a:rPr lang="es-ES_tradnl" sz="1800" b="1" dirty="0" smtClean="0"/>
              <a:t>CRITERIOS DE EXITO DE VAN STEENBERGHE (1997).</a:t>
            </a:r>
          </a:p>
          <a:p>
            <a:pPr>
              <a:buNone/>
            </a:pPr>
            <a:endParaRPr lang="es-ES" sz="1800" dirty="0" smtClean="0"/>
          </a:p>
          <a:p>
            <a:pPr lvl="1"/>
            <a:r>
              <a:rPr lang="es-ES_tradnl" sz="1600" dirty="0" smtClean="0"/>
              <a:t>Ausencia de reacciones alérgicas, tóxicas o infecciones graves.</a:t>
            </a:r>
            <a:endParaRPr lang="es-ES" sz="1600" dirty="0" smtClean="0"/>
          </a:p>
          <a:p>
            <a:pPr lvl="1"/>
            <a:r>
              <a:rPr lang="es-ES_tradnl" sz="1600" dirty="0" smtClean="0"/>
              <a:t>Que ofrezca anclaje a una prótesis funcional.</a:t>
            </a:r>
            <a:endParaRPr lang="es-ES" sz="1600" dirty="0" smtClean="0"/>
          </a:p>
          <a:p>
            <a:pPr lvl="1"/>
            <a:r>
              <a:rPr lang="es-ES_tradnl" sz="1600" dirty="0" smtClean="0"/>
              <a:t>Sin signos de fractura o torcedura.</a:t>
            </a:r>
            <a:endParaRPr lang="es-ES" sz="1600" dirty="0" smtClean="0"/>
          </a:p>
          <a:p>
            <a:pPr lvl="1"/>
            <a:r>
              <a:rPr lang="es-ES_tradnl" sz="1600" dirty="0" smtClean="0"/>
              <a:t>Sin movilidad cuando sea testeado.</a:t>
            </a:r>
            <a:endParaRPr lang="es-ES" sz="1600" dirty="0" smtClean="0"/>
          </a:p>
          <a:p>
            <a:pPr lvl="1"/>
            <a:r>
              <a:rPr lang="es-ES_tradnl" sz="1600" dirty="0" smtClean="0"/>
              <a:t>Sin signos de radiolucidez.</a:t>
            </a:r>
            <a:endParaRPr lang="es-ES" sz="1600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22478"/>
          </a:xfrm>
        </p:spPr>
        <p:txBody>
          <a:bodyPr/>
          <a:lstStyle/>
          <a:p>
            <a:r>
              <a:rPr lang="es-ES" sz="2000" b="1" dirty="0" smtClean="0"/>
              <a:t>Escala de Calidad de Salud  de Implante (evaluación clínica de la continuidad de salud/enfermedad)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3074" name="Picture 2" descr="tabl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644358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</a:t>
            </a:r>
          </a:p>
          <a:p>
            <a:r>
              <a:rPr lang="es-ES" dirty="0" smtClean="0"/>
              <a:t>Las causas del fracaso  en implantología:</a:t>
            </a:r>
          </a:p>
          <a:p>
            <a:pPr lvl="1"/>
            <a:r>
              <a:rPr lang="es-ES" dirty="0" smtClean="0"/>
              <a:t>Sobrecarga.</a:t>
            </a:r>
          </a:p>
          <a:p>
            <a:pPr lvl="1"/>
            <a:r>
              <a:rPr lang="es-ES" dirty="0" smtClean="0"/>
              <a:t>Infección de los tejidos </a:t>
            </a:r>
            <a:r>
              <a:rPr lang="es-ES" dirty="0" err="1" smtClean="0"/>
              <a:t>periimplantarios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Determinadas condiciones locales o sistémicas que generen pérdida de la </a:t>
            </a:r>
            <a:r>
              <a:rPr lang="es-ES" dirty="0" err="1" smtClean="0"/>
              <a:t>oseointegración</a:t>
            </a:r>
            <a:r>
              <a:rPr lang="es-ES" dirty="0" smtClean="0"/>
              <a:t>. </a:t>
            </a:r>
          </a:p>
          <a:p>
            <a:pPr lvl="1">
              <a:buNone/>
            </a:pPr>
            <a:r>
              <a:rPr lang="es-ES" dirty="0" smtClean="0"/>
              <a:t>   (Esposito y cols. 1998).</a:t>
            </a:r>
          </a:p>
          <a:p>
            <a:pPr lvl="1"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causas del fracaso  en implantología: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Criterios anteriores guardan relación con la pérdida de </a:t>
            </a:r>
            <a:r>
              <a:rPr lang="es-ES" dirty="0" err="1" smtClean="0"/>
              <a:t>oseointegración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Criterios de éxito deben considerar los aspectos protésicos de estética  y funcionalidad.</a:t>
            </a:r>
          </a:p>
          <a:p>
            <a:pPr lvl="1"/>
            <a:endParaRPr lang="es-ES" dirty="0" smtClean="0"/>
          </a:p>
          <a:p>
            <a:pPr lvl="1"/>
            <a:endParaRPr lang="es-E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sz="2800" dirty="0" smtClean="0"/>
          </a:p>
          <a:p>
            <a:pPr lvl="1" algn="just"/>
            <a:r>
              <a:rPr lang="es-ES_tradnl" dirty="0" smtClean="0"/>
              <a:t>Aunque la pérdida ósea pueda ser inducida por sobrecarga en primera instancia, sin presencia de bacterias como agente causal, la modificación del nicho, ya sea por sobrecarga o por bacteria en la profundidad del </a:t>
            </a:r>
            <a:r>
              <a:rPr lang="es-ES_tradnl" dirty="0" err="1" smtClean="0"/>
              <a:t>crevice</a:t>
            </a:r>
            <a:r>
              <a:rPr lang="es-ES_tradnl" dirty="0" smtClean="0"/>
              <a:t>, disminuirá la tensión de oxígeno y las bacterias anaeróbicas se convertirán en los causantes de la pérdida ósea continua.</a:t>
            </a:r>
          </a:p>
          <a:p>
            <a:pPr lvl="2" algn="just">
              <a:buNone/>
            </a:pPr>
            <a:r>
              <a:rPr lang="es-ES_tradnl" sz="1800" dirty="0" smtClean="0"/>
              <a:t>    (Lang y </a:t>
            </a:r>
            <a:r>
              <a:rPr lang="es-ES_tradnl" sz="1800" dirty="0" err="1" smtClean="0"/>
              <a:t>Corbet</a:t>
            </a:r>
            <a:r>
              <a:rPr lang="es-ES_tradnl" sz="1800" dirty="0" smtClean="0"/>
              <a:t> 2000).</a:t>
            </a:r>
            <a:endParaRPr lang="es-E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000" dirty="0" smtClean="0"/>
              <a:t>En el </a:t>
            </a:r>
            <a:r>
              <a:rPr lang="es-ES" sz="2000" dirty="0" err="1" smtClean="0"/>
              <a:t>Workshop</a:t>
            </a:r>
            <a:r>
              <a:rPr lang="es-ES" sz="2000" dirty="0" smtClean="0"/>
              <a:t> europeo de </a:t>
            </a:r>
            <a:r>
              <a:rPr lang="es-ES" sz="2000" dirty="0" err="1" smtClean="0"/>
              <a:t>periodontología</a:t>
            </a:r>
            <a:r>
              <a:rPr lang="es-ES" sz="2000" dirty="0" smtClean="0"/>
              <a:t> (Suiza) por la Federación Europea de </a:t>
            </a:r>
            <a:r>
              <a:rPr lang="es-ES" sz="2000" dirty="0" err="1" smtClean="0"/>
              <a:t>Periodontología</a:t>
            </a:r>
            <a:r>
              <a:rPr lang="es-ES" sz="2000" dirty="0" smtClean="0"/>
              <a:t>, se acuñaron denominaciones para dos patologías inflamatorias </a:t>
            </a:r>
            <a:r>
              <a:rPr lang="es-ES" sz="2000" dirty="0" err="1" smtClean="0"/>
              <a:t>periimplantarias</a:t>
            </a:r>
            <a:r>
              <a:rPr lang="es-ES" sz="2000" dirty="0" smtClean="0"/>
              <a:t> bien diferenciadas: </a:t>
            </a:r>
          </a:p>
          <a:p>
            <a:pPr algn="just">
              <a:buNone/>
            </a:pPr>
            <a:endParaRPr lang="es-ES" sz="2000" dirty="0" smtClean="0"/>
          </a:p>
          <a:p>
            <a:pPr algn="just">
              <a:buNone/>
            </a:pPr>
            <a:endParaRPr lang="es-ES" sz="2000" dirty="0" smtClean="0"/>
          </a:p>
          <a:p>
            <a:pPr algn="just"/>
            <a:r>
              <a:rPr lang="es-ES" sz="2400" b="1" dirty="0" err="1" smtClean="0"/>
              <a:t>Mucositis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periimplantaria</a:t>
            </a:r>
            <a:r>
              <a:rPr lang="es-ES" sz="2400" b="1" dirty="0" smtClean="0"/>
              <a:t>.</a:t>
            </a:r>
          </a:p>
          <a:p>
            <a:pPr algn="just"/>
            <a:r>
              <a:rPr lang="es-ES" sz="2400" b="1" dirty="0" err="1" smtClean="0"/>
              <a:t>Periimplantitis</a:t>
            </a:r>
            <a:r>
              <a:rPr lang="es-ES" sz="2400" b="1" dirty="0" smtClean="0"/>
              <a:t>.</a:t>
            </a:r>
            <a:endParaRPr lang="es-ES" sz="2400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6257940" cy="4395798"/>
          </a:xfrm>
        </p:spPr>
        <p:txBody>
          <a:bodyPr/>
          <a:lstStyle/>
          <a:p>
            <a:r>
              <a:rPr lang="es-ES" b="1" dirty="0" smtClean="0"/>
              <a:t>Per </a:t>
            </a:r>
            <a:r>
              <a:rPr lang="es-ES" b="1" dirty="0" err="1" smtClean="0"/>
              <a:t>ing</a:t>
            </a:r>
            <a:r>
              <a:rPr lang="es-ES" b="1" dirty="0" smtClean="0"/>
              <a:t> </a:t>
            </a:r>
            <a:r>
              <a:rPr lang="es-ES" b="1" dirty="0" err="1" smtClean="0"/>
              <a:t>Branemark</a:t>
            </a:r>
            <a:r>
              <a:rPr lang="es-ES" b="1" dirty="0" smtClean="0"/>
              <a:t>.</a:t>
            </a:r>
          </a:p>
          <a:p>
            <a:endParaRPr lang="es-ES" b="1" dirty="0" smtClean="0"/>
          </a:p>
          <a:p>
            <a:pPr lvl="1"/>
            <a:r>
              <a:rPr lang="es-ES" sz="1800" dirty="0" smtClean="0"/>
              <a:t>15 años más tarde .(1952-1965)</a:t>
            </a:r>
          </a:p>
          <a:p>
            <a:pPr lvl="1"/>
            <a:r>
              <a:rPr lang="es-ES" sz="1800" dirty="0" smtClean="0"/>
              <a:t>Investigaciones en médula de peroné de conejo.</a:t>
            </a:r>
          </a:p>
          <a:p>
            <a:pPr lvl="1"/>
            <a:r>
              <a:rPr lang="es-ES" sz="1800" dirty="0" err="1" smtClean="0"/>
              <a:t>Microcámaras</a:t>
            </a:r>
            <a:r>
              <a:rPr lang="es-ES" sz="1800" dirty="0" smtClean="0"/>
              <a:t> cuyas carcasas estaban fabricadas de Titanio (alto costo).</a:t>
            </a:r>
          </a:p>
          <a:p>
            <a:pPr lvl="1"/>
            <a:r>
              <a:rPr lang="es-ES" sz="1800" dirty="0" smtClean="0"/>
              <a:t>El equipo sueco corroboró los resultados  de </a:t>
            </a:r>
            <a:r>
              <a:rPr lang="es-ES" sz="1800" dirty="0" err="1" smtClean="0"/>
              <a:t>Leventhal</a:t>
            </a:r>
            <a:r>
              <a:rPr lang="es-ES" sz="1800" dirty="0" smtClean="0"/>
              <a:t> una conexión firme entre hueso y titanio, siempre y cuando el trauma quirúrgico fuese mínimo.</a:t>
            </a:r>
          </a:p>
          <a:p>
            <a:pPr lvl="1"/>
            <a:endParaRPr lang="es-ES" sz="1800" dirty="0" smtClean="0"/>
          </a:p>
          <a:p>
            <a:endParaRPr lang="es-ES" sz="1800" b="1" dirty="0" smtClean="0"/>
          </a:p>
          <a:p>
            <a:endParaRPr lang="es-ES" dirty="0"/>
          </a:p>
        </p:txBody>
      </p:sp>
      <p:pic>
        <p:nvPicPr>
          <p:cNvPr id="5" name="4 Imagen" descr="http://resources1.mynewsdesk.com/files/9e8bcea43155943ae0482d659a257d2a/resources/ResourceImage/large_high/p_i_branemark_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071678"/>
            <a:ext cx="2071702" cy="19540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b="1" dirty="0" smtClean="0"/>
          </a:p>
          <a:p>
            <a:endParaRPr lang="es-ES" b="1" dirty="0" smtClean="0"/>
          </a:p>
          <a:p>
            <a:pPr algn="just"/>
            <a:r>
              <a:rPr lang="es-ES" b="1" dirty="0" err="1" smtClean="0"/>
              <a:t>Mucositis</a:t>
            </a:r>
            <a:r>
              <a:rPr lang="es-ES" b="1" dirty="0" smtClean="0"/>
              <a:t> </a:t>
            </a:r>
            <a:r>
              <a:rPr lang="es-ES" b="1" dirty="0" err="1" smtClean="0"/>
              <a:t>periimplantaria</a:t>
            </a:r>
            <a:r>
              <a:rPr lang="es-ES" b="1" dirty="0" smtClean="0"/>
              <a:t>:</a:t>
            </a:r>
            <a:r>
              <a:rPr lang="es-ES" dirty="0" smtClean="0"/>
              <a:t> formas reversible de afección inflamatoria de los tejidos blandos que rodean a un implante en función.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b="1" dirty="0" smtClean="0"/>
          </a:p>
          <a:p>
            <a:endParaRPr lang="es-ES" b="1" dirty="0" smtClean="0"/>
          </a:p>
          <a:p>
            <a:pPr algn="just"/>
            <a:r>
              <a:rPr lang="es-ES" b="1" dirty="0" err="1" smtClean="0"/>
              <a:t>Periimplantitis</a:t>
            </a:r>
            <a:r>
              <a:rPr lang="es-ES" b="1" dirty="0" smtClean="0"/>
              <a:t>:</a:t>
            </a:r>
            <a:r>
              <a:rPr lang="es-ES" dirty="0" smtClean="0"/>
              <a:t> Forma irreversible de afección inflamatoria de los tejidos blandos que rodean al implante en función, en la que además se produce una pérdida ósea.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200" b="1" dirty="0" smtClean="0"/>
              <a:t>CRITERIOS DE DIAGNÓSTICO DE LA PERIIMPLANTITIS.</a:t>
            </a:r>
            <a:endParaRPr lang="es-ES" b="1" dirty="0" smtClean="0"/>
          </a:p>
          <a:p>
            <a:r>
              <a:rPr lang="es-ES" dirty="0" smtClean="0"/>
              <a:t>Según el 3er </a:t>
            </a:r>
            <a:r>
              <a:rPr lang="es-ES" dirty="0" err="1" smtClean="0"/>
              <a:t>Workshop</a:t>
            </a:r>
            <a:r>
              <a:rPr lang="es-ES" dirty="0" smtClean="0"/>
              <a:t> europeo en Periodoncia 1999.</a:t>
            </a:r>
          </a:p>
          <a:p>
            <a:pPr>
              <a:buNone/>
            </a:pPr>
            <a:endParaRPr lang="es-ES" dirty="0" smtClean="0"/>
          </a:p>
          <a:p>
            <a:pPr lvl="1"/>
            <a:r>
              <a:rPr lang="es-ES" dirty="0" smtClean="0"/>
              <a:t>Evidencia radiológica de reabsorción de la cresta ósea (mayor a 2 mm).*</a:t>
            </a:r>
          </a:p>
          <a:p>
            <a:pPr lvl="1"/>
            <a:r>
              <a:rPr lang="es-ES" dirty="0" smtClean="0"/>
              <a:t>Profundidad al sondaje (mayor a 5 mm) con posterior sangramiento.*</a:t>
            </a:r>
          </a:p>
          <a:p>
            <a:pPr lvl="1"/>
            <a:r>
              <a:rPr lang="es-ES" dirty="0" smtClean="0"/>
              <a:t>Supuración posterior al sondaje es relativa.</a:t>
            </a:r>
          </a:p>
          <a:p>
            <a:pPr lvl="1"/>
            <a:r>
              <a:rPr lang="es-ES" dirty="0" smtClean="0"/>
              <a:t>Los tejidos blandos pueden estar inflamados.</a:t>
            </a:r>
          </a:p>
          <a:p>
            <a:pPr lvl="1"/>
            <a:r>
              <a:rPr lang="es-ES" dirty="0" smtClean="0"/>
              <a:t>El dolor no es un signo frecuente.</a:t>
            </a:r>
          </a:p>
          <a:p>
            <a:pPr lvl="2"/>
            <a:r>
              <a:rPr lang="es-ES" dirty="0" smtClean="0"/>
              <a:t>* Estos tres parámetros son los más sensibles y confiables según Lang (2000).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Evidencia de la etiología microbiana de las infecciones </a:t>
            </a:r>
            <a:r>
              <a:rPr lang="es-ES" b="1" dirty="0" err="1" smtClean="0"/>
              <a:t>periimplantarias</a:t>
            </a:r>
            <a:r>
              <a:rPr lang="es-ES" b="1" dirty="0" smtClean="0"/>
              <a:t>.</a:t>
            </a:r>
          </a:p>
          <a:p>
            <a:pPr lvl="1"/>
            <a:endParaRPr lang="es-ES" sz="2000" dirty="0" smtClean="0"/>
          </a:p>
          <a:p>
            <a:pPr lvl="1"/>
            <a:r>
              <a:rPr lang="es-ES" sz="2000" dirty="0" smtClean="0"/>
              <a:t>Los depósitos de placa en implantes puede inducir </a:t>
            </a:r>
            <a:r>
              <a:rPr lang="es-ES" sz="2000" dirty="0" err="1" smtClean="0"/>
              <a:t>mucositis</a:t>
            </a:r>
            <a:r>
              <a:rPr lang="es-ES" sz="2000" dirty="0" smtClean="0"/>
              <a:t> </a:t>
            </a:r>
            <a:r>
              <a:rPr lang="es-ES" sz="2000" dirty="0" err="1" smtClean="0"/>
              <a:t>periimplantaria</a:t>
            </a:r>
            <a:r>
              <a:rPr lang="es-ES" sz="2000" dirty="0" smtClean="0"/>
              <a:t>.</a:t>
            </a:r>
          </a:p>
          <a:p>
            <a:pPr lvl="1"/>
            <a:r>
              <a:rPr lang="es-ES" sz="2000" dirty="0" smtClean="0"/>
              <a:t>La demostración de diferencias cuantitativas y cualitativas en la microflora asociada con éxito y fracaso de los implantes. Factor de asociación.</a:t>
            </a:r>
          </a:p>
          <a:p>
            <a:pPr lvl="1"/>
            <a:r>
              <a:rPr lang="es-ES" sz="2000" dirty="0" smtClean="0"/>
              <a:t>Colocación de ligaduras en animales generando así una alteración de la composición de la microflora y </a:t>
            </a:r>
            <a:r>
              <a:rPr lang="es-ES" sz="2000" dirty="0" err="1" smtClean="0"/>
              <a:t>periirnplantitis</a:t>
            </a:r>
            <a:r>
              <a:rPr lang="es-ES" sz="2000" dirty="0" smtClean="0"/>
              <a:t>.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Evidencia de la etiología microbiana de las infecciones </a:t>
            </a:r>
            <a:r>
              <a:rPr lang="es-ES" b="1" dirty="0" err="1" smtClean="0"/>
              <a:t>periimplantarias</a:t>
            </a:r>
            <a:r>
              <a:rPr lang="es-ES" b="1" dirty="0" smtClean="0"/>
              <a:t>.</a:t>
            </a:r>
          </a:p>
          <a:p>
            <a:endParaRPr lang="es-ES" b="1" dirty="0" smtClean="0"/>
          </a:p>
          <a:p>
            <a:pPr lvl="1"/>
            <a:r>
              <a:rPr lang="es-ES" sz="2000" dirty="0" smtClean="0"/>
              <a:t>La terapia antimicrobiana mejora los parámetros clínicos de los pacientes con </a:t>
            </a:r>
            <a:r>
              <a:rPr lang="es-ES" sz="2000" dirty="0" err="1" smtClean="0"/>
              <a:t>periinplantitis</a:t>
            </a:r>
            <a:r>
              <a:rPr lang="es-ES" sz="2000" dirty="0" smtClean="0"/>
              <a:t>.</a:t>
            </a:r>
          </a:p>
          <a:p>
            <a:pPr lvl="1"/>
            <a:r>
              <a:rPr lang="es-ES" sz="2000" dirty="0" smtClean="0"/>
              <a:t>El nivel de higiene tiene un impacto en el éxito a largo plazo del tratamiento con implantes.</a:t>
            </a:r>
          </a:p>
          <a:p>
            <a:pPr lvl="1"/>
            <a:endParaRPr lang="es-ES" sz="2000" dirty="0" smtClean="0"/>
          </a:p>
          <a:p>
            <a:pPr lvl="1"/>
            <a:endParaRPr lang="es-ES" sz="2000" dirty="0" smtClean="0"/>
          </a:p>
          <a:p>
            <a:pPr lvl="1"/>
            <a:endParaRPr lang="es-ES" sz="2000" dirty="0" smtClean="0"/>
          </a:p>
          <a:p>
            <a:pPr lvl="1"/>
            <a:endParaRPr lang="es-ES" b="1" dirty="0" smtClean="0"/>
          </a:p>
          <a:p>
            <a:pPr lvl="1"/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CLINICA.</a:t>
            </a:r>
            <a:endParaRPr lang="es-ES" dirty="0" smtClean="0"/>
          </a:p>
          <a:p>
            <a:pPr lvl="1"/>
            <a:endParaRPr lang="es-ES" dirty="0" smtClean="0"/>
          </a:p>
          <a:p>
            <a:pPr lvl="1" algn="just"/>
            <a:r>
              <a:rPr lang="es-ES" dirty="0" smtClean="0"/>
              <a:t>Presencia de placa bacteriana y calculo alrededores del implante.</a:t>
            </a:r>
          </a:p>
          <a:p>
            <a:pPr lvl="1" algn="just"/>
            <a:r>
              <a:rPr lang="es-ES" dirty="0" smtClean="0"/>
              <a:t>Edema y enrojecimiento de tejidos marginales.</a:t>
            </a:r>
          </a:p>
          <a:p>
            <a:pPr lvl="1" algn="just"/>
            <a:r>
              <a:rPr lang="es-ES" dirty="0" smtClean="0"/>
              <a:t>Hiperplasia de la mucosa en las zonas donde no hay demasiada encía queratinizada.</a:t>
            </a:r>
          </a:p>
          <a:p>
            <a:pPr lvl="1" algn="just"/>
            <a:r>
              <a:rPr lang="es-ES" dirty="0" smtClean="0"/>
              <a:t>Persistencia de dolor y malestar.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6257940" cy="4395798"/>
          </a:xfrm>
        </p:spPr>
        <p:txBody>
          <a:bodyPr/>
          <a:lstStyle/>
          <a:p>
            <a:r>
              <a:rPr lang="es-ES" b="1" dirty="0" smtClean="0"/>
              <a:t>CLINICA.</a:t>
            </a:r>
          </a:p>
          <a:p>
            <a:endParaRPr lang="es-ES" b="1" dirty="0" smtClean="0"/>
          </a:p>
          <a:p>
            <a:pPr lvl="1" algn="just"/>
            <a:r>
              <a:rPr lang="es-ES" dirty="0" smtClean="0"/>
              <a:t>Aumento de la profundidad de sondaje y ligero sangrado y o supuración tras el mismo.</a:t>
            </a:r>
          </a:p>
          <a:p>
            <a:pPr lvl="1" algn="just"/>
            <a:r>
              <a:rPr lang="es-ES" dirty="0" smtClean="0"/>
              <a:t>Destrucción ósea vertical en relación con la bolsa </a:t>
            </a:r>
            <a:r>
              <a:rPr lang="es-ES" dirty="0" err="1" smtClean="0"/>
              <a:t>periimplantaria</a:t>
            </a:r>
            <a:r>
              <a:rPr lang="es-ES" dirty="0" smtClean="0"/>
              <a:t>.</a:t>
            </a:r>
          </a:p>
          <a:p>
            <a:pPr lvl="1" algn="just"/>
            <a:r>
              <a:rPr lang="es-ES" dirty="0" smtClean="0"/>
              <a:t>Presencia radiológica de reabsorción ósea.</a:t>
            </a:r>
          </a:p>
          <a:p>
            <a:pPr lvl="1" algn="just"/>
            <a:r>
              <a:rPr lang="es-ES" dirty="0" smtClean="0"/>
              <a:t>Movilidad del implante.</a:t>
            </a:r>
          </a:p>
          <a:p>
            <a:endParaRPr lang="es-ES" dirty="0" smtClean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071678"/>
            <a:ext cx="1943100" cy="1677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429132"/>
            <a:ext cx="1941513" cy="1700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implantología debe ser considerada una herramienta más en el logro de una rehabilitación integral del paciente.</a:t>
            </a:r>
          </a:p>
          <a:p>
            <a:r>
              <a:rPr lang="es-ES" dirty="0" smtClean="0"/>
              <a:t>Una sub-especialidad en la que participan transversalmente las distintas especialidades.</a:t>
            </a:r>
          </a:p>
          <a:p>
            <a:r>
              <a:rPr lang="es-ES" dirty="0" smtClean="0"/>
              <a:t>El conocimiento en Periodoncia es fundamental en la comprensión y manejo de esta área, siendo de sus inicios  quien más ha aportado en su desarrollo fundamentalmente en el área de </a:t>
            </a:r>
            <a:r>
              <a:rPr lang="es-ES" dirty="0" err="1" smtClean="0"/>
              <a:t>oseointegración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  <a:p>
            <a:r>
              <a:rPr lang="es-ES" smtClean="0"/>
              <a:t>Interrelación </a:t>
            </a:r>
            <a:r>
              <a:rPr lang="es-ES" dirty="0" smtClean="0"/>
              <a:t>en conocimiento de la reparación celular.</a:t>
            </a:r>
          </a:p>
          <a:p>
            <a:r>
              <a:rPr lang="es-ES" dirty="0" smtClean="0"/>
              <a:t>Conocimiento de tejidos sanos .</a:t>
            </a:r>
          </a:p>
          <a:p>
            <a:r>
              <a:rPr lang="es-ES" dirty="0" smtClean="0"/>
              <a:t>Manejo de los tejidos blandos en distintas etapas  quirúrgicas.</a:t>
            </a:r>
          </a:p>
          <a:p>
            <a:r>
              <a:rPr lang="es-ES" dirty="0" smtClean="0"/>
              <a:t>Manejo de terapia de soporte y mantención de éstos.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L" sz="6000" b="1" dirty="0" smtClean="0"/>
              <a:t>Cirugía de activación</a:t>
            </a:r>
            <a:r>
              <a:rPr lang="es-CL" b="1" dirty="0"/>
              <a:t/>
            </a:r>
            <a:br>
              <a:rPr lang="es-CL" b="1" dirty="0"/>
            </a:br>
            <a:r>
              <a:rPr lang="es-CL" b="1" dirty="0"/>
              <a:t>(</a:t>
            </a:r>
            <a:r>
              <a:rPr lang="es-CL" b="1" dirty="0" smtClean="0"/>
              <a:t>Conexión)</a:t>
            </a:r>
            <a:endParaRPr lang="es-CL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7615262" cy="4395798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1965 primer paciente </a:t>
            </a:r>
            <a:r>
              <a:rPr lang="es-ES" dirty="0" err="1" smtClean="0"/>
              <a:t>Gösta</a:t>
            </a:r>
            <a:r>
              <a:rPr lang="es-ES" dirty="0" smtClean="0"/>
              <a:t> </a:t>
            </a:r>
            <a:r>
              <a:rPr lang="es-ES" dirty="0" err="1" smtClean="0"/>
              <a:t>Larsson</a:t>
            </a:r>
            <a:r>
              <a:rPr lang="es-ES" dirty="0" smtClean="0"/>
              <a:t>.</a:t>
            </a:r>
          </a:p>
          <a:p>
            <a:r>
              <a:rPr lang="es-ES" dirty="0" smtClean="0"/>
              <a:t>1967 segundo paciente </a:t>
            </a:r>
            <a:r>
              <a:rPr lang="es-ES" dirty="0" err="1" smtClean="0"/>
              <a:t>Sven</a:t>
            </a:r>
            <a:r>
              <a:rPr lang="es-ES" dirty="0" smtClean="0"/>
              <a:t> Johansson,</a:t>
            </a:r>
            <a:endParaRPr lang="es-ES" dirty="0"/>
          </a:p>
        </p:txBody>
      </p:sp>
      <p:pic>
        <p:nvPicPr>
          <p:cNvPr id="4" name="3 Marcador de contenido" descr="http://www.birbe.org/blog/wp-content/uploads/IMG_9676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000504"/>
            <a:ext cx="2143140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C:\Users\Cristian\Downloads\dedo-protesis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071942"/>
            <a:ext cx="2301927" cy="1530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PERIODOS DE CURACIÓN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es-CL" sz="2400" dirty="0"/>
              <a:t>Mandíbula: 				Periodo Curación</a:t>
            </a:r>
          </a:p>
          <a:p>
            <a:pPr>
              <a:buFontTx/>
              <a:buNone/>
            </a:pPr>
            <a:r>
              <a:rPr lang="es-CL" sz="2400" dirty="0"/>
              <a:t>		calidad ósea ideal                   4 meses    </a:t>
            </a:r>
          </a:p>
          <a:p>
            <a:pPr>
              <a:buFontTx/>
              <a:buNone/>
            </a:pPr>
            <a:r>
              <a:rPr lang="es-CL" sz="2400" dirty="0"/>
              <a:t>		calidad ósea pobre                  6 meses</a:t>
            </a:r>
          </a:p>
          <a:p>
            <a:pPr>
              <a:buFontTx/>
              <a:buNone/>
            </a:pPr>
            <a:endParaRPr lang="es-CL" sz="2400" dirty="0"/>
          </a:p>
          <a:p>
            <a:pPr>
              <a:buFontTx/>
              <a:buNone/>
            </a:pPr>
            <a:r>
              <a:rPr lang="es-CL" sz="2400" dirty="0"/>
              <a:t>Maxilar:</a:t>
            </a:r>
          </a:p>
          <a:p>
            <a:pPr>
              <a:buFontTx/>
              <a:buNone/>
            </a:pPr>
            <a:r>
              <a:rPr lang="es-CL" sz="2400" dirty="0"/>
              <a:t>		calidad ósea ideal                    6 meses</a:t>
            </a:r>
          </a:p>
          <a:p>
            <a:pPr>
              <a:buFontTx/>
              <a:buNone/>
            </a:pPr>
            <a:r>
              <a:rPr lang="es-CL" sz="2400" dirty="0"/>
              <a:t>		calidad ósea pobre                  9 meses</a:t>
            </a:r>
          </a:p>
          <a:p>
            <a:pPr>
              <a:buFontTx/>
              <a:buNone/>
            </a:pPr>
            <a:endParaRPr lang="es-CL" sz="2400" dirty="0"/>
          </a:p>
          <a:p>
            <a:pPr>
              <a:buFontTx/>
              <a:buNone/>
            </a:pPr>
            <a:r>
              <a:rPr lang="es-CL" sz="2400" dirty="0"/>
              <a:t>Requiere confirmación radiográfica y clínica (movilidad)</a:t>
            </a:r>
          </a:p>
          <a:p>
            <a:pPr>
              <a:buFontTx/>
              <a:buNone/>
            </a:pPr>
            <a:r>
              <a:rPr lang="es-CL" sz="2400" dirty="0"/>
              <a:t>							</a:t>
            </a:r>
            <a:r>
              <a:rPr lang="es-CL" sz="2400" dirty="0" err="1"/>
              <a:t>Hobo</a:t>
            </a:r>
            <a:r>
              <a:rPr lang="es-CL" sz="2400" dirty="0"/>
              <a:t> S. </a:t>
            </a:r>
            <a:r>
              <a:rPr lang="es-CL" sz="2400" dirty="0" smtClean="0"/>
              <a:t>1997</a:t>
            </a:r>
          </a:p>
          <a:p>
            <a:pPr>
              <a:buFontTx/>
              <a:buNone/>
            </a:pPr>
            <a:r>
              <a:rPr lang="es-CL" sz="2400" dirty="0" smtClean="0"/>
              <a:t>Los tiempos en la actualidad se han reducido a 3 meses en t. </a:t>
            </a:r>
            <a:r>
              <a:rPr lang="es-CL" sz="2400" dirty="0" err="1" smtClean="0"/>
              <a:t>oseo</a:t>
            </a:r>
            <a:r>
              <a:rPr lang="es-CL" sz="2400" dirty="0" smtClean="0"/>
              <a:t> de buena calidad y 6 meses en mala calidad de hueso independiente del maxilar.</a:t>
            </a:r>
          </a:p>
          <a:p>
            <a:pPr>
              <a:buFontTx/>
              <a:buNone/>
            </a:pPr>
            <a:r>
              <a:rPr lang="es-CL" sz="2400" dirty="0" smtClean="0"/>
              <a:t>En implantes con superficies tratadas la reducción de tiempo es hasta las 7 semanas.</a:t>
            </a:r>
            <a:endParaRPr lang="es-CL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/>
              <a:t>OBJETIVOS FASE DE CONEXIÓN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51038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es-CL" sz="2400" dirty="0"/>
              <a:t>PERMITIR AL IMPLANTE PERFORAR LA MUCOSA</a:t>
            </a:r>
            <a:r>
              <a:rPr lang="es-CL" sz="2400" dirty="0" smtClean="0"/>
              <a:t>. </a:t>
            </a:r>
            <a:r>
              <a:rPr lang="es-CL" sz="2400" smtClean="0"/>
              <a:t>Para implantes de  2 fases.</a:t>
            </a:r>
            <a:endParaRPr lang="es-CL" sz="2400"/>
          </a:p>
          <a:p>
            <a:endParaRPr lang="es-CL" sz="2400" dirty="0"/>
          </a:p>
          <a:p>
            <a:pPr>
              <a:buFontTx/>
              <a:buNone/>
            </a:pPr>
            <a:endParaRPr lang="es-CL" sz="2400" dirty="0"/>
          </a:p>
          <a:p>
            <a:r>
              <a:rPr lang="es-CL" sz="2400" dirty="0"/>
              <a:t>CREAR ANATOMÍA FAVORABLE DE T.BLANDOS QUE ENTREGUEN ARQUITECTURA Y SALUD PERIIMPLANTARIA.</a:t>
            </a:r>
          </a:p>
          <a:p>
            <a:endParaRPr lang="es-CL" sz="2400" dirty="0"/>
          </a:p>
          <a:p>
            <a:pPr>
              <a:buFontTx/>
              <a:buNone/>
            </a:pPr>
            <a:endParaRPr lang="es-CL" sz="2400" dirty="0"/>
          </a:p>
          <a:p>
            <a:pPr>
              <a:buFontTx/>
              <a:buNone/>
            </a:pPr>
            <a:endParaRPr lang="es-CL" sz="2400" dirty="0"/>
          </a:p>
          <a:p>
            <a:pPr>
              <a:buFontTx/>
              <a:buNone/>
            </a:pPr>
            <a:r>
              <a:rPr lang="es-CL" dirty="0"/>
              <a:t>				         	       </a:t>
            </a:r>
            <a:r>
              <a:rPr lang="es-CL" sz="2800" dirty="0" err="1"/>
              <a:t>Palacci</a:t>
            </a:r>
            <a:r>
              <a:rPr lang="es-CL" sz="2800" dirty="0"/>
              <a:t> </a:t>
            </a:r>
            <a:r>
              <a:rPr lang="es-CL" sz="2800" dirty="0" err="1"/>
              <a:t>P</a:t>
            </a:r>
            <a:r>
              <a:rPr lang="es-CL" sz="2800" dirty="0"/>
              <a:t>. 2001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2"/>
          <p:cNvPicPr>
            <a:picLocks noChangeAspect="1" noChangeArrowheads="1"/>
          </p:cNvPicPr>
          <p:nvPr/>
        </p:nvPicPr>
        <p:blipFill>
          <a:blip r:embed="rId2"/>
          <a:srcRect l="16251" t="3334" r="46249" b="59999"/>
          <a:stretch>
            <a:fillRect/>
          </a:stretch>
        </p:blipFill>
        <p:spPr bwMode="auto">
          <a:xfrm>
            <a:off x="571472" y="928670"/>
            <a:ext cx="3214710" cy="2358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295400" y="5638800"/>
            <a:ext cx="6553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b="1"/>
              <a:t>CON COLGAJO ESPESOR TOTAL</a:t>
            </a:r>
          </a:p>
        </p:txBody>
      </p:sp>
      <p:pic>
        <p:nvPicPr>
          <p:cNvPr id="4" name="Picture 2" descr="2"/>
          <p:cNvPicPr>
            <a:picLocks noChangeAspect="1" noChangeArrowheads="1"/>
          </p:cNvPicPr>
          <p:nvPr/>
        </p:nvPicPr>
        <p:blipFill>
          <a:blip r:embed="rId2"/>
          <a:srcRect l="57500" t="3334" r="5000" b="58333"/>
          <a:stretch>
            <a:fillRect/>
          </a:stretch>
        </p:blipFill>
        <p:spPr bwMode="auto">
          <a:xfrm>
            <a:off x="5357818" y="857232"/>
            <a:ext cx="3076572" cy="2358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Fig 8-15"/>
          <p:cNvPicPr>
            <a:picLocks noChangeAspect="1" noChangeArrowheads="1"/>
          </p:cNvPicPr>
          <p:nvPr/>
        </p:nvPicPr>
        <p:blipFill>
          <a:blip r:embed="rId3"/>
          <a:srcRect l="62500" t="11667" r="7500" b="55000"/>
          <a:stretch>
            <a:fillRect/>
          </a:stretch>
        </p:blipFill>
        <p:spPr bwMode="auto">
          <a:xfrm>
            <a:off x="3143240" y="3571876"/>
            <a:ext cx="2400296" cy="2000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2"/>
          <p:cNvPicPr>
            <a:picLocks noChangeAspect="1" noChangeArrowheads="1"/>
          </p:cNvPicPr>
          <p:nvPr/>
        </p:nvPicPr>
        <p:blipFill>
          <a:blip r:embed="rId2"/>
          <a:srcRect l="15001" t="56668" r="46249" b="1666"/>
          <a:stretch>
            <a:fillRect/>
          </a:stretch>
        </p:blipFill>
        <p:spPr bwMode="auto">
          <a:xfrm>
            <a:off x="1142976" y="1142984"/>
            <a:ext cx="2116434" cy="1706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295400" y="55626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b="1"/>
              <a:t>TÉCNICA FESTONEADO</a:t>
            </a:r>
          </a:p>
        </p:txBody>
      </p:sp>
      <p:pic>
        <p:nvPicPr>
          <p:cNvPr id="4" name="Picture 2" descr="2"/>
          <p:cNvPicPr>
            <a:picLocks noChangeAspect="1" noChangeArrowheads="1"/>
          </p:cNvPicPr>
          <p:nvPr/>
        </p:nvPicPr>
        <p:blipFill>
          <a:blip r:embed="rId2"/>
          <a:srcRect l="56250" t="61667" r="6250"/>
          <a:stretch>
            <a:fillRect/>
          </a:stretch>
        </p:blipFill>
        <p:spPr bwMode="auto">
          <a:xfrm>
            <a:off x="5572132" y="1071546"/>
            <a:ext cx="2343152" cy="1796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Fig 8-15"/>
          <p:cNvPicPr>
            <a:picLocks noChangeAspect="1" noChangeArrowheads="1"/>
          </p:cNvPicPr>
          <p:nvPr/>
        </p:nvPicPr>
        <p:blipFill>
          <a:blip r:embed="rId3"/>
          <a:srcRect l="17392" t="10146" r="47826" b="55072"/>
          <a:stretch>
            <a:fillRect/>
          </a:stretch>
        </p:blipFill>
        <p:spPr bwMode="auto">
          <a:xfrm>
            <a:off x="3000364" y="3429000"/>
            <a:ext cx="2600332" cy="1950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ig 8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357430"/>
            <a:ext cx="2667000" cy="2531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Técnica con Punzón.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ig 8-16 a y b"/>
          <p:cNvPicPr>
            <a:picLocks noChangeAspect="1" noChangeArrowheads="1"/>
          </p:cNvPicPr>
          <p:nvPr/>
        </p:nvPicPr>
        <p:blipFill>
          <a:blip r:embed="rId2"/>
          <a:srcRect l="9677" t="31183" r="5376" b="10036"/>
          <a:stretch>
            <a:fillRect/>
          </a:stretch>
        </p:blipFill>
        <p:spPr bwMode="auto">
          <a:xfrm>
            <a:off x="928662" y="1928802"/>
            <a:ext cx="2793814" cy="1546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524000" y="5867400"/>
            <a:ext cx="571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b="1"/>
              <a:t>Localización de la tapa de la fijación</a:t>
            </a:r>
          </a:p>
        </p:txBody>
      </p:sp>
      <p:pic>
        <p:nvPicPr>
          <p:cNvPr id="4" name="Picture 2" descr="Fig 8-17 a 8-19 a y b"/>
          <p:cNvPicPr>
            <a:picLocks noChangeAspect="1" noChangeArrowheads="1"/>
          </p:cNvPicPr>
          <p:nvPr/>
        </p:nvPicPr>
        <p:blipFill>
          <a:blip r:embed="rId3"/>
          <a:srcRect l="3334" t="3751" b="72501"/>
          <a:stretch>
            <a:fillRect/>
          </a:stretch>
        </p:blipFill>
        <p:spPr bwMode="auto">
          <a:xfrm>
            <a:off x="4643438" y="1857364"/>
            <a:ext cx="3301836" cy="1557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Fig 8-17 a 8-19 a y b"/>
          <p:cNvPicPr>
            <a:picLocks noChangeAspect="1" noChangeArrowheads="1"/>
          </p:cNvPicPr>
          <p:nvPr/>
        </p:nvPicPr>
        <p:blipFill>
          <a:blip r:embed="rId3"/>
          <a:srcRect l="5000" t="72501"/>
          <a:stretch>
            <a:fillRect/>
          </a:stretch>
        </p:blipFill>
        <p:spPr bwMode="auto">
          <a:xfrm>
            <a:off x="928662" y="4000504"/>
            <a:ext cx="2868161" cy="1566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Fig 8-20 a 8-22 a y b"/>
          <p:cNvPicPr>
            <a:picLocks noChangeAspect="1" noChangeArrowheads="1"/>
          </p:cNvPicPr>
          <p:nvPr/>
        </p:nvPicPr>
        <p:blipFill>
          <a:blip r:embed="rId4"/>
          <a:srcRect l="3334" t="6250" b="68750"/>
          <a:stretch>
            <a:fillRect/>
          </a:stretch>
        </p:blipFill>
        <p:spPr bwMode="auto">
          <a:xfrm>
            <a:off x="4572001" y="4071942"/>
            <a:ext cx="3429024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ig 8-20 a 8-22 a y b"/>
          <p:cNvPicPr>
            <a:picLocks noChangeAspect="1" noChangeArrowheads="1"/>
          </p:cNvPicPr>
          <p:nvPr/>
        </p:nvPicPr>
        <p:blipFill>
          <a:blip r:embed="rId2"/>
          <a:srcRect l="3334" t="42500" r="3305" b="35001"/>
          <a:stretch>
            <a:fillRect/>
          </a:stretch>
        </p:blipFill>
        <p:spPr bwMode="auto">
          <a:xfrm>
            <a:off x="857224" y="1928802"/>
            <a:ext cx="3243266" cy="1377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295400" y="5181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2800" b="1"/>
              <a:t>Posicionamiento del colgajo y sutura</a:t>
            </a:r>
          </a:p>
        </p:txBody>
      </p:sp>
      <p:pic>
        <p:nvPicPr>
          <p:cNvPr id="4" name="Picture 3" descr="Fig 8-28"/>
          <p:cNvPicPr>
            <a:picLocks noChangeAspect="1" noChangeArrowheads="1"/>
          </p:cNvPicPr>
          <p:nvPr/>
        </p:nvPicPr>
        <p:blipFill>
          <a:blip r:embed="rId3"/>
          <a:srcRect l="59000" t="18666" r="5000" b="48000"/>
          <a:stretch>
            <a:fillRect/>
          </a:stretch>
        </p:blipFill>
        <p:spPr bwMode="auto">
          <a:xfrm>
            <a:off x="5357818" y="1357298"/>
            <a:ext cx="2276468" cy="1580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Fig 8-28"/>
          <p:cNvPicPr>
            <a:picLocks noChangeAspect="1" noChangeArrowheads="1"/>
          </p:cNvPicPr>
          <p:nvPr/>
        </p:nvPicPr>
        <p:blipFill>
          <a:blip r:embed="rId3"/>
          <a:srcRect l="58000" t="61333" r="6000" b="8000"/>
          <a:stretch>
            <a:fillRect/>
          </a:stretch>
        </p:blipFill>
        <p:spPr bwMode="auto">
          <a:xfrm>
            <a:off x="5286380" y="3929066"/>
            <a:ext cx="2407071" cy="1538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ig 8-20 a 8-22 a y b"/>
          <p:cNvPicPr>
            <a:picLocks noChangeAspect="1" noChangeArrowheads="1"/>
          </p:cNvPicPr>
          <p:nvPr/>
        </p:nvPicPr>
        <p:blipFill>
          <a:blip r:embed="rId2"/>
          <a:srcRect l="6593" t="73750" r="5000" b="6195"/>
          <a:stretch>
            <a:fillRect/>
          </a:stretch>
        </p:blipFill>
        <p:spPr bwMode="auto">
          <a:xfrm>
            <a:off x="928662" y="1928802"/>
            <a:ext cx="2655630" cy="1100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28596" y="2786058"/>
            <a:ext cx="8258204" cy="3538542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Técnica de pedículo rotado.</a:t>
            </a:r>
          </a:p>
          <a:p>
            <a:endParaRPr lang="es-ES" dirty="0"/>
          </a:p>
        </p:txBody>
      </p:sp>
      <p:pic>
        <p:nvPicPr>
          <p:cNvPr id="5" name="Picture 2" descr="Fig 8-25 y 8-26"/>
          <p:cNvPicPr>
            <a:picLocks noChangeAspect="1" noChangeArrowheads="1"/>
          </p:cNvPicPr>
          <p:nvPr/>
        </p:nvPicPr>
        <p:blipFill>
          <a:blip r:embed="rId3"/>
          <a:srcRect l="5000" t="7500" b="72501"/>
          <a:stretch>
            <a:fillRect/>
          </a:stretch>
        </p:blipFill>
        <p:spPr bwMode="auto">
          <a:xfrm>
            <a:off x="5000628" y="1928802"/>
            <a:ext cx="2286016" cy="1154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Fig 8-23 a a c"/>
          <p:cNvPicPr>
            <a:picLocks noChangeAspect="1" noChangeArrowheads="1"/>
          </p:cNvPicPr>
          <p:nvPr/>
        </p:nvPicPr>
        <p:blipFill>
          <a:blip r:embed="rId4"/>
          <a:srcRect l="7292" t="11111" r="10417" b="54167"/>
          <a:stretch>
            <a:fillRect/>
          </a:stretch>
        </p:blipFill>
        <p:spPr bwMode="auto">
          <a:xfrm>
            <a:off x="285720" y="3786190"/>
            <a:ext cx="2428892" cy="1192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Fig 8-25 y 8-26"/>
          <p:cNvPicPr>
            <a:picLocks noChangeAspect="1" noChangeArrowheads="1"/>
          </p:cNvPicPr>
          <p:nvPr/>
        </p:nvPicPr>
        <p:blipFill>
          <a:blip r:embed="rId3"/>
          <a:srcRect l="3334" t="47501" r="50000" b="6250"/>
          <a:stretch>
            <a:fillRect/>
          </a:stretch>
        </p:blipFill>
        <p:spPr bwMode="auto">
          <a:xfrm>
            <a:off x="3428992" y="3714752"/>
            <a:ext cx="1372933" cy="1814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Fig 8-29 y 8-30"/>
          <p:cNvPicPr>
            <a:picLocks noChangeAspect="1" noChangeArrowheads="1"/>
          </p:cNvPicPr>
          <p:nvPr/>
        </p:nvPicPr>
        <p:blipFill>
          <a:blip r:embed="rId5"/>
          <a:srcRect l="8000" t="23187" r="2667" b="57001"/>
          <a:stretch>
            <a:fillRect/>
          </a:stretch>
        </p:blipFill>
        <p:spPr bwMode="auto">
          <a:xfrm>
            <a:off x="5214942" y="3714752"/>
            <a:ext cx="3443294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Fig 8-29 y 8-30"/>
          <p:cNvPicPr>
            <a:picLocks noChangeAspect="1" noChangeArrowheads="1"/>
          </p:cNvPicPr>
          <p:nvPr/>
        </p:nvPicPr>
        <p:blipFill>
          <a:blip r:embed="rId5"/>
          <a:srcRect l="6473" t="71846" r="5501" b="7767"/>
          <a:stretch>
            <a:fillRect/>
          </a:stretch>
        </p:blipFill>
        <p:spPr bwMode="auto">
          <a:xfrm>
            <a:off x="2500298" y="2714620"/>
            <a:ext cx="4114800" cy="1271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Marcador de contenido" descr="https://encrypted-tbn0.gstatic.com/images?q=tbn:ANd9GcQsd_eyPuyrq_eUP-ew3PC_XIdj0FZROzkmxijEx2CibYYrzN0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271965"/>
            <a:ext cx="1428760" cy="2586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2357430"/>
            <a:ext cx="7829576" cy="3967170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Como consecuencia de todo ello y tras una serie de trabajos que se extendieron durante más de una década, </a:t>
            </a:r>
            <a:r>
              <a:rPr lang="es-ES" dirty="0" err="1" smtClean="0"/>
              <a:t>Branemark</a:t>
            </a:r>
            <a:r>
              <a:rPr lang="es-ES" dirty="0" smtClean="0"/>
              <a:t> desarrollo un nuevo concepto llamado </a:t>
            </a:r>
            <a:r>
              <a:rPr lang="es-ES" b="1" dirty="0" err="1" smtClean="0"/>
              <a:t>oseointegración</a:t>
            </a:r>
            <a:r>
              <a:rPr lang="es-ES" dirty="0" smtClean="0"/>
              <a:t> otros autores llaman </a:t>
            </a:r>
            <a:r>
              <a:rPr lang="es-ES" b="1" dirty="0" smtClean="0"/>
              <a:t>anquilosis funcional. (</a:t>
            </a:r>
            <a:r>
              <a:rPr lang="es-ES" dirty="0" err="1" smtClean="0"/>
              <a:t>Schroder</a:t>
            </a:r>
            <a:r>
              <a:rPr lang="es-ES" dirty="0" smtClean="0"/>
              <a:t>, implantes ITI </a:t>
            </a:r>
            <a:r>
              <a:rPr lang="es-ES" dirty="0" err="1" smtClean="0"/>
              <a:t>Bonefit</a:t>
            </a:r>
            <a:r>
              <a:rPr lang="es-ES" dirty="0" smtClean="0"/>
              <a:t>)</a:t>
            </a:r>
            <a:endParaRPr lang="es-ES" b="1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5614998" cy="4395798"/>
          </a:xfrm>
        </p:spPr>
        <p:txBody>
          <a:bodyPr/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La </a:t>
            </a:r>
            <a:r>
              <a:rPr lang="es-ES" dirty="0" err="1" smtClean="0"/>
              <a:t>oseointegración</a:t>
            </a:r>
            <a:r>
              <a:rPr lang="es-ES" dirty="0" smtClean="0"/>
              <a:t> es la conexión directa estructural y funcional entre  el  hueso vivo y ordenado y la superficie de un implante sometido a carga funcional  bajo la observación de la interfaz  con el Microscopio óptico (concepto inicial)</a:t>
            </a:r>
            <a:endParaRPr lang="es-ES" dirty="0"/>
          </a:p>
        </p:txBody>
      </p:sp>
      <p:pic>
        <p:nvPicPr>
          <p:cNvPr id="6" name="5 Imagen" descr="http://profesional.medicinatv.com/images/Foto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500306"/>
            <a:ext cx="234520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pic>
        <p:nvPicPr>
          <p:cNvPr id="4" name="3 Imagen" descr="https://encrypted-tbn1.gstatic.com/images?q=tbn:ANd9GcT6Po3ycrqRqaovdoYmJpOTbZ8oWl4tqVtp9gl-3597AgLFpR-Ew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643314"/>
            <a:ext cx="2500330" cy="1849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6829444" cy="1922148"/>
          </a:xfrm>
        </p:spPr>
        <p:txBody>
          <a:bodyPr/>
          <a:lstStyle/>
          <a:p>
            <a:r>
              <a:rPr lang="es-ES" dirty="0" err="1" smtClean="0"/>
              <a:t>Oseointegración</a:t>
            </a:r>
            <a:r>
              <a:rPr lang="es-ES" dirty="0" smtClean="0"/>
              <a:t>: A nivel </a:t>
            </a:r>
            <a:r>
              <a:rPr lang="es-ES" dirty="0" err="1" smtClean="0"/>
              <a:t>ultraestructural</a:t>
            </a:r>
            <a:r>
              <a:rPr lang="es-ES" dirty="0" smtClean="0"/>
              <a:t> en la definición actual.</a:t>
            </a:r>
          </a:p>
          <a:p>
            <a:endParaRPr lang="es-ES" dirty="0"/>
          </a:p>
        </p:txBody>
      </p:sp>
      <p:pic>
        <p:nvPicPr>
          <p:cNvPr id="8" name="7 Imagen" descr="http://www.ehu.es/SGIker/es/microscopia/biomedicina/concurso_microfotografia/galeria/imagenes/finalistas%20(0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643314"/>
            <a:ext cx="2411112" cy="1806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5257808" cy="4395798"/>
          </a:xfrm>
        </p:spPr>
        <p:txBody>
          <a:bodyPr/>
          <a:lstStyle/>
          <a:p>
            <a:endParaRPr lang="es-ES" dirty="0" smtClean="0"/>
          </a:p>
          <a:p>
            <a:pPr algn="just"/>
            <a:r>
              <a:rPr lang="es-ES" dirty="0" smtClean="0"/>
              <a:t>Más tarde, se desarrolló la estrategia de la </a:t>
            </a:r>
            <a:r>
              <a:rPr lang="es-ES" b="1" dirty="0" err="1" smtClean="0"/>
              <a:t>fibrointegración</a:t>
            </a:r>
            <a:r>
              <a:rPr lang="es-ES" b="1" dirty="0" smtClean="0"/>
              <a:t> , </a:t>
            </a:r>
            <a:r>
              <a:rPr lang="es-ES" dirty="0" smtClean="0"/>
              <a:t>la cual pretendía aprovechar la encapsulación del implante con un tejido conectivo estratificado y blando. Con ello se pretendía imitar al ligamento periodontal.</a:t>
            </a:r>
          </a:p>
          <a:p>
            <a:endParaRPr lang="es-ES" dirty="0"/>
          </a:p>
        </p:txBody>
      </p:sp>
      <p:pic>
        <p:nvPicPr>
          <p:cNvPr id="4" name="Picture 2" descr="C:\Users\Cristian\Pictures\fibrooseointegrac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571744"/>
            <a:ext cx="2178470" cy="2895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Periodoncia e Implantología.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Un </a:t>
            </a:r>
            <a:r>
              <a:rPr lang="es-ES" b="1" dirty="0" smtClean="0"/>
              <a:t>implante</a:t>
            </a:r>
            <a:r>
              <a:rPr lang="es-ES" dirty="0" smtClean="0"/>
              <a:t> es un dispositivo médico fabricado para reemplazar una estructura biológica.</a:t>
            </a:r>
          </a:p>
          <a:p>
            <a:pPr lvl="1"/>
            <a:r>
              <a:rPr lang="es-ES" dirty="0" smtClean="0"/>
              <a:t>A diferencia de los </a:t>
            </a:r>
            <a:r>
              <a:rPr lang="es-ES" dirty="0" err="1" smtClean="0"/>
              <a:t>transplantes</a:t>
            </a:r>
            <a:r>
              <a:rPr lang="es-ES" dirty="0" smtClean="0"/>
              <a:t>, que son tejidos biomédicos. </a:t>
            </a:r>
          </a:p>
          <a:p>
            <a:pPr lvl="1"/>
            <a:endParaRPr lang="es-ES" dirty="0" smtClean="0"/>
          </a:p>
        </p:txBody>
      </p:sp>
      <p:pic>
        <p:nvPicPr>
          <p:cNvPr id="4" name="3 Imagen" descr="http://www.saludalia.com/Uploads/saludalia.com/ImagenesGrandes/transplante-corne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714884"/>
            <a:ext cx="1488474" cy="1326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http://3.bp.blogspot.com/-iGfuZxKqiuM/T108XHSApeI/AAAAAAAAAPc/s00NKH1jgDU/s1600/implantes-dentales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643446"/>
            <a:ext cx="2714644" cy="1455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2210</TotalTime>
  <Words>1524</Words>
  <PresentationFormat>Presentación en pantalla (4:3)</PresentationFormat>
  <Paragraphs>249</Paragraphs>
  <Slides>47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Flujo</vt:lpstr>
      <vt:lpstr>Periodoncia e Implantología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Periodoncia e Implantología.</vt:lpstr>
      <vt:lpstr>Cirugía de activación (Conexión)</vt:lpstr>
      <vt:lpstr>PERIODOS DE CURACIÓN</vt:lpstr>
      <vt:lpstr>OBJETIVOS FASE DE CONEXIÓN</vt:lpstr>
      <vt:lpstr>Diapositiva 42</vt:lpstr>
      <vt:lpstr>Diapositiva 43</vt:lpstr>
      <vt:lpstr>Diapositiva 44</vt:lpstr>
      <vt:lpstr>Diapositiva 45</vt:lpstr>
      <vt:lpstr>Diapositiva 46</vt:lpstr>
      <vt:lpstr>Diapositiva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Periodoncia e Implantología</dc:title>
  <dc:creator>Cristian</dc:creator>
  <cp:lastModifiedBy>Usuario</cp:lastModifiedBy>
  <cp:revision>143</cp:revision>
  <dcterms:created xsi:type="dcterms:W3CDTF">2012-11-04T04:20:22Z</dcterms:created>
  <dcterms:modified xsi:type="dcterms:W3CDTF">2012-11-07T00:24:20Z</dcterms:modified>
</cp:coreProperties>
</file>