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6" r:id="rId4"/>
    <p:sldId id="277" r:id="rId5"/>
    <p:sldId id="278" r:id="rId6"/>
    <p:sldId id="279" r:id="rId7"/>
    <p:sldId id="286" r:id="rId8"/>
    <p:sldId id="287" r:id="rId9"/>
    <p:sldId id="288" r:id="rId10"/>
    <p:sldId id="282" r:id="rId11"/>
    <p:sldId id="283" r:id="rId12"/>
    <p:sldId id="284" r:id="rId13"/>
    <p:sldId id="285" r:id="rId14"/>
    <p:sldId id="257" r:id="rId15"/>
    <p:sldId id="258" r:id="rId16"/>
    <p:sldId id="259" r:id="rId17"/>
    <p:sldId id="260" r:id="rId18"/>
    <p:sldId id="261" r:id="rId19"/>
    <p:sldId id="262" r:id="rId20"/>
    <p:sldId id="263" r:id="rId21"/>
    <p:sldId id="281" r:id="rId22"/>
    <p:sldId id="280" r:id="rId23"/>
    <p:sldId id="264" r:id="rId24"/>
    <p:sldId id="265" r:id="rId25"/>
    <p:sldId id="266" r:id="rId26"/>
    <p:sldId id="267" r:id="rId27"/>
    <p:sldId id="268" r:id="rId28"/>
    <p:sldId id="269" r:id="rId29"/>
    <p:sldId id="270" r:id="rId30"/>
    <p:sldId id="271" r:id="rId31"/>
    <p:sldId id="272" r:id="rId32"/>
    <p:sldId id="273" r:id="rId33"/>
    <p:sldId id="274" r:id="rId3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772D74D-5EF4-491D-8679-0A761921A248}" type="datetimeFigureOut">
              <a:rPr lang="es-ES" smtClean="0"/>
              <a:pPr/>
              <a:t>23/10/2014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770485-1C6D-4EA8-8EF3-F77290192833}"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2D74D-5EF4-491D-8679-0A761921A248}" type="datetimeFigureOut">
              <a:rPr lang="es-ES" smtClean="0"/>
              <a:pPr/>
              <a:t>23/10/2014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770485-1C6D-4EA8-8EF3-F7729019283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LA MINERÍA EN LA HISTORIA DE CHILE</a:t>
            </a:r>
            <a:endParaRPr lang="es-ES" dirty="0"/>
          </a:p>
        </p:txBody>
      </p:sp>
      <p:sp>
        <p:nvSpPr>
          <p:cNvPr id="3" name="2 Subtítulo"/>
          <p:cNvSpPr>
            <a:spLocks noGrp="1"/>
          </p:cNvSpPr>
          <p:nvPr>
            <p:ph type="subTitle" idx="1"/>
          </p:nvPr>
        </p:nvSpPr>
        <p:spPr/>
        <p:txBody>
          <a:bodyPr>
            <a:normAutofit fontScale="85000" lnSpcReduction="20000"/>
          </a:bodyPr>
          <a:lstStyle/>
          <a:p>
            <a:r>
              <a:rPr lang="es-ES" dirty="0" smtClean="0"/>
              <a:t>Hugo Latorre </a:t>
            </a:r>
            <a:r>
              <a:rPr lang="es-ES" dirty="0" err="1" smtClean="0"/>
              <a:t>Fuenzalida</a:t>
            </a:r>
            <a:r>
              <a:rPr lang="es-ES" dirty="0" smtClean="0"/>
              <a:t>.</a:t>
            </a:r>
          </a:p>
          <a:p>
            <a:r>
              <a:rPr lang="es-ES" dirty="0" smtClean="0"/>
              <a:t>Curso Formación General</a:t>
            </a:r>
          </a:p>
          <a:p>
            <a:r>
              <a:rPr lang="es-ES" dirty="0" err="1" smtClean="0"/>
              <a:t>Vicerrectoría</a:t>
            </a:r>
            <a:r>
              <a:rPr lang="es-ES" dirty="0" smtClean="0"/>
              <a:t> Académica</a:t>
            </a:r>
          </a:p>
          <a:p>
            <a:r>
              <a:rPr lang="es-ES" dirty="0" smtClean="0"/>
              <a:t>Universidad de Chile.</a:t>
            </a:r>
          </a:p>
          <a:p>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KENNECOTT.</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La familia Guggenheim consolidó en EE.UU un fuerte consorcio minero e industrial, luego traslada operaciones al México de Porfirio Díaz y finalmente apoya financieramente los intentos de William </a:t>
            </a:r>
            <a:r>
              <a:rPr lang="es-ES" dirty="0" err="1" smtClean="0"/>
              <a:t>Braden</a:t>
            </a:r>
            <a:r>
              <a:rPr lang="es-ES" dirty="0" smtClean="0"/>
              <a:t> por explotar la mina El Teniente. Luego la familia Guggenheim compra los derechos de El teniente a </a:t>
            </a:r>
            <a:r>
              <a:rPr lang="es-ES" dirty="0" err="1" smtClean="0"/>
              <a:t>Braden</a:t>
            </a:r>
            <a:r>
              <a:rPr lang="es-ES" dirty="0" smtClean="0"/>
              <a:t>.</a:t>
            </a:r>
          </a:p>
          <a:p>
            <a:r>
              <a:rPr lang="es-ES" dirty="0" smtClean="0"/>
              <a:t>Otro norteamericano hace esfuerzos con Chuquicamata (John </a:t>
            </a:r>
            <a:r>
              <a:rPr lang="es-ES" dirty="0" err="1" smtClean="0"/>
              <a:t>Burrage</a:t>
            </a:r>
            <a:r>
              <a:rPr lang="es-ES" dirty="0" smtClean="0"/>
              <a:t>) que  vende la mina a los Guggenheim en 1911.</a:t>
            </a:r>
          </a:p>
          <a:p>
            <a:r>
              <a:rPr lang="es-ES" dirty="0" smtClean="0"/>
              <a:t>En 1915 reúne todas las compañías de su propiedad y forma un consorcio llamado la “</a:t>
            </a:r>
            <a:r>
              <a:rPr lang="es-ES" dirty="0" err="1" smtClean="0"/>
              <a:t>Kennecott</a:t>
            </a:r>
            <a:r>
              <a:rPr lang="es-ES" dirty="0" smtClean="0"/>
              <a:t> </a:t>
            </a:r>
            <a:r>
              <a:rPr lang="es-ES" dirty="0" err="1" smtClean="0"/>
              <a:t>Copper</a:t>
            </a:r>
            <a:r>
              <a:rPr lang="es-ES" dirty="0" smtClean="0"/>
              <a:t> </a:t>
            </a:r>
            <a:r>
              <a:rPr lang="es-ES" dirty="0" err="1" smtClean="0"/>
              <a:t>Corporation</a:t>
            </a:r>
            <a:r>
              <a:rPr lang="es-ES" dirty="0" smtClean="0"/>
              <a:t>”.</a:t>
            </a:r>
          </a:p>
          <a:p>
            <a:r>
              <a:rPr lang="es-ES" dirty="0" smtClean="0"/>
              <a:t>Su participación  en el mercado chileno es menor que “Anaconda”, pero en vez de diversificar industrias, busca  generar una integración vertical  con refinerías y fundiciones, además de industrias (era poseedora de ASARCO, un consorcio industrial metalúrgico).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Kennecott</a:t>
            </a:r>
            <a:r>
              <a:rPr lang="es-ES" dirty="0" smtClean="0"/>
              <a:t> 2</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Los Guggenheim: estuvieron relacionados al financiamiento de diversas actividades mineras norteamericanas. También invirtieron en el salitre chileno y aplicaron los métodos de explotación a gran escala del cobre oxidado en Chuquicamata, cuyos creadores fueron </a:t>
            </a:r>
            <a:r>
              <a:rPr lang="es-ES" dirty="0" err="1" smtClean="0"/>
              <a:t>Jackling</a:t>
            </a:r>
            <a:r>
              <a:rPr lang="es-ES" dirty="0" smtClean="0"/>
              <a:t> y Smith, muy cercanos a los  de la </a:t>
            </a:r>
            <a:r>
              <a:rPr lang="es-ES" dirty="0" err="1" smtClean="0"/>
              <a:t>Kennecott</a:t>
            </a:r>
            <a:r>
              <a:rPr lang="es-ES" dirty="0" smtClean="0"/>
              <a:t>.</a:t>
            </a:r>
          </a:p>
          <a:p>
            <a:r>
              <a:rPr lang="es-ES" dirty="0" smtClean="0"/>
              <a:t>Venden Chuquicamata a la Anaconda (1923) y en 1930 cierran su aventura salitrera.</a:t>
            </a:r>
          </a:p>
          <a:p>
            <a:r>
              <a:rPr lang="es-ES" dirty="0" smtClean="0"/>
              <a:t>Similar a Anaconda, la </a:t>
            </a:r>
            <a:r>
              <a:rPr lang="es-ES" dirty="0" err="1" smtClean="0"/>
              <a:t>Kennecott</a:t>
            </a:r>
            <a:r>
              <a:rPr lang="es-ES" dirty="0" smtClean="0"/>
              <a:t> no realizó grandes inversiones en el cobre chileno, pues ya tenía posicionado grandes explotaciones y los precios de los años 30 estaban deprimidos. Sin embargo su rentabilidad en Chile era alta.</a:t>
            </a:r>
          </a:p>
          <a:p>
            <a:r>
              <a:rPr lang="es-ES" sz="1800" dirty="0" smtClean="0"/>
              <a:t>La rentabilidad de sus operaciones en Chile entre 1935-44 fue del 38%; mientras que la rentabilidad promedio de sus actividades en el resto del mundo no superaba el 25%.. Sin embargo la inversión de capital de esta corporación en Chile no representó más  del 5% del excedente bruto total originado en el país.</a:t>
            </a:r>
            <a:endParaRPr lang="es-ES" sz="2300"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Kennecott</a:t>
            </a:r>
            <a:r>
              <a:rPr lang="es-ES" dirty="0" smtClean="0"/>
              <a:t> (3)</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La </a:t>
            </a:r>
            <a:r>
              <a:rPr lang="es-ES" dirty="0" err="1" smtClean="0"/>
              <a:t>Kennecott</a:t>
            </a:r>
            <a:r>
              <a:rPr lang="es-ES" dirty="0" smtClean="0"/>
              <a:t> buscó fundamentalmente la integración hacia adelante y vertical (refinerías y fundiciones) y sólo en los años 50 se lanza a una aventura de diversificación de rubros con la compra de fabricas de alambres y cables.</a:t>
            </a:r>
          </a:p>
          <a:p>
            <a:r>
              <a:rPr lang="es-ES" dirty="0" smtClean="0"/>
              <a:t>El interés en la diversificación hizo que su capacidad productiva no se incrementara (años 50). En 1960 la </a:t>
            </a:r>
            <a:r>
              <a:rPr lang="es-ES" dirty="0" err="1" smtClean="0"/>
              <a:t>Kennecott</a:t>
            </a:r>
            <a:r>
              <a:rPr lang="es-ES" dirty="0" smtClean="0"/>
              <a:t> propone al gobierno de Chile, por primera vez, un plan de expansión, pero exige  se congelen por 20 años las disposiciones sobre impuestos y divisas que contemplaba el “Nuevo Trato”.</a:t>
            </a:r>
          </a:p>
          <a:p>
            <a:r>
              <a:rPr lang="es-ES" dirty="0" smtClean="0"/>
              <a:t>Chile no acepta y la inversión de US$ 100 millones en expandir la producción se traslada a EE.UU.</a:t>
            </a:r>
          </a:p>
          <a:p>
            <a:r>
              <a:rPr lang="es-ES" sz="1800" dirty="0" err="1" smtClean="0"/>
              <a:t>Kennecott</a:t>
            </a:r>
            <a:r>
              <a:rPr lang="es-ES" sz="1800" dirty="0" smtClean="0"/>
              <a:t> no hizo inversiones importante nunca, ni siquiera debió reemplazar yacimientos agotados, como lo hizo Anaconda. De esta forma las inversiones totales hechas por </a:t>
            </a:r>
            <a:r>
              <a:rPr lang="es-ES" sz="1800" dirty="0" err="1" smtClean="0"/>
              <a:t>Kennecott</a:t>
            </a:r>
            <a:r>
              <a:rPr lang="es-ES" sz="1800" dirty="0" smtClean="0"/>
              <a:t> desde 1916 a 1960, sólo representaron el  16% del excedente total. Esto es nada comparado con la inversión equivalente al 46% que debió realizar Anaconda.</a:t>
            </a:r>
            <a:r>
              <a:rPr lang="es-ES" dirty="0" smtClean="0"/>
              <a:t> </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Convenio de “</a:t>
            </a:r>
            <a:r>
              <a:rPr lang="es-ES" dirty="0" err="1" smtClean="0"/>
              <a:t>chilenización</a:t>
            </a:r>
            <a:r>
              <a:rPr lang="es-ES" dirty="0" smtClean="0"/>
              <a:t>” 1965.</a:t>
            </a:r>
            <a:endParaRPr lang="es-ES" dirty="0"/>
          </a:p>
        </p:txBody>
      </p:sp>
      <p:sp>
        <p:nvSpPr>
          <p:cNvPr id="3" name="2 Marcador de contenido"/>
          <p:cNvSpPr>
            <a:spLocks noGrp="1"/>
          </p:cNvSpPr>
          <p:nvPr>
            <p:ph idx="1"/>
          </p:nvPr>
        </p:nvSpPr>
        <p:spPr/>
        <p:txBody>
          <a:bodyPr>
            <a:normAutofit fontScale="92500"/>
          </a:bodyPr>
          <a:lstStyle/>
          <a:p>
            <a:r>
              <a:rPr lang="es-ES" dirty="0" err="1" smtClean="0"/>
              <a:t>Kennecott</a:t>
            </a:r>
            <a:r>
              <a:rPr lang="es-ES" dirty="0" smtClean="0"/>
              <a:t> necesitaba a mediado de los 60 incrementar su producción mundial de cobre. En el acuerdo con Chile se hará está expansión que la empresa financiará en gran parte con los pagos que le hará Chile por el 51% de la empresa.</a:t>
            </a:r>
          </a:p>
          <a:p>
            <a:r>
              <a:rPr lang="es-ES" dirty="0" smtClean="0"/>
              <a:t>Debido a la expansión productiva y al trato especial tributario, los excedentes de </a:t>
            </a:r>
            <a:r>
              <a:rPr lang="es-ES" dirty="0" err="1" smtClean="0"/>
              <a:t>Kennecott</a:t>
            </a:r>
            <a:r>
              <a:rPr lang="es-ES" dirty="0" smtClean="0"/>
              <a:t> con el 49% será superiores a los obtenidos cuando poseía el 100% de la propiedad.</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Historia tributaria en minería chilena.</a:t>
            </a:r>
            <a:endParaRPr lang="es-ES" dirty="0"/>
          </a:p>
        </p:txBody>
      </p:sp>
      <p:sp>
        <p:nvSpPr>
          <p:cNvPr id="3" name="2 Marcador de contenido"/>
          <p:cNvSpPr>
            <a:spLocks noGrp="1"/>
          </p:cNvSpPr>
          <p:nvPr>
            <p:ph idx="1"/>
          </p:nvPr>
        </p:nvSpPr>
        <p:spPr/>
        <p:txBody>
          <a:bodyPr>
            <a:normAutofit fontScale="92500"/>
          </a:bodyPr>
          <a:lstStyle/>
          <a:p>
            <a:r>
              <a:rPr lang="es-ES" dirty="0" smtClean="0"/>
              <a:t>1924:  Se establece el régimen de tributación a la renta, que permanecerá hasta 1964.</a:t>
            </a:r>
          </a:p>
          <a:p>
            <a:r>
              <a:rPr lang="es-ES" dirty="0" smtClean="0"/>
              <a:t>La GMC (Gran Minería del Cobre) quedó afecta a la tasa general para toda la minería (4ª categoría).</a:t>
            </a:r>
          </a:p>
          <a:p>
            <a:r>
              <a:rPr lang="es-ES" dirty="0" smtClean="0"/>
              <a:t>1925: desde este año se incorpora el impuesto a las remesas.</a:t>
            </a:r>
          </a:p>
          <a:p>
            <a:r>
              <a:rPr lang="es-ES" dirty="0" smtClean="0"/>
              <a:t>1939: Se impone un gravamen especial a la minería, destinada a financiar la recién creada CORFO.</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Historia tributaria en la minería.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1942: Se instala un nuevo tributo de carácter extraordinario, que gravó con una tasa única del 50% a las mayores rentas que obtuviera la Gran Minería, respecto a determinados niveles de precios de venta del mineral (precursor del impuesto al sobreprecio).</a:t>
            </a:r>
          </a:p>
          <a:p>
            <a:r>
              <a:rPr lang="es-ES" dirty="0" smtClean="0"/>
              <a:t>1947: Este gravamen de sobreprecios se eleva transitoriamente al 60%. Sin embargo queda suspendido por un tiempo y se vuelve a  aplicar desde 1952 hasta 1955.</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Historia tributaria de la minería.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1951: “Convenio de Washington”.</a:t>
            </a:r>
          </a:p>
          <a:p>
            <a:r>
              <a:rPr lang="es-ES" dirty="0" smtClean="0"/>
              <a:t>Constituye el primer intento por intervenir en la fijación de precios por parte de Chile, respecto del cobre. Se consiguió que los precios del cobre vendidos a EE.UU. Se cotizaran a 3 centavos de dólar la libra más caro que el precio fijado por la asociación de países por la libertad (24,5 centavos de dólar la libra de cobre).</a:t>
            </a:r>
          </a:p>
          <a:p>
            <a:r>
              <a:rPr lang="es-ES" dirty="0" smtClean="0"/>
              <a:t>El precio en la Bolsa de Metales de Londres más que duplicaba el precio definido por el acuerdo.</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Historia tributaria de la minería.</a:t>
            </a:r>
            <a:endParaRPr lang="es-ES" dirty="0"/>
          </a:p>
        </p:txBody>
      </p:sp>
      <p:sp>
        <p:nvSpPr>
          <p:cNvPr id="3" name="2 Marcador de contenido"/>
          <p:cNvSpPr>
            <a:spLocks noGrp="1"/>
          </p:cNvSpPr>
          <p:nvPr>
            <p:ph idx="1"/>
          </p:nvPr>
        </p:nvSpPr>
        <p:spPr/>
        <p:txBody>
          <a:bodyPr/>
          <a:lstStyle/>
          <a:p>
            <a:r>
              <a:rPr lang="es-ES" dirty="0" smtClean="0"/>
              <a:t>1952: Segundo intento de influir en los beneficios y precio de venta del cobre.</a:t>
            </a:r>
          </a:p>
          <a:p>
            <a:r>
              <a:rPr lang="es-ES" dirty="0" smtClean="0"/>
              <a:t>Se Autoriza al Banco Central para que compre toda la producción de la GMC a precio de US$ 24,5 centavos la libra. Si el Estado lograba vender a precio superior al fijado, la diferencia quedaba íntegramente como beneficio fiscal. </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Historia tributaria de la minería.</a:t>
            </a:r>
            <a:endParaRPr lang="es-ES" dirty="0"/>
          </a:p>
        </p:txBody>
      </p:sp>
      <p:sp>
        <p:nvSpPr>
          <p:cNvPr id="3" name="2 Marcador de contenido"/>
          <p:cNvSpPr>
            <a:spLocks noGrp="1"/>
          </p:cNvSpPr>
          <p:nvPr>
            <p:ph idx="1"/>
          </p:nvPr>
        </p:nvSpPr>
        <p:spPr/>
        <p:txBody>
          <a:bodyPr/>
          <a:lstStyle/>
          <a:p>
            <a:r>
              <a:rPr lang="es-ES" dirty="0" smtClean="0"/>
              <a:t>   RESUMEN DE TRIBUTACIÓN.</a:t>
            </a:r>
          </a:p>
          <a:p>
            <a:r>
              <a:rPr lang="es-ES" dirty="0" smtClean="0"/>
              <a:t>1.- Gravamen del 60% a la GMC.</a:t>
            </a:r>
          </a:p>
          <a:p>
            <a:r>
              <a:rPr lang="es-ES" dirty="0" smtClean="0"/>
              <a:t>2.- Diferencias en el tipo de cambio.</a:t>
            </a:r>
          </a:p>
          <a:p>
            <a:r>
              <a:rPr lang="es-ES" dirty="0" smtClean="0"/>
              <a:t>3.- Sobreprecio a beneficio fiscal.</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LEY DEL NUEVO TRATO.</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En esta ley se establece:</a:t>
            </a:r>
          </a:p>
          <a:p>
            <a:r>
              <a:rPr lang="es-ES" dirty="0" smtClean="0"/>
              <a:t>1.- Impuesto único a la renta del 50% básico.</a:t>
            </a:r>
          </a:p>
          <a:p>
            <a:r>
              <a:rPr lang="es-ES" dirty="0" smtClean="0"/>
              <a:t>2.- Sobretasa variable de hasta el 25%.</a:t>
            </a:r>
          </a:p>
          <a:p>
            <a:pPr>
              <a:buNone/>
            </a:pPr>
            <a:r>
              <a:rPr lang="es-ES" dirty="0" smtClean="0"/>
              <a:t>Si se aproxima a la producción básica (333.000 toneladas) se aplica la sobretasa del 25%. Si duplica la producción base se anula la sobretasa. Si era 2,5 veces la básica, la tasa a pagar baja a 37,5%; y si triplica la básica, entonces la tasa es sólo del 12,5%</a:t>
            </a:r>
          </a:p>
          <a:p>
            <a:pPr>
              <a:buNone/>
            </a:pPr>
            <a:r>
              <a:rPr lang="es-ES" dirty="0" smtClean="0"/>
              <a:t>Con ello se busca  incrementar los volúmenes de producción.</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Dos sistemas; dos estrategias.</a:t>
            </a:r>
            <a:endParaRPr lang="es-ES" dirty="0"/>
          </a:p>
        </p:txBody>
      </p:sp>
      <p:sp>
        <p:nvSpPr>
          <p:cNvPr id="3" name="2 Marcador de contenido"/>
          <p:cNvSpPr>
            <a:spLocks noGrp="1"/>
          </p:cNvSpPr>
          <p:nvPr>
            <p:ph idx="1"/>
          </p:nvPr>
        </p:nvSpPr>
        <p:spPr/>
        <p:txBody>
          <a:bodyPr>
            <a:normAutofit lnSpcReduction="10000"/>
          </a:bodyPr>
          <a:lstStyle/>
          <a:p>
            <a:r>
              <a:rPr lang="es-ES" dirty="0" smtClean="0"/>
              <a:t>El encuentro en los negocios de dos sistemas, el transnacional y el nacional, lleva a dos opciones de posturas: A) que se dará indefectiblemente una pugna entre los intereses de ambas partes por considerarlos contrapuestos.</a:t>
            </a:r>
          </a:p>
          <a:p>
            <a:r>
              <a:rPr lang="es-ES" dirty="0" smtClean="0"/>
              <a:t>B)Que hay un interés mutuo en los negocios de inversión minera, es decir  se daría una simbiosis de intereses.</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LEY DEL NUEVO TRATO (1955)</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Chile autoriza cargar a costos 1 centavo por cada libra de cobre refinado en el país.</a:t>
            </a:r>
          </a:p>
          <a:p>
            <a:r>
              <a:rPr lang="es-ES" dirty="0" smtClean="0"/>
              <a:t>Con esto Chile terminó subsidiando en un 125% cada libra de cobre refinado.</a:t>
            </a:r>
          </a:p>
          <a:p>
            <a:r>
              <a:rPr lang="es-ES" dirty="0" smtClean="0"/>
              <a:t>Por otra parte Chile aceptó un régimen de depreciación acelerada.</a:t>
            </a:r>
          </a:p>
          <a:p>
            <a:r>
              <a:rPr lang="es-ES" dirty="0" smtClean="0"/>
              <a:t>Con este sistema, las empresas aumentaron mucho la producción, pues había gran demanda mundial y pudieron dejar de pagar impuestos amén de alcanzar enormes ganancias. El estado chileno fue el gran perdedor.</a:t>
            </a:r>
          </a:p>
          <a:p>
            <a:r>
              <a:rPr lang="es-ES" sz="2000" dirty="0" smtClean="0"/>
              <a:t>Nota: Se subestimó la capacidad productiva potencial (máxima) instalada, pues durante la guerra mundial se produjeron más de 450.000 toneladas de cobre. Por eso se fijó la base en 333.000 toneladas. Las empresas pudieron aumentar la producción sin hacer nuevas inversiones y aprovechar las rebajas tributarias concedidas.</a:t>
            </a:r>
            <a:endParaRPr lang="es-ES"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Resultados del “Nuevo Trato”.</a:t>
            </a:r>
            <a:endParaRPr lang="es-ES" dirty="0"/>
          </a:p>
        </p:txBody>
      </p:sp>
      <p:sp>
        <p:nvSpPr>
          <p:cNvPr id="3" name="2 Marcador de contenido"/>
          <p:cNvSpPr>
            <a:spLocks noGrp="1"/>
          </p:cNvSpPr>
          <p:nvPr>
            <p:ph idx="1"/>
          </p:nvPr>
        </p:nvSpPr>
        <p:spPr/>
        <p:txBody>
          <a:bodyPr>
            <a:normAutofit fontScale="85000" lnSpcReduction="10000"/>
          </a:bodyPr>
          <a:lstStyle/>
          <a:p>
            <a:r>
              <a:rPr lang="es-ES" dirty="0" smtClean="0"/>
              <a:t>Las exigencias de Chile de aumentar las inversiones para expandir la producción (las inversiones fueron constantes entre 1950-55) pero la producción descendió. Las corporaciones presionaron al gobierno chileno para que redujera las exigencias tributarias vigentes y poder aumentar la inversión.</a:t>
            </a:r>
          </a:p>
          <a:p>
            <a:r>
              <a:rPr lang="es-ES" dirty="0" smtClean="0"/>
              <a:t>Chile cedió en el “Nuevo Trato”:Se elimina el tipo de cambio especial y fijación de precios y comercialización por el Banco Central. Se incorpora incentivo tributario al aumento de producción.</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Resultados del “Nuevo Trato”</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La respuesta de las compañías extranjeras estuvieron lejos de satisfacer las expectativas del país.</a:t>
            </a:r>
          </a:p>
          <a:p>
            <a:r>
              <a:rPr lang="es-ES" dirty="0" smtClean="0"/>
              <a:t>La producción aumentó en gran medida gracias a uso de un exceso de capacidad instalada, pero no de inversiones crecientes.</a:t>
            </a:r>
          </a:p>
          <a:p>
            <a:r>
              <a:rPr lang="es-ES" dirty="0" smtClean="0"/>
              <a:t>Así, a finales de los 50, el retorno se mantuvo igual al que había a inicios de esa década y aunque aumentó la producción, el retorno por tonelada fue inferior gracias a las franquicias tributarias que había otorgado el “Nuevo Trato”.</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Etapas de la política minera.</a:t>
            </a:r>
            <a:endParaRPr lang="es-ES" dirty="0"/>
          </a:p>
        </p:txBody>
      </p:sp>
      <p:pic>
        <p:nvPicPr>
          <p:cNvPr id="4" name="3 Marcador de contenido" descr="etapas de la política minera.jpg"/>
          <p:cNvPicPr>
            <a:picLocks noGrp="1" noChangeAspect="1"/>
          </p:cNvPicPr>
          <p:nvPr>
            <p:ph idx="1"/>
          </p:nvPr>
        </p:nvPicPr>
        <p:blipFill>
          <a:blip r:embed="rId2" cstate="print"/>
          <a:stretch>
            <a:fillRect/>
          </a:stretch>
        </p:blipFill>
        <p:spPr>
          <a:xfrm>
            <a:off x="714348" y="1428736"/>
            <a:ext cx="7643866" cy="5429264"/>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Cuentas de las empresas.</a:t>
            </a:r>
            <a:endParaRPr lang="es-ES" dirty="0"/>
          </a:p>
        </p:txBody>
      </p:sp>
      <p:pic>
        <p:nvPicPr>
          <p:cNvPr id="4" name="3 Marcador de contenido" descr="balance de la GMC.jpg"/>
          <p:cNvPicPr>
            <a:picLocks noGrp="1" noChangeAspect="1"/>
          </p:cNvPicPr>
          <p:nvPr>
            <p:ph idx="1"/>
          </p:nvPr>
        </p:nvPicPr>
        <p:blipFill>
          <a:blip r:embed="rId2" cstate="print"/>
          <a:stretch>
            <a:fillRect/>
          </a:stretch>
        </p:blipFill>
        <p:spPr>
          <a:xfrm rot="16200000">
            <a:off x="2178828" y="35693"/>
            <a:ext cx="4643469" cy="7429554"/>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Distribución de los ingresos mineros</a:t>
            </a:r>
            <a:endParaRPr lang="es-ES" dirty="0"/>
          </a:p>
        </p:txBody>
      </p:sp>
      <p:pic>
        <p:nvPicPr>
          <p:cNvPr id="4" name="3 Marcador de contenido" descr="distribución de ingresos mineros.jpg"/>
          <p:cNvPicPr>
            <a:picLocks noGrp="1" noChangeAspect="1"/>
          </p:cNvPicPr>
          <p:nvPr>
            <p:ph idx="1"/>
          </p:nvPr>
        </p:nvPicPr>
        <p:blipFill>
          <a:blip r:embed="rId2" cstate="print"/>
          <a:stretch>
            <a:fillRect/>
          </a:stretch>
        </p:blipFill>
        <p:spPr>
          <a:xfrm>
            <a:off x="854244" y="1600200"/>
            <a:ext cx="7435511" cy="4525963"/>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Formas de exportar el cobre.</a:t>
            </a:r>
            <a:endParaRPr lang="es-ES" dirty="0"/>
          </a:p>
        </p:txBody>
      </p:sp>
      <p:pic>
        <p:nvPicPr>
          <p:cNvPr id="4" name="3 Marcador de contenido" descr="formas de exportar cobre.jpg"/>
          <p:cNvPicPr>
            <a:picLocks noGrp="1" noChangeAspect="1"/>
          </p:cNvPicPr>
          <p:nvPr>
            <p:ph idx="1"/>
          </p:nvPr>
        </p:nvPicPr>
        <p:blipFill>
          <a:blip r:embed="rId2" cstate="print"/>
          <a:stretch>
            <a:fillRect/>
          </a:stretch>
        </p:blipFill>
        <p:spPr>
          <a:xfrm>
            <a:off x="1071538" y="1214422"/>
            <a:ext cx="6929486" cy="535785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Importancia de la GMC.</a:t>
            </a:r>
            <a:endParaRPr lang="es-ES" dirty="0"/>
          </a:p>
        </p:txBody>
      </p:sp>
      <p:pic>
        <p:nvPicPr>
          <p:cNvPr id="4" name="3 Marcador de contenido" descr="importancia de la GMC.jpg"/>
          <p:cNvPicPr>
            <a:picLocks noGrp="1" noChangeAspect="1"/>
          </p:cNvPicPr>
          <p:nvPr>
            <p:ph idx="1"/>
          </p:nvPr>
        </p:nvPicPr>
        <p:blipFill>
          <a:blip r:embed="rId2" cstate="print"/>
          <a:stretch>
            <a:fillRect/>
          </a:stretch>
        </p:blipFill>
        <p:spPr>
          <a:xfrm>
            <a:off x="1857356" y="1285860"/>
            <a:ext cx="5715040" cy="557214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Inversiones mineras.</a:t>
            </a:r>
            <a:endParaRPr lang="es-ES" dirty="0"/>
          </a:p>
        </p:txBody>
      </p:sp>
      <p:pic>
        <p:nvPicPr>
          <p:cNvPr id="4" name="3 Marcador de contenido" descr="inversiones  mineras.jpg"/>
          <p:cNvPicPr>
            <a:picLocks noGrp="1" noChangeAspect="1"/>
          </p:cNvPicPr>
          <p:nvPr>
            <p:ph idx="1"/>
          </p:nvPr>
        </p:nvPicPr>
        <p:blipFill>
          <a:blip r:embed="rId2" cstate="print"/>
          <a:stretch>
            <a:fillRect/>
          </a:stretch>
        </p:blipFill>
        <p:spPr>
          <a:xfrm>
            <a:off x="2000232" y="1071546"/>
            <a:ext cx="4857783" cy="5786454"/>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Mercados del cobre.</a:t>
            </a:r>
            <a:endParaRPr lang="es-ES" dirty="0"/>
          </a:p>
        </p:txBody>
      </p:sp>
      <p:pic>
        <p:nvPicPr>
          <p:cNvPr id="4" name="3 Marcador de contenido" descr="mercados del cobre.jpg"/>
          <p:cNvPicPr>
            <a:picLocks noGrp="1" noChangeAspect="1"/>
          </p:cNvPicPr>
          <p:nvPr>
            <p:ph idx="1"/>
          </p:nvPr>
        </p:nvPicPr>
        <p:blipFill>
          <a:blip r:embed="rId2" cstate="print"/>
          <a:stretch>
            <a:fillRect/>
          </a:stretch>
        </p:blipFill>
        <p:spPr>
          <a:xfrm rot="5400000">
            <a:off x="2214547" y="-142899"/>
            <a:ext cx="5143536" cy="771530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estrategia de las transnacionales.</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Durante gran parte del período en que explotaron el cobre chileno, la estrategia de las corporaciones internacionales consistió en el </a:t>
            </a:r>
            <a:r>
              <a:rPr lang="es-ES" i="1" u="sng" dirty="0" smtClean="0"/>
              <a:t>dominio oligopólico </a:t>
            </a:r>
            <a:r>
              <a:rPr lang="es-ES" dirty="0" smtClean="0"/>
              <a:t>del mercado mundial a través del control de los grandes yacimientos de cobre y de la </a:t>
            </a:r>
            <a:r>
              <a:rPr lang="es-ES" i="1" u="sng" dirty="0" smtClean="0"/>
              <a:t>integración vertical</a:t>
            </a:r>
            <a:r>
              <a:rPr lang="es-ES" dirty="0" smtClean="0"/>
              <a:t>. Después de la Segunda Guerra Mundial se agregó la tarea de </a:t>
            </a:r>
            <a:r>
              <a:rPr lang="es-ES" i="1" u="sng" dirty="0" smtClean="0"/>
              <a:t>diversificación</a:t>
            </a:r>
            <a:r>
              <a:rPr lang="es-ES" dirty="0" smtClean="0"/>
              <a:t> hacia otras ramas de la industria mundial. </a:t>
            </a:r>
          </a:p>
          <a:p>
            <a:r>
              <a:rPr lang="es-ES" dirty="0" smtClean="0"/>
              <a:t>Se daba entonces desde ese lado una ESTRATEGIA MUNDIAL.</a:t>
            </a:r>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Precios del cobre.</a:t>
            </a:r>
            <a:endParaRPr lang="es-ES" dirty="0"/>
          </a:p>
        </p:txBody>
      </p:sp>
      <p:pic>
        <p:nvPicPr>
          <p:cNvPr id="4" name="3 Marcador de contenido" descr="precios del cobre.jpg"/>
          <p:cNvPicPr>
            <a:picLocks noGrp="1" noChangeAspect="1"/>
          </p:cNvPicPr>
          <p:nvPr>
            <p:ph idx="1"/>
          </p:nvPr>
        </p:nvPicPr>
        <p:blipFill>
          <a:blip r:embed="rId2" cstate="print"/>
          <a:stretch>
            <a:fillRect/>
          </a:stretch>
        </p:blipFill>
        <p:spPr>
          <a:xfrm>
            <a:off x="1214414" y="1142984"/>
            <a:ext cx="6072230" cy="4983179"/>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Mercados del cobre.</a:t>
            </a:r>
            <a:endParaRPr lang="es-ES" dirty="0"/>
          </a:p>
        </p:txBody>
      </p:sp>
      <p:pic>
        <p:nvPicPr>
          <p:cNvPr id="4" name="3 Marcador de contenido" descr="tipos de cobre elaborado.jpg"/>
          <p:cNvPicPr>
            <a:picLocks noGrp="1" noChangeAspect="1"/>
          </p:cNvPicPr>
          <p:nvPr>
            <p:ph idx="1"/>
          </p:nvPr>
        </p:nvPicPr>
        <p:blipFill>
          <a:blip r:embed="rId2" cstate="print"/>
          <a:stretch>
            <a:fillRect/>
          </a:stretch>
        </p:blipFill>
        <p:spPr>
          <a:xfrm rot="5400000">
            <a:off x="1750211" y="678625"/>
            <a:ext cx="5500702" cy="6858048"/>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Utilidades de las empresas del cobre.</a:t>
            </a:r>
            <a:endParaRPr lang="es-ES" dirty="0"/>
          </a:p>
        </p:txBody>
      </p:sp>
      <p:pic>
        <p:nvPicPr>
          <p:cNvPr id="4" name="3 Marcador de contenido" descr="utilidades de las empresas cobre.jpg"/>
          <p:cNvPicPr>
            <a:picLocks noGrp="1" noChangeAspect="1"/>
          </p:cNvPicPr>
          <p:nvPr>
            <p:ph idx="1"/>
          </p:nvPr>
        </p:nvPicPr>
        <p:blipFill>
          <a:blip r:embed="rId2" cstate="print"/>
          <a:stretch>
            <a:fillRect/>
          </a:stretch>
        </p:blipFill>
        <p:spPr>
          <a:xfrm>
            <a:off x="1071538" y="1000108"/>
            <a:ext cx="6786610" cy="5715040"/>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actor nacional, o la política </a:t>
            </a:r>
            <a:r>
              <a:rPr lang="es-ES" dirty="0" err="1" smtClean="0"/>
              <a:t>cuprera</a:t>
            </a:r>
            <a:r>
              <a:rPr lang="es-ES" dirty="0" smtClean="0"/>
              <a:t> del Estado chileno.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Ante de los años treinta, Chile  era dominado por una política liberal agraria, satisfaciendo sus escasas demandas de divisas y de inversión a través de la renta salitrera y de la exportación de productos del campo.</a:t>
            </a:r>
          </a:p>
          <a:p>
            <a:r>
              <a:rPr lang="es-ES" dirty="0" smtClean="0"/>
              <a:t>Por tanto la explotación del cobre no tenía siquiera fijación en las agendas del Estado chileno.</a:t>
            </a:r>
          </a:p>
          <a:p>
            <a:r>
              <a:rPr lang="es-ES" dirty="0" smtClean="0"/>
              <a:t>Luego de la crisis de los años 30, se inicia un rol preponderante del Estado en la economía nacional. Las estrategias de la industrialización sustitutiva y el motor emprendedor de CORFO, instalan una fuerte demanda de divisas para financiar las importaciones, y de ingresos permanentes para financiar las inversiones  nacionales.</a:t>
            </a:r>
          </a:p>
          <a:p>
            <a:r>
              <a:rPr lang="es-ES" dirty="0" smtClean="0"/>
              <a:t>Al carecer de producción de bienes de capital propio, las divisas se transforman en la real industria de capital nacional (importación de bienes de capital) </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Una política nacional.</a:t>
            </a:r>
            <a:endParaRPr lang="es-ES" dirty="0"/>
          </a:p>
        </p:txBody>
      </p:sp>
      <p:sp>
        <p:nvSpPr>
          <p:cNvPr id="3" name="2 Marcador de contenido"/>
          <p:cNvSpPr>
            <a:spLocks noGrp="1"/>
          </p:cNvSpPr>
          <p:nvPr>
            <p:ph idx="1"/>
          </p:nvPr>
        </p:nvSpPr>
        <p:spPr/>
        <p:txBody>
          <a:bodyPr/>
          <a:lstStyle/>
          <a:p>
            <a:r>
              <a:rPr lang="es-ES" dirty="0" smtClean="0"/>
              <a:t>Será justamente al reducirse el ingreso por la explotación salitrera e incrementarse la demanda por una economía industrial, que el Estado elaborará estrategias visibles de captación de recursos, enfocándose en esta nueva fuente de riqueza que es la explotación minera del cobre.</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Anaconda.</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Constituye la empresa minera internacional más importante en Chile. Las operaciones en Chile comienzan en tiempos de la Primera Guerra Mundial.</a:t>
            </a:r>
          </a:p>
          <a:p>
            <a:r>
              <a:rPr lang="es-ES" dirty="0" smtClean="0"/>
              <a:t>Los yacimientos más grandes de Chile (Chuquicamata y El Teniente) pasaron a manos de Anaconda y </a:t>
            </a:r>
            <a:r>
              <a:rPr lang="es-ES" dirty="0" err="1" smtClean="0"/>
              <a:t>Kennecott</a:t>
            </a:r>
            <a:r>
              <a:rPr lang="es-ES" dirty="0" smtClean="0"/>
              <a:t>.</a:t>
            </a:r>
          </a:p>
          <a:p>
            <a:r>
              <a:rPr lang="es-ES" dirty="0" smtClean="0"/>
              <a:t>Es el tiempo de la revolución de la electricidad y de la industria a gran escala en la extracción y producción de cobre.</a:t>
            </a:r>
          </a:p>
          <a:p>
            <a:r>
              <a:rPr lang="es-ES" dirty="0" smtClean="0"/>
              <a:t>En Chile se está aún en la etapa del “Laissez Faire”.</a:t>
            </a:r>
          </a:p>
          <a:p>
            <a:r>
              <a:rPr lang="es-ES" dirty="0" smtClean="0"/>
              <a:t>Por entonces las empresas invertían y prácticamente no pagaban impuestos.</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Anaconda.</a:t>
            </a:r>
            <a:endParaRPr lang="es-ES" dirty="0"/>
          </a:p>
        </p:txBody>
      </p:sp>
      <p:sp>
        <p:nvSpPr>
          <p:cNvPr id="3" name="2 Marcador de contenido"/>
          <p:cNvSpPr>
            <a:spLocks noGrp="1"/>
          </p:cNvSpPr>
          <p:nvPr>
            <p:ph idx="1"/>
          </p:nvPr>
        </p:nvSpPr>
        <p:spPr/>
        <p:txBody>
          <a:bodyPr>
            <a:normAutofit fontScale="85000" lnSpcReduction="10000"/>
          </a:bodyPr>
          <a:lstStyle/>
          <a:p>
            <a:r>
              <a:rPr lang="es-ES" dirty="0" smtClean="0"/>
              <a:t>En la década de los 50 la Anaconda estaba en pleno esfuerzo de diversificación (industria del aluminio). Pero hacia fines de los años 50 tuvo que sustituir  la mina Potrerillos por la de El salvador, con lo que tuvo que incrementar sus inversiones en Chile.</a:t>
            </a:r>
          </a:p>
          <a:p>
            <a:r>
              <a:rPr lang="es-ES" dirty="0" smtClean="0"/>
              <a:t>Pero paradojalmente esta nueva inversión no estaba dirigida a aumentar los niveles de producción existentes, sino a mantenerlos.</a:t>
            </a:r>
          </a:p>
          <a:p>
            <a:r>
              <a:rPr lang="es-ES" dirty="0" smtClean="0"/>
              <a:t>Con los “</a:t>
            </a:r>
            <a:r>
              <a:rPr lang="es-ES" i="1" u="sng" dirty="0" smtClean="0"/>
              <a:t>Convenios del cobre</a:t>
            </a:r>
            <a:r>
              <a:rPr lang="es-ES" dirty="0" smtClean="0"/>
              <a:t>” de 1965, Anaconda se compromete a aumentar la producción en un 34%.</a:t>
            </a:r>
          </a:p>
          <a:p>
            <a:r>
              <a:rPr lang="es-ES" sz="1800" dirty="0" smtClean="0"/>
              <a:t>Anaconda se encuentra a mediado de los 60 necesitada de incrementar y reforzar su posición mundial en la producción de cobre, dada la alta demanda existente por ese tiempo..</a:t>
            </a:r>
            <a:endParaRPr lang="es-ES" sz="2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Anaconda y el “Convenio del cobre”.</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Anaconda logra del gobierno chileno el congelamiento  y reducción de los impuestos por 20 años (fundamentalmente de la “La Exótica”, adyacente a Chuquicamata).</a:t>
            </a:r>
          </a:p>
          <a:p>
            <a:r>
              <a:rPr lang="es-ES" dirty="0" smtClean="0"/>
              <a:t>El caso de Anaconda lleva a reflexión, pues el coeficiente de inversión de la compañía fue de 69% (1922-34); luego baja a 6% (1935-44).</a:t>
            </a:r>
          </a:p>
          <a:p>
            <a:r>
              <a:rPr lang="es-ES" dirty="0" smtClean="0"/>
              <a:t>En los diez años siguientes, en que los impuestos fueron altos, el coeficiente de inversión subió a 63%. Desciende nuevamente a 46% (1955-68), justamente cuando los impuestos son nuevamente bajos.</a:t>
            </a:r>
          </a:p>
          <a:p>
            <a:r>
              <a:rPr lang="es-ES" sz="1800" dirty="0" smtClean="0"/>
              <a:t>Curiosamente: durante todo el período (1925-1968) las filiales chilenas de Anaconda generaron el 52% del excedente total mundial, pero sólo captaron el 19% de la inversión total de Anaconda en el mundo.</a:t>
            </a:r>
            <a:endParaRPr lang="es-ES" sz="21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Anaconda: lecciones.</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Las utilidades extraordinarias obtenidas por Anaconda en Chile no se tradujeron en  tasas elevadas, ni siquiera razonablemente justas de inversión en el país.</a:t>
            </a:r>
          </a:p>
          <a:p>
            <a:r>
              <a:rPr lang="es-ES" dirty="0" smtClean="0"/>
              <a:t>La tesis de reducir la tasa tributaria para incentivar una futura expansión es una apuesta riesgosa sobre el futuro y una pérdida efectiva de ingresos en el presente.</a:t>
            </a:r>
          </a:p>
          <a:p>
            <a:r>
              <a:rPr lang="es-ES" u="sng" dirty="0" smtClean="0"/>
              <a:t>La “Nacionalización pactada</a:t>
            </a:r>
            <a:r>
              <a:rPr lang="es-ES" dirty="0" smtClean="0"/>
              <a:t>” (1969)  permite a Anaconda conservar cargos directivos y administrativos importantes y además el derecho a veto sobre las decisiones de la compañía.</a:t>
            </a:r>
          </a:p>
          <a:p>
            <a:r>
              <a:rPr lang="es-ES" dirty="0" smtClean="0"/>
              <a:t>Las seguridades otorgadas a la empresa fueron grandes durante los programas de inversión acordados en 1955 y 1965. La combinación de rebajas tributarias y de buenos precios de mercado hizo que la empresa sacara grandes excedentes en ese período.</a:t>
            </a:r>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875</TotalTime>
  <Words>2233</Words>
  <Application>Microsoft Office PowerPoint</Application>
  <PresentationFormat>Presentación en pantalla (4:3)</PresentationFormat>
  <Paragraphs>106</Paragraphs>
  <Slides>33</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33</vt:i4>
      </vt:variant>
    </vt:vector>
  </HeadingPairs>
  <TitlesOfParts>
    <vt:vector size="36" baseType="lpstr">
      <vt:lpstr>Arial</vt:lpstr>
      <vt:lpstr>Calibri</vt:lpstr>
      <vt:lpstr>Tema de Office</vt:lpstr>
      <vt:lpstr>LA MINERÍA EN LA HISTORIA DE CHILE</vt:lpstr>
      <vt:lpstr>Dos sistemas; dos estrategias.</vt:lpstr>
      <vt:lpstr>La estrategia de las transnacionales.</vt:lpstr>
      <vt:lpstr>El actor nacional, o la política cuprera del Estado chileno.</vt:lpstr>
      <vt:lpstr>Una política nacional.</vt:lpstr>
      <vt:lpstr>Anaconda.</vt:lpstr>
      <vt:lpstr>Anaconda.</vt:lpstr>
      <vt:lpstr>Anaconda y el “Convenio del cobre”.</vt:lpstr>
      <vt:lpstr>Anaconda: lecciones.</vt:lpstr>
      <vt:lpstr>KENNECOTT.</vt:lpstr>
      <vt:lpstr>Kennecott 2</vt:lpstr>
      <vt:lpstr>Kennecott (3)</vt:lpstr>
      <vt:lpstr>Convenio de “chilenización” 1965.</vt:lpstr>
      <vt:lpstr>Historia tributaria en minería chilena.</vt:lpstr>
      <vt:lpstr>Historia tributaria en la minería.</vt:lpstr>
      <vt:lpstr>Historia tributaria de la minería.</vt:lpstr>
      <vt:lpstr>Historia tributaria de la minería.</vt:lpstr>
      <vt:lpstr>Historia tributaria de la minería.</vt:lpstr>
      <vt:lpstr>LEY DEL NUEVO TRATO.</vt:lpstr>
      <vt:lpstr>LEY DEL NUEVO TRATO (1955)</vt:lpstr>
      <vt:lpstr>Resultados del “Nuevo Trato”.</vt:lpstr>
      <vt:lpstr>Resultados del “Nuevo Trato”</vt:lpstr>
      <vt:lpstr>Etapas de la política minera.</vt:lpstr>
      <vt:lpstr>Cuentas de las empresas.</vt:lpstr>
      <vt:lpstr>Distribución de los ingresos mineros</vt:lpstr>
      <vt:lpstr>Formas de exportar el cobre.</vt:lpstr>
      <vt:lpstr>Importancia de la GMC.</vt:lpstr>
      <vt:lpstr>Inversiones mineras.</vt:lpstr>
      <vt:lpstr>Mercados del cobre.</vt:lpstr>
      <vt:lpstr>Precios del cobre.</vt:lpstr>
      <vt:lpstr>Mercados del cobre.</vt:lpstr>
      <vt:lpstr>Utilidades de las empresas del cobre.</vt:lpstr>
      <vt:lpstr>Presentación de PowerPoint</vt:lpstr>
    </vt:vector>
  </TitlesOfParts>
  <Company>Chucky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MINERÍA EN LA HISTORIA DE CHILE</dc:title>
  <dc:creator>Hugo Latorre</dc:creator>
  <cp:lastModifiedBy>María Asunción</cp:lastModifiedBy>
  <cp:revision>46</cp:revision>
  <dcterms:created xsi:type="dcterms:W3CDTF">2012-10-05T22:57:37Z</dcterms:created>
  <dcterms:modified xsi:type="dcterms:W3CDTF">2014-10-24T01:39:14Z</dcterms:modified>
</cp:coreProperties>
</file>