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iuJsiClmN3KuOVMMLtlfbEwM/X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E8552E-2DDD-4DF0-AF8B-BFC7782F062B}">
  <a:tblStyle styleId="{E9E8552E-2DDD-4DF0-AF8B-BFC7782F062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4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8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30.png"/><Relationship Id="rId6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Relationship Id="rId6" Type="http://schemas.openxmlformats.org/officeDocument/2006/relationships/image" Target="../media/image26.png"/><Relationship Id="rId7" Type="http://schemas.openxmlformats.org/officeDocument/2006/relationships/image" Target="../media/image3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7.jpg"/><Relationship Id="rId6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08075" y="308075"/>
            <a:ext cx="8063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Inserción de la economía chilena en el orden capitalista del siglo XIX.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000" y="1410675"/>
            <a:ext cx="7549450" cy="486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806525" y="6273550"/>
            <a:ext cx="123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latin typeface="Calibri"/>
                <a:ea typeface="Calibri"/>
                <a:cs typeface="Calibri"/>
                <a:sym typeface="Calibri"/>
              </a:rPr>
              <a:t>CLASE 08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/>
          <p:nvPr/>
        </p:nvSpPr>
        <p:spPr>
          <a:xfrm>
            <a:off x="166951" y="-23701"/>
            <a:ext cx="629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La inserción de Chile en la economía mundial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p10"/>
          <p:cNvGrpSpPr/>
          <p:nvPr/>
        </p:nvGrpSpPr>
        <p:grpSpPr>
          <a:xfrm>
            <a:off x="39978" y="2001233"/>
            <a:ext cx="5720742" cy="2381377"/>
            <a:chOff x="389640" y="3858138"/>
            <a:chExt cx="5720742" cy="2189379"/>
          </a:xfrm>
        </p:grpSpPr>
        <p:grpSp>
          <p:nvGrpSpPr>
            <p:cNvPr id="229" name="Google Shape;229;p10"/>
            <p:cNvGrpSpPr/>
            <p:nvPr/>
          </p:nvGrpSpPr>
          <p:grpSpPr>
            <a:xfrm>
              <a:off x="389640" y="4176632"/>
              <a:ext cx="5720742" cy="1870885"/>
              <a:chOff x="496551" y="3565186"/>
              <a:chExt cx="6826756" cy="2668340"/>
            </a:xfrm>
          </p:grpSpPr>
          <p:pic>
            <p:nvPicPr>
              <p:cNvPr id="230" name="Google Shape;230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96551" y="3565186"/>
                <a:ext cx="6826756" cy="26683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1" name="Google Shape;231;p10"/>
              <p:cNvSpPr txBox="1"/>
              <p:nvPr/>
            </p:nvSpPr>
            <p:spPr>
              <a:xfrm>
                <a:off x="622552" y="3569941"/>
                <a:ext cx="6513695" cy="26635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342900" lvl="0" marL="34290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AutoNum type="alphaLcPeriod"/>
                </a:pP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Exportación de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materias</a:t>
                </a:r>
                <a:r>
                  <a:rPr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primas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 cobre, plata, carbón y trigo, entre otras.</a:t>
                </a:r>
                <a:endParaRPr/>
              </a:p>
              <a:p>
                <a:pPr indent="-342900" lvl="0" marL="34290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AutoNum type="alphaLcPeriod"/>
                </a:pP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Relaciones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dependencia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con respecto a los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ciclos</a:t>
                </a:r>
                <a:r>
                  <a:rPr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económicos</a:t>
                </a:r>
                <a:r>
                  <a:rPr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internacionales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/>
              </a:p>
              <a:p>
                <a:pPr indent="-342900" lvl="0" marL="34290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AutoNum type="alphaLcPeriod"/>
                </a:pP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Integración comercial con los países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proceso de industrialización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la época: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Inglaterra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Estados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Unidos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y parte de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Europa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 </a:t>
                </a:r>
                <a:endParaRPr/>
              </a:p>
            </p:txBody>
          </p:sp>
        </p:grpSp>
        <p:sp>
          <p:nvSpPr>
            <p:cNvPr id="232" name="Google Shape;232;p10"/>
            <p:cNvSpPr txBox="1"/>
            <p:nvPr/>
          </p:nvSpPr>
          <p:spPr>
            <a:xfrm>
              <a:off x="650272" y="3858138"/>
              <a:ext cx="3441513" cy="36785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Consecuencias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10"/>
          <p:cNvGrpSpPr/>
          <p:nvPr/>
        </p:nvGrpSpPr>
        <p:grpSpPr>
          <a:xfrm>
            <a:off x="169915" y="715047"/>
            <a:ext cx="5286375" cy="369887"/>
            <a:chOff x="0" y="971436"/>
            <a:chExt cx="9243740" cy="369980"/>
          </a:xfrm>
        </p:grpSpPr>
        <p:sp>
          <p:nvSpPr>
            <p:cNvPr id="234" name="Google Shape;234;p10"/>
            <p:cNvSpPr txBox="1"/>
            <p:nvPr/>
          </p:nvSpPr>
          <p:spPr>
            <a:xfrm>
              <a:off x="33311" y="971436"/>
              <a:ext cx="9210429" cy="369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Arial"/>
                <a:buNone/>
              </a:pPr>
              <a:r>
                <a:rPr b="1" i="0" lang="es-CL" sz="18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El impacto del librecambismo </a:t>
              </a:r>
              <a:endParaRPr b="1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5" name="Google Shape;235;p10"/>
            <p:cNvCxnSpPr/>
            <p:nvPr/>
          </p:nvCxnSpPr>
          <p:spPr>
            <a:xfrm>
              <a:off x="0" y="1341416"/>
              <a:ext cx="8624716" cy="0"/>
            </a:xfrm>
            <a:prstGeom prst="straightConnector1">
              <a:avLst/>
            </a:prstGeom>
            <a:noFill/>
            <a:ln cap="flat" cmpd="sng" w="9525">
              <a:solidFill>
                <a:srgbClr val="FF78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36" name="Google Shape;236;p10"/>
          <p:cNvGrpSpPr/>
          <p:nvPr/>
        </p:nvGrpSpPr>
        <p:grpSpPr>
          <a:xfrm>
            <a:off x="207251" y="982307"/>
            <a:ext cx="8885870" cy="1205116"/>
            <a:chOff x="383029" y="715117"/>
            <a:chExt cx="8123082" cy="1854540"/>
          </a:xfrm>
        </p:grpSpPr>
        <p:pic>
          <p:nvPicPr>
            <p:cNvPr id="237" name="Google Shape;237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3029" y="715117"/>
              <a:ext cx="8123082" cy="1854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10"/>
            <p:cNvSpPr txBox="1"/>
            <p:nvPr/>
          </p:nvSpPr>
          <p:spPr>
            <a:xfrm>
              <a:off x="565623" y="1115227"/>
              <a:ext cx="77029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 la implementación de un 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modelo</a:t>
              </a:r>
              <a:r>
                <a:rPr lang="es-CL" sz="1800">
                  <a:solidFill>
                    <a:srgbClr val="FF78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de</a:t>
              </a:r>
              <a:r>
                <a:rPr lang="es-CL" sz="1800">
                  <a:solidFill>
                    <a:srgbClr val="FF78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desarrollo</a:t>
              </a:r>
              <a:r>
                <a:rPr lang="es-CL" sz="1800">
                  <a:solidFill>
                    <a:srgbClr val="FF78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liberal</a:t>
              </a:r>
              <a:r>
                <a:rPr lang="es-CL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se fomentó la plena inserción de Chile en el 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circuito</a:t>
              </a:r>
              <a:r>
                <a:rPr lang="es-CL" sz="1800">
                  <a:solidFill>
                    <a:srgbClr val="FF78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económico</a:t>
              </a:r>
              <a:r>
                <a:rPr lang="es-CL" sz="1800">
                  <a:solidFill>
                    <a:srgbClr val="FF78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mundial</a:t>
              </a:r>
              <a:r>
                <a:rPr lang="es-CL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es-CL" sz="1800">
                  <a:solidFill>
                    <a:srgbClr val="FF78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grpSp>
        <p:nvGrpSpPr>
          <p:cNvPr id="239" name="Google Shape;239;p10"/>
          <p:cNvGrpSpPr/>
          <p:nvPr/>
        </p:nvGrpSpPr>
        <p:grpSpPr>
          <a:xfrm>
            <a:off x="2469993" y="4597129"/>
            <a:ext cx="6486358" cy="2155036"/>
            <a:chOff x="228191" y="1811023"/>
            <a:chExt cx="6486358" cy="1986936"/>
          </a:xfrm>
        </p:grpSpPr>
        <p:grpSp>
          <p:nvGrpSpPr>
            <p:cNvPr id="240" name="Google Shape;240;p10"/>
            <p:cNvGrpSpPr/>
            <p:nvPr/>
          </p:nvGrpSpPr>
          <p:grpSpPr>
            <a:xfrm>
              <a:off x="228191" y="2180475"/>
              <a:ext cx="6486358" cy="1617484"/>
              <a:chOff x="303891" y="718178"/>
              <a:chExt cx="7740390" cy="2306926"/>
            </a:xfrm>
          </p:grpSpPr>
          <p:pic>
            <p:nvPicPr>
              <p:cNvPr id="241" name="Google Shape;241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03891" y="767292"/>
                <a:ext cx="7740390" cy="22087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2" name="Google Shape;242;p10"/>
              <p:cNvSpPr txBox="1"/>
              <p:nvPr/>
            </p:nvSpPr>
            <p:spPr>
              <a:xfrm>
                <a:off x="427271" y="718178"/>
                <a:ext cx="7493630" cy="2306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•"/>
                </a:pP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Origen: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necesidad</a:t>
                </a:r>
                <a:r>
                  <a:rPr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</a:t>
                </a:r>
                <a:r>
                  <a:rPr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inversión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por parte de los  empresarios y el Estado.</a:t>
                </a:r>
                <a:endParaRPr/>
              </a:p>
              <a:p>
                <a:pPr indent="-285750" lvl="0" marL="28575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•"/>
                </a:pP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Surgimiento de las primeras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instituciones</a:t>
                </a:r>
                <a:r>
                  <a:rPr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bancarias</a:t>
                </a:r>
                <a:r>
                  <a:rPr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 de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prácticas</a:t>
                </a:r>
                <a:r>
                  <a:rPr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financieras</a:t>
                </a:r>
                <a:r>
                  <a:rPr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modernas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/>
              </a:p>
              <a:p>
                <a:pPr indent="-285750" lvl="0" marL="28575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•"/>
                </a:pP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</a:t>
                </a:r>
                <a:r>
                  <a:rPr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ley</a:t>
                </a:r>
                <a:r>
                  <a:rPr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</a:t>
                </a:r>
                <a:r>
                  <a:rPr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bancos</a:t>
                </a:r>
                <a:r>
                  <a:rPr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 1860 autorizó a estas instituciones a emitir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billetes convertibles en oro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3" name="Google Shape;243;p10"/>
            <p:cNvSpPr txBox="1"/>
            <p:nvPr/>
          </p:nvSpPr>
          <p:spPr>
            <a:xfrm>
              <a:off x="3169645" y="1811023"/>
              <a:ext cx="3441513" cy="3689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sistema financiero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0"/>
          <p:cNvGrpSpPr/>
          <p:nvPr/>
        </p:nvGrpSpPr>
        <p:grpSpPr>
          <a:xfrm>
            <a:off x="189420" y="4903521"/>
            <a:ext cx="2731668" cy="1442441"/>
            <a:chOff x="107949" y="5119536"/>
            <a:chExt cx="2731256" cy="1441983"/>
          </a:xfrm>
        </p:grpSpPr>
        <p:pic>
          <p:nvPicPr>
            <p:cNvPr descr="http://www.memoriachilena.cl/602/articles-99727_thumbnail.jpg" id="245" name="Google Shape;245;p10"/>
            <p:cNvPicPr preferRelativeResize="0"/>
            <p:nvPr/>
          </p:nvPicPr>
          <p:blipFill rotWithShape="1">
            <a:blip r:embed="rId6">
              <a:alphaModFix/>
            </a:blip>
            <a:srcRect b="50000" l="0" r="0" t="0"/>
            <a:stretch/>
          </p:blipFill>
          <p:spPr>
            <a:xfrm>
              <a:off x="107949" y="5119536"/>
              <a:ext cx="2731256" cy="11342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10"/>
            <p:cNvSpPr/>
            <p:nvPr/>
          </p:nvSpPr>
          <p:spPr>
            <a:xfrm>
              <a:off x="485794" y="6253742"/>
              <a:ext cx="22677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Bancos de Valparaíso </a:t>
              </a:r>
              <a:endParaRPr/>
            </a:p>
          </p:txBody>
        </p:sp>
      </p:grpSp>
      <p:sp>
        <p:nvSpPr>
          <p:cNvPr id="247" name="Google Shape;247;p10"/>
          <p:cNvSpPr/>
          <p:nvPr/>
        </p:nvSpPr>
        <p:spPr>
          <a:xfrm>
            <a:off x="6947243" y="3636548"/>
            <a:ext cx="2065684" cy="919401"/>
          </a:xfrm>
          <a:prstGeom prst="wedgeRoundRectCallout">
            <a:avLst>
              <a:gd fmla="val 29950" name="adj1"/>
              <a:gd fmla="val -50120" name="adj2"/>
              <a:gd fmla="val 16667" name="adj3"/>
            </a:avLst>
          </a:prstGeom>
          <a:solidFill>
            <a:srgbClr val="FBE4D4"/>
          </a:solidFill>
          <a:ln cap="flat" cmpd="sng" w="9525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afectan las</a:t>
            </a:r>
            <a:r>
              <a:rPr lang="es-C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-CL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rPr>
              <a:t>crisis económicas</a:t>
            </a:r>
            <a:r>
              <a:rPr b="1" i="0" lang="es-CL" sz="1600" u="none" cap="none" strike="noStrike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CL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economía chilena?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p10"/>
          <p:cNvGrpSpPr/>
          <p:nvPr/>
        </p:nvGrpSpPr>
        <p:grpSpPr>
          <a:xfrm>
            <a:off x="5831747" y="1530943"/>
            <a:ext cx="3108867" cy="2343139"/>
            <a:chOff x="2297338" y="1183353"/>
            <a:chExt cx="4715511" cy="2400498"/>
          </a:xfrm>
        </p:grpSpPr>
        <p:grpSp>
          <p:nvGrpSpPr>
            <p:cNvPr id="249" name="Google Shape;249;p10"/>
            <p:cNvGrpSpPr/>
            <p:nvPr/>
          </p:nvGrpSpPr>
          <p:grpSpPr>
            <a:xfrm>
              <a:off x="2297338" y="1183353"/>
              <a:ext cx="4715511" cy="2400498"/>
              <a:chOff x="2026693" y="2504904"/>
              <a:chExt cx="4715511" cy="2400498"/>
            </a:xfrm>
          </p:grpSpPr>
          <p:sp>
            <p:nvSpPr>
              <p:cNvPr id="250" name="Google Shape;250;p10"/>
              <p:cNvSpPr/>
              <p:nvPr/>
            </p:nvSpPr>
            <p:spPr>
              <a:xfrm rot="-1086755">
                <a:off x="2056632" y="3164079"/>
                <a:ext cx="4362745" cy="887993"/>
              </a:xfrm>
              <a:custGeom>
                <a:rect b="b" l="l" r="r" t="t"/>
                <a:pathLst>
                  <a:path extrusionOk="0" h="886691" w="2697903">
                    <a:moveTo>
                      <a:pt x="0" y="0"/>
                    </a:moveTo>
                    <a:cubicBezTo>
                      <a:pt x="144318" y="407555"/>
                      <a:pt x="170071" y="861292"/>
                      <a:pt x="287212" y="872837"/>
                    </a:cubicBezTo>
                    <a:cubicBezTo>
                      <a:pt x="404353" y="884383"/>
                      <a:pt x="564397" y="66964"/>
                      <a:pt x="702848" y="69273"/>
                    </a:cubicBezTo>
                    <a:cubicBezTo>
                      <a:pt x="841299" y="71582"/>
                      <a:pt x="970136" y="886691"/>
                      <a:pt x="1117918" y="886691"/>
                    </a:cubicBezTo>
                    <a:cubicBezTo>
                      <a:pt x="1265700" y="886691"/>
                      <a:pt x="1439354" y="71582"/>
                      <a:pt x="1589539" y="69273"/>
                    </a:cubicBezTo>
                    <a:cubicBezTo>
                      <a:pt x="1739724" y="66964"/>
                      <a:pt x="1875867" y="868219"/>
                      <a:pt x="2019030" y="872837"/>
                    </a:cubicBezTo>
                    <a:cubicBezTo>
                      <a:pt x="2162193" y="877455"/>
                      <a:pt x="2335376" y="228600"/>
                      <a:pt x="2448521" y="96982"/>
                    </a:cubicBezTo>
                    <a:cubicBezTo>
                      <a:pt x="2561667" y="-34636"/>
                      <a:pt x="2697903" y="83127"/>
                      <a:pt x="2697903" y="83127"/>
                    </a:cubicBezTo>
                    <a:lnTo>
                      <a:pt x="2697903" y="83127"/>
                    </a:lnTo>
                    <a:lnTo>
                      <a:pt x="2697903" y="69273"/>
                    </a:lnTo>
                  </a:path>
                </a:pathLst>
              </a:custGeom>
              <a:noFill/>
              <a:ln cap="flat" cmpd="sng" w="25400">
                <a:solidFill>
                  <a:srgbClr val="FF78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51" name="Google Shape;251;p10"/>
              <p:cNvCxnSpPr/>
              <p:nvPr/>
            </p:nvCxnSpPr>
            <p:spPr>
              <a:xfrm flipH="1" rot="10800000">
                <a:off x="2216765" y="2914774"/>
                <a:ext cx="4525439" cy="1413764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78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52" name="Google Shape;252;p10"/>
              <p:cNvSpPr/>
              <p:nvPr/>
            </p:nvSpPr>
            <p:spPr>
              <a:xfrm rot="-6608227">
                <a:off x="4724338" y="2733271"/>
                <a:ext cx="396832" cy="2583688"/>
              </a:xfrm>
              <a:prstGeom prst="leftBrace">
                <a:avLst>
                  <a:gd fmla="val 8333" name="adj1"/>
                  <a:gd fmla="val 50000" name="adj2"/>
                </a:avLst>
              </a:prstGeom>
              <a:noFill/>
              <a:ln cap="flat" cmpd="sng" w="9525">
                <a:solidFill>
                  <a:srgbClr val="FF78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0"/>
              <p:cNvSpPr txBox="1"/>
              <p:nvPr/>
            </p:nvSpPr>
            <p:spPr>
              <a:xfrm rot="-1230272">
                <a:off x="3775662" y="4106146"/>
                <a:ext cx="2645878" cy="346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s-CL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Ciclo económico </a:t>
                </a:r>
                <a:endParaRPr/>
              </a:p>
            </p:txBody>
          </p:sp>
          <p:sp>
            <p:nvSpPr>
              <p:cNvPr id="254" name="Google Shape;254;p10"/>
              <p:cNvSpPr txBox="1"/>
              <p:nvPr/>
            </p:nvSpPr>
            <p:spPr>
              <a:xfrm rot="-4509436">
                <a:off x="3126028" y="2955086"/>
                <a:ext cx="1227085" cy="513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s-CL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Expansión </a:t>
                </a:r>
                <a:endParaRPr/>
              </a:p>
            </p:txBody>
          </p:sp>
          <p:sp>
            <p:nvSpPr>
              <p:cNvPr id="255" name="Google Shape;255;p10"/>
              <p:cNvSpPr txBox="1"/>
              <p:nvPr/>
            </p:nvSpPr>
            <p:spPr>
              <a:xfrm rot="1992768">
                <a:off x="4316113" y="3007435"/>
                <a:ext cx="1938333" cy="346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s-CL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Contracción</a:t>
                </a:r>
                <a:endParaRPr/>
              </a:p>
            </p:txBody>
          </p:sp>
        </p:grpSp>
        <p:cxnSp>
          <p:nvCxnSpPr>
            <p:cNvPr id="256" name="Google Shape;256;p10"/>
            <p:cNvCxnSpPr/>
            <p:nvPr/>
          </p:nvCxnSpPr>
          <p:spPr>
            <a:xfrm flipH="1" rot="10800000">
              <a:off x="4173923" y="1684298"/>
              <a:ext cx="267277" cy="878235"/>
            </a:xfrm>
            <a:prstGeom prst="straightConnector1">
              <a:avLst/>
            </a:prstGeom>
            <a:noFill/>
            <a:ln cap="flat" cmpd="sng" w="38100">
              <a:solidFill>
                <a:srgbClr val="FFC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257" name="Google Shape;257;p10"/>
            <p:cNvCxnSpPr/>
            <p:nvPr/>
          </p:nvCxnSpPr>
          <p:spPr>
            <a:xfrm>
              <a:off x="4804795" y="1737968"/>
              <a:ext cx="919822" cy="546457"/>
            </a:xfrm>
            <a:prstGeom prst="straightConnector1">
              <a:avLst/>
            </a:prstGeom>
            <a:noFill/>
            <a:ln cap="flat" cmpd="sng" w="38100">
              <a:solidFill>
                <a:srgbClr val="FFC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1"/>
          <p:cNvSpPr txBox="1"/>
          <p:nvPr/>
        </p:nvSpPr>
        <p:spPr>
          <a:xfrm>
            <a:off x="774192" y="4162212"/>
            <a:ext cx="11582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>
                <a:solidFill>
                  <a:srgbClr val="843C8E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1800">
              <a:solidFill>
                <a:srgbClr val="843C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-396186" y="6229989"/>
            <a:ext cx="331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HABILIDAD: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</a:t>
            </a:r>
            <a:endParaRPr/>
          </a:p>
        </p:txBody>
      </p:sp>
      <p:grpSp>
        <p:nvGrpSpPr>
          <p:cNvPr id="265" name="Google Shape;265;p11"/>
          <p:cNvGrpSpPr/>
          <p:nvPr/>
        </p:nvGrpSpPr>
        <p:grpSpPr>
          <a:xfrm>
            <a:off x="450967" y="5050632"/>
            <a:ext cx="1441450" cy="1223962"/>
            <a:chOff x="251520" y="5805264"/>
            <a:chExt cx="1533392" cy="1224136"/>
          </a:xfrm>
        </p:grpSpPr>
        <p:sp>
          <p:nvSpPr>
            <p:cNvPr id="266" name="Google Shape;266;p11"/>
            <p:cNvSpPr/>
            <p:nvPr/>
          </p:nvSpPr>
          <p:spPr>
            <a:xfrm>
              <a:off x="251520" y="5805264"/>
              <a:ext cx="1475974" cy="1224136"/>
            </a:xfrm>
            <a:prstGeom prst="roundRect">
              <a:avLst>
                <a:gd fmla="val 16667" name="adj"/>
              </a:avLst>
            </a:prstGeom>
            <a:solidFill>
              <a:srgbClr val="B2B2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1"/>
            <p:cNvSpPr txBox="1"/>
            <p:nvPr/>
          </p:nvSpPr>
          <p:spPr>
            <a:xfrm>
              <a:off x="251520" y="5862422"/>
              <a:ext cx="1533392" cy="109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ALTERNATIVA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CORRECTA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lang="es-CL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11"/>
          <p:cNvSpPr/>
          <p:nvPr/>
        </p:nvSpPr>
        <p:spPr>
          <a:xfrm>
            <a:off x="2612634" y="589168"/>
            <a:ext cx="6279846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diversos historiadores, la dependencia ha sido un rasgo estructural en nuestra economía. Considerando el desenvolvimiento económico chileno en el siglo XIX, ¿qué aseveración(es) se fundamenta(n) este carácter dependiente?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000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romanUcParenR"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Las exportaciones estaban condicionadas por la dinámica de los mercados mundiales. </a:t>
            </a:r>
            <a:endParaRPr/>
          </a:p>
          <a:p>
            <a:pPr indent="-400050" lvl="0" marL="4000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romanUcParenR"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explotaban materias primas demandadas por los centros económicos mundiales. </a:t>
            </a:r>
            <a:endParaRPr/>
          </a:p>
          <a:p>
            <a:pPr indent="-400050" lvl="0" marL="4000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romanUcParenR"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firmaron tratados de libre comercio con las potencias europeas.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000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lphaUcParenR"/>
            </a:pP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Solo I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lphaUcParenR"/>
            </a:pP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Solo II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lphaUcParenR"/>
            </a:pP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Solo III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lphaUcParenR"/>
            </a:pP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Solo I y II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lphaUcParenR"/>
            </a:pP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Solo II y III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"/>
          <p:cNvSpPr txBox="1"/>
          <p:nvPr/>
        </p:nvSpPr>
        <p:spPr>
          <a:xfrm>
            <a:off x="497150" y="181010"/>
            <a:ext cx="6995849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Consecuencias sociales de los cambios económicos</a:t>
            </a:r>
            <a:endParaRPr/>
          </a:p>
        </p:txBody>
      </p:sp>
      <p:grpSp>
        <p:nvGrpSpPr>
          <p:cNvPr id="274" name="Google Shape;274;p12"/>
          <p:cNvGrpSpPr/>
          <p:nvPr/>
        </p:nvGrpSpPr>
        <p:grpSpPr>
          <a:xfrm>
            <a:off x="145565" y="1284366"/>
            <a:ext cx="5720742" cy="2985569"/>
            <a:chOff x="389640" y="3858138"/>
            <a:chExt cx="5720742" cy="2744858"/>
          </a:xfrm>
        </p:grpSpPr>
        <p:grpSp>
          <p:nvGrpSpPr>
            <p:cNvPr id="275" name="Google Shape;275;p12"/>
            <p:cNvGrpSpPr/>
            <p:nvPr/>
          </p:nvGrpSpPr>
          <p:grpSpPr>
            <a:xfrm>
              <a:off x="389640" y="4361795"/>
              <a:ext cx="5720742" cy="2241201"/>
              <a:chOff x="496551" y="3829274"/>
              <a:chExt cx="6826756" cy="3196502"/>
            </a:xfrm>
          </p:grpSpPr>
          <p:pic>
            <p:nvPicPr>
              <p:cNvPr id="276" name="Google Shape;276;p1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96551" y="3829274"/>
                <a:ext cx="6826756" cy="31965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7" name="Google Shape;277;p12"/>
              <p:cNvSpPr txBox="1"/>
              <p:nvPr/>
            </p:nvSpPr>
            <p:spPr>
              <a:xfrm>
                <a:off x="653081" y="3840050"/>
                <a:ext cx="6513696" cy="3026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•"/>
                </a:pP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Crecimiento industrial y paulatina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modernización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tecnológica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 uso de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maquinarias</a:t>
                </a:r>
                <a:r>
                  <a:rPr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modernas en la minería y la agricultura.</a:t>
                </a:r>
                <a:endParaRPr/>
              </a:p>
              <a:p>
                <a:pPr indent="-285750" lvl="0" marL="28575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•"/>
                </a:pP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Construcción de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obras</a:t>
                </a:r>
                <a:r>
                  <a:rPr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públicas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 extensión de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líneas</a:t>
                </a:r>
                <a:r>
                  <a:rPr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férreas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en el Norte Chico y la Zona Central. </a:t>
                </a:r>
                <a:endParaRPr/>
              </a:p>
              <a:p>
                <a:pPr indent="-285750" lvl="0" marL="28575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•"/>
                </a:pP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Mejoramiento de la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conectividad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(caminos y puertos) y las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comunicaciones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(</a:t>
                </a:r>
                <a:r>
                  <a:rPr lang="es-C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redes telegráficas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).</a:t>
                </a:r>
                <a:endParaRPr/>
              </a:p>
              <a:p>
                <a:pPr indent="-285750" lvl="0" marL="28575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s-C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ejoramiento de la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infraestructura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urbana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/>
              </a:p>
            </p:txBody>
          </p:sp>
        </p:grpSp>
        <p:sp>
          <p:nvSpPr>
            <p:cNvPr id="278" name="Google Shape;278;p12"/>
            <p:cNvSpPr txBox="1"/>
            <p:nvPr/>
          </p:nvSpPr>
          <p:spPr>
            <a:xfrm>
              <a:off x="650272" y="3858138"/>
              <a:ext cx="3441513" cy="36785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Consecuencias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12"/>
          <p:cNvGrpSpPr/>
          <p:nvPr/>
        </p:nvGrpSpPr>
        <p:grpSpPr>
          <a:xfrm>
            <a:off x="3015236" y="4635242"/>
            <a:ext cx="6044506" cy="2124471"/>
            <a:chOff x="670043" y="1658814"/>
            <a:chExt cx="6044506" cy="1958755"/>
          </a:xfrm>
        </p:grpSpPr>
        <p:grpSp>
          <p:nvGrpSpPr>
            <p:cNvPr id="280" name="Google Shape;280;p12"/>
            <p:cNvGrpSpPr/>
            <p:nvPr/>
          </p:nvGrpSpPr>
          <p:grpSpPr>
            <a:xfrm>
              <a:off x="670043" y="2180475"/>
              <a:ext cx="6044506" cy="1437094"/>
              <a:chOff x="831168" y="718178"/>
              <a:chExt cx="7213113" cy="2049646"/>
            </a:xfrm>
          </p:grpSpPr>
          <p:pic>
            <p:nvPicPr>
              <p:cNvPr id="281" name="Google Shape;281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31168" y="767292"/>
                <a:ext cx="7213113" cy="200053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2" name="Google Shape;282;p12"/>
              <p:cNvSpPr txBox="1"/>
              <p:nvPr/>
            </p:nvSpPr>
            <p:spPr>
              <a:xfrm>
                <a:off x="831169" y="718178"/>
                <a:ext cx="7089731" cy="1942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•"/>
                </a:pP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Crecimiento del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empresariado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nacional enriquecido gracias a la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industria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y la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banca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 surgimiento de la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oligarquía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/>
              </a:p>
              <a:p>
                <a:pPr indent="-285750" lvl="0" marL="28575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•"/>
                </a:pP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Importancia de los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extranjeros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en el comercio. </a:t>
                </a:r>
                <a:endParaRPr/>
              </a:p>
              <a:p>
                <a:pPr indent="-285750" lvl="0" marL="28575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•"/>
                </a:pP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Diversificación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productiva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los sectores populares.</a:t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3" name="Google Shape;283;p12"/>
            <p:cNvSpPr txBox="1"/>
            <p:nvPr/>
          </p:nvSpPr>
          <p:spPr>
            <a:xfrm>
              <a:off x="3185941" y="1658814"/>
              <a:ext cx="3441513" cy="3689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Cambios Sociales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12"/>
          <p:cNvGrpSpPr/>
          <p:nvPr/>
        </p:nvGrpSpPr>
        <p:grpSpPr>
          <a:xfrm>
            <a:off x="145563" y="755771"/>
            <a:ext cx="6619877" cy="369932"/>
            <a:chOff x="-2" y="971436"/>
            <a:chExt cx="8244411" cy="370043"/>
          </a:xfrm>
        </p:grpSpPr>
        <p:sp>
          <p:nvSpPr>
            <p:cNvPr id="285" name="Google Shape;285;p12"/>
            <p:cNvSpPr txBox="1"/>
            <p:nvPr/>
          </p:nvSpPr>
          <p:spPr>
            <a:xfrm>
              <a:off x="35587" y="971436"/>
              <a:ext cx="8208821" cy="36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Arial"/>
                <a:buNone/>
              </a:pPr>
              <a:r>
                <a:rPr b="1" i="0" lang="es-CL" sz="18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Caracterización general</a:t>
              </a:r>
              <a:endParaRPr/>
            </a:p>
          </p:txBody>
        </p:sp>
        <p:cxnSp>
          <p:nvCxnSpPr>
            <p:cNvPr id="286" name="Google Shape;286;p12"/>
            <p:cNvCxnSpPr>
              <a:endCxn id="285" idx="2"/>
            </p:cNvCxnSpPr>
            <p:nvPr/>
          </p:nvCxnSpPr>
          <p:spPr>
            <a:xfrm flipH="1" rot="10800000">
              <a:off x="-3" y="1340879"/>
              <a:ext cx="4140000" cy="600"/>
            </a:xfrm>
            <a:prstGeom prst="straightConnector1">
              <a:avLst/>
            </a:prstGeom>
            <a:noFill/>
            <a:ln cap="flat" cmpd="sng" w="9525">
              <a:solidFill>
                <a:srgbClr val="FF78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87" name="Google Shape;287;p12"/>
          <p:cNvGrpSpPr/>
          <p:nvPr/>
        </p:nvGrpSpPr>
        <p:grpSpPr>
          <a:xfrm>
            <a:off x="6297648" y="394499"/>
            <a:ext cx="2762094" cy="2003053"/>
            <a:chOff x="6444208" y="1065797"/>
            <a:chExt cx="2699792" cy="1819977"/>
          </a:xfrm>
        </p:grpSpPr>
        <p:pic>
          <p:nvPicPr>
            <p:cNvPr descr="http://www.memoriachilena.cl/602/articles-70329_thumbnail.jpg" id="288" name="Google Shape;288;p12"/>
            <p:cNvPicPr preferRelativeResize="0"/>
            <p:nvPr/>
          </p:nvPicPr>
          <p:blipFill rotWithShape="1">
            <a:blip r:embed="rId5">
              <a:alphaModFix/>
            </a:blip>
            <a:srcRect b="8748" l="0" r="0" t="0"/>
            <a:stretch/>
          </p:blipFill>
          <p:spPr>
            <a:xfrm>
              <a:off x="6619874" y="1065797"/>
              <a:ext cx="2487269" cy="1471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12"/>
            <p:cNvSpPr/>
            <p:nvPr/>
          </p:nvSpPr>
          <p:spPr>
            <a:xfrm>
              <a:off x="6444208" y="2577997"/>
              <a:ext cx="26997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 ferrocarril Copiapó-Caldera</a:t>
              </a:r>
              <a:endParaRPr/>
            </a:p>
          </p:txBody>
        </p:sp>
      </p:grpSp>
      <p:grpSp>
        <p:nvGrpSpPr>
          <p:cNvPr id="290" name="Google Shape;290;p12"/>
          <p:cNvGrpSpPr/>
          <p:nvPr/>
        </p:nvGrpSpPr>
        <p:grpSpPr>
          <a:xfrm>
            <a:off x="6100670" y="2134299"/>
            <a:ext cx="2855681" cy="2297911"/>
            <a:chOff x="6370314" y="2444084"/>
            <a:chExt cx="2856010" cy="2297373"/>
          </a:xfrm>
        </p:grpSpPr>
        <p:pic>
          <p:nvPicPr>
            <p:cNvPr descr="Estación Central, construida en 1897" id="291" name="Google Shape;291;p12"/>
            <p:cNvPicPr preferRelativeResize="0"/>
            <p:nvPr/>
          </p:nvPicPr>
          <p:blipFill rotWithShape="1">
            <a:blip r:embed="rId6">
              <a:alphaModFix/>
            </a:blip>
            <a:srcRect b="8227" l="0" r="0" t="0"/>
            <a:stretch/>
          </p:blipFill>
          <p:spPr>
            <a:xfrm>
              <a:off x="6549820" y="2444084"/>
              <a:ext cx="2582906" cy="1846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12"/>
            <p:cNvSpPr/>
            <p:nvPr/>
          </p:nvSpPr>
          <p:spPr>
            <a:xfrm>
              <a:off x="6370314" y="4218360"/>
              <a:ext cx="2856010" cy="523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 Estación Central, construida en 1897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12"/>
          <p:cNvGrpSpPr/>
          <p:nvPr/>
        </p:nvGrpSpPr>
        <p:grpSpPr>
          <a:xfrm>
            <a:off x="283752" y="4976467"/>
            <a:ext cx="2931670" cy="1842876"/>
            <a:chOff x="155652" y="4921264"/>
            <a:chExt cx="2931947" cy="1842268"/>
          </a:xfrm>
        </p:grpSpPr>
        <p:pic>
          <p:nvPicPr>
            <p:cNvPr descr="https://upload.wikimedia.org/wikipedia/commons/thumb/d/d8/Mat%C3%ADas_Cousi%C3%B1o.jpg/220px-Mat%C3%ADas_Cousi%C3%B1o.jpg" id="294" name="Google Shape;294;p12"/>
            <p:cNvPicPr preferRelativeResize="0"/>
            <p:nvPr/>
          </p:nvPicPr>
          <p:blipFill rotWithShape="1">
            <a:blip r:embed="rId7">
              <a:alphaModFix/>
            </a:blip>
            <a:srcRect b="6212" l="12699" r="4325" t="7040"/>
            <a:stretch/>
          </p:blipFill>
          <p:spPr>
            <a:xfrm>
              <a:off x="155652" y="4921264"/>
              <a:ext cx="1254607" cy="18422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12"/>
            <p:cNvSpPr/>
            <p:nvPr/>
          </p:nvSpPr>
          <p:spPr>
            <a:xfrm>
              <a:off x="1415758" y="5498516"/>
              <a:ext cx="1671841" cy="953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Matías Cousiño, empresario minero, banquero y terrateniente 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Google Shape;296;p12"/>
          <p:cNvSpPr/>
          <p:nvPr/>
        </p:nvSpPr>
        <p:spPr>
          <a:xfrm>
            <a:off x="669240" y="4278582"/>
            <a:ext cx="4778860" cy="697885"/>
          </a:xfrm>
          <a:prstGeom prst="foldedCorner">
            <a:avLst>
              <a:gd fmla="val 16667" name="adj"/>
            </a:avLst>
          </a:prstGeom>
          <a:solidFill>
            <a:srgbClr val="FBE4D4"/>
          </a:solidFill>
          <a:ln cap="flat" cmpd="sng" w="9525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C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consecuencia, Chile inició la transición desde una </a:t>
            </a:r>
            <a:r>
              <a:rPr b="1" lang="es-CL" sz="1600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rPr>
              <a:t>economía</a:t>
            </a:r>
            <a:r>
              <a:rPr lang="es-CL" sz="160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CL" sz="1600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rPr>
              <a:t>tradicional</a:t>
            </a:r>
            <a:r>
              <a:rPr lang="es-CL" sz="160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preindustrial a una </a:t>
            </a:r>
            <a:r>
              <a:rPr b="1" lang="es-CL" sz="1600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rPr>
              <a:t>industrial</a:t>
            </a:r>
            <a:r>
              <a:rPr lang="es-CL" sz="160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3"/>
          <p:cNvSpPr txBox="1"/>
          <p:nvPr/>
        </p:nvSpPr>
        <p:spPr>
          <a:xfrm>
            <a:off x="774192" y="4162212"/>
            <a:ext cx="11582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>
                <a:solidFill>
                  <a:srgbClr val="843C8E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800">
              <a:solidFill>
                <a:srgbClr val="843C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-396186" y="6229989"/>
            <a:ext cx="331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HABILIDAD: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COMPRENDER</a:t>
            </a:r>
            <a:endParaRPr/>
          </a:p>
        </p:txBody>
      </p:sp>
      <p:grpSp>
        <p:nvGrpSpPr>
          <p:cNvPr id="304" name="Google Shape;304;p13"/>
          <p:cNvGrpSpPr/>
          <p:nvPr/>
        </p:nvGrpSpPr>
        <p:grpSpPr>
          <a:xfrm>
            <a:off x="450967" y="5050632"/>
            <a:ext cx="1441450" cy="1223962"/>
            <a:chOff x="251520" y="5805264"/>
            <a:chExt cx="1533392" cy="1224136"/>
          </a:xfrm>
        </p:grpSpPr>
        <p:sp>
          <p:nvSpPr>
            <p:cNvPr id="305" name="Google Shape;305;p13"/>
            <p:cNvSpPr/>
            <p:nvPr/>
          </p:nvSpPr>
          <p:spPr>
            <a:xfrm>
              <a:off x="251520" y="5805264"/>
              <a:ext cx="1475974" cy="1224136"/>
            </a:xfrm>
            <a:prstGeom prst="roundRect">
              <a:avLst>
                <a:gd fmla="val 16667" name="adj"/>
              </a:avLst>
            </a:prstGeom>
            <a:solidFill>
              <a:srgbClr val="B2B2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 txBox="1"/>
            <p:nvPr/>
          </p:nvSpPr>
          <p:spPr>
            <a:xfrm>
              <a:off x="251520" y="5862422"/>
              <a:ext cx="1533392" cy="109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ALTERNATIVA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CORRECTA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lang="es-CL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13"/>
          <p:cNvSpPr/>
          <p:nvPr/>
        </p:nvSpPr>
        <p:spPr>
          <a:xfrm>
            <a:off x="2343384" y="2454052"/>
            <a:ext cx="670308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 el desarrollo del modelo capitalista en Chile y su modernización económica desde mediados del siglo XIX, se pueden identificar consecuencias económicas, políticas y sociales. Con respecto a estas últimas, es correcto mencionar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UcParenR"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progresivo aumento de la monetarización.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UcParenR"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constante construcción de líneas férreas.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UcParenR"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migraciones a los centros mineros y urbanos.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UcParenR"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fuerte inversión en obras públicas.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UcParenR"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diversificación de las exportaciones.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"/>
          <p:cNvSpPr txBox="1"/>
          <p:nvPr/>
        </p:nvSpPr>
        <p:spPr>
          <a:xfrm>
            <a:off x="363071" y="261299"/>
            <a:ext cx="29449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SÍNTESIS DE LA CLASE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3" name="Google Shape;313;p14"/>
          <p:cNvGrpSpPr/>
          <p:nvPr/>
        </p:nvGrpSpPr>
        <p:grpSpPr>
          <a:xfrm>
            <a:off x="250825" y="674688"/>
            <a:ext cx="8642350" cy="6126162"/>
            <a:chOff x="251520" y="674366"/>
            <a:chExt cx="8640960" cy="6127226"/>
          </a:xfrm>
        </p:grpSpPr>
        <p:pic>
          <p:nvPicPr>
            <p:cNvPr id="314" name="Google Shape;31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1520" y="674366"/>
              <a:ext cx="8640960" cy="6127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14"/>
            <p:cNvSpPr txBox="1"/>
            <p:nvPr/>
          </p:nvSpPr>
          <p:spPr>
            <a:xfrm>
              <a:off x="6300192" y="3476369"/>
              <a:ext cx="2232248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C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Surgimiento del sistema financiero</a:t>
              </a:r>
              <a:endParaRPr/>
            </a:p>
          </p:txBody>
        </p:sp>
        <p:sp>
          <p:nvSpPr>
            <p:cNvPr id="316" name="Google Shape;316;p14"/>
            <p:cNvSpPr txBox="1"/>
            <p:nvPr/>
          </p:nvSpPr>
          <p:spPr>
            <a:xfrm>
              <a:off x="6236989" y="5755708"/>
              <a:ext cx="2340768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C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Diversificación productiva de los sectores populares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5"/>
          <p:cNvSpPr txBox="1"/>
          <p:nvPr/>
        </p:nvSpPr>
        <p:spPr>
          <a:xfrm>
            <a:off x="363071" y="261299"/>
            <a:ext cx="36390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TABLA DE CORRECCIÓN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3" name="Google Shape;323;p15"/>
          <p:cNvGraphicFramePr/>
          <p:nvPr/>
        </p:nvGraphicFramePr>
        <p:xfrm>
          <a:off x="131763" y="925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{E9E8552E-2DDD-4DF0-AF8B-BFC7782F062B}</a:tableStyleId>
              </a:tblPr>
              <a:tblGrid>
                <a:gridCol w="975800"/>
                <a:gridCol w="1060075"/>
                <a:gridCol w="4715425"/>
                <a:gridCol w="2081425"/>
              </a:tblGrid>
              <a:tr h="464025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Nº 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Clave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 Temática</a:t>
                      </a:r>
                      <a:endParaRPr/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51810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cap="none" strike="noStrike"/>
                        <a:t>Inserción de la economía chilena en el orden capitalista del siglo XIX</a:t>
                      </a:r>
                      <a:endParaRPr sz="1200"/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4135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Comprender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0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6040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0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1595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Aplicar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0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1595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Aplicar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0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6040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Comprender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0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6040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Comprender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0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4135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55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4135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0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6040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Comprender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0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6040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Comprender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6"/>
          <p:cNvSpPr txBox="1"/>
          <p:nvPr/>
        </p:nvSpPr>
        <p:spPr>
          <a:xfrm>
            <a:off x="363071" y="261299"/>
            <a:ext cx="34270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TABLA DE CORRECCIÓN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0" name="Google Shape;330;p16"/>
          <p:cNvGraphicFramePr/>
          <p:nvPr/>
        </p:nvGraphicFramePr>
        <p:xfrm>
          <a:off x="131764" y="101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{E9E8552E-2DDD-4DF0-AF8B-BFC7782F062B}</a:tableStyleId>
              </a:tblPr>
              <a:tblGrid>
                <a:gridCol w="978450"/>
                <a:gridCol w="1062950"/>
                <a:gridCol w="4728200"/>
                <a:gridCol w="2087075"/>
              </a:tblGrid>
              <a:tr h="464025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Nº 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Clave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 Temática</a:t>
                      </a:r>
                      <a:endParaRPr/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51810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6040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Comprender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0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4135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ASE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0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6040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Comprender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0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4135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ASE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0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6040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Comprender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0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4135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ASE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0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1595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Aplicación</a:t>
                      </a:r>
                      <a:endParaRPr b="1"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55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6040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Comprensión</a:t>
                      </a:r>
                      <a:endParaRPr b="1"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0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1595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Aplicación</a:t>
                      </a:r>
                      <a:endParaRPr b="1"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00"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s-C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s-CL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Inserción de la economía chilena en el orden capitalista del siglo XIX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6040" marR="6032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Comprensión</a:t>
                      </a:r>
                      <a:endParaRPr b="1"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7"/>
          <p:cNvSpPr txBox="1"/>
          <p:nvPr/>
        </p:nvSpPr>
        <p:spPr>
          <a:xfrm>
            <a:off x="390982" y="207511"/>
            <a:ext cx="59291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 tu próxima clase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17"/>
          <p:cNvGrpSpPr/>
          <p:nvPr/>
        </p:nvGrpSpPr>
        <p:grpSpPr>
          <a:xfrm>
            <a:off x="1162958" y="5005495"/>
            <a:ext cx="6858000" cy="1455391"/>
            <a:chOff x="1162958" y="1640503"/>
            <a:chExt cx="6858000" cy="1455391"/>
          </a:xfrm>
        </p:grpSpPr>
        <p:pic>
          <p:nvPicPr>
            <p:cNvPr id="338" name="Google Shape;338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62958" y="1640503"/>
              <a:ext cx="6858000" cy="14553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17"/>
            <p:cNvSpPr/>
            <p:nvPr/>
          </p:nvSpPr>
          <p:spPr>
            <a:xfrm>
              <a:off x="1272686" y="1775889"/>
              <a:ext cx="67482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Prepara tu próxima clase sobre “</a:t>
              </a:r>
              <a:r>
                <a:rPr b="1" lang="es-CL" sz="1800">
                  <a:solidFill>
                    <a:srgbClr val="F29415"/>
                  </a:solidFill>
                  <a:latin typeface="Calibri"/>
                  <a:ea typeface="Calibri"/>
                  <a:cs typeface="Calibri"/>
                  <a:sym typeface="Calibri"/>
                </a:rPr>
                <a:t>Época del salitre y cambios sociales de fin de siglo XIX</a:t>
              </a:r>
              <a:r>
                <a:rPr lang="es-C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”, leyendo la página 8 del Cuadernillo de Síntesis de Historia y Ciencias Sociales.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17"/>
          <p:cNvGrpSpPr/>
          <p:nvPr/>
        </p:nvGrpSpPr>
        <p:grpSpPr>
          <a:xfrm>
            <a:off x="385748" y="1637780"/>
            <a:ext cx="8403876" cy="3210391"/>
            <a:chOff x="385748" y="1637780"/>
            <a:chExt cx="8403876" cy="3210391"/>
          </a:xfrm>
        </p:grpSpPr>
        <p:grpSp>
          <p:nvGrpSpPr>
            <p:cNvPr id="341" name="Google Shape;341;p17"/>
            <p:cNvGrpSpPr/>
            <p:nvPr/>
          </p:nvGrpSpPr>
          <p:grpSpPr>
            <a:xfrm>
              <a:off x="385748" y="1637780"/>
              <a:ext cx="1858876" cy="1768655"/>
              <a:chOff x="763902" y="1920101"/>
              <a:chExt cx="1858876" cy="1768655"/>
            </a:xfrm>
          </p:grpSpPr>
          <p:pic>
            <p:nvPicPr>
              <p:cNvPr id="342" name="Google Shape;342;p1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763902" y="1920101"/>
                <a:ext cx="1858876" cy="17686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3" name="Google Shape;343;p17"/>
              <p:cNvSpPr txBox="1"/>
              <p:nvPr/>
            </p:nvSpPr>
            <p:spPr>
              <a:xfrm>
                <a:off x="1067891" y="2015362"/>
                <a:ext cx="1463040" cy="1231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C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Clase 9</a:t>
                </a:r>
                <a:r>
                  <a:rPr lang="es-C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Época del salitre y cambios sociales de fin de siglo XIX.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17"/>
            <p:cNvGrpSpPr/>
            <p:nvPr/>
          </p:nvGrpSpPr>
          <p:grpSpPr>
            <a:xfrm>
              <a:off x="2358748" y="2005261"/>
              <a:ext cx="1858876" cy="1568710"/>
              <a:chOff x="823364" y="1456568"/>
              <a:chExt cx="1858876" cy="1568710"/>
            </a:xfrm>
          </p:grpSpPr>
          <p:pic>
            <p:nvPicPr>
              <p:cNvPr id="345" name="Google Shape;345;p1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823364" y="1456568"/>
                <a:ext cx="1858876" cy="15687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6" name="Google Shape;346;p17"/>
              <p:cNvSpPr txBox="1"/>
              <p:nvPr/>
            </p:nvSpPr>
            <p:spPr>
              <a:xfrm>
                <a:off x="1024128" y="1621536"/>
                <a:ext cx="1561384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C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Clase 10</a:t>
                </a:r>
                <a:r>
                  <a:rPr lang="es-C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 </a:t>
                </a:r>
                <a:r>
                  <a:rPr lang="es-CL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Cuestión Social en Chile.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" name="Google Shape;347;p17"/>
            <p:cNvGrpSpPr/>
            <p:nvPr/>
          </p:nvGrpSpPr>
          <p:grpSpPr>
            <a:xfrm>
              <a:off x="4591958" y="2584737"/>
              <a:ext cx="1858876" cy="1568710"/>
              <a:chOff x="823364" y="1456568"/>
              <a:chExt cx="1858876" cy="1568710"/>
            </a:xfrm>
          </p:grpSpPr>
          <p:pic>
            <p:nvPicPr>
              <p:cNvPr id="348" name="Google Shape;348;p1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823364" y="1456568"/>
                <a:ext cx="1858876" cy="15687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9" name="Google Shape;349;p17"/>
              <p:cNvSpPr txBox="1"/>
              <p:nvPr/>
            </p:nvSpPr>
            <p:spPr>
              <a:xfrm>
                <a:off x="1024128" y="1549891"/>
                <a:ext cx="1658112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C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Clase 11</a:t>
                </a:r>
                <a:r>
                  <a:rPr lang="es-C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Transformaciones políticas en el Chile Finisecular.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" name="Google Shape;350;p17"/>
            <p:cNvGrpSpPr/>
            <p:nvPr/>
          </p:nvGrpSpPr>
          <p:grpSpPr>
            <a:xfrm>
              <a:off x="6825168" y="3119036"/>
              <a:ext cx="1964456" cy="1729135"/>
              <a:chOff x="823364" y="1456567"/>
              <a:chExt cx="1964456" cy="1729135"/>
            </a:xfrm>
          </p:grpSpPr>
          <p:pic>
            <p:nvPicPr>
              <p:cNvPr id="351" name="Google Shape;351;p17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823364" y="1456567"/>
                <a:ext cx="1964456" cy="17291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2" name="Google Shape;352;p17"/>
              <p:cNvSpPr txBox="1"/>
              <p:nvPr/>
            </p:nvSpPr>
            <p:spPr>
              <a:xfrm>
                <a:off x="1161580" y="1597859"/>
                <a:ext cx="146304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C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Clase 12</a:t>
                </a:r>
                <a:r>
                  <a:rPr lang="es-C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Prueba Intermedia I (SH-011)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3" name="Google Shape;353;p17"/>
          <p:cNvSpPr/>
          <p:nvPr/>
        </p:nvSpPr>
        <p:spPr>
          <a:xfrm>
            <a:off x="298794" y="1589802"/>
            <a:ext cx="2059954" cy="190024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2941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882124" y="3406435"/>
            <a:ext cx="390562" cy="45799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7"/>
          <p:cNvSpPr txBox="1"/>
          <p:nvPr/>
        </p:nvSpPr>
        <p:spPr>
          <a:xfrm>
            <a:off x="195072" y="920626"/>
            <a:ext cx="2916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Ruta de Aprendizaje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8259"/>
            <a:ext cx="9152676" cy="7073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390982" y="207511"/>
            <a:ext cx="59291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APRENDIZAJES ESPERADOS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>
            <a:off x="723526" y="902404"/>
            <a:ext cx="7912100" cy="2705100"/>
            <a:chOff x="723526" y="902404"/>
            <a:chExt cx="7912100" cy="2705100"/>
          </a:xfrm>
        </p:grpSpPr>
        <p:pic>
          <p:nvPicPr>
            <p:cNvPr id="93" name="Google Shape;9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23526" y="902404"/>
              <a:ext cx="7912100" cy="2705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2"/>
            <p:cNvSpPr txBox="1"/>
            <p:nvPr/>
          </p:nvSpPr>
          <p:spPr>
            <a:xfrm>
              <a:off x="940747" y="1516290"/>
              <a:ext cx="7301045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s-C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Comprender la inserción de Chile en el orden capitalista mundial a través de los ciclos de crecimiento económico del siglo XIX. </a:t>
              </a:r>
              <a:endParaRPr/>
            </a:p>
            <a:p>
              <a:pPr indent="-171450" lvl="0" marL="285750" marR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0" marL="285750" marR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s-C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Analizar las consecuencias sociales y tecnológicas de los cambios producidos en la economía nacional.</a:t>
              </a:r>
              <a:endParaRPr/>
            </a:p>
          </p:txBody>
        </p:sp>
      </p:grpSp>
      <p:grpSp>
        <p:nvGrpSpPr>
          <p:cNvPr id="95" name="Google Shape;95;p2"/>
          <p:cNvGrpSpPr/>
          <p:nvPr/>
        </p:nvGrpSpPr>
        <p:grpSpPr>
          <a:xfrm>
            <a:off x="491097" y="3933879"/>
            <a:ext cx="5614012" cy="2369384"/>
            <a:chOff x="489257" y="3910148"/>
            <a:chExt cx="4480156" cy="2197100"/>
          </a:xfrm>
        </p:grpSpPr>
        <p:pic>
          <p:nvPicPr>
            <p:cNvPr id="96" name="Google Shape;96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9257" y="3910148"/>
              <a:ext cx="4480156" cy="219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2"/>
            <p:cNvSpPr/>
            <p:nvPr/>
          </p:nvSpPr>
          <p:spPr>
            <a:xfrm>
              <a:off x="848092" y="4098294"/>
              <a:ext cx="3783244" cy="1626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Material de apoyo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Cuadernillo de Síntesis de Contenidos de Historia y Ciencias Sociales, página 6.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Guía: Inserción de la economía chilena en el orden capitalista del siglo XIX.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390982" y="207511"/>
            <a:ext cx="2916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6825168" y="2959046"/>
            <a:ext cx="2059954" cy="190024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2941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7531855" y="4705100"/>
            <a:ext cx="536852" cy="69896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>
            <a:off x="385748" y="1637780"/>
            <a:ext cx="8403876" cy="3210391"/>
            <a:chOff x="385748" y="1637780"/>
            <a:chExt cx="8403876" cy="3210391"/>
          </a:xfrm>
        </p:grpSpPr>
        <p:grpSp>
          <p:nvGrpSpPr>
            <p:cNvPr id="106" name="Google Shape;106;p3"/>
            <p:cNvGrpSpPr/>
            <p:nvPr/>
          </p:nvGrpSpPr>
          <p:grpSpPr>
            <a:xfrm>
              <a:off x="385748" y="1637780"/>
              <a:ext cx="1858876" cy="1768655"/>
              <a:chOff x="763902" y="1920101"/>
              <a:chExt cx="1858876" cy="1768655"/>
            </a:xfrm>
          </p:grpSpPr>
          <p:pic>
            <p:nvPicPr>
              <p:cNvPr id="107" name="Google Shape;107;p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63902" y="1920101"/>
                <a:ext cx="1858876" cy="17686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8" name="Google Shape;108;p3"/>
              <p:cNvSpPr txBox="1"/>
              <p:nvPr/>
            </p:nvSpPr>
            <p:spPr>
              <a:xfrm>
                <a:off x="1067891" y="2015362"/>
                <a:ext cx="1463040" cy="1446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C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Clase 5</a:t>
                </a:r>
                <a:r>
                  <a:rPr lang="es-C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Liberalismo y la consolidación de la idea de nación en Europa y América.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3"/>
            <p:cNvGrpSpPr/>
            <p:nvPr/>
          </p:nvGrpSpPr>
          <p:grpSpPr>
            <a:xfrm>
              <a:off x="2358748" y="2005261"/>
              <a:ext cx="1858876" cy="1568710"/>
              <a:chOff x="823364" y="1456568"/>
              <a:chExt cx="1858876" cy="1568710"/>
            </a:xfrm>
          </p:grpSpPr>
          <p:pic>
            <p:nvPicPr>
              <p:cNvPr id="110" name="Google Shape;110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23364" y="1456568"/>
                <a:ext cx="1858876" cy="15687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1" name="Google Shape;111;p3"/>
              <p:cNvSpPr txBox="1"/>
              <p:nvPr/>
            </p:nvSpPr>
            <p:spPr>
              <a:xfrm>
                <a:off x="1024128" y="1621536"/>
                <a:ext cx="1561384" cy="1231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C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Clase 6</a:t>
                </a:r>
                <a:r>
                  <a:rPr lang="es-C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 </a:t>
                </a:r>
                <a:r>
                  <a:rPr lang="es-CL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Industrialización e Imperialismo europeo durante el siglo XIX.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>
              <a:off x="4591958" y="2584737"/>
              <a:ext cx="1858876" cy="1568710"/>
              <a:chOff x="823364" y="1456568"/>
              <a:chExt cx="1858876" cy="1568710"/>
            </a:xfrm>
          </p:grpSpPr>
          <p:pic>
            <p:nvPicPr>
              <p:cNvPr id="113" name="Google Shape;113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23364" y="1456568"/>
                <a:ext cx="1858876" cy="15687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4" name="Google Shape;114;p3"/>
              <p:cNvSpPr txBox="1"/>
              <p:nvPr/>
            </p:nvSpPr>
            <p:spPr>
              <a:xfrm>
                <a:off x="1024128" y="1549891"/>
                <a:ext cx="1658112" cy="1231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C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Clase 7</a:t>
                </a:r>
                <a:r>
                  <a:rPr lang="es-C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Conformación del territorio chileno y dinámicas geográficas.</a:t>
                </a:r>
                <a:endParaRPr/>
              </a:p>
            </p:txBody>
          </p:sp>
        </p:grpSp>
        <p:grpSp>
          <p:nvGrpSpPr>
            <p:cNvPr id="115" name="Google Shape;115;p3"/>
            <p:cNvGrpSpPr/>
            <p:nvPr/>
          </p:nvGrpSpPr>
          <p:grpSpPr>
            <a:xfrm>
              <a:off x="6825168" y="3119036"/>
              <a:ext cx="1964456" cy="1729135"/>
              <a:chOff x="823364" y="1456567"/>
              <a:chExt cx="1964456" cy="1729135"/>
            </a:xfrm>
          </p:grpSpPr>
          <p:pic>
            <p:nvPicPr>
              <p:cNvPr id="116" name="Google Shape;116;p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823364" y="1456567"/>
                <a:ext cx="1964456" cy="17291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7" name="Google Shape;117;p3"/>
              <p:cNvSpPr txBox="1"/>
              <p:nvPr/>
            </p:nvSpPr>
            <p:spPr>
              <a:xfrm>
                <a:off x="1161580" y="1597859"/>
                <a:ext cx="1463040" cy="1446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C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Clase 8</a:t>
                </a:r>
                <a:r>
                  <a:rPr lang="es-C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Inserción de la economía chilena en el orden capitalista del siglo XIX.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8" name="Google Shape;118;p3"/>
          <p:cNvSpPr txBox="1"/>
          <p:nvPr/>
        </p:nvSpPr>
        <p:spPr>
          <a:xfrm>
            <a:off x="195072" y="920626"/>
            <a:ext cx="2916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Ruta de Aprendizaje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3"/>
          <p:cNvGrpSpPr/>
          <p:nvPr/>
        </p:nvGrpSpPr>
        <p:grpSpPr>
          <a:xfrm>
            <a:off x="1272686" y="5005495"/>
            <a:ext cx="7167774" cy="1455391"/>
            <a:chOff x="1272686" y="5005495"/>
            <a:chExt cx="7167774" cy="1455391"/>
          </a:xfrm>
        </p:grpSpPr>
        <p:grpSp>
          <p:nvGrpSpPr>
            <p:cNvPr id="120" name="Google Shape;120;p3"/>
            <p:cNvGrpSpPr/>
            <p:nvPr/>
          </p:nvGrpSpPr>
          <p:grpSpPr>
            <a:xfrm>
              <a:off x="1272686" y="5005495"/>
              <a:ext cx="7167774" cy="1455391"/>
              <a:chOff x="1272686" y="1640503"/>
              <a:chExt cx="7167774" cy="1455391"/>
            </a:xfrm>
          </p:grpSpPr>
          <p:pic>
            <p:nvPicPr>
              <p:cNvPr id="121" name="Google Shape;121;p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582460" y="1640503"/>
                <a:ext cx="6858000" cy="145539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2" name="Google Shape;122;p3"/>
              <p:cNvSpPr/>
              <p:nvPr/>
            </p:nvSpPr>
            <p:spPr>
              <a:xfrm>
                <a:off x="1272686" y="1738682"/>
                <a:ext cx="67482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3"/>
            <p:cNvSpPr/>
            <p:nvPr/>
          </p:nvSpPr>
          <p:spPr>
            <a:xfrm>
              <a:off x="1710111" y="5046515"/>
              <a:ext cx="6620621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14300" lvl="0" marL="0" marR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AutoNum type="arabicPeriod"/>
              </a:pPr>
              <a:r>
                <a:rPr lang="es-C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expansión de la economía.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0" marL="0" marR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AutoNum type="arabicPeriod"/>
              </a:pPr>
              <a:r>
                <a:rPr lang="es-C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inserción de Chile en la economía mundial. </a:t>
              </a:r>
              <a:endParaRPr/>
            </a:p>
            <a:p>
              <a:pPr indent="-114300" lvl="0" marL="0" marR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AutoNum type="arabicPeriod"/>
              </a:pPr>
              <a:r>
                <a:rPr lang="es-C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Consecuencias sociales de los cambios económicos.	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/>
        </p:nvSpPr>
        <p:spPr>
          <a:xfrm>
            <a:off x="344787" y="54245"/>
            <a:ext cx="59291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La expansión de la economía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135738" y="1340912"/>
            <a:ext cx="3428200" cy="4994574"/>
            <a:chOff x="378283" y="640998"/>
            <a:chExt cx="4090987" cy="7123482"/>
          </a:xfrm>
        </p:grpSpPr>
        <p:pic>
          <p:nvPicPr>
            <p:cNvPr id="130" name="Google Shape;130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8283" y="640998"/>
              <a:ext cx="4090987" cy="71234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4"/>
            <p:cNvSpPr txBox="1"/>
            <p:nvPr/>
          </p:nvSpPr>
          <p:spPr>
            <a:xfrm>
              <a:off x="507581" y="852812"/>
              <a:ext cx="3827662" cy="6610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7800" lvl="0" marL="177800" marR="0" rtl="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Son 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periodos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en los que la 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economía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Chile experimentó un importante 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crecimiento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debido al aumento</a:t>
              </a:r>
              <a:r>
                <a:rPr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</a:t>
              </a:r>
              <a:r>
                <a:rPr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</a:t>
              </a:r>
              <a:r>
                <a:rPr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producción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y el alza de las 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exportaciones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 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importaciones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  <a:p>
              <a:pPr indent="-177800" lvl="0" marL="177800" marR="0" rtl="0" algn="just"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7800" lvl="0" marL="177800" marR="0" rtl="0" algn="just"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Estos 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ciclos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estuvieron asociados, principalmente, a la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expansión 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 la 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economía-mundo 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 el marco del desarrollo de la 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Revolución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Industrial 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Europa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Estados</a:t>
              </a:r>
              <a:r>
                <a:rPr b="1" lang="es-CL" sz="1800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Unidos.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4"/>
          <p:cNvGrpSpPr/>
          <p:nvPr/>
        </p:nvGrpSpPr>
        <p:grpSpPr>
          <a:xfrm>
            <a:off x="268409" y="743745"/>
            <a:ext cx="5286375" cy="369887"/>
            <a:chOff x="0" y="971436"/>
            <a:chExt cx="9243740" cy="369980"/>
          </a:xfrm>
        </p:grpSpPr>
        <p:sp>
          <p:nvSpPr>
            <p:cNvPr id="133" name="Google Shape;133;p4"/>
            <p:cNvSpPr txBox="1"/>
            <p:nvPr/>
          </p:nvSpPr>
          <p:spPr>
            <a:xfrm>
              <a:off x="33311" y="971436"/>
              <a:ext cx="9210429" cy="369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Arial"/>
                <a:buNone/>
              </a:pPr>
              <a:r>
                <a:rPr b="1" i="0" lang="es-CL" sz="18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Ciclos de expansión económica</a:t>
              </a:r>
              <a:endParaRPr/>
            </a:p>
          </p:txBody>
        </p:sp>
        <p:cxnSp>
          <p:nvCxnSpPr>
            <p:cNvPr id="134" name="Google Shape;134;p4"/>
            <p:cNvCxnSpPr/>
            <p:nvPr/>
          </p:nvCxnSpPr>
          <p:spPr>
            <a:xfrm>
              <a:off x="0" y="1341416"/>
              <a:ext cx="8624716" cy="0"/>
            </a:xfrm>
            <a:prstGeom prst="straightConnector1">
              <a:avLst/>
            </a:prstGeom>
            <a:noFill/>
            <a:ln cap="flat" cmpd="sng" w="9525">
              <a:solidFill>
                <a:srgbClr val="FF78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35" name="Google Shape;135;p4"/>
          <p:cNvGrpSpPr/>
          <p:nvPr/>
        </p:nvGrpSpPr>
        <p:grpSpPr>
          <a:xfrm>
            <a:off x="3721894" y="786719"/>
            <a:ext cx="5265737" cy="4892675"/>
            <a:chOff x="3175358" y="1001382"/>
            <a:chExt cx="4934546" cy="5298560"/>
          </a:xfrm>
        </p:grpSpPr>
        <p:sp>
          <p:nvSpPr>
            <p:cNvPr id="136" name="Google Shape;136;p4"/>
            <p:cNvSpPr/>
            <p:nvPr/>
          </p:nvSpPr>
          <p:spPr>
            <a:xfrm>
              <a:off x="3175358" y="1646080"/>
              <a:ext cx="2412974" cy="3947272"/>
            </a:xfrm>
            <a:custGeom>
              <a:rect b="b" l="l" r="r" t="t"/>
              <a:pathLst>
                <a:path extrusionOk="0" h="2412499" w="3947758">
                  <a:moveTo>
                    <a:pt x="1" y="2166734"/>
                  </a:moveTo>
                  <a:lnTo>
                    <a:pt x="1" y="245765"/>
                  </a:lnTo>
                  <a:cubicBezTo>
                    <a:pt x="1" y="110033"/>
                    <a:pt x="294639" y="0"/>
                    <a:pt x="658092" y="0"/>
                  </a:cubicBezTo>
                  <a:lnTo>
                    <a:pt x="3947757" y="0"/>
                  </a:lnTo>
                  <a:lnTo>
                    <a:pt x="3947757" y="0"/>
                  </a:lnTo>
                  <a:lnTo>
                    <a:pt x="3947757" y="2412499"/>
                  </a:lnTo>
                  <a:lnTo>
                    <a:pt x="3947757" y="2412499"/>
                  </a:lnTo>
                  <a:lnTo>
                    <a:pt x="658092" y="2412499"/>
                  </a:lnTo>
                  <a:cubicBezTo>
                    <a:pt x="294639" y="2412499"/>
                    <a:pt x="1" y="2302466"/>
                    <a:pt x="1" y="2166734"/>
                  </a:cubicBezTo>
                  <a:close/>
                </a:path>
              </a:pathLst>
            </a:custGeom>
            <a:solidFill>
              <a:srgbClr val="FFFFCC"/>
            </a:solidFill>
            <a:ln cap="flat" cmpd="sng" w="9525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4875" lIns="74875" spcFirstLastPara="1" rIns="74875" wrap="square" tIns="74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s-CL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Inicio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FF7800"/>
                </a:buClr>
                <a:buSzPts val="1800"/>
                <a:buFont typeface="Arial"/>
                <a:buNone/>
              </a:pPr>
              <a:r>
                <a:rPr b="1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Aumento</a:t>
              </a:r>
              <a:r>
                <a:rPr b="0" i="0" lang="es-C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la demanda internacional de </a:t>
              </a:r>
              <a:r>
                <a:rPr b="1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recursos</a:t>
              </a:r>
              <a:r>
                <a:rPr b="0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naturales</a:t>
              </a:r>
              <a:r>
                <a:rPr b="0" i="0" lang="es-C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s-C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Inicio de un 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ciclo</a:t>
              </a:r>
              <a:r>
                <a:rPr b="0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</a:t>
              </a:r>
              <a:r>
                <a:rPr b="0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crecimiento</a:t>
              </a:r>
              <a:r>
                <a:rPr b="0" i="0" lang="es-C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económico</a:t>
              </a:r>
              <a:r>
                <a:rPr b="0" i="0" lang="es-C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internacional</a:t>
              </a:r>
              <a:r>
                <a:rPr b="0" i="0" lang="es-C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Descubrimiento</a:t>
              </a:r>
              <a:r>
                <a:rPr b="0" i="0" lang="es-C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 </a:t>
              </a:r>
              <a:r>
                <a:rPr b="1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yacimientos</a:t>
              </a:r>
              <a:r>
                <a:rPr b="0" i="0" lang="es-C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mineros</a:t>
              </a:r>
              <a:r>
                <a:rPr b="0" i="0" lang="es-C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696930" y="1646080"/>
              <a:ext cx="2412974" cy="3947272"/>
            </a:xfrm>
            <a:custGeom>
              <a:rect b="b" l="l" r="r" t="t"/>
              <a:pathLst>
                <a:path extrusionOk="0" h="2412499" w="3947758">
                  <a:moveTo>
                    <a:pt x="3947757" y="245765"/>
                  </a:moveTo>
                  <a:lnTo>
                    <a:pt x="3947757" y="2166734"/>
                  </a:lnTo>
                  <a:cubicBezTo>
                    <a:pt x="3947757" y="2302466"/>
                    <a:pt x="3653119" y="2412499"/>
                    <a:pt x="3289666" y="2412499"/>
                  </a:cubicBezTo>
                  <a:lnTo>
                    <a:pt x="1" y="2412499"/>
                  </a:lnTo>
                  <a:lnTo>
                    <a:pt x="1" y="2412499"/>
                  </a:lnTo>
                  <a:lnTo>
                    <a:pt x="1" y="0"/>
                  </a:lnTo>
                  <a:lnTo>
                    <a:pt x="1" y="0"/>
                  </a:lnTo>
                  <a:lnTo>
                    <a:pt x="3289666" y="0"/>
                  </a:lnTo>
                  <a:cubicBezTo>
                    <a:pt x="3653119" y="0"/>
                    <a:pt x="3947757" y="110033"/>
                    <a:pt x="3947757" y="245765"/>
                  </a:cubicBezTo>
                  <a:close/>
                </a:path>
              </a:pathLst>
            </a:custGeom>
            <a:solidFill>
              <a:srgbClr val="FFFFCC"/>
            </a:solidFill>
            <a:ln cap="flat" cmpd="sng" w="127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4875" lIns="74875" spcFirstLastPara="1" rIns="74875" wrap="square" tIns="74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s-CL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Término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FF7800"/>
                </a:buClr>
                <a:buSzPts val="1800"/>
                <a:buFont typeface="Arial"/>
                <a:buNone/>
              </a:pPr>
              <a:r>
                <a:rPr b="1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Disminución</a:t>
              </a:r>
              <a:r>
                <a:rPr b="0" i="0" lang="es-C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la demanda internacional de </a:t>
              </a:r>
              <a:r>
                <a:rPr b="1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recursos</a:t>
              </a:r>
              <a:r>
                <a:rPr b="0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naturales</a:t>
              </a:r>
              <a:r>
                <a:rPr b="0" i="0" lang="es-C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s-C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Fin de un 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ciclo</a:t>
              </a:r>
              <a:r>
                <a:rPr b="0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</a:t>
              </a:r>
              <a:r>
                <a:rPr b="0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crecimiento</a:t>
              </a:r>
              <a:r>
                <a:rPr b="0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económico</a:t>
              </a:r>
              <a:r>
                <a:rPr b="0" i="0" lang="es-C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internacional</a:t>
              </a:r>
              <a:r>
                <a:rPr b="0" i="0" lang="es-C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L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Agotamiento</a:t>
              </a:r>
              <a:r>
                <a:rPr b="0" i="0" lang="es-C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los </a:t>
              </a:r>
              <a:r>
                <a:rPr b="1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yacimientos</a:t>
              </a:r>
              <a:r>
                <a:rPr b="0" i="0" lang="es-C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s-CL" sz="1800" u="none" cap="none" strike="noStrik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mineros</a:t>
              </a:r>
              <a:r>
                <a:rPr b="0" i="0" lang="es-C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4326802" y="1001382"/>
              <a:ext cx="2521572" cy="2179940"/>
            </a:xfrm>
            <a:custGeom>
              <a:rect b="b" l="l" r="r" t="t"/>
              <a:pathLst>
                <a:path extrusionOk="0" h="120000" w="120000">
                  <a:moveTo>
                    <a:pt x="11580" y="38214"/>
                  </a:moveTo>
                  <a:lnTo>
                    <a:pt x="11580" y="38214"/>
                  </a:lnTo>
                  <a:cubicBezTo>
                    <a:pt x="20363" y="20262"/>
                    <a:pt x="39150" y="8774"/>
                    <a:pt x="59828" y="8710"/>
                  </a:cubicBezTo>
                  <a:cubicBezTo>
                    <a:pt x="80506" y="8646"/>
                    <a:pt x="99369" y="20018"/>
                    <a:pt x="108273" y="37916"/>
                  </a:cubicBezTo>
                  <a:lnTo>
                    <a:pt x="114243" y="36570"/>
                  </a:lnTo>
                  <a:lnTo>
                    <a:pt x="107386" y="49323"/>
                  </a:lnTo>
                  <a:lnTo>
                    <a:pt x="92113" y="41557"/>
                  </a:lnTo>
                  <a:lnTo>
                    <a:pt x="97906" y="40252"/>
                  </a:lnTo>
                  <a:lnTo>
                    <a:pt x="97906" y="40252"/>
                  </a:lnTo>
                  <a:cubicBezTo>
                    <a:pt x="89719" y="28128"/>
                    <a:pt x="74675" y="20872"/>
                    <a:pt x="58635" y="21309"/>
                  </a:cubicBezTo>
                  <a:cubicBezTo>
                    <a:pt x="42594" y="21746"/>
                    <a:pt x="28091" y="29806"/>
                    <a:pt x="20774" y="42351"/>
                  </a:cubicBezTo>
                  <a:close/>
                </a:path>
              </a:pathLst>
            </a:custGeom>
            <a:solidFill>
              <a:srgbClr val="FFC000">
                <a:alpha val="74901"/>
              </a:srgbClr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10800000">
              <a:off x="4424987" y="4120002"/>
              <a:ext cx="2523060" cy="2179940"/>
            </a:xfrm>
            <a:custGeom>
              <a:rect b="b" l="l" r="r" t="t"/>
              <a:pathLst>
                <a:path extrusionOk="0" h="120000" w="120000">
                  <a:moveTo>
                    <a:pt x="5940" y="60000"/>
                  </a:moveTo>
                  <a:lnTo>
                    <a:pt x="5940" y="60000"/>
                  </a:lnTo>
                  <a:cubicBezTo>
                    <a:pt x="5940" y="36009"/>
                    <a:pt x="22968" y="15125"/>
                    <a:pt x="47171" y="9432"/>
                  </a:cubicBezTo>
                  <a:cubicBezTo>
                    <a:pt x="71375" y="3739"/>
                    <a:pt x="96484" y="14711"/>
                    <a:pt x="107971" y="36000"/>
                  </a:cubicBezTo>
                  <a:lnTo>
                    <a:pt x="113180" y="34858"/>
                  </a:lnTo>
                  <a:lnTo>
                    <a:pt x="107464" y="49599"/>
                  </a:lnTo>
                  <a:lnTo>
                    <a:pt x="91046" y="39709"/>
                  </a:lnTo>
                  <a:lnTo>
                    <a:pt x="95957" y="38633"/>
                  </a:lnTo>
                  <a:lnTo>
                    <a:pt x="95957" y="38633"/>
                  </a:lnTo>
                  <a:cubicBezTo>
                    <a:pt x="85206" y="24873"/>
                    <a:pt x="65425" y="18834"/>
                    <a:pt x="47180" y="23739"/>
                  </a:cubicBezTo>
                  <a:cubicBezTo>
                    <a:pt x="28935" y="28645"/>
                    <a:pt x="16489" y="43350"/>
                    <a:pt x="16489" y="60000"/>
                  </a:cubicBezTo>
                  <a:close/>
                </a:path>
              </a:pathLst>
            </a:custGeom>
            <a:solidFill>
              <a:srgbClr val="FF7800">
                <a:alpha val="84705"/>
              </a:srgbClr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4"/>
          <p:cNvSpPr/>
          <p:nvPr/>
        </p:nvSpPr>
        <p:spPr>
          <a:xfrm>
            <a:off x="3815555" y="5443163"/>
            <a:ext cx="2584221" cy="1191816"/>
          </a:xfrm>
          <a:prstGeom prst="wedgeRoundRectCallout">
            <a:avLst>
              <a:gd fmla="val -48677" name="adj1"/>
              <a:gd fmla="val -26107" name="adj2"/>
              <a:gd fmla="val 16667" name="adj3"/>
            </a:avLst>
          </a:prstGeom>
          <a:solidFill>
            <a:srgbClr val="FBE4D4"/>
          </a:solidFill>
          <a:ln cap="flat" cmpd="sng" w="9525">
            <a:solidFill>
              <a:srgbClr val="C55A1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siglo XXI, ¿qué </a:t>
            </a:r>
            <a:r>
              <a:rPr b="1" i="0" lang="es-CL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rPr>
              <a:t>factores</a:t>
            </a:r>
            <a:r>
              <a:rPr b="0" i="0" lang="es-CL" sz="1600" u="none" cap="none" strike="noStrike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CL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determinan el </a:t>
            </a:r>
            <a:r>
              <a:rPr b="1" i="0" lang="es-CL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rPr>
              <a:t>crecimiento</a:t>
            </a:r>
            <a:r>
              <a:rPr b="0" i="0" lang="es-CL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-CL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rPr>
              <a:t>económico </a:t>
            </a:r>
            <a:r>
              <a:rPr lang="es-C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Chile?</a:t>
            </a:r>
            <a:endParaRPr/>
          </a:p>
        </p:txBody>
      </p:sp>
      <p:grpSp>
        <p:nvGrpSpPr>
          <p:cNvPr id="141" name="Google Shape;141;p4"/>
          <p:cNvGrpSpPr/>
          <p:nvPr/>
        </p:nvGrpSpPr>
        <p:grpSpPr>
          <a:xfrm>
            <a:off x="6459536" y="4934757"/>
            <a:ext cx="2544762" cy="1699988"/>
            <a:chOff x="4857752" y="2000240"/>
            <a:chExt cx="3791909" cy="2965849"/>
          </a:xfrm>
        </p:grpSpPr>
        <p:pic>
          <p:nvPicPr>
            <p:cNvPr descr="expansión de la economía fundacion de cobre.jpg" id="142" name="Google Shape;142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57752" y="2000240"/>
              <a:ext cx="3791909" cy="24622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4"/>
            <p:cNvSpPr txBox="1"/>
            <p:nvPr/>
          </p:nvSpPr>
          <p:spPr>
            <a:xfrm>
              <a:off x="4906905" y="4429132"/>
              <a:ext cx="3742753" cy="536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Fundición de cobre en 1824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774192" y="4162212"/>
            <a:ext cx="11582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>
                <a:solidFill>
                  <a:srgbClr val="843C8E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rgbClr val="843C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-396186" y="6229989"/>
            <a:ext cx="331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HABILIDAD: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COMPRENDER</a:t>
            </a:r>
            <a:endParaRPr/>
          </a:p>
        </p:txBody>
      </p:sp>
      <p:grpSp>
        <p:nvGrpSpPr>
          <p:cNvPr id="151" name="Google Shape;151;p5"/>
          <p:cNvGrpSpPr/>
          <p:nvPr/>
        </p:nvGrpSpPr>
        <p:grpSpPr>
          <a:xfrm>
            <a:off x="450967" y="5050632"/>
            <a:ext cx="1441450" cy="1223962"/>
            <a:chOff x="251520" y="5805264"/>
            <a:chExt cx="1533392" cy="1224136"/>
          </a:xfrm>
        </p:grpSpPr>
        <p:sp>
          <p:nvSpPr>
            <p:cNvPr id="152" name="Google Shape;152;p5"/>
            <p:cNvSpPr/>
            <p:nvPr/>
          </p:nvSpPr>
          <p:spPr>
            <a:xfrm>
              <a:off x="251520" y="5805264"/>
              <a:ext cx="1475974" cy="1224136"/>
            </a:xfrm>
            <a:prstGeom prst="roundRect">
              <a:avLst>
                <a:gd fmla="val 16667" name="adj"/>
              </a:avLst>
            </a:prstGeom>
            <a:solidFill>
              <a:srgbClr val="B2B2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251520" y="5862422"/>
              <a:ext cx="1533392" cy="109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ALTERNATIVA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CORRECTA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lang="es-CL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2466330" y="2261945"/>
            <a:ext cx="6367593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CL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el siglo XIX, la economía nacional desarrolló ciclos de crecimiento generados tanto por factores internos como externos. Dichas etapas de expansión se caracterizaron, mayormente, por la explotación de recursos mineros, además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UcParenR"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fortalecimiento del sector agroindustrial.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UcParenR"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intervención estatal en el sector industrial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UcParenR"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aplicación de principios de libre comercio.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UcParenR"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subsidio estatal al comercio exterior.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UcParenR"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integración aduanera con mercados sudamericanos.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/>
        </p:nvSpPr>
        <p:spPr>
          <a:xfrm>
            <a:off x="-68600" y="221375"/>
            <a:ext cx="59291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La expansión de la economía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p6"/>
          <p:cNvGrpSpPr/>
          <p:nvPr/>
        </p:nvGrpSpPr>
        <p:grpSpPr>
          <a:xfrm>
            <a:off x="42206" y="1411433"/>
            <a:ext cx="4552792" cy="5067744"/>
            <a:chOff x="278102" y="1588490"/>
            <a:chExt cx="4552792" cy="5067744"/>
          </a:xfrm>
        </p:grpSpPr>
        <p:grpSp>
          <p:nvGrpSpPr>
            <p:cNvPr id="161" name="Google Shape;161;p6"/>
            <p:cNvGrpSpPr/>
            <p:nvPr/>
          </p:nvGrpSpPr>
          <p:grpSpPr>
            <a:xfrm>
              <a:off x="278102" y="2126361"/>
              <a:ext cx="4552792" cy="4529873"/>
              <a:chOff x="363450" y="640998"/>
              <a:chExt cx="5433002" cy="6460706"/>
            </a:xfrm>
          </p:grpSpPr>
          <p:pic>
            <p:nvPicPr>
              <p:cNvPr id="162" name="Google Shape;162;p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78280" y="640998"/>
                <a:ext cx="5418172" cy="646070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3" name="Google Shape;163;p6"/>
              <p:cNvSpPr txBox="1"/>
              <p:nvPr/>
            </p:nvSpPr>
            <p:spPr>
              <a:xfrm>
                <a:off x="363450" y="725350"/>
                <a:ext cx="5390404" cy="5135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1" marL="28575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Char char="•"/>
                </a:pP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Demanda de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trigo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a causa de la </a:t>
                </a:r>
                <a:r>
                  <a:rPr b="0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“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fiebre del oro”</a:t>
                </a:r>
                <a:r>
                  <a:rPr b="0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California y Australia.</a:t>
                </a:r>
                <a:endParaRPr/>
              </a:p>
              <a:p>
                <a:pPr indent="-285750" lvl="1" marL="28575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Char char="•"/>
                </a:pP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Descubrimiento de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yacimientos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mineros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 </a:t>
                </a:r>
                <a:r>
                  <a:rPr b="0" i="0" lang="es-CL" sz="19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Chañarcillo 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plata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), </a:t>
                </a:r>
                <a:r>
                  <a:rPr b="0" i="0" lang="es-CL" sz="19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Lota 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carbón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), </a:t>
                </a:r>
                <a:r>
                  <a:rPr b="0" i="0" lang="es-CL" sz="19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Tamaya 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cobre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).</a:t>
                </a:r>
                <a:endParaRPr/>
              </a:p>
              <a:p>
                <a:pPr indent="-285750" lvl="1" marL="28575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Char char="•"/>
                </a:pP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Hegemonía de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Valparaíso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como puerto obligatorio en el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Pacífico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Sur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/>
              </a:p>
              <a:p>
                <a:pPr indent="-285750" lvl="1" marL="28575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Char char="•"/>
                </a:pP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Reestructuración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financiera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e impulso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comercial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tras reformas del ministro de Hacienda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Manuel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Rengifo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/>
              </a:p>
              <a:p>
                <a:pPr indent="-285750" lvl="1" marL="285750" marR="0" rt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Char char="•"/>
                </a:pP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Aumento de la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demanda</a:t>
                </a:r>
                <a:r>
                  <a:rPr b="0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internacional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materias primas</a:t>
                </a:r>
                <a:endParaRPr b="0" i="0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" name="Google Shape;164;p6"/>
            <p:cNvSpPr txBox="1"/>
            <p:nvPr/>
          </p:nvSpPr>
          <p:spPr>
            <a:xfrm>
              <a:off x="848654" y="1588490"/>
              <a:ext cx="1634053" cy="40011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1830-1857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6"/>
          <p:cNvGrpSpPr/>
          <p:nvPr/>
        </p:nvGrpSpPr>
        <p:grpSpPr>
          <a:xfrm>
            <a:off x="5128764" y="2708361"/>
            <a:ext cx="4057442" cy="4102648"/>
            <a:chOff x="2734674" y="1333880"/>
            <a:chExt cx="4057442" cy="4102648"/>
          </a:xfrm>
        </p:grpSpPr>
        <p:grpSp>
          <p:nvGrpSpPr>
            <p:cNvPr id="166" name="Google Shape;166;p6"/>
            <p:cNvGrpSpPr/>
            <p:nvPr/>
          </p:nvGrpSpPr>
          <p:grpSpPr>
            <a:xfrm>
              <a:off x="2734674" y="1872660"/>
              <a:ext cx="4057442" cy="3563868"/>
              <a:chOff x="3294961" y="279159"/>
              <a:chExt cx="4841882" cy="5082944"/>
            </a:xfrm>
          </p:grpSpPr>
          <p:pic>
            <p:nvPicPr>
              <p:cNvPr id="167" name="Google Shape;167;p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294961" y="279159"/>
                <a:ext cx="4753190" cy="50829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Google Shape;168;p6"/>
              <p:cNvSpPr txBox="1"/>
              <p:nvPr/>
            </p:nvSpPr>
            <p:spPr>
              <a:xfrm>
                <a:off x="3464475" y="419262"/>
                <a:ext cx="4672368" cy="4718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1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Char char="•"/>
                </a:pP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Influencia del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librecambismo</a:t>
                </a:r>
                <a:r>
                  <a:rPr b="0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como doctrina económica.</a:t>
                </a:r>
                <a:endParaRPr/>
              </a:p>
              <a:p>
                <a:pPr indent="-285750" lvl="1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Char char="•"/>
                </a:pP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Nuevos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yacimientos</a:t>
                </a:r>
                <a:r>
                  <a:rPr b="0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mineros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 Caracoles (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plata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 y nuevas fundiciones de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cobre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/>
              </a:p>
              <a:p>
                <a:pPr indent="-285750" lvl="1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Char char="•"/>
                </a:pP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Expansión del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ferrocarril</a:t>
                </a:r>
                <a:r>
                  <a:rPr b="0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crecimiento</a:t>
                </a:r>
                <a:r>
                  <a:rPr b="0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industrial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/>
              </a:p>
              <a:p>
                <a:pPr indent="-285750" lvl="1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Char char="•"/>
                </a:pP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Inicios de la explotación</a:t>
                </a:r>
                <a:r>
                  <a:rPr b="0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</a:t>
                </a:r>
                <a:r>
                  <a:rPr b="0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salitre</a:t>
                </a:r>
                <a:r>
                  <a:rPr b="0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el Norte por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capitales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chilenos.</a:t>
                </a:r>
                <a:endParaRPr/>
              </a:p>
              <a:p>
                <a:pPr indent="-285750" lvl="1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Char char="•"/>
                </a:pP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Desarrollo de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obras</a:t>
                </a:r>
                <a:r>
                  <a:rPr b="0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públicas</a:t>
                </a:r>
                <a:r>
                  <a:rPr b="0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0" i="0" lang="es-CL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</a:t>
                </a:r>
                <a:r>
                  <a:rPr b="0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urbanización</a:t>
                </a:r>
                <a:r>
                  <a:rPr b="0" i="0" lang="es-CL" sz="1900" u="none" cap="none" strike="noStrike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 b="0" i="0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" name="Google Shape;169;p6"/>
            <p:cNvSpPr txBox="1"/>
            <p:nvPr/>
          </p:nvSpPr>
          <p:spPr>
            <a:xfrm>
              <a:off x="4904313" y="1333880"/>
              <a:ext cx="1631138" cy="40011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1860-1878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6"/>
          <p:cNvGrpSpPr/>
          <p:nvPr/>
        </p:nvGrpSpPr>
        <p:grpSpPr>
          <a:xfrm>
            <a:off x="0" y="928689"/>
            <a:ext cx="5961434" cy="369888"/>
            <a:chOff x="0" y="971436"/>
            <a:chExt cx="10424146" cy="369981"/>
          </a:xfrm>
        </p:grpSpPr>
        <p:sp>
          <p:nvSpPr>
            <p:cNvPr id="171" name="Google Shape;171;p6"/>
            <p:cNvSpPr txBox="1"/>
            <p:nvPr/>
          </p:nvSpPr>
          <p:spPr>
            <a:xfrm>
              <a:off x="33311" y="971436"/>
              <a:ext cx="10390835" cy="369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Arial"/>
                <a:buNone/>
              </a:pPr>
              <a:r>
                <a:rPr b="1" i="0" lang="es-CL" sz="18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Los ciclos económicos de la</a:t>
              </a:r>
              <a:r>
                <a:rPr b="1" i="0" lang="es-CL" sz="18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economía nacional</a:t>
              </a:r>
              <a:endParaRPr b="1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2" name="Google Shape;172;p6"/>
            <p:cNvCxnSpPr/>
            <p:nvPr/>
          </p:nvCxnSpPr>
          <p:spPr>
            <a:xfrm flipH="1" rot="10800000">
              <a:off x="0" y="1341416"/>
              <a:ext cx="9757367" cy="1"/>
            </a:xfrm>
            <a:prstGeom prst="straightConnector1">
              <a:avLst/>
            </a:prstGeom>
            <a:noFill/>
            <a:ln cap="flat" cmpd="sng" w="9525">
              <a:solidFill>
                <a:srgbClr val="FF78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73" name="Google Shape;173;p6"/>
          <p:cNvGrpSpPr/>
          <p:nvPr/>
        </p:nvGrpSpPr>
        <p:grpSpPr>
          <a:xfrm>
            <a:off x="4803307" y="644700"/>
            <a:ext cx="4359743" cy="1933575"/>
            <a:chOff x="4652293" y="685264"/>
            <a:chExt cx="4359666" cy="1932945"/>
          </a:xfrm>
        </p:grpSpPr>
        <p:pic>
          <p:nvPicPr>
            <p:cNvPr descr="http://www.hardy.cl/wordpress/wp-content/uploads/2015/09/valparaiso1900.jpg" id="174" name="Google Shape;174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73909" y="685264"/>
              <a:ext cx="3038050" cy="193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6"/>
            <p:cNvSpPr/>
            <p:nvPr/>
          </p:nvSpPr>
          <p:spPr>
            <a:xfrm>
              <a:off x="4652293" y="1496642"/>
              <a:ext cx="1314285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Valparaíso a mediados del siglo XIX</a:t>
              </a:r>
              <a:endParaRPr/>
            </a:p>
          </p:txBody>
        </p:sp>
      </p:grpSp>
      <p:grpSp>
        <p:nvGrpSpPr>
          <p:cNvPr id="176" name="Google Shape;176;p6"/>
          <p:cNvGrpSpPr/>
          <p:nvPr/>
        </p:nvGrpSpPr>
        <p:grpSpPr>
          <a:xfrm>
            <a:off x="335513" y="5310908"/>
            <a:ext cx="4325649" cy="1270939"/>
            <a:chOff x="227562" y="5319464"/>
            <a:chExt cx="4325620" cy="1270653"/>
          </a:xfrm>
        </p:grpSpPr>
        <p:pic>
          <p:nvPicPr>
            <p:cNvPr descr="http://josejoaquinprieto.bligoo.cl/media/users/22/1140457/images/public/311507/1349206118028-20080606klphishch_27_Ies_SCO.jpg?v=1349206145763" id="177" name="Google Shape;177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46898" y="5319464"/>
              <a:ext cx="2606284" cy="12706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6"/>
            <p:cNvSpPr/>
            <p:nvPr/>
          </p:nvSpPr>
          <p:spPr>
            <a:xfrm>
              <a:off x="227562" y="5766172"/>
              <a:ext cx="1685036" cy="523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Mineral 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 Chañarcillo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" name="Google Shape;179;p6"/>
          <p:cNvSpPr/>
          <p:nvPr/>
        </p:nvSpPr>
        <p:spPr>
          <a:xfrm rot="2453867">
            <a:off x="4318492" y="2346538"/>
            <a:ext cx="1549150" cy="1231900"/>
          </a:xfrm>
          <a:custGeom>
            <a:rect b="b" l="l" r="r" t="t"/>
            <a:pathLst>
              <a:path extrusionOk="0" h="120000" w="120000">
                <a:moveTo>
                  <a:pt x="5964" y="60000"/>
                </a:moveTo>
                <a:lnTo>
                  <a:pt x="5964" y="60000"/>
                </a:lnTo>
                <a:cubicBezTo>
                  <a:pt x="5964" y="34717"/>
                  <a:pt x="24511" y="13026"/>
                  <a:pt x="50092" y="8390"/>
                </a:cubicBezTo>
                <a:cubicBezTo>
                  <a:pt x="75673" y="3754"/>
                  <a:pt x="101022" y="17491"/>
                  <a:pt x="110403" y="41074"/>
                </a:cubicBezTo>
                <a:lnTo>
                  <a:pt x="115542" y="41074"/>
                </a:lnTo>
                <a:lnTo>
                  <a:pt x="108072" y="60000"/>
                </a:lnTo>
                <a:lnTo>
                  <a:pt x="91685" y="41074"/>
                </a:lnTo>
                <a:lnTo>
                  <a:pt x="96351" y="41074"/>
                </a:lnTo>
                <a:lnTo>
                  <a:pt x="96351" y="41074"/>
                </a:lnTo>
                <a:cubicBezTo>
                  <a:pt x="86754" y="26454"/>
                  <a:pt x="67346" y="19377"/>
                  <a:pt x="48991" y="23804"/>
                </a:cubicBezTo>
                <a:cubicBezTo>
                  <a:pt x="30637" y="28232"/>
                  <a:pt x="17892" y="43065"/>
                  <a:pt x="17892" y="60000"/>
                </a:cubicBezTo>
                <a:close/>
              </a:path>
            </a:pathLst>
          </a:custGeom>
          <a:solidFill>
            <a:srgbClr val="FFC000">
              <a:alpha val="74901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7"/>
          <p:cNvSpPr txBox="1"/>
          <p:nvPr/>
        </p:nvSpPr>
        <p:spPr>
          <a:xfrm>
            <a:off x="774192" y="4162212"/>
            <a:ext cx="11582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>
                <a:solidFill>
                  <a:srgbClr val="843C8E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>
              <a:solidFill>
                <a:srgbClr val="843C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-396186" y="6229989"/>
            <a:ext cx="331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HABILIDAD: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</a:t>
            </a:r>
            <a:endParaRPr/>
          </a:p>
        </p:txBody>
      </p:sp>
      <p:grpSp>
        <p:nvGrpSpPr>
          <p:cNvPr id="187" name="Google Shape;187;p7"/>
          <p:cNvGrpSpPr/>
          <p:nvPr/>
        </p:nvGrpSpPr>
        <p:grpSpPr>
          <a:xfrm>
            <a:off x="450967" y="5050632"/>
            <a:ext cx="1441450" cy="1223962"/>
            <a:chOff x="251520" y="5805264"/>
            <a:chExt cx="1533392" cy="1224136"/>
          </a:xfrm>
        </p:grpSpPr>
        <p:sp>
          <p:nvSpPr>
            <p:cNvPr id="188" name="Google Shape;188;p7"/>
            <p:cNvSpPr/>
            <p:nvPr/>
          </p:nvSpPr>
          <p:spPr>
            <a:xfrm>
              <a:off x="251520" y="5805264"/>
              <a:ext cx="1475974" cy="1224136"/>
            </a:xfrm>
            <a:prstGeom prst="roundRect">
              <a:avLst>
                <a:gd fmla="val 16667" name="adj"/>
              </a:avLst>
            </a:prstGeom>
            <a:solidFill>
              <a:srgbClr val="B2B2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251520" y="5862422"/>
              <a:ext cx="1533392" cy="109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ALTERNATIVA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CORRECTA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lang="es-CL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7"/>
          <p:cNvSpPr/>
          <p:nvPr/>
        </p:nvSpPr>
        <p:spPr>
          <a:xfrm>
            <a:off x="2343385" y="3069959"/>
            <a:ext cx="67098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acuerdo con el análisis y observación de la tabla adjunta, ¿cuál de las siguientes opciones sintetiza correctamente lo reflejado en ella?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1073" y="310806"/>
            <a:ext cx="4294250" cy="253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/>
          <p:nvPr/>
        </p:nvSpPr>
        <p:spPr>
          <a:xfrm>
            <a:off x="2343385" y="4011514"/>
            <a:ext cx="6568968" cy="2708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UcParenR"/>
            </a:pPr>
            <a:r>
              <a:rPr lang="es-C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industrias textiles y de calzado aportaban la mayor parte de la mano de obra en 1876.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UcParenR"/>
            </a:pPr>
            <a:r>
              <a:rPr lang="es-C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mediados de 1870 se observa un crecimiento industrial importante en el rubro de los alimentos y de las maquinarias pesadas.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UcParenR"/>
            </a:pPr>
            <a:r>
              <a:rPr lang="es-C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rubros de la madera y del papel presentan, comparativamente, la mayor cantidad de industrias.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UcParenR"/>
            </a:pPr>
            <a:r>
              <a:rPr lang="es-C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empleo se distribuía equitativamente entre todos los rubros industriales en la década de 1870.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UcParenR"/>
            </a:pPr>
            <a:r>
              <a:rPr lang="es-C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población empleada en el área de los productos del cuero era inferior a la de la industria química.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 txBox="1"/>
          <p:nvPr/>
        </p:nvSpPr>
        <p:spPr>
          <a:xfrm>
            <a:off x="2285233" y="1956516"/>
            <a:ext cx="650596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inserción de Chile en la economía mundial durante el siglo XIX marca el inicio de periodos  de expansión y recesión productiva. En este contexto, el ciclo de crecimiento económico de la primera mitad del mencionado siglo se caracterizó por el aumento de las exportaciones mineras de plata y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	el alza en la producción de trigo.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	la baja en el precio internacional del cobre.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	el descenso de la demanda de salitre.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	la escasez de dólares en el mercado local.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E)	el fin del cobro de impuestos aduaneros.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774192" y="4367559"/>
            <a:ext cx="11582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>
                <a:solidFill>
                  <a:srgbClr val="843C8E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800">
              <a:solidFill>
                <a:srgbClr val="843C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-396186" y="6229989"/>
            <a:ext cx="331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HABILIDAD: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-C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COMPRENDER</a:t>
            </a:r>
            <a:endParaRPr i="1"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" name="Google Shape;201;p8"/>
          <p:cNvGrpSpPr/>
          <p:nvPr/>
        </p:nvGrpSpPr>
        <p:grpSpPr>
          <a:xfrm>
            <a:off x="450967" y="5050632"/>
            <a:ext cx="1441450" cy="1223962"/>
            <a:chOff x="251520" y="5805264"/>
            <a:chExt cx="1533392" cy="1224136"/>
          </a:xfrm>
        </p:grpSpPr>
        <p:sp>
          <p:nvSpPr>
            <p:cNvPr id="202" name="Google Shape;202;p8"/>
            <p:cNvSpPr/>
            <p:nvPr/>
          </p:nvSpPr>
          <p:spPr>
            <a:xfrm>
              <a:off x="251520" y="5805264"/>
              <a:ext cx="1475974" cy="1224136"/>
            </a:xfrm>
            <a:prstGeom prst="roundRect">
              <a:avLst>
                <a:gd fmla="val 16667" name="adj"/>
              </a:avLst>
            </a:prstGeom>
            <a:solidFill>
              <a:srgbClr val="B2B2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251520" y="5862422"/>
              <a:ext cx="1533392" cy="109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ALTERNATIVA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CORRECTA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lang="es-CL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</a:t>
              </a:r>
              <a:endPara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/>
        </p:nvSpPr>
        <p:spPr>
          <a:xfrm>
            <a:off x="207251" y="250634"/>
            <a:ext cx="62982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La inserción de Chile en la economía mundial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p9"/>
          <p:cNvGrpSpPr/>
          <p:nvPr/>
        </p:nvGrpSpPr>
        <p:grpSpPr>
          <a:xfrm>
            <a:off x="297624" y="3171423"/>
            <a:ext cx="6443154" cy="3099547"/>
            <a:chOff x="471736" y="3858138"/>
            <a:chExt cx="6443154" cy="2849647"/>
          </a:xfrm>
        </p:grpSpPr>
        <p:grpSp>
          <p:nvGrpSpPr>
            <p:cNvPr id="210" name="Google Shape;210;p9"/>
            <p:cNvGrpSpPr/>
            <p:nvPr/>
          </p:nvGrpSpPr>
          <p:grpSpPr>
            <a:xfrm>
              <a:off x="471736" y="4428216"/>
              <a:ext cx="6443154" cy="2279569"/>
              <a:chOff x="594520" y="3924006"/>
              <a:chExt cx="7688833" cy="3251223"/>
            </a:xfrm>
          </p:grpSpPr>
          <p:pic>
            <p:nvPicPr>
              <p:cNvPr id="211" name="Google Shape;211;p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94520" y="3924006"/>
                <a:ext cx="7688833" cy="32512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2" name="Google Shape;212;p9"/>
              <p:cNvSpPr txBox="1"/>
              <p:nvPr/>
            </p:nvSpPr>
            <p:spPr>
              <a:xfrm>
                <a:off x="807574" y="4059668"/>
                <a:ext cx="7475778" cy="2663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342900" lvl="0" marL="342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AutoNum type="alphaLcPeriod"/>
                </a:pP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 principio de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intervención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del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Estado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en la economía.</a:t>
                </a:r>
                <a:endParaRPr/>
              </a:p>
              <a:p>
                <a:pPr indent="-342900" lvl="0" marL="342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AutoNum type="alphaLcPeriod"/>
                </a:pP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Defensa de la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libertad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comercio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 </a:t>
                </a:r>
                <a:endParaRPr/>
              </a:p>
              <a:p>
                <a:pPr indent="-342900" lvl="0" marL="342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AutoNum type="alphaLcPeriod"/>
                </a:pP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Críticas al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proteccionismo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/>
              </a:p>
              <a:p>
                <a:pPr indent="-342900" lvl="0" marL="342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AutoNum type="alphaLcPeriod"/>
                </a:pP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Inserción en la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economía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capitalista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a través del desarrollo del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sector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primario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/>
              </a:p>
              <a:p>
                <a:pPr indent="-342900" lvl="0" marL="342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AutoNum type="alphaLcPeriod"/>
                </a:pP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Reducción de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impuestos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a empresas y rebaja de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aranceles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para favorecer al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comercio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CL" sz="1800">
                    <a:solidFill>
                      <a:srgbClr val="FF78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internacional</a:t>
                </a:r>
                <a:r>
                  <a:rPr lang="es-CL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 </a:t>
                </a:r>
                <a:endParaRPr/>
              </a:p>
            </p:txBody>
          </p:sp>
        </p:grpSp>
        <p:sp>
          <p:nvSpPr>
            <p:cNvPr id="213" name="Google Shape;213;p9"/>
            <p:cNvSpPr txBox="1"/>
            <p:nvPr/>
          </p:nvSpPr>
          <p:spPr>
            <a:xfrm>
              <a:off x="650272" y="3858138"/>
              <a:ext cx="3441513" cy="40011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Características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9"/>
          <p:cNvGrpSpPr/>
          <p:nvPr/>
        </p:nvGrpSpPr>
        <p:grpSpPr>
          <a:xfrm>
            <a:off x="0" y="928689"/>
            <a:ext cx="5286375" cy="369887"/>
            <a:chOff x="0" y="971436"/>
            <a:chExt cx="9243740" cy="369980"/>
          </a:xfrm>
        </p:grpSpPr>
        <p:sp>
          <p:nvSpPr>
            <p:cNvPr id="215" name="Google Shape;215;p9"/>
            <p:cNvSpPr txBox="1"/>
            <p:nvPr/>
          </p:nvSpPr>
          <p:spPr>
            <a:xfrm>
              <a:off x="33311" y="971436"/>
              <a:ext cx="9210429" cy="369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Arial"/>
                <a:buNone/>
              </a:pPr>
              <a:r>
                <a:rPr b="1" i="0" lang="es-CL" sz="18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El impacto del librecambismo </a:t>
              </a:r>
              <a:endParaRPr b="1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6" name="Google Shape;216;p9"/>
            <p:cNvCxnSpPr/>
            <p:nvPr/>
          </p:nvCxnSpPr>
          <p:spPr>
            <a:xfrm>
              <a:off x="0" y="1341416"/>
              <a:ext cx="8624716" cy="0"/>
            </a:xfrm>
            <a:prstGeom prst="straightConnector1">
              <a:avLst/>
            </a:prstGeom>
            <a:noFill/>
            <a:ln cap="flat" cmpd="sng" w="9525">
              <a:solidFill>
                <a:srgbClr val="FF78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17" name="Google Shape;217;p9"/>
          <p:cNvGrpSpPr/>
          <p:nvPr/>
        </p:nvGrpSpPr>
        <p:grpSpPr>
          <a:xfrm>
            <a:off x="6810673" y="2822920"/>
            <a:ext cx="2266950" cy="3448050"/>
            <a:chOff x="6876257" y="2465117"/>
            <a:chExt cx="2267744" cy="3447870"/>
          </a:xfrm>
        </p:grpSpPr>
        <p:pic>
          <p:nvPicPr>
            <p:cNvPr descr="http://www.memoriachilena.cl/602/articles-121544_thumbnail.jpg" id="218" name="Google Shape;218;p9"/>
            <p:cNvPicPr preferRelativeResize="0"/>
            <p:nvPr/>
          </p:nvPicPr>
          <p:blipFill rotWithShape="1">
            <a:blip r:embed="rId4">
              <a:alphaModFix/>
            </a:blip>
            <a:srcRect b="9050" l="0" r="0" t="4543"/>
            <a:stretch/>
          </p:blipFill>
          <p:spPr>
            <a:xfrm>
              <a:off x="7100707" y="2465117"/>
              <a:ext cx="1882964" cy="2505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9"/>
            <p:cNvSpPr/>
            <p:nvPr/>
          </p:nvSpPr>
          <p:spPr>
            <a:xfrm>
              <a:off x="6876257" y="4958880"/>
              <a:ext cx="2267744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Gustave Courcelle-Seneuil, economista francés que difundió el librecambismo en Chile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9"/>
          <p:cNvGrpSpPr/>
          <p:nvPr/>
        </p:nvGrpSpPr>
        <p:grpSpPr>
          <a:xfrm>
            <a:off x="328025" y="1149062"/>
            <a:ext cx="8885870" cy="1854540"/>
            <a:chOff x="383029" y="715117"/>
            <a:chExt cx="8123082" cy="1854540"/>
          </a:xfrm>
        </p:grpSpPr>
        <p:pic>
          <p:nvPicPr>
            <p:cNvPr id="221" name="Google Shape;221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3029" y="715117"/>
              <a:ext cx="8123082" cy="1854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9"/>
            <p:cNvSpPr txBox="1"/>
            <p:nvPr/>
          </p:nvSpPr>
          <p:spPr>
            <a:xfrm>
              <a:off x="503754" y="1026739"/>
              <a:ext cx="770294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Char char="•"/>
              </a:pPr>
              <a:r>
                <a:rPr lang="es-CL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Doctrina difundida por el </a:t>
              </a:r>
              <a:r>
                <a:rPr b="1" lang="es-CL" sz="1800">
                  <a:solidFill>
                    <a:srgbClr val="FF7800"/>
                  </a:solidFill>
                  <a:latin typeface="Calibri"/>
                  <a:ea typeface="Calibri"/>
                  <a:cs typeface="Calibri"/>
                  <a:sym typeface="Calibri"/>
                </a:rPr>
                <a:t>liberalismo </a:t>
              </a:r>
              <a:r>
                <a:rPr lang="es-CL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desde inicios del siglo XIX.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42900" lvl="0" marL="342900" marR="0" rtl="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Char char="•"/>
              </a:pPr>
              <a:r>
                <a:rPr lang="es-CL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consolidó como el </a:t>
              </a:r>
              <a:r>
                <a:rPr b="1" lang="es-CL" sz="1800">
                  <a:solidFill>
                    <a:srgbClr val="FF7800"/>
                  </a:solidFill>
                  <a:latin typeface="Calibri"/>
                  <a:ea typeface="Calibri"/>
                  <a:cs typeface="Calibri"/>
                  <a:sym typeface="Calibri"/>
                </a:rPr>
                <a:t>modelo de desarrollo </a:t>
              </a:r>
              <a:r>
                <a:rPr lang="es-CL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economía chilena entre mediados del </a:t>
              </a:r>
              <a:r>
                <a:rPr b="1" lang="es-CL" sz="1800">
                  <a:solidFill>
                    <a:srgbClr val="FF7800"/>
                  </a:solidFill>
                  <a:latin typeface="Calibri"/>
                  <a:ea typeface="Calibri"/>
                  <a:cs typeface="Calibri"/>
                  <a:sym typeface="Calibri"/>
                </a:rPr>
                <a:t>siglo</a:t>
              </a:r>
              <a:r>
                <a:rPr lang="es-CL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s-CL" sz="1800">
                  <a:solidFill>
                    <a:srgbClr val="FF7800"/>
                  </a:solidFill>
                  <a:latin typeface="Calibri"/>
                  <a:ea typeface="Calibri"/>
                  <a:cs typeface="Calibri"/>
                  <a:sym typeface="Calibri"/>
                </a:rPr>
                <a:t>XIX</a:t>
              </a:r>
              <a:r>
                <a:rPr lang="es-CL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las primeras décadas del </a:t>
              </a:r>
              <a:r>
                <a:rPr b="1" lang="es-CL" sz="1800">
                  <a:solidFill>
                    <a:srgbClr val="FF7800"/>
                  </a:solidFill>
                  <a:latin typeface="Calibri"/>
                  <a:ea typeface="Calibri"/>
                  <a:cs typeface="Calibri"/>
                  <a:sym typeface="Calibri"/>
                </a:rPr>
                <a:t>siglo</a:t>
              </a:r>
              <a:r>
                <a:rPr lang="es-CL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s-CL" sz="1800">
                  <a:solidFill>
                    <a:srgbClr val="FF7800"/>
                  </a:solidFill>
                  <a:latin typeface="Calibri"/>
                  <a:ea typeface="Calibri"/>
                  <a:cs typeface="Calibri"/>
                  <a:sym typeface="Calibri"/>
                </a:rPr>
                <a:t>XX</a:t>
              </a:r>
              <a:r>
                <a:rPr lang="es-CL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/>
            </a:p>
            <a:p>
              <a:pPr indent="-342900" lvl="0" marL="342900" marR="0" rtl="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Char char="•"/>
              </a:pPr>
              <a:r>
                <a:rPr lang="es-CL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Pensamiento dominante entre el </a:t>
              </a:r>
              <a:r>
                <a:rPr b="1" lang="es-CL" sz="1800">
                  <a:solidFill>
                    <a:srgbClr val="FF7800"/>
                  </a:solidFill>
                  <a:latin typeface="Calibri"/>
                  <a:ea typeface="Calibri"/>
                  <a:cs typeface="Calibri"/>
                  <a:sym typeface="Calibri"/>
                </a:rPr>
                <a:t>empresariado</a:t>
              </a:r>
              <a:r>
                <a:rPr lang="es-CL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los </a:t>
              </a:r>
              <a:r>
                <a:rPr b="1" lang="es-CL" sz="1800">
                  <a:solidFill>
                    <a:srgbClr val="FF7800"/>
                  </a:solidFill>
                  <a:latin typeface="Calibri"/>
                  <a:ea typeface="Calibri"/>
                  <a:cs typeface="Calibri"/>
                  <a:sym typeface="Calibri"/>
                </a:rPr>
                <a:t>sectores</a:t>
              </a:r>
              <a:r>
                <a:rPr lang="es-CL" sz="1800">
                  <a:solidFill>
                    <a:srgbClr val="FF78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s-CL" sz="1800">
                  <a:solidFill>
                    <a:srgbClr val="FF7800"/>
                  </a:solidFill>
                  <a:latin typeface="Calibri"/>
                  <a:ea typeface="Calibri"/>
                  <a:cs typeface="Calibri"/>
                  <a:sym typeface="Calibri"/>
                </a:rPr>
                <a:t>liberales</a:t>
              </a:r>
              <a:r>
                <a:rPr lang="es-CL" sz="1800">
                  <a:solidFill>
                    <a:srgbClr val="FF78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CL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elite.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2019-10-16T14:37:24Z</dcterms:created>
  <dc:creator>Usuario de Microsoft Office</dc:creator>
</cp:coreProperties>
</file>