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71" r:id="rId5"/>
    <p:sldId id="261" r:id="rId6"/>
    <p:sldId id="270" r:id="rId7"/>
  </p:sldIdLst>
  <p:sldSz cx="12192000" cy="6858000"/>
  <p:notesSz cx="6858000" cy="9144000"/>
  <p:embeddedFontLst>
    <p:embeddedFont>
      <p:font typeface="Roboto Light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Open Sans SemiBold" panose="020B0604020202020204" charset="0"/>
      <p:regular r:id="rId21"/>
      <p:bold r:id="rId22"/>
      <p:italic r:id="rId23"/>
      <p:boldItalic r:id="rId24"/>
    </p:embeddedFont>
    <p:embeddedFont>
      <p:font typeface="Roboto Medium" panose="020B0604020202020204" charset="0"/>
      <p:regular r:id="rId25"/>
      <p:bold r:id="rId26"/>
      <p:italic r:id="rId27"/>
      <p:boldItalic r:id="rId28"/>
    </p:embeddedFont>
    <p:embeddedFont>
      <p:font typeface="Open Sans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80">
          <p15:clr>
            <a:srgbClr val="A4A3A4"/>
          </p15:clr>
        </p15:guide>
        <p15:guide id="2" pos="1073">
          <p15:clr>
            <a:srgbClr val="A4A3A4"/>
          </p15:clr>
        </p15:guide>
        <p15:guide id="3" pos="5155">
          <p15:clr>
            <a:srgbClr val="A4A3A4"/>
          </p15:clr>
        </p15:guide>
        <p15:guide id="4" orient="horz" pos="2886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jUH5fjzrBFX6dZfZ6sEpdJQxkg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96" autoAdjust="0"/>
    <p:restoredTop sz="94660"/>
  </p:normalViewPr>
  <p:slideViewPr>
    <p:cSldViewPr snapToGrid="0">
      <p:cViewPr varScale="1">
        <p:scale>
          <a:sx n="69" d="100"/>
          <a:sy n="69" d="100"/>
        </p:scale>
        <p:origin x="852" y="48"/>
      </p:cViewPr>
      <p:guideLst>
        <p:guide orient="horz" pos="1480"/>
        <p:guide pos="1073"/>
        <p:guide pos="5155"/>
        <p:guide orient="horz" pos="28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font" Target="fonts/font2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5957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173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62699" y="4739081"/>
            <a:ext cx="8636950" cy="2297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47088" y="2641326"/>
            <a:ext cx="8636950" cy="2297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571717"/>
            <a:ext cx="4038600" cy="18185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16"/>
          <p:cNvCxnSpPr/>
          <p:nvPr/>
        </p:nvCxnSpPr>
        <p:spPr>
          <a:xfrm>
            <a:off x="761999" y="2664053"/>
            <a:ext cx="491068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Google Shape;13;p16"/>
          <p:cNvSpPr txBox="1"/>
          <p:nvPr/>
        </p:nvSpPr>
        <p:spPr>
          <a:xfrm>
            <a:off x="761999" y="3158967"/>
            <a:ext cx="6443872" cy="58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endParaRPr sz="3200" b="1" i="0" u="none" strike="noStrike" cap="none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761999" y="3162436"/>
            <a:ext cx="10515600" cy="576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 SemiBold"/>
              <a:buNone/>
              <a:defRPr sz="3200" b="1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762000" y="3903663"/>
            <a:ext cx="7350125" cy="120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2"/>
          </p:nvPr>
        </p:nvSpPr>
        <p:spPr>
          <a:xfrm>
            <a:off x="509047" y="6074887"/>
            <a:ext cx="4469353" cy="37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7133" y="0"/>
            <a:ext cx="167922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6533" y="5339697"/>
            <a:ext cx="1142730" cy="11406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38;p19"/>
          <p:cNvCxnSpPr/>
          <p:nvPr/>
        </p:nvCxnSpPr>
        <p:spPr>
          <a:xfrm>
            <a:off x="846667" y="1207790"/>
            <a:ext cx="491068" cy="0"/>
          </a:xfrm>
          <a:prstGeom prst="straightConnector1">
            <a:avLst/>
          </a:prstGeom>
          <a:noFill/>
          <a:ln w="9525" cap="flat" cmpd="sng">
            <a:solidFill>
              <a:srgbClr val="5151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736600" y="675635"/>
            <a:ext cx="8088086" cy="53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 SemiBold"/>
              <a:buNone/>
              <a:defRPr sz="2000" b="0" i="0" u="none" strike="noStrike" cap="none">
                <a:solidFill>
                  <a:srgbClr val="51515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1"/>
          </p:nvPr>
        </p:nvSpPr>
        <p:spPr>
          <a:xfrm>
            <a:off x="753533" y="1466622"/>
            <a:ext cx="5940425" cy="27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5151"/>
              </a:buClr>
              <a:buSzPts val="1400"/>
              <a:buFont typeface="Roboto Medium"/>
              <a:buNone/>
              <a:defRPr sz="1400">
                <a:solidFill>
                  <a:srgbClr val="51515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2"/>
          </p:nvPr>
        </p:nvSpPr>
        <p:spPr>
          <a:xfrm>
            <a:off x="762000" y="1871662"/>
            <a:ext cx="5940425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solidFill>
                  <a:srgbClr val="51515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3"/>
          </p:nvPr>
        </p:nvSpPr>
        <p:spPr>
          <a:xfrm>
            <a:off x="751039" y="2788535"/>
            <a:ext cx="5940425" cy="27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5151"/>
              </a:buClr>
              <a:buSzPts val="1400"/>
              <a:buFont typeface="Roboto Medium"/>
              <a:buNone/>
              <a:defRPr sz="1400">
                <a:solidFill>
                  <a:srgbClr val="51515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4"/>
          </p:nvPr>
        </p:nvSpPr>
        <p:spPr>
          <a:xfrm>
            <a:off x="759506" y="3193575"/>
            <a:ext cx="5940425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solidFill>
                  <a:srgbClr val="51515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5"/>
          </p:nvPr>
        </p:nvSpPr>
        <p:spPr>
          <a:xfrm>
            <a:off x="770467" y="4151042"/>
            <a:ext cx="5940425" cy="27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5151"/>
              </a:buClr>
              <a:buSzPts val="1400"/>
              <a:buFont typeface="Roboto Medium"/>
              <a:buNone/>
              <a:defRPr sz="1400">
                <a:solidFill>
                  <a:srgbClr val="51515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6"/>
          </p:nvPr>
        </p:nvSpPr>
        <p:spPr>
          <a:xfrm>
            <a:off x="778934" y="4556082"/>
            <a:ext cx="5940425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solidFill>
                  <a:srgbClr val="51515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6533" y="5339697"/>
            <a:ext cx="1142730" cy="1140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6531" y="5339696"/>
            <a:ext cx="1142731" cy="11406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Google Shape;49;p20"/>
          <p:cNvCxnSpPr/>
          <p:nvPr/>
        </p:nvCxnSpPr>
        <p:spPr>
          <a:xfrm>
            <a:off x="4693110" y="1207790"/>
            <a:ext cx="491068" cy="0"/>
          </a:xfrm>
          <a:prstGeom prst="straightConnector1">
            <a:avLst/>
          </a:prstGeom>
          <a:noFill/>
          <a:ln w="9525" cap="flat" cmpd="sng">
            <a:solidFill>
              <a:srgbClr val="5151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4608442" y="1466621"/>
            <a:ext cx="5940425" cy="27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5151"/>
              </a:buClr>
              <a:buSzPts val="1400"/>
              <a:buFont typeface="Roboto Medium"/>
              <a:buNone/>
              <a:defRPr sz="1400">
                <a:solidFill>
                  <a:srgbClr val="51515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2"/>
          </p:nvPr>
        </p:nvSpPr>
        <p:spPr>
          <a:xfrm>
            <a:off x="4616909" y="1871661"/>
            <a:ext cx="5940425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solidFill>
                  <a:srgbClr val="51515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3"/>
          </p:nvPr>
        </p:nvSpPr>
        <p:spPr>
          <a:xfrm>
            <a:off x="4605948" y="2788534"/>
            <a:ext cx="5940425" cy="27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5151"/>
              </a:buClr>
              <a:buSzPts val="1400"/>
              <a:buFont typeface="Roboto Medium"/>
              <a:buNone/>
              <a:defRPr sz="1400">
                <a:solidFill>
                  <a:srgbClr val="51515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4"/>
          </p:nvPr>
        </p:nvSpPr>
        <p:spPr>
          <a:xfrm>
            <a:off x="4614415" y="3193574"/>
            <a:ext cx="5940425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solidFill>
                  <a:srgbClr val="51515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5"/>
          </p:nvPr>
        </p:nvSpPr>
        <p:spPr>
          <a:xfrm>
            <a:off x="4625376" y="4151041"/>
            <a:ext cx="5940425" cy="27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5151"/>
              </a:buClr>
              <a:buSzPts val="1400"/>
              <a:buFont typeface="Roboto Medium"/>
              <a:buNone/>
              <a:defRPr sz="1400">
                <a:solidFill>
                  <a:srgbClr val="51515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6"/>
          </p:nvPr>
        </p:nvSpPr>
        <p:spPr>
          <a:xfrm>
            <a:off x="4633843" y="4556081"/>
            <a:ext cx="5940425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solidFill>
                  <a:srgbClr val="51515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  <a:defRPr sz="12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title"/>
          </p:nvPr>
        </p:nvSpPr>
        <p:spPr>
          <a:xfrm>
            <a:off x="4591509" y="681701"/>
            <a:ext cx="5982759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2000"/>
              <a:buFont typeface="Open Sans SemiBold"/>
              <a:buNone/>
              <a:defRPr sz="2000" b="1" i="0" u="none" strike="noStrike" cap="none">
                <a:solidFill>
                  <a:srgbClr val="51515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20"/>
          <p:cNvSpPr>
            <a:spLocks noGrp="1"/>
          </p:cNvSpPr>
          <p:nvPr>
            <p:ph type="pic" idx="7"/>
          </p:nvPr>
        </p:nvSpPr>
        <p:spPr>
          <a:xfrm>
            <a:off x="0" y="0"/>
            <a:ext cx="4186238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>
  <p:cSld name="3_Diapositiva de título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1"/>
          <p:cNvPicPr preferRelativeResize="0"/>
          <p:nvPr/>
        </p:nvPicPr>
        <p:blipFill rotWithShape="1">
          <a:blip r:embed="rId2">
            <a:alphaModFix/>
          </a:blip>
          <a:srcRect l="32824" r="32824"/>
          <a:stretch/>
        </p:blipFill>
        <p:spPr>
          <a:xfrm>
            <a:off x="-1" y="0"/>
            <a:ext cx="41843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1"/>
          <p:cNvSpPr txBox="1">
            <a:spLocks noGrp="1"/>
          </p:cNvSpPr>
          <p:nvPr>
            <p:ph type="title"/>
          </p:nvPr>
        </p:nvSpPr>
        <p:spPr>
          <a:xfrm>
            <a:off x="745066" y="674282"/>
            <a:ext cx="3217863" cy="593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 SemiBold"/>
              <a:buNone/>
              <a:defRPr sz="20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1" name="Google Shape;6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6531" y="5339696"/>
            <a:ext cx="1142731" cy="1140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-139148" y="3366546"/>
            <a:ext cx="1597786" cy="139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1458638" y="3366547"/>
            <a:ext cx="1597786" cy="139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659745" y="4759381"/>
            <a:ext cx="1597786" cy="139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257531" y="4759382"/>
            <a:ext cx="1597786" cy="13928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21"/>
          <p:cNvCxnSpPr/>
          <p:nvPr/>
        </p:nvCxnSpPr>
        <p:spPr>
          <a:xfrm>
            <a:off x="846667" y="1207790"/>
            <a:ext cx="491068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" name="Google Shape;67;p21"/>
          <p:cNvCxnSpPr/>
          <p:nvPr/>
        </p:nvCxnSpPr>
        <p:spPr>
          <a:xfrm>
            <a:off x="4939291" y="1207790"/>
            <a:ext cx="491068" cy="0"/>
          </a:xfrm>
          <a:prstGeom prst="straightConnector1">
            <a:avLst/>
          </a:prstGeom>
          <a:noFill/>
          <a:ln w="9525" cap="flat" cmpd="sng">
            <a:solidFill>
              <a:srgbClr val="5151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745067" y="1330646"/>
            <a:ext cx="3217863" cy="139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body" idx="2"/>
          </p:nvPr>
        </p:nvSpPr>
        <p:spPr>
          <a:xfrm>
            <a:off x="4846106" y="672922"/>
            <a:ext cx="5940425" cy="27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5151"/>
              </a:buClr>
              <a:buSzPts val="1400"/>
              <a:buFont typeface="Roboto Medium"/>
              <a:buNone/>
              <a:defRPr sz="1400">
                <a:solidFill>
                  <a:srgbClr val="51515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3"/>
          </p:nvPr>
        </p:nvSpPr>
        <p:spPr>
          <a:xfrm>
            <a:off x="4846106" y="1330646"/>
            <a:ext cx="5996766" cy="1140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5151"/>
              </a:buClr>
              <a:buSzPts val="1200"/>
              <a:buFont typeface="Roboto Light"/>
              <a:buNone/>
              <a:defRPr sz="1200">
                <a:solidFill>
                  <a:srgbClr val="51515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>
            <a:spLocks noGrp="1"/>
          </p:cNvSpPr>
          <p:nvPr>
            <p:ph type="pic" idx="4"/>
          </p:nvPr>
        </p:nvSpPr>
        <p:spPr>
          <a:xfrm>
            <a:off x="4938838" y="2497685"/>
            <a:ext cx="5418137" cy="181927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1"/>
          <p:cNvSpPr>
            <a:spLocks noGrp="1"/>
          </p:cNvSpPr>
          <p:nvPr>
            <p:ph type="pic" idx="5"/>
          </p:nvPr>
        </p:nvSpPr>
        <p:spPr>
          <a:xfrm>
            <a:off x="4948997" y="4520568"/>
            <a:ext cx="5418137" cy="18192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FBAE40"/>
          </p15:clr>
        </p15:guide>
        <p15:guide id="2" pos="5110">
          <p15:clr>
            <a:srgbClr val="FBAE40"/>
          </p15:clr>
        </p15:guide>
        <p15:guide id="3" orient="horz" pos="1434">
          <p15:clr>
            <a:srgbClr val="FBAE40"/>
          </p15:clr>
        </p15:guide>
        <p15:guide id="4" orient="horz" pos="288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body" idx="1"/>
          </p:nvPr>
        </p:nvSpPr>
        <p:spPr>
          <a:xfrm>
            <a:off x="-17614" y="0"/>
            <a:ext cx="1220961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/>
          <p:nvPr/>
        </p:nvSpPr>
        <p:spPr>
          <a:xfrm>
            <a:off x="761999" y="3158967"/>
            <a:ext cx="6443872" cy="58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endParaRPr sz="3200" b="1" i="0" u="none" strike="noStrike" cap="none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6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34">
          <p15:clr>
            <a:srgbClr val="F26B43"/>
          </p15:clr>
        </p15:guide>
        <p15:guide id="2" orient="horz" pos="2886">
          <p15:clr>
            <a:srgbClr val="F26B43"/>
          </p15:clr>
        </p15:guide>
        <p15:guide id="3" pos="2570">
          <p15:clr>
            <a:srgbClr val="F26B43"/>
          </p15:clr>
        </p15:guide>
        <p15:guide id="4" pos="5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>
            <a:spLocks noGrp="1"/>
          </p:cNvSpPr>
          <p:nvPr>
            <p:ph type="title"/>
          </p:nvPr>
        </p:nvSpPr>
        <p:spPr>
          <a:xfrm>
            <a:off x="761999" y="3162436"/>
            <a:ext cx="10515600" cy="576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 SemiBold"/>
              <a:buNone/>
            </a:pPr>
            <a:r>
              <a:rPr lang="es-CL" b="0" dirty="0"/>
              <a:t>2da Escuela de Ayudantes: </a:t>
            </a:r>
            <a:br>
              <a:rPr lang="es-CL" b="0" dirty="0"/>
            </a:br>
            <a:r>
              <a:rPr lang="es-CL" b="0" dirty="0"/>
              <a:t>“Enseñando con Design Thinking”</a:t>
            </a:r>
            <a:endParaRPr b="0" dirty="0"/>
          </a:p>
        </p:txBody>
      </p:sp>
      <p:sp>
        <p:nvSpPr>
          <p:cNvPr id="145" name="Google Shape;145;p29"/>
          <p:cNvSpPr txBox="1">
            <a:spLocks noGrp="1"/>
          </p:cNvSpPr>
          <p:nvPr>
            <p:ph type="body" idx="1"/>
          </p:nvPr>
        </p:nvSpPr>
        <p:spPr>
          <a:xfrm>
            <a:off x="2420937" y="4267272"/>
            <a:ext cx="7350125" cy="92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None/>
            </a:pPr>
            <a:r>
              <a:rPr lang="es-CL" sz="2000" dirty="0"/>
              <a:t> 2024</a:t>
            </a:r>
            <a:endParaRPr sz="2000" dirty="0"/>
          </a:p>
        </p:txBody>
      </p:sp>
      <p:sp>
        <p:nvSpPr>
          <p:cNvPr id="146" name="Google Shape;146;p29"/>
          <p:cNvSpPr txBox="1">
            <a:spLocks noGrp="1"/>
          </p:cNvSpPr>
          <p:nvPr>
            <p:ph type="body" idx="2"/>
          </p:nvPr>
        </p:nvSpPr>
        <p:spPr>
          <a:xfrm>
            <a:off x="509047" y="6074887"/>
            <a:ext cx="4469353" cy="37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1600" dirty="0"/>
              <a:t>Javier Baeza - Asesor</a:t>
            </a:r>
            <a:endParaRPr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 txBox="1">
            <a:spLocks noGrp="1"/>
          </p:cNvSpPr>
          <p:nvPr>
            <p:ph type="title"/>
          </p:nvPr>
        </p:nvSpPr>
        <p:spPr>
          <a:xfrm>
            <a:off x="736600" y="675635"/>
            <a:ext cx="8088086" cy="53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 SemiBold"/>
              <a:buNone/>
            </a:pPr>
            <a:r>
              <a:rPr lang="es-CL" dirty="0"/>
              <a:t>Ficha del taller</a:t>
            </a:r>
            <a:endParaRPr dirty="0"/>
          </a:p>
        </p:txBody>
      </p:sp>
      <p:sp>
        <p:nvSpPr>
          <p:cNvPr id="165" name="Google Shape;165;p4"/>
          <p:cNvSpPr txBox="1">
            <a:spLocks noGrp="1"/>
          </p:cNvSpPr>
          <p:nvPr>
            <p:ph type="body" idx="2"/>
          </p:nvPr>
        </p:nvSpPr>
        <p:spPr>
          <a:xfrm>
            <a:off x="762000" y="1871661"/>
            <a:ext cx="8567195" cy="441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L" sz="1800" b="1" dirty="0"/>
              <a:t>Modalidad: </a:t>
            </a:r>
            <a:r>
              <a:rPr lang="es-CL" sz="1800" dirty="0"/>
              <a:t>Presencial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s-CL" sz="1800" b="1" dirty="0"/>
              <a:t>Duración: </a:t>
            </a:r>
            <a:r>
              <a:rPr lang="es-CL" sz="1800" dirty="0"/>
              <a:t>6 horas en 1 jornadas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L" sz="1800" b="1" dirty="0"/>
              <a:t>Fechas: </a:t>
            </a:r>
            <a:r>
              <a:rPr lang="es-CL" sz="1800" dirty="0"/>
              <a:t>Lunes 22 de julio de 2024.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L" sz="1800" b="1" dirty="0"/>
              <a:t>Horario: </a:t>
            </a:r>
            <a:r>
              <a:rPr lang="es-CL" sz="1800" dirty="0"/>
              <a:t>10:00 a 17:00 horas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L" sz="1800" b="1" dirty="0"/>
              <a:t>Lugar: </a:t>
            </a:r>
            <a:r>
              <a:rPr lang="es-CL" sz="1800" dirty="0"/>
              <a:t> por definir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s-CL" sz="1800" b="1" dirty="0"/>
              <a:t>Público objetivo: </a:t>
            </a:r>
            <a:r>
              <a:rPr lang="es-CL" sz="1800" dirty="0"/>
              <a:t>Ayudantes de la Facultad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s-ES" sz="1800" b="1" dirty="0"/>
              <a:t>Certificación: </a:t>
            </a:r>
            <a:r>
              <a:rPr lang="es-ES" sz="1800" dirty="0"/>
              <a:t>Diploma de participación extendido por Ciencia 2030 y la dirección de la Facultad.</a:t>
            </a:r>
            <a:endParaRPr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body" idx="1"/>
          </p:nvPr>
        </p:nvSpPr>
        <p:spPr>
          <a:xfrm>
            <a:off x="4608442" y="1466621"/>
            <a:ext cx="5940425" cy="27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400"/>
              <a:buFont typeface="Roboto Medium"/>
              <a:buNone/>
            </a:pPr>
            <a:r>
              <a:rPr lang="es-CL" sz="1800" dirty="0"/>
              <a:t>Objetivo 1</a:t>
            </a:r>
            <a:endParaRPr sz="1800" dirty="0"/>
          </a:p>
        </p:txBody>
      </p:sp>
      <p:sp>
        <p:nvSpPr>
          <p:cNvPr id="175" name="Google Shape;175;p32"/>
          <p:cNvSpPr txBox="1">
            <a:spLocks noGrp="1"/>
          </p:cNvSpPr>
          <p:nvPr>
            <p:ph type="body" idx="2"/>
          </p:nvPr>
        </p:nvSpPr>
        <p:spPr>
          <a:xfrm>
            <a:off x="4616909" y="1871661"/>
            <a:ext cx="5940425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</a:pPr>
            <a:r>
              <a:rPr lang="es-CL" sz="1600" dirty="0"/>
              <a:t>Participar activamente de actividades diseñadas a partir de la metodología de enseñanza activa Design Thinking</a:t>
            </a:r>
            <a:endParaRPr sz="1600" dirty="0"/>
          </a:p>
        </p:txBody>
      </p:sp>
      <p:sp>
        <p:nvSpPr>
          <p:cNvPr id="176" name="Google Shape;176;p32"/>
          <p:cNvSpPr txBox="1">
            <a:spLocks noGrp="1"/>
          </p:cNvSpPr>
          <p:nvPr>
            <p:ph type="body" idx="3"/>
          </p:nvPr>
        </p:nvSpPr>
        <p:spPr>
          <a:xfrm>
            <a:off x="4605948" y="2788534"/>
            <a:ext cx="5940425" cy="27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400"/>
              <a:buFont typeface="Roboto Medium"/>
              <a:buNone/>
            </a:pPr>
            <a:r>
              <a:rPr lang="es-CL" sz="1800" dirty="0"/>
              <a:t>Objetivo 2</a:t>
            </a:r>
            <a:endParaRPr sz="1800" dirty="0"/>
          </a:p>
        </p:txBody>
      </p:sp>
      <p:sp>
        <p:nvSpPr>
          <p:cNvPr id="177" name="Google Shape;177;p32"/>
          <p:cNvSpPr txBox="1">
            <a:spLocks noGrp="1"/>
          </p:cNvSpPr>
          <p:nvPr>
            <p:ph type="body" idx="4"/>
          </p:nvPr>
        </p:nvSpPr>
        <p:spPr>
          <a:xfrm>
            <a:off x="4614415" y="3193574"/>
            <a:ext cx="5940425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</a:pPr>
            <a:r>
              <a:rPr lang="es-CL" sz="1600" dirty="0"/>
              <a:t>Idear actividades utilizando la metodología Design Thinking para cursos actuales y futuros</a:t>
            </a:r>
            <a:endParaRPr sz="1600" dirty="0"/>
          </a:p>
        </p:txBody>
      </p:sp>
      <p:sp>
        <p:nvSpPr>
          <p:cNvPr id="178" name="Google Shape;178;p32"/>
          <p:cNvSpPr txBox="1">
            <a:spLocks noGrp="1"/>
          </p:cNvSpPr>
          <p:nvPr>
            <p:ph type="body" idx="5"/>
          </p:nvPr>
        </p:nvSpPr>
        <p:spPr>
          <a:xfrm>
            <a:off x="4625376" y="4151041"/>
            <a:ext cx="5940425" cy="27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400"/>
              <a:buFont typeface="Roboto Medium"/>
              <a:buNone/>
            </a:pPr>
            <a:r>
              <a:rPr lang="es-CL" sz="1800" dirty="0"/>
              <a:t>Objetivo 3</a:t>
            </a:r>
            <a:endParaRPr sz="1800" dirty="0"/>
          </a:p>
        </p:txBody>
      </p:sp>
      <p:sp>
        <p:nvSpPr>
          <p:cNvPr id="179" name="Google Shape;179;p32"/>
          <p:cNvSpPr txBox="1">
            <a:spLocks noGrp="1"/>
          </p:cNvSpPr>
          <p:nvPr>
            <p:ph type="body" idx="6"/>
          </p:nvPr>
        </p:nvSpPr>
        <p:spPr>
          <a:xfrm>
            <a:off x="4633843" y="4556081"/>
            <a:ext cx="5940425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</a:pPr>
            <a:r>
              <a:rPr lang="es-CL" sz="1600" dirty="0"/>
              <a:t>Reflexionar acerca de la labor pedagógica y las oportunidades de aprendizaje en contacto con el medio y problemas reales</a:t>
            </a:r>
            <a:endParaRPr sz="1600" dirty="0"/>
          </a:p>
        </p:txBody>
      </p:sp>
      <p:sp>
        <p:nvSpPr>
          <p:cNvPr id="180" name="Google Shape;180;p32"/>
          <p:cNvSpPr txBox="1">
            <a:spLocks noGrp="1"/>
          </p:cNvSpPr>
          <p:nvPr>
            <p:ph type="title"/>
          </p:nvPr>
        </p:nvSpPr>
        <p:spPr>
          <a:xfrm>
            <a:off x="4591509" y="681701"/>
            <a:ext cx="5982759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CL" dirty="0"/>
              <a:t>Objetivos</a:t>
            </a:r>
            <a:br>
              <a:rPr lang="es-CL" dirty="0"/>
            </a:br>
            <a:endParaRPr b="0" dirty="0"/>
          </a:p>
        </p:txBody>
      </p:sp>
      <p:pic>
        <p:nvPicPr>
          <p:cNvPr id="181" name="Google Shape;181;p32" descr="Imagen que contiene fruta&#10;&#10;Descripción generada automáticamente"/>
          <p:cNvPicPr preferRelativeResize="0">
            <a:picLocks noGrp="1"/>
          </p:cNvPicPr>
          <p:nvPr>
            <p:ph type="pic" idx="7"/>
          </p:nvPr>
        </p:nvPicPr>
        <p:blipFill rotWithShape="1">
          <a:blip r:embed="rId3">
            <a:alphaModFix/>
          </a:blip>
          <a:srcRect l="32832" r="32832"/>
          <a:stretch/>
        </p:blipFill>
        <p:spPr>
          <a:xfrm>
            <a:off x="0" y="0"/>
            <a:ext cx="4186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>
            <a:spLocks noGrp="1"/>
          </p:cNvSpPr>
          <p:nvPr>
            <p:ph type="title"/>
          </p:nvPr>
        </p:nvSpPr>
        <p:spPr>
          <a:xfrm>
            <a:off x="706966" y="793666"/>
            <a:ext cx="3217863" cy="12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CL" dirty="0"/>
              <a:t>Taller II: </a:t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dirty="0"/>
              <a:t>“Enseñando con </a:t>
            </a:r>
            <a:br>
              <a:rPr lang="es-CL" dirty="0"/>
            </a:br>
            <a:r>
              <a:rPr lang="es-CL" dirty="0"/>
              <a:t>Design Thinking”</a:t>
            </a:r>
            <a:endParaRPr dirty="0"/>
          </a:p>
        </p:txBody>
      </p:sp>
      <p:sp>
        <p:nvSpPr>
          <p:cNvPr id="188" name="Google Shape;188;p33"/>
          <p:cNvSpPr txBox="1">
            <a:spLocks noGrp="1"/>
          </p:cNvSpPr>
          <p:nvPr>
            <p:ph type="body" idx="2"/>
          </p:nvPr>
        </p:nvSpPr>
        <p:spPr>
          <a:xfrm>
            <a:off x="4846106" y="672922"/>
            <a:ext cx="5940425" cy="27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400"/>
              <a:buFont typeface="Roboto Medium"/>
              <a:buNone/>
            </a:pPr>
            <a:r>
              <a:rPr lang="es-CL" sz="1800" dirty="0"/>
              <a:t>Metodología de trabajo</a:t>
            </a:r>
          </a:p>
        </p:txBody>
      </p:sp>
      <p:sp>
        <p:nvSpPr>
          <p:cNvPr id="189" name="Google Shape;189;p33"/>
          <p:cNvSpPr txBox="1">
            <a:spLocks noGrp="1"/>
          </p:cNvSpPr>
          <p:nvPr>
            <p:ph type="body" idx="3"/>
          </p:nvPr>
        </p:nvSpPr>
        <p:spPr>
          <a:xfrm>
            <a:off x="4846106" y="1330645"/>
            <a:ext cx="5940426" cy="455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200"/>
              <a:buFont typeface="Roboto Light"/>
              <a:buNone/>
            </a:pPr>
            <a:r>
              <a:rPr lang="es-CL" sz="1600" dirty="0"/>
              <a:t>Este curso está dirigido a estudiantes de pre y postgrado que ejerzan como  ayudantes en asignaturas científicas, y estén interesados e interesadas en conocer e incorporar incorporar actividades cognitiva y emocionalmente estimulantes en los cursos donde son ayudantes.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200"/>
              <a:buFont typeface="Roboto Light"/>
              <a:buNone/>
            </a:pPr>
            <a:endParaRPr lang="es-CL" sz="16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200"/>
              <a:buFont typeface="Roboto Light"/>
              <a:buNone/>
            </a:pPr>
            <a:r>
              <a:rPr lang="es-CL" sz="1600" dirty="0"/>
              <a:t>Durante esa escuela se presentará la estrategia de enseñanza activa Design Thinking, que pone al estudiante en el centro de las actividades. Esta metodología estimula el desarrollo de la creatividad e innovación, mediante la resolución de retos y/o problemas del entorno. Esta metodología comprende dos etapas, la primera donde se define un contexto y se empatiza con quienes tienen el problema o necesitan de la solución, y la segunda donde se proponen potenciales soluciones y se desarrollan prototipos prácticos que permiten evaluar la pertinencia de las propuestas de solución.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200"/>
              <a:buFont typeface="Roboto Light"/>
              <a:buNone/>
            </a:pPr>
            <a:endParaRPr lang="es-CL" sz="16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200"/>
              <a:buFont typeface="Roboto Light"/>
              <a:buNone/>
            </a:pPr>
            <a:r>
              <a:rPr lang="es-CL" sz="1600" dirty="0"/>
              <a:t>En cada jornada podremos vivir la experiencia de actividades en primera persona, para finalmente diseñar colaborativamente actividades de clase para los cursos dictados por los asistentes.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200"/>
              <a:buFont typeface="Roboto Light"/>
              <a:buNone/>
            </a:pPr>
            <a:endParaRPr lang="es-CL" sz="16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200"/>
              <a:buFont typeface="Roboto Light"/>
              <a:buNone/>
            </a:pPr>
            <a:r>
              <a:rPr lang="es-CL" sz="1600" dirty="0"/>
              <a:t>Para participar no se requiere conocimiento previo de metodologías, sino una buena disposición para participar activamente de este espacio de aprendizaje y reflexión colectiva.</a:t>
            </a:r>
          </a:p>
        </p:txBody>
      </p:sp>
    </p:spTree>
    <p:extLst>
      <p:ext uri="{BB962C8B-B14F-4D97-AF65-F5344CB8AC3E}">
        <p14:creationId xmlns:p14="http://schemas.microsoft.com/office/powerpoint/2010/main" val="45905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>
            <a:spLocks noGrp="1"/>
          </p:cNvSpPr>
          <p:nvPr>
            <p:ph type="body" idx="2"/>
          </p:nvPr>
        </p:nvSpPr>
        <p:spPr>
          <a:xfrm>
            <a:off x="4846106" y="672922"/>
            <a:ext cx="5940425" cy="27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400"/>
              <a:buFont typeface="Roboto Medium"/>
              <a:buNone/>
            </a:pPr>
            <a:r>
              <a:rPr lang="es-CL" sz="1800" dirty="0"/>
              <a:t>Actividades bloque 1</a:t>
            </a:r>
            <a:endParaRPr sz="1800" dirty="0"/>
          </a:p>
        </p:txBody>
      </p:sp>
      <p:sp>
        <p:nvSpPr>
          <p:cNvPr id="189" name="Google Shape;189;p33"/>
          <p:cNvSpPr txBox="1">
            <a:spLocks noGrp="1"/>
          </p:cNvSpPr>
          <p:nvPr>
            <p:ph type="body" idx="3"/>
          </p:nvPr>
        </p:nvSpPr>
        <p:spPr>
          <a:xfrm>
            <a:off x="4846105" y="1851949"/>
            <a:ext cx="6346613" cy="280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200"/>
              <a:buFont typeface="Arial" panose="020B0604020202020204" pitchFamily="34" charset="0"/>
              <a:buChar char="•"/>
            </a:pPr>
            <a:r>
              <a:rPr lang="es-CL" sz="1800" dirty="0"/>
              <a:t>10:00 a 10:20 - Introducción al Design Thinking y las competencias </a:t>
            </a:r>
            <a:r>
              <a:rPr lang="es-CL" sz="1800" dirty="0" err="1"/>
              <a:t>i+e</a:t>
            </a:r>
            <a:r>
              <a:rPr lang="es-CL" sz="1800" dirty="0"/>
              <a:t>.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200"/>
              <a:buFont typeface="Arial" panose="020B0604020202020204" pitchFamily="34" charset="0"/>
              <a:buChar char="•"/>
            </a:pPr>
            <a:r>
              <a:rPr lang="es-CL" sz="1800" dirty="0"/>
              <a:t>10:20 a 12:00 – Etapa 1: Entendiendo el problema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200"/>
              <a:buFont typeface="Arial" panose="020B0604020202020204" pitchFamily="34" charset="0"/>
              <a:buChar char="•"/>
            </a:pPr>
            <a:r>
              <a:rPr lang="es-CL" sz="1800" dirty="0"/>
              <a:t>12:00 a 13:00 – Elección de la solución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Roboto Light"/>
                <a:ea typeface="Roboto Light"/>
                <a:sym typeface="Roboto Light"/>
              </a:rPr>
              <a:t>y cierre</a:t>
            </a:r>
            <a:endParaRPr lang="es-CL" sz="18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200"/>
            </a:pPr>
            <a:endParaRPr sz="1800" u="sng" dirty="0"/>
          </a:p>
        </p:txBody>
      </p:sp>
      <p:sp>
        <p:nvSpPr>
          <p:cNvPr id="6" name="Google Shape;186;p33"/>
          <p:cNvSpPr txBox="1">
            <a:spLocks noGrp="1"/>
          </p:cNvSpPr>
          <p:nvPr>
            <p:ph type="title"/>
          </p:nvPr>
        </p:nvSpPr>
        <p:spPr>
          <a:xfrm>
            <a:off x="706966" y="793666"/>
            <a:ext cx="3217863" cy="12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CL" dirty="0"/>
              <a:t>Taller II: </a:t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dirty="0"/>
              <a:t>“Enseñando con </a:t>
            </a:r>
            <a:br>
              <a:rPr lang="es-CL" dirty="0"/>
            </a:br>
            <a:r>
              <a:rPr lang="es-CL" dirty="0"/>
              <a:t>Design Thinking”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>
            <a:spLocks noGrp="1"/>
          </p:cNvSpPr>
          <p:nvPr>
            <p:ph type="body" idx="2"/>
          </p:nvPr>
        </p:nvSpPr>
        <p:spPr>
          <a:xfrm>
            <a:off x="4846106" y="672922"/>
            <a:ext cx="5940425" cy="27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400"/>
              <a:buFont typeface="Roboto Medium"/>
              <a:buNone/>
            </a:pPr>
            <a:r>
              <a:rPr lang="es-CL" sz="1800" dirty="0"/>
              <a:t>Actividades bloque 2</a:t>
            </a:r>
          </a:p>
        </p:txBody>
      </p:sp>
      <p:sp>
        <p:nvSpPr>
          <p:cNvPr id="189" name="Google Shape;189;p33"/>
          <p:cNvSpPr txBox="1">
            <a:spLocks noGrp="1"/>
          </p:cNvSpPr>
          <p:nvPr>
            <p:ph type="body" idx="3"/>
          </p:nvPr>
        </p:nvSpPr>
        <p:spPr>
          <a:xfrm>
            <a:off x="4846105" y="1330645"/>
            <a:ext cx="6508659" cy="4109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L" sz="1800" dirty="0"/>
              <a:t>14:00 a 15:00 – Etapa 2: Diseñando la solución correcta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L" sz="1800" dirty="0"/>
              <a:t>15:00 a 16:00 – Testeo de soluciones</a:t>
            </a:r>
          </a:p>
          <a:p>
            <a:pPr marL="171450" lvl="0" indent="-1714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L" sz="1800" dirty="0"/>
              <a:t>16:00 a 17:00 - Ideación de actividad personal y cierre</a:t>
            </a:r>
          </a:p>
        </p:txBody>
      </p:sp>
      <p:sp>
        <p:nvSpPr>
          <p:cNvPr id="6" name="Google Shape;186;p33"/>
          <p:cNvSpPr txBox="1">
            <a:spLocks noGrp="1"/>
          </p:cNvSpPr>
          <p:nvPr>
            <p:ph type="title"/>
          </p:nvPr>
        </p:nvSpPr>
        <p:spPr>
          <a:xfrm>
            <a:off x="706966" y="793666"/>
            <a:ext cx="3217863" cy="12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CL" dirty="0"/>
              <a:t>Taller II: </a:t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dirty="0"/>
              <a:t>“Enseñando con </a:t>
            </a:r>
            <a:br>
              <a:rPr lang="es-CL" dirty="0"/>
            </a:br>
            <a:r>
              <a:rPr lang="es-CL" dirty="0"/>
              <a:t>Design Thinking”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48673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423</Words>
  <Application>Microsoft Office PowerPoint</Application>
  <PresentationFormat>Panorámica</PresentationFormat>
  <Paragraphs>37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Roboto Light</vt:lpstr>
      <vt:lpstr>Calibri</vt:lpstr>
      <vt:lpstr>Roboto</vt:lpstr>
      <vt:lpstr>Open Sans SemiBold</vt:lpstr>
      <vt:lpstr>Roboto Medium</vt:lpstr>
      <vt:lpstr>Open Sans</vt:lpstr>
      <vt:lpstr>Arial</vt:lpstr>
      <vt:lpstr>Tema de Office</vt:lpstr>
      <vt:lpstr>2da Escuela de Ayudantes:  “Enseñando con Design Thinking”</vt:lpstr>
      <vt:lpstr>Ficha del taller</vt:lpstr>
      <vt:lpstr>Objetivos </vt:lpstr>
      <vt:lpstr>Taller II:   “Enseñando con  Design Thinking”</vt:lpstr>
      <vt:lpstr>Taller II:   “Enseñando con  Design Thinking”</vt:lpstr>
      <vt:lpstr>Taller II:   “Enseñando con  Design Thinking”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omar david</dc:creator>
  <cp:lastModifiedBy>Vicerrectoría de Investigación</cp:lastModifiedBy>
  <cp:revision>28</cp:revision>
  <dcterms:created xsi:type="dcterms:W3CDTF">2021-07-29T02:55:46Z</dcterms:created>
  <dcterms:modified xsi:type="dcterms:W3CDTF">2024-07-05T17:28:13Z</dcterms:modified>
</cp:coreProperties>
</file>