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handoutMasterIdLst>
    <p:handoutMasterId r:id="rId9"/>
  </p:handoutMasterIdLst>
  <p:sldIdLst>
    <p:sldId id="256" r:id="rId5"/>
    <p:sldId id="257" r:id="rId6"/>
    <p:sldId id="265" r:id="rId7"/>
    <p:sldId id="259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7C"/>
    <a:srgbClr val="D1D1D1"/>
    <a:srgbClr val="676767"/>
    <a:srgbClr val="E2E2E2"/>
    <a:srgbClr val="024C96"/>
    <a:srgbClr val="008DF7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99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16E08-9BDE-4A43-AEDA-5CF573FF2C19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48A53-8B9D-43F0-BD7B-F748976990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301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02770" y="277090"/>
            <a:ext cx="5597236" cy="3996000"/>
          </a:xfrm>
        </p:spPr>
        <p:txBody>
          <a:bodyPr anchor="ctr" anchorCtr="0">
            <a:normAutofit/>
          </a:bodyPr>
          <a:lstStyle>
            <a:lvl1pPr algn="ctr">
              <a:defRPr sz="8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419" dirty="0"/>
              <a:t>Haga clic para editar o título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10078" y="4742512"/>
            <a:ext cx="5597236" cy="969818"/>
          </a:xfrm>
          <a:solidFill>
            <a:schemeClr val="bg2">
              <a:lumMod val="10000"/>
              <a:alpha val="50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419" dirty="0"/>
              <a:t>Haga clic para editar subtítulo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86986" y="5917767"/>
            <a:ext cx="5645727" cy="27709"/>
          </a:xfrm>
          <a:prstGeom prst="line">
            <a:avLst/>
          </a:prstGeom>
          <a:ln w="53975">
            <a:solidFill>
              <a:schemeClr val="tx1">
                <a:alpha val="50000"/>
              </a:schemeClr>
            </a:solidFill>
          </a:ln>
          <a:effectLst>
            <a:reflection stA="45000" endPos="2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3313737" y="4536345"/>
            <a:ext cx="5572991" cy="4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3306421" y="4656932"/>
            <a:ext cx="5572991" cy="4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 userDrawn="1"/>
        </p:nvGrpSpPr>
        <p:grpSpPr>
          <a:xfrm>
            <a:off x="10252340" y="2199565"/>
            <a:ext cx="1533277" cy="432000"/>
            <a:chOff x="10252340" y="2199565"/>
            <a:chExt cx="1533277" cy="432000"/>
          </a:xfrm>
        </p:grpSpPr>
        <p:sp>
          <p:nvSpPr>
            <p:cNvPr id="20" name="Oval 19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Oval 21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>
            <a:off x="420245" y="2200420"/>
            <a:ext cx="1539618" cy="432000"/>
            <a:chOff x="420245" y="2200420"/>
            <a:chExt cx="1539618" cy="432000"/>
          </a:xfrm>
        </p:grpSpPr>
        <p:sp>
          <p:nvSpPr>
            <p:cNvPr id="18" name="Oval 17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1603023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9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72625" cy="1325563"/>
          </a:xfrm>
        </p:spPr>
        <p:txBody>
          <a:bodyPr/>
          <a:lstStyle>
            <a:lvl1pPr>
              <a:defRPr strike="noStrike">
                <a:solidFill>
                  <a:srgbClr val="E2E2E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360217"/>
            <a:ext cx="0" cy="1368000"/>
          </a:xfrm>
          <a:prstGeom prst="line">
            <a:avLst/>
          </a:prstGeom>
          <a:ln w="50800">
            <a:solidFill>
              <a:srgbClr val="E2E2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819149" y="1690255"/>
            <a:ext cx="9612000" cy="27926"/>
          </a:xfrm>
          <a:prstGeom prst="line">
            <a:avLst/>
          </a:prstGeom>
          <a:ln w="50800">
            <a:solidFill>
              <a:srgbClr val="E2E2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 noChangeAspect="1"/>
          </p:cNvSpPr>
          <p:nvPr>
            <p:ph type="body" sz="quarter" idx="14"/>
          </p:nvPr>
        </p:nvSpPr>
        <p:spPr>
          <a:xfrm rot="27000000">
            <a:off x="8139547" y="2805546"/>
            <a:ext cx="6858000" cy="1246906"/>
          </a:xfrm>
          <a:solidFill>
            <a:srgbClr val="E2E2E2"/>
          </a:solidFill>
        </p:spPr>
        <p:txBody>
          <a:bodyPr vert="horz" anchor="ctr" anchorCtr="0">
            <a:normAutofit/>
          </a:bodyPr>
          <a:lstStyle>
            <a:lvl1pPr marL="0" indent="0" algn="ctr">
              <a:buNone/>
              <a:defRPr lang="pt-BR" sz="4100" dirty="0">
                <a:solidFill>
                  <a:srgbClr val="676767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838199" y="2008188"/>
            <a:ext cx="9572625" cy="4129087"/>
          </a:xfrm>
        </p:spPr>
        <p:txBody>
          <a:bodyPr vert="vert"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0160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312988" y="1419225"/>
            <a:ext cx="9407525" cy="4829175"/>
          </a:xfrm>
        </p:spPr>
        <p:txBody>
          <a:bodyPr vert="vert270"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419225"/>
            <a:ext cx="1270800" cy="5438775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16200000">
            <a:off x="-1774351" y="3197622"/>
            <a:ext cx="4829176" cy="1272382"/>
          </a:xfrm>
          <a:noFill/>
        </p:spPr>
        <p:txBody>
          <a:bodyPr>
            <a:normAutofit/>
          </a:bodyPr>
          <a:lstStyle>
            <a:lvl1pPr algn="l">
              <a:defRPr sz="4400">
                <a:solidFill>
                  <a:srgbClr val="024C9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264765" y="1420793"/>
            <a:ext cx="795600" cy="5438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-757381" y="3455811"/>
            <a:ext cx="4829180" cy="756000"/>
          </a:xfrm>
          <a:noFill/>
        </p:spPr>
        <p:txBody>
          <a:bodyPr anchor="ctr">
            <a:noAutofit/>
          </a:bodyPr>
          <a:lstStyle>
            <a:lvl1pPr marL="0" indent="0">
              <a:buNone/>
              <a:defRPr sz="280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66925" cy="1419225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63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256" y="365124"/>
            <a:ext cx="10049943" cy="1296000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92705" y="365125"/>
            <a:ext cx="0" cy="175909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501658" y="365125"/>
            <a:ext cx="0" cy="175909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0" y="6246055"/>
            <a:ext cx="12192000" cy="611945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1066803" y="1690688"/>
            <a:ext cx="10051200" cy="4279900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2567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775" y="2301877"/>
            <a:ext cx="7345079" cy="1382074"/>
          </a:xfrm>
        </p:spPr>
        <p:txBody>
          <a:bodyPr anchor="ctr" anchorCtr="0"/>
          <a:lstStyle>
            <a:lvl1pPr>
              <a:defRPr sz="6000">
                <a:solidFill>
                  <a:srgbClr val="008DF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 userDrawn="1"/>
        </p:nvSpPr>
        <p:spPr>
          <a:xfrm>
            <a:off x="572281" y="3692525"/>
            <a:ext cx="5036234" cy="781001"/>
          </a:xfrm>
          <a:prstGeom prst="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6775" y="3692525"/>
            <a:ext cx="5031740" cy="78100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25371" y="2292449"/>
            <a:ext cx="4567" cy="2171650"/>
          </a:xfrm>
          <a:prstGeom prst="line">
            <a:avLst/>
          </a:prstGeom>
          <a:ln w="53975">
            <a:solidFill>
              <a:srgbClr val="008D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9610" y="2294351"/>
            <a:ext cx="4248000" cy="13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 de conteni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71"/>
            <a:ext cx="12192000" cy="2574388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2573" y="239082"/>
            <a:ext cx="8074856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 userDrawn="1"/>
        </p:nvSpPr>
        <p:spPr>
          <a:xfrm>
            <a:off x="3369" y="1913207"/>
            <a:ext cx="12193200" cy="66118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62216" y="1912938"/>
            <a:ext cx="4899025" cy="661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6570349" y="1912938"/>
            <a:ext cx="4899600" cy="661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762216" y="2710353"/>
            <a:ext cx="4899600" cy="3532187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quarter" idx="16"/>
          </p:nvPr>
        </p:nvSpPr>
        <p:spPr>
          <a:xfrm>
            <a:off x="6571845" y="2727697"/>
            <a:ext cx="4899600" cy="3532187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6024000" y="192022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 userDrawn="1"/>
        </p:nvSpPr>
        <p:spPr>
          <a:xfrm>
            <a:off x="6024000" y="214895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Oval 35"/>
          <p:cNvSpPr/>
          <p:nvPr userDrawn="1"/>
        </p:nvSpPr>
        <p:spPr>
          <a:xfrm>
            <a:off x="6024000" y="23616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10252340" y="700695"/>
            <a:ext cx="1533277" cy="432000"/>
            <a:chOff x="10252340" y="2199565"/>
            <a:chExt cx="1533277" cy="432000"/>
          </a:xfrm>
        </p:grpSpPr>
        <p:sp>
          <p:nvSpPr>
            <p:cNvPr id="38" name="Oval 37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Oval 38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Oval 39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1" name="Group 40"/>
          <p:cNvGrpSpPr/>
          <p:nvPr userDrawn="1"/>
        </p:nvGrpSpPr>
        <p:grpSpPr>
          <a:xfrm>
            <a:off x="420245" y="710978"/>
            <a:ext cx="1539618" cy="432000"/>
            <a:chOff x="420245" y="2200420"/>
            <a:chExt cx="1539618" cy="432000"/>
          </a:xfrm>
        </p:grpSpPr>
        <p:sp>
          <p:nvSpPr>
            <p:cNvPr id="42" name="Oval 41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Oval 42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Oval 43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12" name="Straight Connector 11"/>
          <p:cNvCxnSpPr/>
          <p:nvPr userDrawn="1"/>
        </p:nvCxnSpPr>
        <p:spPr>
          <a:xfrm>
            <a:off x="6096000" y="2605145"/>
            <a:ext cx="0" cy="3672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2367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56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" y="0"/>
            <a:ext cx="12193200" cy="2561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000" y="239082"/>
            <a:ext cx="8074856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 userDrawn="1"/>
        </p:nvSpPr>
        <p:spPr>
          <a:xfrm>
            <a:off x="3369" y="1913207"/>
            <a:ext cx="12193200" cy="66118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69467" y="1921601"/>
            <a:ext cx="4899025" cy="63974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6561608" y="1913509"/>
            <a:ext cx="4899600" cy="6408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763588" y="3342411"/>
            <a:ext cx="4899600" cy="2934733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quarter" idx="16"/>
          </p:nvPr>
        </p:nvSpPr>
        <p:spPr>
          <a:xfrm>
            <a:off x="6571133" y="3333752"/>
            <a:ext cx="4899600" cy="2934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6024000" y="192022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 userDrawn="1"/>
        </p:nvSpPr>
        <p:spPr>
          <a:xfrm>
            <a:off x="6024000" y="214895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Oval 35"/>
          <p:cNvSpPr/>
          <p:nvPr userDrawn="1"/>
        </p:nvSpPr>
        <p:spPr>
          <a:xfrm>
            <a:off x="6024000" y="23616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ounded Rectangle 36"/>
          <p:cNvSpPr/>
          <p:nvPr userDrawn="1"/>
        </p:nvSpPr>
        <p:spPr>
          <a:xfrm>
            <a:off x="766520" y="2647451"/>
            <a:ext cx="4899026" cy="579600"/>
          </a:xfrm>
          <a:prstGeom prst="round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ounded Rectangle 37"/>
          <p:cNvSpPr/>
          <p:nvPr userDrawn="1"/>
        </p:nvSpPr>
        <p:spPr>
          <a:xfrm>
            <a:off x="6553589" y="2645894"/>
            <a:ext cx="4899600" cy="578253"/>
          </a:xfrm>
          <a:prstGeom prst="round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765962" y="2648536"/>
            <a:ext cx="4899025" cy="57535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6564555" y="2647450"/>
            <a:ext cx="4899025" cy="576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10252340" y="700695"/>
            <a:ext cx="1533277" cy="432000"/>
            <a:chOff x="10252340" y="2199565"/>
            <a:chExt cx="1533277" cy="432000"/>
          </a:xfrm>
        </p:grpSpPr>
        <p:sp>
          <p:nvSpPr>
            <p:cNvPr id="41" name="Oval 40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Oval 41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Oval 42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4" name="Group 43"/>
          <p:cNvGrpSpPr/>
          <p:nvPr userDrawn="1"/>
        </p:nvGrpSpPr>
        <p:grpSpPr>
          <a:xfrm>
            <a:off x="420245" y="710978"/>
            <a:ext cx="1539618" cy="432000"/>
            <a:chOff x="420245" y="2200420"/>
            <a:chExt cx="1539618" cy="432000"/>
          </a:xfrm>
        </p:grpSpPr>
        <p:sp>
          <p:nvSpPr>
            <p:cNvPr id="45" name="Oval 44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Oval 45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Oval 46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48" name="Straight Connector 47"/>
          <p:cNvCxnSpPr/>
          <p:nvPr userDrawn="1"/>
        </p:nvCxnSpPr>
        <p:spPr>
          <a:xfrm>
            <a:off x="6096000" y="2605145"/>
            <a:ext cx="0" cy="3672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8603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09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8905"/>
            <a:ext cx="12192000" cy="481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89"/>
            <a:ext cx="12192000" cy="2022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7428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26" y="3841423"/>
            <a:ext cx="3323734" cy="3016577"/>
          </a:xfrm>
          <a:prstGeom prst="rtTriangle">
            <a:avLst/>
          </a:prstGeom>
        </p:spPr>
      </p:pic>
      <p:pic>
        <p:nvPicPr>
          <p:cNvPr id="9" name="Picture 8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8868266" y="0"/>
            <a:ext cx="3323734" cy="3016577"/>
          </a:xfrm>
          <a:prstGeom prst="rtTriangle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0539-7229-4423-8979-4AF7DBD43039}" type="slidenum">
              <a:rPr lang="en-US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81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leyenda">
    <p:bg>
      <p:bgPr>
        <a:blipFill dpi="0" rotWithShape="1">
          <a:blip r:embed="rId2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25988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6099" y="297512"/>
            <a:ext cx="6514956" cy="6058838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Rectangle 19"/>
          <p:cNvSpPr/>
          <p:nvPr userDrawn="1"/>
        </p:nvSpPr>
        <p:spPr>
          <a:xfrm>
            <a:off x="0" y="0"/>
            <a:ext cx="4702311" cy="2363788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36464" y="268936"/>
            <a:ext cx="4142509" cy="1920443"/>
          </a:xfrm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22" name="Rounded Rectangle 21"/>
          <p:cNvSpPr/>
          <p:nvPr userDrawn="1"/>
        </p:nvSpPr>
        <p:spPr>
          <a:xfrm>
            <a:off x="243320" y="2461251"/>
            <a:ext cx="4142509" cy="7534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989" y="2461250"/>
            <a:ext cx="4143600" cy="7534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61938" y="3400425"/>
            <a:ext cx="4100400" cy="29559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5279264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50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bg>
      <p:bgPr>
        <a:blipFill dpi="0" rotWithShape="1">
          <a:blip r:embed="rId2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25988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4702311" cy="2363788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36464" y="268936"/>
            <a:ext cx="4142509" cy="1920443"/>
          </a:xfrm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ounded Rectangle 10"/>
          <p:cNvSpPr/>
          <p:nvPr userDrawn="1"/>
        </p:nvSpPr>
        <p:spPr>
          <a:xfrm>
            <a:off x="243320" y="2461251"/>
            <a:ext cx="4142509" cy="7534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>
            <a:off x="245989" y="2461250"/>
            <a:ext cx="4143600" cy="7534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sz="quarter" idx="13"/>
          </p:nvPr>
        </p:nvSpPr>
        <p:spPr>
          <a:xfrm>
            <a:off x="261938" y="3400425"/>
            <a:ext cx="4100400" cy="29559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4" name="Picture Placeholder 13"/>
          <p:cNvSpPr>
            <a:spLocks noGrp="1"/>
          </p:cNvSpPr>
          <p:nvPr userDrawn="1">
            <p:ph type="pic" sz="quarter" idx="14"/>
          </p:nvPr>
        </p:nvSpPr>
        <p:spPr>
          <a:xfrm>
            <a:off x="5426075" y="297511"/>
            <a:ext cx="6461126" cy="6058839"/>
          </a:xfrm>
        </p:spPr>
        <p:txBody>
          <a:bodyPr anchor="t"/>
          <a:lstStyle>
            <a:lvl1pPr marL="0" indent="0" algn="l">
              <a:buNone/>
              <a:defRPr>
                <a:solidFill>
                  <a:srgbClr val="00477C"/>
                </a:solidFill>
              </a:defRPr>
            </a:lvl1pPr>
          </a:lstStyle>
          <a:p>
            <a:r>
              <a:rPr lang="es-ES"/>
              <a:t>Haga clic en el icono para agregar una imagen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03037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45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3CAC-C3CD-4A44-AC49-E28DCE66EB06}" type="datetimeFigureOut">
              <a:rPr lang="pt-BR" smtClean="0"/>
              <a:t>07/05/2018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82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6" r:id="rId5"/>
    <p:sldLayoutId id="2147483661" r:id="rId6"/>
    <p:sldLayoutId id="2147483662" r:id="rId7"/>
    <p:sldLayoutId id="2147483656" r:id="rId8"/>
    <p:sldLayoutId id="2147483667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3744" y="1492977"/>
            <a:ext cx="5597236" cy="1936023"/>
          </a:xfrm>
        </p:spPr>
        <p:txBody>
          <a:bodyPr>
            <a:normAutofit/>
          </a:bodyPr>
          <a:lstStyle/>
          <a:p>
            <a: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  <a:t>Primera evaluación: Ensayo individual.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7382" y="4769016"/>
            <a:ext cx="5597236" cy="1167957"/>
          </a:xfrm>
        </p:spPr>
        <p:txBody>
          <a:bodyPr>
            <a:normAutofit fontScale="92500" lnSpcReduction="20000"/>
          </a:bodyPr>
          <a:lstStyle/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Docentes: Mónica Osorio.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Tutores LEA.  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Fernanda Lois. 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Constanza Llinás. </a:t>
            </a:r>
          </a:p>
        </p:txBody>
      </p:sp>
    </p:spTree>
    <p:extLst>
      <p:ext uri="{BB962C8B-B14F-4D97-AF65-F5344CB8AC3E}">
        <p14:creationId xmlns:p14="http://schemas.microsoft.com/office/powerpoint/2010/main" val="21017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07123F-0AD5-4864-8C39-601C0C26D7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66803" y="1"/>
            <a:ext cx="10051200" cy="6289288"/>
          </a:xfrm>
        </p:spPr>
        <p:txBody>
          <a:bodyPr>
            <a:normAutofit fontScale="62500" lnSpcReduction="20000"/>
          </a:bodyPr>
          <a:lstStyle/>
          <a:p>
            <a:endParaRPr lang="es-CL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4600" b="1" u="sng" dirty="0">
                <a:latin typeface="Arial" panose="020B0604020202020204" pitchFamily="34" charset="0"/>
                <a:cs typeface="Arial" panose="020B0604020202020204" pitchFamily="34" charset="0"/>
              </a:rPr>
              <a:t>Objetivo: </a:t>
            </a:r>
            <a:r>
              <a:rPr lang="es-CL" sz="4600" dirty="0">
                <a:latin typeface="Arial" panose="020B0604020202020204" pitchFamily="34" charset="0"/>
                <a:cs typeface="Arial" panose="020B0604020202020204" pitchFamily="34" charset="0"/>
              </a:rPr>
              <a:t>Vincular los contenidos del módulo I de la </a:t>
            </a:r>
          </a:p>
          <a:p>
            <a:r>
              <a:rPr lang="es-CL" sz="4600" dirty="0">
                <a:latin typeface="Arial" panose="020B0604020202020204" pitchFamily="34" charset="0"/>
                <a:cs typeface="Arial" panose="020B0604020202020204" pitchFamily="34" charset="0"/>
              </a:rPr>
              <a:t>asignatura con la propia experiencia universitaria. </a:t>
            </a:r>
          </a:p>
          <a:p>
            <a:r>
              <a:rPr lang="es-CL" sz="4600" b="1" u="sng" dirty="0">
                <a:latin typeface="Arial" panose="020B0604020202020204" pitchFamily="34" charset="0"/>
                <a:cs typeface="Arial" panose="020B0604020202020204" pitchFamily="34" charset="0"/>
              </a:rPr>
              <a:t>Características del ensayo: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4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Debe dar a conocer una o más experiencias significativas durante la vida universitaria, lo cual deberá ser analizado y relacionado con al menos tres contenidos abordados en los contenidos durante el módulo 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sz="4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contenido del ensayo puede considerar experiencias positivas, enriquecedoras o de éxito académico, como de fracaso, dificultades o de cualquier otro tipo que resulte significativo y coherente en relación con los contenidos vistos durante el modulo I.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77567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AC4304D-C8EF-4E9F-8EC0-E8A0ABE548B9}"/>
              </a:ext>
            </a:extLst>
          </p:cNvPr>
          <p:cNvSpPr txBox="1"/>
          <p:nvPr/>
        </p:nvSpPr>
        <p:spPr>
          <a:xfrm>
            <a:off x="594408" y="365125"/>
            <a:ext cx="395528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Formato:</a:t>
            </a:r>
          </a:p>
          <a:p>
            <a:pPr algn="ctr"/>
            <a:endParaRPr lang="es-C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Documento Word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Extención</a:t>
            </a:r>
            <a:r>
              <a:rPr lang="es-C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nosuperior</a:t>
            </a:r>
            <a:r>
              <a:rPr lang="es-C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dos planas.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letra: Arial 11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Interlineado 1,15.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Tamaño carta.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documento incluir en su interior el nombre del estudiante y carrera  de procedencia.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4BAAE05-4217-4167-B1BE-AB4D65811A4F}"/>
              </a:ext>
            </a:extLst>
          </p:cNvPr>
          <p:cNvSpPr txBox="1"/>
          <p:nvPr/>
        </p:nvSpPr>
        <p:spPr>
          <a:xfrm>
            <a:off x="6253086" y="305294"/>
            <a:ext cx="473102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Criterios de evaluación:</a:t>
            </a:r>
          </a:p>
          <a:p>
            <a:pPr algn="ctr"/>
            <a:r>
              <a:rPr lang="es-C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Adecuada identificación y uso</a:t>
            </a:r>
          </a:p>
          <a:p>
            <a:r>
              <a:rPr lang="es-C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los conceptos de manera explícita (al menos tres contenidos).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Adecuada integración de conceptos en análisis de la experiencia universitaria.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Redacción y coherencia en la organización de los contenidos.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Ajuste a los componentes de un ensayo.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Calidad y eficacia de la comunicación escrita (ortografía y gramática) </a:t>
            </a:r>
          </a:p>
        </p:txBody>
      </p:sp>
    </p:spTree>
    <p:extLst>
      <p:ext uri="{BB962C8B-B14F-4D97-AF65-F5344CB8AC3E}">
        <p14:creationId xmlns:p14="http://schemas.microsoft.com/office/powerpoint/2010/main" val="148291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2573" y="239082"/>
            <a:ext cx="8074856" cy="1032157"/>
          </a:xfrm>
        </p:spPr>
        <p:txBody>
          <a:bodyPr>
            <a:normAutofit fontScale="90000"/>
          </a:bodyPr>
          <a:lstStyle/>
          <a:p>
            <a:r>
              <a:rPr lang="en-US" dirty="0"/>
              <a:t>Considerar para la elaboración: 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77EB8BE-EFB1-4ED7-B8E8-F623C1018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108842"/>
              </p:ext>
            </p:extLst>
          </p:nvPr>
        </p:nvGraphicFramePr>
        <p:xfrm>
          <a:off x="0" y="1515270"/>
          <a:ext cx="12192000" cy="5304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865735827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440672518"/>
                    </a:ext>
                  </a:extLst>
                </a:gridCol>
              </a:tblGrid>
              <a:tr h="458074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Contenidos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Temas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014561"/>
                  </a:ext>
                </a:extLst>
              </a:tr>
              <a:tr h="843785">
                <a:tc>
                  <a:txBody>
                    <a:bodyPr/>
                    <a:lstStyle/>
                    <a:p>
                      <a:r>
                        <a:rPr lang="es-CL" dirty="0"/>
                        <a:t>Autorregulación académica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Sensación-percepción.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Atención-concentración.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Memoria.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617756"/>
                  </a:ext>
                </a:extLst>
              </a:tr>
              <a:tr h="590650">
                <a:tc>
                  <a:txBody>
                    <a:bodyPr/>
                    <a:lstStyle/>
                    <a:p>
                      <a:r>
                        <a:rPr lang="es-CL" dirty="0"/>
                        <a:t>Autorregulación emocional.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Emociones básicas.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Ejercicios respiración/relajación.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265563"/>
                  </a:ext>
                </a:extLst>
              </a:tr>
              <a:tr h="1096921">
                <a:tc>
                  <a:txBody>
                    <a:bodyPr/>
                    <a:lstStyle/>
                    <a:p>
                      <a:r>
                        <a:rPr lang="es-CL" dirty="0"/>
                        <a:t>Manejo del estrés.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Exigencias de fuentes: internas y externas.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Inteligencia emocional.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Fases del estrés.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Técnicas para enfrentar el estrés.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052676"/>
                  </a:ext>
                </a:extLst>
              </a:tr>
              <a:tr h="1096921">
                <a:tc>
                  <a:txBody>
                    <a:bodyPr/>
                    <a:lstStyle/>
                    <a:p>
                      <a:r>
                        <a:rPr lang="es-CL" dirty="0"/>
                        <a:t>Planificación personal.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Planificación funcional.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Macro y micro planificación.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Momentos de la planificación.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Objetivos de aprendizaje.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321046"/>
                  </a:ext>
                </a:extLst>
              </a:tr>
              <a:tr h="843785">
                <a:tc>
                  <a:txBody>
                    <a:bodyPr/>
                    <a:lstStyle/>
                    <a:p>
                      <a:r>
                        <a:rPr lang="es-CL" dirty="0"/>
                        <a:t>Planificación grupal.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Planificación funcional.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Momentos de la planificación grupal.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CL" dirty="0"/>
                        <a:t>Técnicas de estudio en equipo.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73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74774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D8 DesingSlides_v1_Business new.potx" id="{6F6EAF87-0828-494E-AB21-A9D3F7557206}" vid="{CE556E03-16A9-423B-B08D-CFFEF5E037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33B31DA58764B9C95249EE3674570" ma:contentTypeVersion="3" ma:contentTypeDescription="Create a new document." ma:contentTypeScope="" ma:versionID="95dc898934bc55d44f916a4c37f6ed9f">
  <xsd:schema xmlns:xsd="http://www.w3.org/2001/XMLSchema" xmlns:xs="http://www.w3.org/2001/XMLSchema" xmlns:p="http://schemas.microsoft.com/office/2006/metadata/properties" xmlns:ns2="f40e8ec9-c0d5-46bf-ada4-d85cb00858d0" xmlns:ns3="904e2ea1-c14c-483b-89ef-f6b2df6ba23c" targetNamespace="http://schemas.microsoft.com/office/2006/metadata/properties" ma:root="true" ma:fieldsID="b2e5cbfe1fc3ad2df5ba46ab37a879c3" ns2:_="" ns3:_="">
    <xsd:import namespace="f40e8ec9-c0d5-46bf-ada4-d85cb00858d0"/>
    <xsd:import namespace="904e2ea1-c14c-483b-89ef-f6b2df6ba2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0e8ec9-c0d5-46bf-ada4-d85cb00858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e2ea1-c14c-483b-89ef-f6b2df6ba23c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40e8ec9-c0d5-46bf-ada4-d85cb00858d0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2BE5A9D-64DF-46EE-BCE5-9B667E1C0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0e8ec9-c0d5-46bf-ada4-d85cb00858d0"/>
    <ds:schemaRef ds:uri="904e2ea1-c14c-483b-89ef-f6b2df6ba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C88AED-DDA3-4E85-A6A8-FD03E97F58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0F74D5-53BD-4753-803D-A53A678D4C85}">
  <ds:schemaRefs>
    <ds:schemaRef ds:uri="http://purl.org/dc/elements/1.1/"/>
    <ds:schemaRef ds:uri="http://schemas.microsoft.com/office/2006/documentManagement/types"/>
    <ds:schemaRef ds:uri="904e2ea1-c14c-483b-89ef-f6b2df6ba23c"/>
    <ds:schemaRef ds:uri="http://purl.org/dc/terms/"/>
    <ds:schemaRef ds:uri="f40e8ec9-c0d5-46bf-ada4-d85cb00858d0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negocios (diseño azul)</Template>
  <TotalTime>0</TotalTime>
  <Words>310</Words>
  <Application>Microsoft Office PowerPoint</Application>
  <PresentationFormat>Panorámica</PresentationFormat>
  <Paragraphs>52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Business</vt:lpstr>
      <vt:lpstr>Primera evaluación: Ensayo individual. </vt:lpstr>
      <vt:lpstr>Presentación de PowerPoint</vt:lpstr>
      <vt:lpstr>Presentación de PowerPoint</vt:lpstr>
      <vt:lpstr>Considerar para la elaboración: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2018-05-07T15:38:40Z</dcterms:created>
  <dcterms:modified xsi:type="dcterms:W3CDTF">2018-05-07T16:32:43Z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0x0101000A033B31DA58764B9C95249EE3674570</vt:lpwstr>
  </property>
</Properties>
</file>